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297" r:id="rId5"/>
    <p:sldId id="327" r:id="rId6"/>
    <p:sldId id="258" r:id="rId7"/>
    <p:sldId id="328" r:id="rId8"/>
    <p:sldId id="329" r:id="rId9"/>
    <p:sldId id="330" r:id="rId10"/>
    <p:sldId id="331" r:id="rId11"/>
    <p:sldId id="357" r:id="rId12"/>
    <p:sldId id="332" r:id="rId13"/>
    <p:sldId id="261" r:id="rId14"/>
    <p:sldId id="333" r:id="rId15"/>
    <p:sldId id="367" r:id="rId16"/>
    <p:sldId id="368" r:id="rId17"/>
    <p:sldId id="335" r:id="rId18"/>
    <p:sldId id="369" r:id="rId19"/>
    <p:sldId id="370" r:id="rId20"/>
    <p:sldId id="371" r:id="rId21"/>
    <p:sldId id="372" r:id="rId22"/>
    <p:sldId id="366" r:id="rId23"/>
    <p:sldId id="373" r:id="rId24"/>
    <p:sldId id="374" r:id="rId25"/>
    <p:sldId id="375" r:id="rId26"/>
    <p:sldId id="377" r:id="rId27"/>
    <p:sldId id="378" r:id="rId28"/>
    <p:sldId id="358" r:id="rId29"/>
    <p:sldId id="376" r:id="rId30"/>
    <p:sldId id="379" r:id="rId31"/>
    <p:sldId id="340" r:id="rId32"/>
    <p:sldId id="380" r:id="rId33"/>
    <p:sldId id="381" r:id="rId34"/>
    <p:sldId id="343" r:id="rId35"/>
    <p:sldId id="382" r:id="rId36"/>
    <p:sldId id="383" r:id="rId37"/>
    <p:sldId id="384" r:id="rId38"/>
    <p:sldId id="385" r:id="rId39"/>
    <p:sldId id="387" r:id="rId40"/>
    <p:sldId id="388" r:id="rId41"/>
    <p:sldId id="389" r:id="rId42"/>
    <p:sldId id="390" r:id="rId43"/>
    <p:sldId id="391" r:id="rId44"/>
    <p:sldId id="342" r:id="rId45"/>
    <p:sldId id="392" r:id="rId46"/>
    <p:sldId id="393" r:id="rId47"/>
    <p:sldId id="394" r:id="rId48"/>
    <p:sldId id="395" r:id="rId49"/>
    <p:sldId id="396" r:id="rId50"/>
    <p:sldId id="386" r:id="rId51"/>
    <p:sldId id="299"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253E7E-1247-4C76-8AC5-69698FA2D87C}">
          <p14:sldIdLst>
            <p14:sldId id="297"/>
            <p14:sldId id="327"/>
            <p14:sldId id="258"/>
            <p14:sldId id="328"/>
            <p14:sldId id="329"/>
            <p14:sldId id="330"/>
            <p14:sldId id="331"/>
            <p14:sldId id="357"/>
            <p14:sldId id="332"/>
            <p14:sldId id="261"/>
            <p14:sldId id="333"/>
            <p14:sldId id="367"/>
            <p14:sldId id="368"/>
            <p14:sldId id="335"/>
            <p14:sldId id="369"/>
            <p14:sldId id="370"/>
            <p14:sldId id="371"/>
            <p14:sldId id="372"/>
            <p14:sldId id="366"/>
            <p14:sldId id="373"/>
            <p14:sldId id="374"/>
            <p14:sldId id="375"/>
            <p14:sldId id="377"/>
            <p14:sldId id="378"/>
            <p14:sldId id="358"/>
            <p14:sldId id="376"/>
            <p14:sldId id="379"/>
            <p14:sldId id="340"/>
            <p14:sldId id="380"/>
            <p14:sldId id="381"/>
            <p14:sldId id="343"/>
            <p14:sldId id="382"/>
            <p14:sldId id="383"/>
            <p14:sldId id="384"/>
            <p14:sldId id="385"/>
            <p14:sldId id="387"/>
            <p14:sldId id="388"/>
            <p14:sldId id="389"/>
            <p14:sldId id="390"/>
            <p14:sldId id="391"/>
            <p14:sldId id="342"/>
            <p14:sldId id="392"/>
            <p14:sldId id="393"/>
            <p14:sldId id="394"/>
            <p14:sldId id="395"/>
            <p14:sldId id="396"/>
            <p14:sldId id="386"/>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40FF"/>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C5E80A-5A1C-9C33-0635-8BBD4185BF25}" v="3" dt="2025-06-10T19:20:58.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17F24-7700-2D41-978A-7178D58CA30D}"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E0F3B-DED6-AE4B-AB85-294824FFFA6C}" type="slidenum">
              <a:rPr lang="en-US" smtClean="0"/>
              <a:t>‹#›</a:t>
            </a:fld>
            <a:endParaRPr lang="en-US"/>
          </a:p>
        </p:txBody>
      </p:sp>
    </p:spTree>
    <p:extLst>
      <p:ext uri="{BB962C8B-B14F-4D97-AF65-F5344CB8AC3E}">
        <p14:creationId xmlns:p14="http://schemas.microsoft.com/office/powerpoint/2010/main" val="137330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a:t>Separator</a:t>
            </a:r>
          </a:p>
        </p:txBody>
      </p:sp>
      <p:sp>
        <p:nvSpPr>
          <p:cNvPr id="3" name="TextBox 2"/>
          <p:cNvSpPr txBox="1"/>
          <p:nvPr userDrawn="1"/>
        </p:nvSpPr>
        <p:spPr>
          <a:xfrm>
            <a:off x="9410095" y="-1221618"/>
            <a:ext cx="184731" cy="584775"/>
          </a:xfrm>
          <a:prstGeom prst="rect">
            <a:avLst/>
          </a:prstGeom>
          <a:noFill/>
        </p:spPr>
        <p:txBody>
          <a:bodyPr wrap="none" rtlCol="0">
            <a:spAutoFit/>
          </a:bodyPr>
          <a:lstStyle/>
          <a:p>
            <a:endParaRPr lang="en-US" sz="3200"/>
          </a:p>
        </p:txBody>
      </p:sp>
      <p:pic>
        <p:nvPicPr>
          <p:cNvPr id="5" name="Picture 4" descr="NWU PPT Wide Opt 2 - No Wordmark_Separator 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1177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Date Placeholder 2"/>
          <p:cNvSpPr>
            <a:spLocks noGrp="1"/>
          </p:cNvSpPr>
          <p:nvPr>
            <p:ph type="dt" sz="half" idx="10"/>
          </p:nvPr>
        </p:nvSpPr>
        <p:spPr/>
        <p:txBody>
          <a:bodyPr/>
          <a:lstStyle>
            <a:lvl1pPr>
              <a:defRPr>
                <a:latin typeface="Arial"/>
              </a:defRPr>
            </a:lvl1pPr>
          </a:lstStyle>
          <a:p>
            <a:fld id="{24F64624-7869-AB42-A103-C44640E60478}" type="datetime1">
              <a:rPr lang="en-US" smtClean="0"/>
              <a:t>6/10/2025</a:t>
            </a:fld>
            <a:endParaRPr lang="en-US"/>
          </a:p>
        </p:txBody>
      </p:sp>
      <p:sp>
        <p:nvSpPr>
          <p:cNvPr id="4" name="Footer Placeholder 3"/>
          <p:cNvSpPr>
            <a:spLocks noGrp="1"/>
          </p:cNvSpPr>
          <p:nvPr>
            <p:ph type="ftr" sz="quarter" idx="11"/>
          </p:nvPr>
        </p:nvSpPr>
        <p:spPr/>
        <p:txBody>
          <a:bodyPr/>
          <a:lstStyle>
            <a:lvl1pPr>
              <a:defRPr>
                <a:latin typeface="Arial"/>
              </a:defRPr>
            </a:lvl1pPr>
          </a:lstStyle>
          <a:p>
            <a:endParaRPr lang="en-US"/>
          </a:p>
        </p:txBody>
      </p:sp>
      <p:sp>
        <p:nvSpPr>
          <p:cNvPr id="5" name="Slide Number Placeholder 4"/>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78320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3">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Arial"/>
              </a:defRPr>
            </a:lvl1pPr>
          </a:lstStyle>
          <a:p>
            <a:fld id="{06E6E10C-3567-CE40-BEA2-87C24552C2F8}" type="datetime1">
              <a:rPr lang="en-US" smtClean="0"/>
              <a:t>6/10/2025</a:t>
            </a:fld>
            <a:endParaRPr lang="en-US"/>
          </a:p>
        </p:txBody>
      </p:sp>
      <p:sp>
        <p:nvSpPr>
          <p:cNvPr id="3" name="Footer Placeholder 2"/>
          <p:cNvSpPr>
            <a:spLocks noGrp="1"/>
          </p:cNvSpPr>
          <p:nvPr>
            <p:ph type="ftr" sz="quarter" idx="11"/>
          </p:nvPr>
        </p:nvSpPr>
        <p:spPr/>
        <p:txBody>
          <a:bodyPr/>
          <a:lstStyle>
            <a:lvl1pPr>
              <a:defRPr>
                <a:latin typeface="Arial"/>
              </a:defRPr>
            </a:lvl1pPr>
          </a:lstStyle>
          <a:p>
            <a:endParaRPr lang="en-US"/>
          </a:p>
        </p:txBody>
      </p:sp>
      <p:sp>
        <p:nvSpPr>
          <p:cNvPr id="4" name="Slide Number Placeholder 3"/>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3749267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atin typeface="Arial"/>
              </a:defRPr>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atin typeface="Arial"/>
              </a:defRPr>
            </a:lvl1pPr>
            <a:lvl2pPr>
              <a:defRPr sz="3733">
                <a:latin typeface="Arial"/>
              </a:defRPr>
            </a:lvl2pPr>
            <a:lvl3pPr>
              <a:defRPr sz="3200">
                <a:latin typeface="Arial"/>
              </a:defRPr>
            </a:lvl3pPr>
            <a:lvl4pPr>
              <a:defRPr sz="2667">
                <a:latin typeface="Arial"/>
              </a:defRPr>
            </a:lvl4pPr>
            <a:lvl5pPr>
              <a:defRPr sz="2667">
                <a:latin typeface="Arial"/>
              </a:defRPr>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atin typeface="Aria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atin typeface="Arial"/>
              </a:defRPr>
            </a:lvl1pPr>
          </a:lstStyle>
          <a:p>
            <a:fld id="{86BB833D-69A4-CF45-952D-C6A0103C1112}" type="datetime1">
              <a:rPr lang="en-US" smtClean="0"/>
              <a:t>6/10/2025</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7" name="Slide Number Placeholder 6"/>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280246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Content, no bullets">
    <p:spTree>
      <p:nvGrpSpPr>
        <p:cNvPr id="1" name=""/>
        <p:cNvGrpSpPr/>
        <p:nvPr/>
      </p:nvGrpSpPr>
      <p:grpSpPr>
        <a:xfrm>
          <a:off x="0" y="0"/>
          <a:ext cx="0" cy="0"/>
          <a:chOff x="0" y="0"/>
          <a:chExt cx="0" cy="0"/>
        </a:xfrm>
      </p:grpSpPr>
      <p:pic>
        <p:nvPicPr>
          <p:cNvPr id="55"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56" name="Rectangle 9"/>
          <p:cNvSpPr/>
          <p:nvPr/>
        </p:nvSpPr>
        <p:spPr>
          <a:xfrm>
            <a:off x="359649" y="6468141"/>
            <a:ext cx="1767731" cy="304801"/>
          </a:xfrm>
          <a:prstGeom prst="rect">
            <a:avLst/>
          </a:prstGeom>
          <a:solidFill>
            <a:srgbClr val="4E2A84"/>
          </a:solidFill>
          <a:ln w="12700">
            <a:miter lim="400000"/>
          </a:ln>
        </p:spPr>
        <p:txBody>
          <a:bodyPr lIns="60959" rIns="60959" anchor="ctr"/>
          <a:lstStyle/>
          <a:p>
            <a:pPr algn="ctr">
              <a:defRPr>
                <a:solidFill>
                  <a:srgbClr val="FFFFFF"/>
                </a:solidFill>
              </a:defRPr>
            </a:pPr>
            <a:endParaRPr sz="3200"/>
          </a:p>
        </p:txBody>
      </p:sp>
      <p:pic>
        <p:nvPicPr>
          <p:cNvPr id="57" name="Picture 8" descr="Picture 8"/>
          <p:cNvPicPr>
            <a:picLocks noChangeAspect="1"/>
          </p:cNvPicPr>
          <p:nvPr/>
        </p:nvPicPr>
        <p:blipFill>
          <a:blip r:embed="rId3"/>
          <a:stretch>
            <a:fillRect/>
          </a:stretch>
        </p:blipFill>
        <p:spPr>
          <a:xfrm>
            <a:off x="101600" y="6395654"/>
            <a:ext cx="3454400" cy="449773"/>
          </a:xfrm>
          <a:prstGeom prst="rect">
            <a:avLst/>
          </a:prstGeom>
          <a:ln w="12700">
            <a:miter lim="400000"/>
          </a:ln>
        </p:spPr>
      </p:pic>
      <p:sp>
        <p:nvSpPr>
          <p:cNvPr id="58" name="Click to edit title"/>
          <p:cNvSpPr txBox="1">
            <a:spLocks noGrp="1"/>
          </p:cNvSpPr>
          <p:nvPr>
            <p:ph type="title" hasCustomPrompt="1"/>
          </p:nvPr>
        </p:nvSpPr>
        <p:spPr>
          <a:xfrm>
            <a:off x="203200" y="136524"/>
            <a:ext cx="11785600" cy="1524001"/>
          </a:xfrm>
          <a:prstGeom prst="rect">
            <a:avLst/>
          </a:prstGeom>
        </p:spPr>
        <p:txBody>
          <a:bodyPr/>
          <a:lstStyle>
            <a:lvl1pPr algn="l">
              <a:defRPr sz="6400">
                <a:solidFill>
                  <a:srgbClr val="4E2A84"/>
                </a:solidFill>
              </a:defRPr>
            </a:lvl1pPr>
          </a:lstStyle>
          <a:p>
            <a:r>
              <a:t>Click to edit title</a:t>
            </a:r>
          </a:p>
        </p:txBody>
      </p:sp>
      <p:sp>
        <p:nvSpPr>
          <p:cNvPr id="59" name="Body Level One…"/>
          <p:cNvSpPr txBox="1">
            <a:spLocks noGrp="1"/>
          </p:cNvSpPr>
          <p:nvPr>
            <p:ph type="body" sz="half" idx="1" hasCustomPrompt="1"/>
          </p:nvPr>
        </p:nvSpPr>
        <p:spPr>
          <a:xfrm>
            <a:off x="203200" y="1883833"/>
            <a:ext cx="11785600" cy="1798152"/>
          </a:xfrm>
          <a:prstGeom prst="rect">
            <a:avLst/>
          </a:prstGeom>
        </p:spPr>
        <p:txBody>
          <a:bodyPr/>
          <a:lstStyle>
            <a:lvl1pPr marL="0" indent="0" defTabSz="812758">
              <a:spcBef>
                <a:spcPts val="0"/>
              </a:spcBef>
              <a:buSzTx/>
              <a:buFontTx/>
              <a:buNone/>
              <a:defRPr sz="5333">
                <a:solidFill>
                  <a:srgbClr val="342F2E"/>
                </a:solidFill>
              </a:defRPr>
            </a:lvl1pPr>
            <a:lvl2pPr marL="1153856" indent="-544272" defTabSz="812758">
              <a:spcBef>
                <a:spcPts val="0"/>
              </a:spcBef>
              <a:buFontTx/>
              <a:defRPr sz="5333">
                <a:solidFill>
                  <a:srgbClr val="342F2E"/>
                </a:solidFill>
              </a:defRPr>
            </a:lvl2pPr>
            <a:lvl3pPr marL="1727157" indent="-507987" defTabSz="812758">
              <a:spcBef>
                <a:spcPts val="0"/>
              </a:spcBef>
              <a:buFontTx/>
              <a:defRPr sz="5333">
                <a:solidFill>
                  <a:srgbClr val="342F2E"/>
                </a:solidFill>
              </a:defRPr>
            </a:lvl3pPr>
            <a:lvl4pPr marL="2438339" indent="-609585" defTabSz="812758">
              <a:spcBef>
                <a:spcPts val="0"/>
              </a:spcBef>
              <a:buFontTx/>
              <a:defRPr sz="5333">
                <a:solidFill>
                  <a:srgbClr val="342F2E"/>
                </a:solidFill>
              </a:defRPr>
            </a:lvl4pPr>
            <a:lvl5pPr marL="3047924" indent="-609585" defTabSz="812758">
              <a:spcBef>
                <a:spcPts val="0"/>
              </a:spcBef>
              <a:buFontTx/>
              <a:defRPr sz="5333">
                <a:solidFill>
                  <a:srgbClr val="342F2E"/>
                </a:solidFill>
              </a:defRPr>
            </a:lvl5pPr>
          </a:lstStyle>
          <a:p>
            <a:r>
              <a:t>Add text here. Without a bulleted list, the font remains the same–36pt. Arial.</a:t>
            </a:r>
          </a:p>
          <a:p>
            <a:pPr lvl="1"/>
            <a:endParaRPr/>
          </a:p>
          <a:p>
            <a:pPr lvl="2"/>
            <a:endParaRPr/>
          </a:p>
          <a:p>
            <a:pPr lvl="3"/>
            <a:endParaRPr/>
          </a:p>
          <a:p>
            <a:pPr lvl="4"/>
            <a:endParaRPr/>
          </a:p>
        </p:txBody>
      </p:sp>
      <p:sp>
        <p:nvSpPr>
          <p:cNvPr id="60" name="Text Placeholder 10"/>
          <p:cNvSpPr>
            <a:spLocks noGrp="1"/>
          </p:cNvSpPr>
          <p:nvPr>
            <p:ph type="body" sz="quarter" idx="21" hasCustomPrompt="1"/>
          </p:nvPr>
        </p:nvSpPr>
        <p:spPr>
          <a:xfrm>
            <a:off x="302684" y="5086350"/>
            <a:ext cx="11563349" cy="939801"/>
          </a:xfrm>
          <a:prstGeom prst="rect">
            <a:avLst/>
          </a:prstGeom>
        </p:spPr>
        <p:txBody>
          <a:bodyPr/>
          <a:lstStyle>
            <a:lvl1pPr marL="0" indent="0" defTabSz="812758">
              <a:spcBef>
                <a:spcPts val="0"/>
              </a:spcBef>
              <a:buSzTx/>
              <a:buFontTx/>
              <a:buNone/>
              <a:defRPr sz="2133"/>
            </a:lvl1pPr>
          </a:lstStyle>
          <a:p>
            <a:r>
              <a:t>You may adjust the font to accommodate for longer content, but for readability, try to keep font size 16pt. or larger.</a:t>
            </a:r>
          </a:p>
        </p:txBody>
      </p:sp>
      <p:sp>
        <p:nvSpPr>
          <p:cNvPr id="61" name="Slide Number"/>
          <p:cNvSpPr txBox="1">
            <a:spLocks noGrp="1"/>
          </p:cNvSpPr>
          <p:nvPr>
            <p:ph type="sldNum" sz="quarter" idx="2"/>
          </p:nvPr>
        </p:nvSpPr>
        <p:spPr>
          <a:xfrm>
            <a:off x="11729589" y="6458482"/>
            <a:ext cx="364875" cy="3523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91992256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Two Column with text">
    <p:spTree>
      <p:nvGrpSpPr>
        <p:cNvPr id="1" name=""/>
        <p:cNvGrpSpPr/>
        <p:nvPr/>
      </p:nvGrpSpPr>
      <p:grpSpPr>
        <a:xfrm>
          <a:off x="0" y="0"/>
          <a:ext cx="0" cy="0"/>
          <a:chOff x="0" y="0"/>
          <a:chExt cx="0" cy="0"/>
        </a:xfrm>
      </p:grpSpPr>
      <p:pic>
        <p:nvPicPr>
          <p:cNvPr id="68" name="Picture 6" descr="Picture 6"/>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69" name="Rectangle 9"/>
          <p:cNvSpPr/>
          <p:nvPr/>
        </p:nvSpPr>
        <p:spPr>
          <a:xfrm>
            <a:off x="359649" y="6468141"/>
            <a:ext cx="1767731" cy="304801"/>
          </a:xfrm>
          <a:prstGeom prst="rect">
            <a:avLst/>
          </a:prstGeom>
          <a:solidFill>
            <a:srgbClr val="4E2A84"/>
          </a:solidFill>
          <a:ln w="12700">
            <a:miter lim="400000"/>
          </a:ln>
        </p:spPr>
        <p:txBody>
          <a:bodyPr lIns="60959" rIns="60959" anchor="ctr"/>
          <a:lstStyle/>
          <a:p>
            <a:pPr algn="ctr">
              <a:defRPr>
                <a:solidFill>
                  <a:srgbClr val="FFFFFF"/>
                </a:solidFill>
              </a:defRPr>
            </a:pPr>
            <a:endParaRPr sz="3200"/>
          </a:p>
        </p:txBody>
      </p:sp>
      <p:pic>
        <p:nvPicPr>
          <p:cNvPr id="70" name="Picture 8" descr="Picture 8"/>
          <p:cNvPicPr>
            <a:picLocks noChangeAspect="1"/>
          </p:cNvPicPr>
          <p:nvPr/>
        </p:nvPicPr>
        <p:blipFill>
          <a:blip r:embed="rId3"/>
          <a:stretch>
            <a:fillRect/>
          </a:stretch>
        </p:blipFill>
        <p:spPr>
          <a:xfrm>
            <a:off x="101600" y="6395654"/>
            <a:ext cx="3454400" cy="449773"/>
          </a:xfrm>
          <a:prstGeom prst="rect">
            <a:avLst/>
          </a:prstGeom>
          <a:ln w="12700">
            <a:miter lim="400000"/>
          </a:ln>
        </p:spPr>
      </p:pic>
      <p:sp>
        <p:nvSpPr>
          <p:cNvPr id="71" name="Two Column Content"/>
          <p:cNvSpPr txBox="1">
            <a:spLocks noGrp="1"/>
          </p:cNvSpPr>
          <p:nvPr>
            <p:ph type="title" hasCustomPrompt="1"/>
          </p:nvPr>
        </p:nvSpPr>
        <p:spPr>
          <a:prstGeom prst="rect">
            <a:avLst/>
          </a:prstGeom>
        </p:spPr>
        <p:txBody>
          <a:bodyPr/>
          <a:lstStyle>
            <a:lvl1pPr algn="l">
              <a:defRPr sz="6400">
                <a:solidFill>
                  <a:srgbClr val="4E2A84"/>
                </a:solidFill>
              </a:defRPr>
            </a:lvl1pPr>
          </a:lstStyle>
          <a:p>
            <a:r>
              <a:t>Two Column Content</a:t>
            </a:r>
          </a:p>
        </p:txBody>
      </p:sp>
      <p:sp>
        <p:nvSpPr>
          <p:cNvPr id="72" name="Body Level One…"/>
          <p:cNvSpPr txBox="1">
            <a:spLocks noGrp="1"/>
          </p:cNvSpPr>
          <p:nvPr>
            <p:ph type="body" sz="half" idx="1" hasCustomPrompt="1"/>
          </p:nvPr>
        </p:nvSpPr>
        <p:spPr>
          <a:xfrm>
            <a:off x="609601" y="2165728"/>
            <a:ext cx="5143705" cy="4024757"/>
          </a:xfrm>
          <a:prstGeom prst="rect">
            <a:avLst/>
          </a:prstGeom>
        </p:spPr>
        <p:txBody>
          <a:bodyPr/>
          <a:lstStyle>
            <a:lvl1pPr>
              <a:spcBef>
                <a:spcPts val="533"/>
              </a:spcBef>
              <a:buClr>
                <a:srgbClr val="B6ACD1"/>
              </a:buClr>
              <a:buFontTx/>
              <a:buChar char="▪"/>
              <a:defRPr sz="2400">
                <a:solidFill>
                  <a:srgbClr val="342F2E"/>
                </a:solidFill>
              </a:defRPr>
            </a:lvl1pPr>
            <a:lvl2pPr marL="0" indent="609585">
              <a:spcBef>
                <a:spcPts val="533"/>
              </a:spcBef>
              <a:buClr>
                <a:srgbClr val="B6ACD1"/>
              </a:buClr>
              <a:buSzTx/>
              <a:buFont typeface="Wingdings"/>
              <a:buNone/>
              <a:defRPr sz="2400">
                <a:solidFill>
                  <a:srgbClr val="342F2E"/>
                </a:solidFill>
              </a:defRPr>
            </a:lvl2pPr>
            <a:lvl3pPr marL="1493481" indent="-274312">
              <a:spcBef>
                <a:spcPts val="533"/>
              </a:spcBef>
              <a:buClr>
                <a:srgbClr val="B6ACD1"/>
              </a:buClr>
              <a:buFontTx/>
              <a:buChar char="▪"/>
              <a:defRPr sz="2400">
                <a:solidFill>
                  <a:srgbClr val="342F2E"/>
                </a:solidFill>
              </a:defRPr>
            </a:lvl3pPr>
            <a:lvl4pPr marL="2133547" indent="-304792">
              <a:spcBef>
                <a:spcPts val="533"/>
              </a:spcBef>
              <a:buClr>
                <a:srgbClr val="B6ACD1"/>
              </a:buClr>
              <a:buFontTx/>
              <a:buChar char="▪"/>
              <a:defRPr sz="2400">
                <a:solidFill>
                  <a:srgbClr val="342F2E"/>
                </a:solidFill>
              </a:defRPr>
            </a:lvl4pPr>
            <a:lvl5pPr marL="2743131" indent="-304792">
              <a:spcBef>
                <a:spcPts val="533"/>
              </a:spcBef>
              <a:buClr>
                <a:srgbClr val="B6ACD1"/>
              </a:buClr>
              <a:buFontTx/>
              <a:buChar char="▪"/>
              <a:defRPr sz="2400">
                <a:solidFill>
                  <a:srgbClr val="342F2E"/>
                </a:solidFill>
              </a:defRPr>
            </a:lvl5pPr>
          </a:lstStyle>
          <a:p>
            <a:r>
              <a:t>Lorem ipsum dolor sit amet, consectetur adipiscing elit. Mauris dui mauris.</a:t>
            </a:r>
          </a:p>
          <a:p>
            <a:pPr lvl="1"/>
            <a:endParaRPr/>
          </a:p>
          <a:p>
            <a:pPr lvl="2"/>
            <a:endParaRPr/>
          </a:p>
          <a:p>
            <a:pPr lvl="3"/>
            <a:endParaRPr/>
          </a:p>
          <a:p>
            <a:pPr lvl="4"/>
            <a:endParaRPr/>
          </a:p>
        </p:txBody>
      </p:sp>
      <p:sp>
        <p:nvSpPr>
          <p:cNvPr id="73" name="Text Placeholder 6"/>
          <p:cNvSpPr>
            <a:spLocks noGrp="1"/>
          </p:cNvSpPr>
          <p:nvPr>
            <p:ph type="body" sz="quarter" idx="21" hasCustomPrompt="1"/>
          </p:nvPr>
        </p:nvSpPr>
        <p:spPr>
          <a:xfrm>
            <a:off x="609600" y="1583503"/>
            <a:ext cx="5340096" cy="393595"/>
          </a:xfrm>
          <a:prstGeom prst="rect">
            <a:avLst/>
          </a:prstGeom>
        </p:spPr>
        <p:txBody>
          <a:bodyPr/>
          <a:lstStyle>
            <a:lvl1pPr marL="0" indent="0" defTabSz="377941">
              <a:spcBef>
                <a:spcPts val="400"/>
              </a:spcBef>
              <a:buSzTx/>
              <a:buFontTx/>
              <a:buNone/>
              <a:defRPr sz="1984">
                <a:solidFill>
                  <a:srgbClr val="4E2A84"/>
                </a:solidFill>
              </a:defRPr>
            </a:lvl1pPr>
          </a:lstStyle>
          <a:p>
            <a:r>
              <a:t>Subhead 24pt. Arial</a:t>
            </a:r>
          </a:p>
        </p:txBody>
      </p:sp>
      <p:sp>
        <p:nvSpPr>
          <p:cNvPr id="74" name="Text Placeholder 6"/>
          <p:cNvSpPr>
            <a:spLocks noGrp="1"/>
          </p:cNvSpPr>
          <p:nvPr>
            <p:ph type="body" sz="quarter" idx="22" hasCustomPrompt="1"/>
          </p:nvPr>
        </p:nvSpPr>
        <p:spPr>
          <a:xfrm>
            <a:off x="6096001" y="1555753"/>
            <a:ext cx="5839969" cy="393595"/>
          </a:xfrm>
          <a:prstGeom prst="rect">
            <a:avLst/>
          </a:prstGeom>
        </p:spPr>
        <p:txBody>
          <a:bodyPr/>
          <a:lstStyle>
            <a:lvl1pPr marL="0" indent="0" defTabSz="377941">
              <a:spcBef>
                <a:spcPts val="400"/>
              </a:spcBef>
              <a:buSzTx/>
              <a:buFontTx/>
              <a:buNone/>
              <a:defRPr sz="1984">
                <a:solidFill>
                  <a:srgbClr val="4E2A84"/>
                </a:solidFill>
              </a:defRPr>
            </a:lvl1pPr>
          </a:lstStyle>
          <a:p>
            <a:r>
              <a:t>Additional Subhead (if needed)</a:t>
            </a:r>
          </a:p>
        </p:txBody>
      </p:sp>
      <p:sp>
        <p:nvSpPr>
          <p:cNvPr id="75" name="Slide Number"/>
          <p:cNvSpPr txBox="1">
            <a:spLocks noGrp="1"/>
          </p:cNvSpPr>
          <p:nvPr>
            <p:ph type="sldNum" sz="quarter" idx="2"/>
          </p:nvPr>
        </p:nvSpPr>
        <p:spPr>
          <a:xfrm>
            <a:off x="11729589" y="6458482"/>
            <a:ext cx="364875" cy="3523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8361817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24" name="Title Text"/>
          <p:cNvSpPr txBox="1">
            <a:spLocks noGrp="1"/>
          </p:cNvSpPr>
          <p:nvPr>
            <p:ph type="title"/>
          </p:nvPr>
        </p:nvSpPr>
        <p:spPr>
          <a:prstGeom prst="rect">
            <a:avLst/>
          </a:prstGeom>
        </p:spPr>
        <p:txBody>
          <a:bodyPr/>
          <a:lstStyle/>
          <a:p>
            <a:r>
              <a:t>Title Text</a:t>
            </a:r>
          </a:p>
        </p:txBody>
      </p:sp>
      <p:sp>
        <p:nvSpPr>
          <p:cNvPr id="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6444935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parator Page 2">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a:t>Separator</a:t>
            </a:r>
          </a:p>
        </p:txBody>
      </p:sp>
      <p:pic>
        <p:nvPicPr>
          <p:cNvPr id="4" name="Picture 3" descr="NWU PPT Wide Opt 2 - No Wordmark_Separator 2.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22452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B2312A11-0876-AF48-866E-E142246D6A43}"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49664" y="6445696"/>
            <a:ext cx="2844800" cy="365125"/>
          </a:xfrm>
        </p:spPr>
        <p:txBody>
          <a:bodyPr/>
          <a:lstStyle>
            <a:lvl1pPr>
              <a:defRPr>
                <a:latin typeface="Arial"/>
              </a:defRPr>
            </a:lvl1pPr>
          </a:lstStyle>
          <a:p>
            <a:fld id="{106E12CD-FCB1-464E-A775-0B83FDDACE03}" type="slidenum">
              <a:rPr lang="en-US" smtClean="0"/>
              <a:pPr/>
              <a:t>‹#›</a:t>
            </a:fld>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203200" y="136524"/>
            <a:ext cx="11785600" cy="1524000"/>
          </a:xfrm>
        </p:spPr>
        <p:txBody>
          <a:bodyPr>
            <a:normAutofit/>
          </a:bodyPr>
          <a:lstStyle>
            <a:lvl1pPr algn="l">
              <a:defRPr sz="6400">
                <a:solidFill>
                  <a:srgbClr val="4E2A84"/>
                </a:solidFill>
              </a:defRPr>
            </a:lvl1pPr>
          </a:lstStyle>
          <a:p>
            <a:r>
              <a:rPr lang="en-US"/>
              <a:t>Click to edit title</a:t>
            </a:r>
          </a:p>
        </p:txBody>
      </p:sp>
    </p:spTree>
    <p:extLst>
      <p:ext uri="{BB962C8B-B14F-4D97-AF65-F5344CB8AC3E}">
        <p14:creationId xmlns:p14="http://schemas.microsoft.com/office/powerpoint/2010/main" val="344140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F4E7BEA9-C097-D044-8438-EB633DCA963E}" type="datetime1">
              <a:rPr lang="en-US" smtClean="0"/>
              <a:t>6/10/2025</a:t>
            </a:fld>
            <a:endParaRPr lang="en-US"/>
          </a:p>
        </p:txBody>
      </p:sp>
      <p:sp>
        <p:nvSpPr>
          <p:cNvPr id="5" name="Footer Placeholder 4"/>
          <p:cNvSpPr>
            <a:spLocks noGrp="1"/>
          </p:cNvSpPr>
          <p:nvPr>
            <p:ph type="ftr" sz="quarter" idx="11"/>
          </p:nvPr>
        </p:nvSpPr>
        <p:spPr/>
        <p:txBody>
          <a:bodyPr/>
          <a:lstStyle>
            <a:lvl1pPr>
              <a:defRPr>
                <a:latin typeface="Arial"/>
              </a:defRPr>
            </a:lvl1pPr>
          </a:lstStyle>
          <a:p>
            <a:endParaRPr lang="en-US"/>
          </a:p>
        </p:txBody>
      </p:sp>
      <p:sp>
        <p:nvSpPr>
          <p:cNvPr id="12" name="Title 1">
            <a:extLst>
              <a:ext uri="{FF2B5EF4-FFF2-40B4-BE49-F238E27FC236}">
                <a16:creationId xmlns:a16="http://schemas.microsoft.com/office/drawing/2014/main" id="{099A8FB6-8C04-AD49-BE54-FCEAA161E655}"/>
              </a:ext>
            </a:extLst>
          </p:cNvPr>
          <p:cNvSpPr>
            <a:spLocks noGrp="1"/>
          </p:cNvSpPr>
          <p:nvPr>
            <p:ph type="title" hasCustomPrompt="1"/>
          </p:nvPr>
        </p:nvSpPr>
        <p:spPr>
          <a:xfrm>
            <a:off x="203200" y="136524"/>
            <a:ext cx="11785600" cy="1524000"/>
          </a:xfrm>
        </p:spPr>
        <p:txBody>
          <a:bodyPr>
            <a:normAutofit/>
          </a:bodyPr>
          <a:lstStyle>
            <a:lvl1pPr algn="l">
              <a:defRPr sz="6400">
                <a:solidFill>
                  <a:srgbClr val="4E2A84"/>
                </a:solidFill>
              </a:defRPr>
            </a:lvl1pPr>
          </a:lstStyle>
          <a:p>
            <a:r>
              <a:rPr lang="en-US"/>
              <a:t>Click to edit title</a:t>
            </a:r>
          </a:p>
        </p:txBody>
      </p:sp>
      <p:sp>
        <p:nvSpPr>
          <p:cNvPr id="14" name="Text Placeholder 13">
            <a:extLst>
              <a:ext uri="{FF2B5EF4-FFF2-40B4-BE49-F238E27FC236}">
                <a16:creationId xmlns:a16="http://schemas.microsoft.com/office/drawing/2014/main" id="{CA5169E0-F2E1-8443-9426-3329851B53EF}"/>
              </a:ext>
            </a:extLst>
          </p:cNvPr>
          <p:cNvSpPr>
            <a:spLocks noGrp="1"/>
          </p:cNvSpPr>
          <p:nvPr>
            <p:ph type="body" sz="quarter" idx="13" hasCustomPrompt="1"/>
          </p:nvPr>
        </p:nvSpPr>
        <p:spPr>
          <a:xfrm>
            <a:off x="203200" y="1981200"/>
            <a:ext cx="11988800" cy="3556000"/>
          </a:xfrm>
        </p:spPr>
        <p:txBody>
          <a:bodyPr/>
          <a:lstStyle>
            <a:lvl1pPr>
              <a:buClr>
                <a:srgbClr val="B6ACD1"/>
              </a:buClr>
              <a:buFont typeface="Wingdings" pitchFamily="2" charset="2"/>
              <a:buChar char="§"/>
              <a:defRPr sz="5333">
                <a:solidFill>
                  <a:srgbClr val="342F2E"/>
                </a:solidFill>
              </a:defRPr>
            </a:lvl1pPr>
            <a:lvl2pPr>
              <a:buClr>
                <a:srgbClr val="B6ACD1"/>
              </a:buClr>
              <a:buFont typeface="Wingdings" pitchFamily="2" charset="2"/>
              <a:buChar char="§"/>
              <a:defRPr sz="4800">
                <a:solidFill>
                  <a:srgbClr val="342F2E"/>
                </a:solidFill>
              </a:defRPr>
            </a:lvl2pPr>
            <a:lvl3pPr>
              <a:buClr>
                <a:srgbClr val="BBB8B8"/>
              </a:buClr>
              <a:buFont typeface="Arial" panose="020B0604020202020204" pitchFamily="34" charset="0"/>
              <a:buChar char="•"/>
              <a:defRPr sz="4267">
                <a:solidFill>
                  <a:srgbClr val="342F2E"/>
                </a:solidFill>
              </a:defRPr>
            </a:lvl3pPr>
            <a:lvl4pPr>
              <a:buClr>
                <a:srgbClr val="B6ACD1"/>
              </a:buClr>
              <a:buFont typeface="Arial" panose="020B0604020202020204" pitchFamily="34" charset="0"/>
              <a:buChar char="•"/>
              <a:defRPr sz="3733">
                <a:solidFill>
                  <a:srgbClr val="342F2E"/>
                </a:solidFill>
              </a:defRPr>
            </a:lvl4pPr>
            <a:lvl5pPr>
              <a:buClr>
                <a:srgbClr val="B6ACD1"/>
              </a:buClr>
              <a:buFont typeface="Wingdings" pitchFamily="2" charset="2"/>
              <a:buChar char="§"/>
              <a:defRPr/>
            </a:lvl5pPr>
          </a:lstStyle>
          <a:p>
            <a:pPr lvl="0"/>
            <a:r>
              <a:rPr lang="en-US"/>
              <a:t>Level one</a:t>
            </a:r>
          </a:p>
          <a:p>
            <a:pPr lvl="1"/>
            <a:r>
              <a:rPr lang="en-US"/>
              <a:t>Level two</a:t>
            </a:r>
          </a:p>
          <a:p>
            <a:pPr lvl="2"/>
            <a:r>
              <a:rPr lang="en-US"/>
              <a:t>Level three</a:t>
            </a:r>
          </a:p>
          <a:p>
            <a:pPr lvl="3"/>
            <a:r>
              <a:rPr lang="en-US"/>
              <a:t>Level four (if needed)</a:t>
            </a:r>
          </a:p>
        </p:txBody>
      </p:sp>
      <p:sp>
        <p:nvSpPr>
          <p:cNvPr id="8" name="Slide Number Placeholder 5">
            <a:extLst>
              <a:ext uri="{FF2B5EF4-FFF2-40B4-BE49-F238E27FC236}">
                <a16:creationId xmlns:a16="http://schemas.microsoft.com/office/drawing/2014/main" id="{09E8BC5F-5B96-7D4E-A691-59F9F9597731}"/>
              </a:ext>
            </a:extLst>
          </p:cNvPr>
          <p:cNvSpPr>
            <a:spLocks noGrp="1"/>
          </p:cNvSpPr>
          <p:nvPr>
            <p:ph type="sldNum" sz="quarter" idx="12"/>
          </p:nvPr>
        </p:nvSpPr>
        <p:spPr>
          <a:xfrm>
            <a:off x="9249664" y="6445696"/>
            <a:ext cx="2844800" cy="365125"/>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409656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no bullets">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atin typeface="Arial"/>
              </a:defRPr>
            </a:lvl1pPr>
          </a:lstStyle>
          <a:p>
            <a:fld id="{091ADADE-B133-834A-A771-B232CA0B6F0A}" type="datetime1">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7" name="Title 1">
            <a:extLst>
              <a:ext uri="{FF2B5EF4-FFF2-40B4-BE49-F238E27FC236}">
                <a16:creationId xmlns:a16="http://schemas.microsoft.com/office/drawing/2014/main" id="{C2F1EA73-4A30-8B45-A65B-F8A59F721233}"/>
              </a:ext>
            </a:extLst>
          </p:cNvPr>
          <p:cNvSpPr>
            <a:spLocks noGrp="1"/>
          </p:cNvSpPr>
          <p:nvPr>
            <p:ph type="title" hasCustomPrompt="1"/>
          </p:nvPr>
        </p:nvSpPr>
        <p:spPr>
          <a:xfrm>
            <a:off x="203200" y="136524"/>
            <a:ext cx="11785600" cy="1524000"/>
          </a:xfrm>
        </p:spPr>
        <p:txBody>
          <a:bodyPr>
            <a:normAutofit/>
          </a:bodyPr>
          <a:lstStyle>
            <a:lvl1pPr algn="l">
              <a:defRPr sz="6400">
                <a:solidFill>
                  <a:srgbClr val="4E2A84"/>
                </a:solidFill>
              </a:defRPr>
            </a:lvl1pPr>
          </a:lstStyle>
          <a:p>
            <a:r>
              <a:rPr lang="en-US"/>
              <a:t>Click to edit title</a:t>
            </a:r>
          </a:p>
        </p:txBody>
      </p:sp>
      <p:sp>
        <p:nvSpPr>
          <p:cNvPr id="8" name="Text Placeholder 5">
            <a:extLst>
              <a:ext uri="{FF2B5EF4-FFF2-40B4-BE49-F238E27FC236}">
                <a16:creationId xmlns:a16="http://schemas.microsoft.com/office/drawing/2014/main" id="{9DF7665B-5949-FD46-AAA9-9179BB126202}"/>
              </a:ext>
            </a:extLst>
          </p:cNvPr>
          <p:cNvSpPr>
            <a:spLocks noGrp="1"/>
          </p:cNvSpPr>
          <p:nvPr>
            <p:ph type="body" sz="quarter" idx="13" hasCustomPrompt="1"/>
          </p:nvPr>
        </p:nvSpPr>
        <p:spPr>
          <a:xfrm>
            <a:off x="203200" y="1883834"/>
            <a:ext cx="11785600" cy="1798151"/>
          </a:xfrm>
        </p:spPr>
        <p:txBody>
          <a:bodyPr>
            <a:noAutofit/>
          </a:bodyPr>
          <a:lstStyle>
            <a:lvl1pPr marL="0" marR="0" indent="0" algn="l" defTabSz="812760" rtl="0" eaLnBrk="1" fontAlgn="auto" latinLnBrk="0" hangingPunct="1">
              <a:lnSpc>
                <a:spcPct val="100000"/>
              </a:lnSpc>
              <a:spcBef>
                <a:spcPts val="0"/>
              </a:spcBef>
              <a:spcAft>
                <a:spcPts val="0"/>
              </a:spcAft>
              <a:buClrTx/>
              <a:buSzTx/>
              <a:buFontTx/>
              <a:buNone/>
              <a:tabLst/>
              <a:defRPr sz="4800">
                <a:solidFill>
                  <a:srgbClr val="342F2E"/>
                </a:solidFill>
              </a:defRPr>
            </a:lvl1pPr>
          </a:lstStyle>
          <a:p>
            <a:pPr marL="0" marR="0" lvl="0" indent="0" algn="l" defTabSz="812760" rtl="0" eaLnBrk="1" fontAlgn="auto" latinLnBrk="0" hangingPunct="1">
              <a:lnSpc>
                <a:spcPct val="100000"/>
              </a:lnSpc>
              <a:spcBef>
                <a:spcPts val="0"/>
              </a:spcBef>
              <a:spcAft>
                <a:spcPts val="0"/>
              </a:spcAft>
              <a:buClrTx/>
              <a:buSzTx/>
              <a:buFontTx/>
              <a:buNone/>
              <a:tabLst/>
              <a:defRPr/>
            </a:pPr>
            <a:r>
              <a:rPr lang="en-US" sz="5333">
                <a:solidFill>
                  <a:srgbClr val="342F2E"/>
                </a:solidFill>
                <a:latin typeface="Arial" panose="020B0604020202020204" pitchFamily="34" charset="0"/>
                <a:cs typeface="Arial" panose="020B0604020202020204" pitchFamily="34" charset="0"/>
              </a:rPr>
              <a:t>Add text here. Without a bulleted list, the font remains the same–36pt. Arial.</a:t>
            </a:r>
          </a:p>
        </p:txBody>
      </p:sp>
      <p:sp>
        <p:nvSpPr>
          <p:cNvPr id="9" name="Text Placeholder 10">
            <a:extLst>
              <a:ext uri="{FF2B5EF4-FFF2-40B4-BE49-F238E27FC236}">
                <a16:creationId xmlns:a16="http://schemas.microsoft.com/office/drawing/2014/main" id="{6D60B389-4C4D-3341-9863-C506995C40D6}"/>
              </a:ext>
            </a:extLst>
          </p:cNvPr>
          <p:cNvSpPr>
            <a:spLocks noGrp="1"/>
          </p:cNvSpPr>
          <p:nvPr>
            <p:ph type="body" sz="quarter" idx="14" hasCustomPrompt="1"/>
          </p:nvPr>
        </p:nvSpPr>
        <p:spPr>
          <a:xfrm>
            <a:off x="302684" y="5086351"/>
            <a:ext cx="11563349" cy="939800"/>
          </a:xfrm>
        </p:spPr>
        <p:txBody>
          <a:bodyPr/>
          <a:lstStyle>
            <a:lvl1pPr marL="0" marR="0" indent="0" algn="l" defTabSz="812760" rtl="0" eaLnBrk="1" fontAlgn="auto" latinLnBrk="0" hangingPunct="1">
              <a:lnSpc>
                <a:spcPct val="100000"/>
              </a:lnSpc>
              <a:spcBef>
                <a:spcPts val="0"/>
              </a:spcBef>
              <a:spcAft>
                <a:spcPts val="0"/>
              </a:spcAft>
              <a:buClrTx/>
              <a:buSzTx/>
              <a:buFontTx/>
              <a:buNone/>
              <a:tabLst/>
              <a:defRPr sz="2133"/>
            </a:lvl1pPr>
          </a:lstStyle>
          <a:p>
            <a:pPr marL="0" marR="0" lvl="0" indent="0" algn="l" defTabSz="812760" rtl="0" eaLnBrk="1" fontAlgn="auto" latinLnBrk="0" hangingPunct="1">
              <a:lnSpc>
                <a:spcPct val="100000"/>
              </a:lnSpc>
              <a:spcBef>
                <a:spcPts val="0"/>
              </a:spcBef>
              <a:spcAft>
                <a:spcPts val="0"/>
              </a:spcAft>
              <a:buClrTx/>
              <a:buSzTx/>
              <a:buFontTx/>
              <a:buNone/>
              <a:tabLst/>
              <a:defRPr/>
            </a:pPr>
            <a:r>
              <a:rPr lang="en-US" sz="2133">
                <a:latin typeface="Arial" panose="020B0604020202020204" pitchFamily="34" charset="0"/>
                <a:cs typeface="Arial" panose="020B0604020202020204" pitchFamily="34" charset="0"/>
              </a:rPr>
              <a:t>You may adjust the font to accommodate for longer content, but for readability, try to keep font size 16pt. or larger.</a:t>
            </a:r>
          </a:p>
          <a:p>
            <a:endParaRPr lang="en-US"/>
          </a:p>
        </p:txBody>
      </p:sp>
      <p:sp>
        <p:nvSpPr>
          <p:cNvPr id="11" name="Slide Number Placeholder 5">
            <a:extLst>
              <a:ext uri="{FF2B5EF4-FFF2-40B4-BE49-F238E27FC236}">
                <a16:creationId xmlns:a16="http://schemas.microsoft.com/office/drawing/2014/main" id="{DC9C2EAC-7A75-F644-9486-9D5FD425DE64}"/>
              </a:ext>
            </a:extLst>
          </p:cNvPr>
          <p:cNvSpPr>
            <a:spLocks noGrp="1"/>
          </p:cNvSpPr>
          <p:nvPr>
            <p:ph type="sldNum" sz="quarter" idx="12"/>
          </p:nvPr>
        </p:nvSpPr>
        <p:spPr>
          <a:xfrm>
            <a:off x="9249664" y="6445696"/>
            <a:ext cx="2844800" cy="365125"/>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17206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6400">
                <a:solidFill>
                  <a:srgbClr val="4E2A84"/>
                </a:solidFill>
                <a:latin typeface="Arial"/>
              </a:defRPr>
            </a:lvl1pPr>
          </a:lstStyle>
          <a:p>
            <a:r>
              <a:rPr lang="en-US"/>
              <a:t>Two Column Content</a:t>
            </a:r>
          </a:p>
        </p:txBody>
      </p:sp>
      <p:sp>
        <p:nvSpPr>
          <p:cNvPr id="3" name="Content Placeholder 2"/>
          <p:cNvSpPr>
            <a:spLocks noGrp="1"/>
          </p:cNvSpPr>
          <p:nvPr>
            <p:ph sz="half" idx="1" hasCustomPrompt="1"/>
          </p:nvPr>
        </p:nvSpPr>
        <p:spPr>
          <a:xfrm>
            <a:off x="609600" y="2165730"/>
            <a:ext cx="5143704" cy="4024756"/>
          </a:xfrm>
        </p:spPr>
        <p:txBody>
          <a:bodyPr>
            <a:normAutofit/>
          </a:bodyPr>
          <a:lstStyle>
            <a:lvl1pPr marL="457189" marR="0" indent="-457189" algn="l" defTabSz="609585" rtl="0" eaLnBrk="1" fontAlgn="auto" latinLnBrk="0" hangingPunct="1">
              <a:lnSpc>
                <a:spcPct val="100000"/>
              </a:lnSpc>
              <a:spcBef>
                <a:spcPct val="20000"/>
              </a:spcBef>
              <a:spcAft>
                <a:spcPts val="0"/>
              </a:spcAft>
              <a:buClr>
                <a:srgbClr val="B6ACD1"/>
              </a:buClr>
              <a:buSzTx/>
              <a:buFont typeface="Wingdings" pitchFamily="2" charset="2"/>
              <a:buChar char="§"/>
              <a:tabLst/>
              <a:defRPr sz="2400">
                <a:solidFill>
                  <a:srgbClr val="342F2E"/>
                </a:solidFill>
                <a:latin typeface="Arial"/>
              </a:defRPr>
            </a:lvl1pPr>
            <a:lvl2pPr marL="609585" indent="0">
              <a:buClr>
                <a:srgbClr val="B6ACD1"/>
              </a:buClr>
              <a:buFont typeface="Wingdings" pitchFamily="2" charset="2"/>
              <a:buNone/>
              <a:defRPr sz="3200">
                <a:solidFill>
                  <a:srgbClr val="342F2E"/>
                </a:solidFill>
                <a:latin typeface="Arial"/>
              </a:defRPr>
            </a:lvl2pPr>
            <a:lvl3pPr marL="1523962" indent="-304792">
              <a:buClr>
                <a:srgbClr val="B6ACD1"/>
              </a:buClr>
              <a:buFont typeface="Wingdings" pitchFamily="2" charset="2"/>
              <a:buChar char="§"/>
              <a:defRPr sz="2667">
                <a:solidFill>
                  <a:srgbClr val="342F2E"/>
                </a:solidFill>
                <a:latin typeface="Arial"/>
              </a:defRPr>
            </a:lvl3pPr>
            <a:lvl4pPr marL="2133547" indent="-304792">
              <a:buClr>
                <a:srgbClr val="B6ACD1"/>
              </a:buClr>
              <a:buFont typeface="Wingdings" pitchFamily="2" charset="2"/>
              <a:buChar char="§"/>
              <a:defRPr sz="2400">
                <a:latin typeface="Arial"/>
              </a:defRPr>
            </a:lvl4pPr>
            <a:lvl5pPr marL="2743131" indent="-304792">
              <a:buClr>
                <a:srgbClr val="B6ACD1"/>
              </a:buClr>
              <a:buFont typeface="Wingdings" pitchFamily="2" charset="2"/>
              <a:buChar char="§"/>
              <a:defRPr sz="2400">
                <a:latin typeface="Arial"/>
              </a:defRPr>
            </a:lvl5pPr>
            <a:lvl6pPr>
              <a:defRPr sz="2400"/>
            </a:lvl6pPr>
            <a:lvl7pPr>
              <a:defRPr sz="2400"/>
            </a:lvl7pPr>
            <a:lvl8pPr>
              <a:defRPr sz="2400"/>
            </a:lvl8pPr>
            <a:lvl9pPr>
              <a:defRPr sz="24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r>
              <a:rPr lang="en-US"/>
              <a:t>At mi pharetra, pulvinar </a:t>
            </a:r>
            <a:r>
              <a:rPr lang="en-US" err="1"/>
              <a:t>pellentesque</a:t>
            </a:r>
            <a:r>
              <a:rPr lang="en-US"/>
              <a:t> dolor. </a:t>
            </a:r>
          </a:p>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
        <p:nvSpPr>
          <p:cNvPr id="5" name="Date Placeholder 4"/>
          <p:cNvSpPr>
            <a:spLocks noGrp="1"/>
          </p:cNvSpPr>
          <p:nvPr>
            <p:ph type="dt" sz="half" idx="10"/>
          </p:nvPr>
        </p:nvSpPr>
        <p:spPr/>
        <p:txBody>
          <a:bodyPr/>
          <a:lstStyle>
            <a:lvl1pPr>
              <a:defRPr>
                <a:latin typeface="Arial"/>
              </a:defRPr>
            </a:lvl1pPr>
          </a:lstStyle>
          <a:p>
            <a:fld id="{7D7EE4B3-4391-B64B-A856-377DDA792162}" type="datetime1">
              <a:rPr lang="en-US" smtClean="0"/>
              <a:t>6/10/2025</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609600" y="1583505"/>
            <a:ext cx="5340096" cy="393593"/>
          </a:xfrm>
        </p:spPr>
        <p:txBody>
          <a:bodyPr>
            <a:noAutofit/>
          </a:bodyPr>
          <a:lstStyle>
            <a:lvl1pPr marL="0" indent="0">
              <a:buNone/>
              <a:defRPr sz="3200">
                <a:solidFill>
                  <a:srgbClr val="4E2A84"/>
                </a:solidFill>
              </a:defRPr>
            </a:lvl1pPr>
          </a:lstStyle>
          <a:p>
            <a:r>
              <a:rPr lang="en-US"/>
              <a:t>Subhead 24pt. Arial</a:t>
            </a:r>
          </a:p>
        </p:txBody>
      </p:sp>
      <p:sp>
        <p:nvSpPr>
          <p:cNvPr id="11" name="Content Placeholder 2">
            <a:extLst>
              <a:ext uri="{FF2B5EF4-FFF2-40B4-BE49-F238E27FC236}">
                <a16:creationId xmlns:a16="http://schemas.microsoft.com/office/drawing/2014/main" id="{647FEEC5-EF0A-A24F-82D8-148DF02E94D6}"/>
              </a:ext>
            </a:extLst>
          </p:cNvPr>
          <p:cNvSpPr>
            <a:spLocks noGrp="1"/>
          </p:cNvSpPr>
          <p:nvPr>
            <p:ph sz="half" idx="14" hasCustomPrompt="1"/>
          </p:nvPr>
        </p:nvSpPr>
        <p:spPr>
          <a:xfrm>
            <a:off x="6096000" y="2137981"/>
            <a:ext cx="5143704" cy="4024756"/>
          </a:xfrm>
        </p:spPr>
        <p:txBody>
          <a:bodyPr>
            <a:normAutofit/>
          </a:bodyPr>
          <a:lstStyle>
            <a:lvl1pPr marL="457189" marR="0" indent="-457189" algn="l" defTabSz="609585" rtl="0" eaLnBrk="1" fontAlgn="auto" latinLnBrk="0" hangingPunct="1">
              <a:lnSpc>
                <a:spcPct val="100000"/>
              </a:lnSpc>
              <a:spcBef>
                <a:spcPct val="20000"/>
              </a:spcBef>
              <a:spcAft>
                <a:spcPts val="0"/>
              </a:spcAft>
              <a:buClr>
                <a:srgbClr val="B6ACD1"/>
              </a:buClr>
              <a:buSzTx/>
              <a:buFont typeface="Wingdings" pitchFamily="2" charset="2"/>
              <a:buChar char="§"/>
              <a:tabLst/>
              <a:defRPr sz="2400">
                <a:solidFill>
                  <a:srgbClr val="342F2E"/>
                </a:solidFill>
                <a:latin typeface="Arial"/>
              </a:defRPr>
            </a:lvl1pPr>
            <a:lvl2pPr marL="609585" indent="0">
              <a:buClr>
                <a:srgbClr val="B6ACD1"/>
              </a:buClr>
              <a:buFont typeface="Wingdings" pitchFamily="2" charset="2"/>
              <a:buNone/>
              <a:defRPr sz="3200">
                <a:solidFill>
                  <a:srgbClr val="342F2E"/>
                </a:solidFill>
                <a:latin typeface="Arial"/>
              </a:defRPr>
            </a:lvl2pPr>
            <a:lvl3pPr marL="1523962" indent="-304792">
              <a:buClr>
                <a:srgbClr val="B6ACD1"/>
              </a:buClr>
              <a:buFont typeface="Wingdings" pitchFamily="2" charset="2"/>
              <a:buChar char="§"/>
              <a:defRPr sz="2667">
                <a:solidFill>
                  <a:srgbClr val="342F2E"/>
                </a:solidFill>
                <a:latin typeface="Arial"/>
              </a:defRPr>
            </a:lvl3pPr>
            <a:lvl4pPr marL="2133547" indent="-304792">
              <a:buClr>
                <a:srgbClr val="B6ACD1"/>
              </a:buClr>
              <a:buFont typeface="Wingdings" pitchFamily="2" charset="2"/>
              <a:buChar char="§"/>
              <a:defRPr sz="2400">
                <a:latin typeface="Arial"/>
              </a:defRPr>
            </a:lvl4pPr>
            <a:lvl5pPr marL="2743131" indent="-304792">
              <a:buClr>
                <a:srgbClr val="B6ACD1"/>
              </a:buClr>
              <a:buFont typeface="Wingdings" pitchFamily="2" charset="2"/>
              <a:buChar char="§"/>
              <a:defRPr sz="2400">
                <a:latin typeface="Arial"/>
              </a:defRPr>
            </a:lvl5pPr>
            <a:lvl6pPr>
              <a:defRPr sz="2400"/>
            </a:lvl6pPr>
            <a:lvl7pPr>
              <a:defRPr sz="2400"/>
            </a:lvl7pPr>
            <a:lvl8pPr>
              <a:defRPr sz="2400"/>
            </a:lvl8pPr>
            <a:lvl9pPr>
              <a:defRPr sz="2400"/>
            </a:lvl9pPr>
          </a:lstStyle>
          <a:p>
            <a:r>
              <a:rPr lang="en-US"/>
              <a:t>Lorem ipsum dolor sit amet, consectetur adipiscing elit. Mauris dui mauris.</a:t>
            </a:r>
          </a:p>
          <a:p>
            <a:pPr marL="457189" marR="0" lvl="0" indent="-457189" algn="l" defTabSz="609585"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pPr marL="457189" marR="0" lvl="0" indent="-457189" algn="l" defTabSz="609585" rtl="0" eaLnBrk="1" fontAlgn="auto" latinLnBrk="0" hangingPunct="1">
              <a:lnSpc>
                <a:spcPct val="100000"/>
              </a:lnSpc>
              <a:spcBef>
                <a:spcPct val="20000"/>
              </a:spcBef>
              <a:spcAft>
                <a:spcPts val="0"/>
              </a:spcAft>
              <a:buClr>
                <a:srgbClr val="B6ACD1"/>
              </a:buClr>
              <a:buSzTx/>
              <a:buFont typeface="Wingdings" pitchFamily="2" charset="2"/>
              <a:buChar char="§"/>
              <a:tabLst/>
              <a:defRPr/>
            </a:pPr>
            <a:r>
              <a:rPr lang="en-US"/>
              <a:t>Lorem ipsum dolor sit amet, consectetur adipiscing elit. Mauris dui mauris.</a:t>
            </a:r>
          </a:p>
          <a:p>
            <a:endParaRPr lang="en-US"/>
          </a:p>
        </p:txBody>
      </p:sp>
      <p:sp>
        <p:nvSpPr>
          <p:cNvPr id="12" name="Text Placeholder 6">
            <a:extLst>
              <a:ext uri="{FF2B5EF4-FFF2-40B4-BE49-F238E27FC236}">
                <a16:creationId xmlns:a16="http://schemas.microsoft.com/office/drawing/2014/main" id="{C456BA00-F793-AC49-B11C-59DA5A54573B}"/>
              </a:ext>
            </a:extLst>
          </p:cNvPr>
          <p:cNvSpPr>
            <a:spLocks noGrp="1"/>
          </p:cNvSpPr>
          <p:nvPr>
            <p:ph type="body" idx="15" hasCustomPrompt="1"/>
          </p:nvPr>
        </p:nvSpPr>
        <p:spPr>
          <a:xfrm>
            <a:off x="6096000" y="1555756"/>
            <a:ext cx="5839968" cy="393593"/>
          </a:xfrm>
        </p:spPr>
        <p:txBody>
          <a:bodyPr>
            <a:noAutofit/>
          </a:bodyPr>
          <a:lstStyle>
            <a:lvl1pPr marL="0" indent="0">
              <a:buNone/>
              <a:defRPr sz="3200">
                <a:solidFill>
                  <a:srgbClr val="4E2A84"/>
                </a:solidFill>
              </a:defRPr>
            </a:lvl1pPr>
          </a:lstStyle>
          <a:p>
            <a:r>
              <a:rPr lang="en-US"/>
              <a:t>Additional Subhead (if needed)</a:t>
            </a:r>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9249664" y="6445696"/>
            <a:ext cx="2844800" cy="365125"/>
          </a:xfrm>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269572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with Pho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6400">
                <a:solidFill>
                  <a:srgbClr val="4E2A84"/>
                </a:solidFill>
                <a:latin typeface="Arial"/>
              </a:defRPr>
            </a:lvl1pPr>
          </a:lstStyle>
          <a:p>
            <a:r>
              <a:rPr lang="en-US"/>
              <a:t>Two Column Content</a:t>
            </a:r>
          </a:p>
        </p:txBody>
      </p:sp>
      <p:sp>
        <p:nvSpPr>
          <p:cNvPr id="3" name="Content Placeholder 2"/>
          <p:cNvSpPr>
            <a:spLocks noGrp="1"/>
          </p:cNvSpPr>
          <p:nvPr>
            <p:ph sz="half" idx="1" hasCustomPrompt="1"/>
          </p:nvPr>
        </p:nvSpPr>
        <p:spPr>
          <a:xfrm>
            <a:off x="609600" y="3048000"/>
            <a:ext cx="5143704" cy="3142485"/>
          </a:xfrm>
        </p:spPr>
        <p:txBody>
          <a:bodyPr>
            <a:normAutofit/>
          </a:bodyPr>
          <a:lstStyle>
            <a:lvl1pPr marL="457189" marR="0" indent="-457189" algn="l" defTabSz="609585" rtl="0" eaLnBrk="1" fontAlgn="auto" latinLnBrk="0" hangingPunct="1">
              <a:lnSpc>
                <a:spcPct val="100000"/>
              </a:lnSpc>
              <a:spcBef>
                <a:spcPct val="20000"/>
              </a:spcBef>
              <a:spcAft>
                <a:spcPts val="0"/>
              </a:spcAft>
              <a:buClr>
                <a:srgbClr val="B6ACD1"/>
              </a:buClr>
              <a:buSzTx/>
              <a:buFont typeface="Wingdings" pitchFamily="2" charset="2"/>
              <a:buChar char="§"/>
              <a:tabLst/>
              <a:defRPr sz="2400">
                <a:solidFill>
                  <a:srgbClr val="342F2E"/>
                </a:solidFill>
                <a:latin typeface="Arial"/>
              </a:defRPr>
            </a:lvl1pPr>
            <a:lvl2pPr marL="609585" indent="0">
              <a:buClr>
                <a:srgbClr val="B6ACD1"/>
              </a:buClr>
              <a:buFont typeface="Wingdings" pitchFamily="2" charset="2"/>
              <a:buNone/>
              <a:defRPr sz="3200">
                <a:solidFill>
                  <a:srgbClr val="342F2E"/>
                </a:solidFill>
                <a:latin typeface="Arial"/>
              </a:defRPr>
            </a:lvl2pPr>
            <a:lvl3pPr marL="1523962" indent="-304792">
              <a:buClr>
                <a:srgbClr val="B6ACD1"/>
              </a:buClr>
              <a:buFont typeface="Wingdings" pitchFamily="2" charset="2"/>
              <a:buChar char="§"/>
              <a:defRPr sz="2667">
                <a:solidFill>
                  <a:srgbClr val="342F2E"/>
                </a:solidFill>
                <a:latin typeface="Arial"/>
              </a:defRPr>
            </a:lvl3pPr>
            <a:lvl4pPr marL="2133547" indent="-304792">
              <a:buClr>
                <a:srgbClr val="B6ACD1"/>
              </a:buClr>
              <a:buFont typeface="Wingdings" pitchFamily="2" charset="2"/>
              <a:buChar char="§"/>
              <a:defRPr sz="2400">
                <a:latin typeface="Arial"/>
              </a:defRPr>
            </a:lvl4pPr>
            <a:lvl5pPr marL="2743131" indent="-304792">
              <a:buClr>
                <a:srgbClr val="B6ACD1"/>
              </a:buClr>
              <a:buFont typeface="Wingdings" pitchFamily="2" charset="2"/>
              <a:buChar char="§"/>
              <a:defRPr sz="2400">
                <a:latin typeface="Arial"/>
              </a:defRPr>
            </a:lvl5pPr>
            <a:lvl6pPr>
              <a:defRPr sz="2400"/>
            </a:lvl6pPr>
            <a:lvl7pPr>
              <a:defRPr sz="2400"/>
            </a:lvl7pPr>
            <a:lvl8pPr>
              <a:defRPr sz="2400"/>
            </a:lvl8pPr>
            <a:lvl9pPr>
              <a:defRPr sz="2400"/>
            </a:lvl9pPr>
          </a:lstStyle>
          <a:p>
            <a:r>
              <a:rPr lang="en-US"/>
              <a:t>Placeholder on right can be used  with photos or icons.</a:t>
            </a:r>
          </a:p>
          <a:p>
            <a:r>
              <a:rPr lang="en-US"/>
              <a:t>Example of placing an image, size per the placeholder and bleed to edge.</a:t>
            </a:r>
          </a:p>
          <a:p>
            <a:endParaRPr lang="en-US"/>
          </a:p>
          <a:p>
            <a:endParaRPr lang="en-US"/>
          </a:p>
        </p:txBody>
      </p:sp>
      <p:sp>
        <p:nvSpPr>
          <p:cNvPr id="5" name="Date Placeholder 4"/>
          <p:cNvSpPr>
            <a:spLocks noGrp="1"/>
          </p:cNvSpPr>
          <p:nvPr>
            <p:ph type="dt" sz="half" idx="10"/>
          </p:nvPr>
        </p:nvSpPr>
        <p:spPr/>
        <p:txBody>
          <a:bodyPr/>
          <a:lstStyle>
            <a:lvl1pPr>
              <a:defRPr>
                <a:latin typeface="Arial"/>
              </a:defRPr>
            </a:lvl1pPr>
          </a:lstStyle>
          <a:p>
            <a:fld id="{01A6533E-0F37-6C4C-B4F8-A1751315451B}" type="datetime1">
              <a:rPr lang="en-US" smtClean="0"/>
              <a:t>6/10/2025</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0" name="Text Placeholder 6">
            <a:extLst>
              <a:ext uri="{FF2B5EF4-FFF2-40B4-BE49-F238E27FC236}">
                <a16:creationId xmlns:a16="http://schemas.microsoft.com/office/drawing/2014/main" id="{B728F934-A67F-0F4A-83B4-2CF2B57AA2C3}"/>
              </a:ext>
            </a:extLst>
          </p:cNvPr>
          <p:cNvSpPr>
            <a:spLocks noGrp="1"/>
          </p:cNvSpPr>
          <p:nvPr>
            <p:ph type="body" idx="13" hasCustomPrompt="1"/>
          </p:nvPr>
        </p:nvSpPr>
        <p:spPr>
          <a:xfrm>
            <a:off x="609600" y="1583505"/>
            <a:ext cx="5143704" cy="393593"/>
          </a:xfrm>
        </p:spPr>
        <p:txBody>
          <a:bodyPr>
            <a:noAutofit/>
          </a:bodyPr>
          <a:lstStyle>
            <a:lvl1pPr marL="0" indent="0">
              <a:buNone/>
              <a:defRPr sz="3200">
                <a:solidFill>
                  <a:srgbClr val="4E2A84"/>
                </a:solidFill>
              </a:defRPr>
            </a:lvl1pPr>
          </a:lstStyle>
          <a:p>
            <a:r>
              <a:rPr lang="en-US"/>
              <a:t>Options for content Placeholder on Right</a:t>
            </a:r>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9249664" y="6445696"/>
            <a:ext cx="2844800" cy="365125"/>
          </a:xfrm>
        </p:spPr>
        <p:txBody>
          <a:bodyPr/>
          <a:lstStyle>
            <a:lvl1pPr>
              <a:defRPr>
                <a:latin typeface="Arial"/>
              </a:defRPr>
            </a:lvl1pPr>
          </a:lstStyle>
          <a:p>
            <a:fld id="{106E12CD-FCB1-464E-A775-0B83FDDACE03}" type="slidenum">
              <a:rPr lang="en-US" smtClean="0"/>
              <a:pPr/>
              <a:t>‹#›</a:t>
            </a:fld>
            <a:endParaRPr lang="en-US"/>
          </a:p>
        </p:txBody>
      </p:sp>
      <p:sp>
        <p:nvSpPr>
          <p:cNvPr id="14" name="Content Placeholder 5">
            <a:extLst>
              <a:ext uri="{FF2B5EF4-FFF2-40B4-BE49-F238E27FC236}">
                <a16:creationId xmlns:a16="http://schemas.microsoft.com/office/drawing/2014/main" id="{0CC5851D-6DDC-C648-9E3F-29F41187A353}"/>
              </a:ext>
            </a:extLst>
          </p:cNvPr>
          <p:cNvSpPr>
            <a:spLocks noGrp="1"/>
          </p:cNvSpPr>
          <p:nvPr>
            <p:ph sz="half" idx="24" hasCustomPrompt="1"/>
          </p:nvPr>
        </p:nvSpPr>
        <p:spPr>
          <a:xfrm>
            <a:off x="6926893" y="2032622"/>
            <a:ext cx="5265108" cy="3961777"/>
          </a:xfrm>
        </p:spPr>
        <p:txBody>
          <a:bodyPr/>
          <a:lstStyle>
            <a:lvl1pPr marL="0" indent="0">
              <a:buNone/>
              <a:defRPr/>
            </a:lvl1pPr>
          </a:lstStyle>
          <a:p>
            <a:r>
              <a:rPr lang="en-US"/>
              <a:t>Placeholder</a:t>
            </a:r>
          </a:p>
        </p:txBody>
      </p:sp>
    </p:spTree>
    <p:extLst>
      <p:ext uri="{BB962C8B-B14F-4D97-AF65-F5344CB8AC3E}">
        <p14:creationId xmlns:p14="http://schemas.microsoft.com/office/powerpoint/2010/main" val="21368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lgn="l">
              <a:defRPr sz="6400">
                <a:solidFill>
                  <a:srgbClr val="4E2A84"/>
                </a:solidFill>
                <a:latin typeface="Arial"/>
              </a:defRPr>
            </a:lvl1pPr>
          </a:lstStyle>
          <a:p>
            <a:r>
              <a:rPr lang="en-US"/>
              <a:t>Two Column Content</a:t>
            </a:r>
          </a:p>
        </p:txBody>
      </p:sp>
      <p:sp>
        <p:nvSpPr>
          <p:cNvPr id="5" name="Date Placeholder 4"/>
          <p:cNvSpPr>
            <a:spLocks noGrp="1"/>
          </p:cNvSpPr>
          <p:nvPr>
            <p:ph type="dt" sz="half" idx="10"/>
          </p:nvPr>
        </p:nvSpPr>
        <p:spPr/>
        <p:txBody>
          <a:bodyPr/>
          <a:lstStyle>
            <a:lvl1pPr>
              <a:defRPr>
                <a:latin typeface="Arial"/>
              </a:defRPr>
            </a:lvl1pPr>
          </a:lstStyle>
          <a:p>
            <a:fld id="{0D356D8F-C8A3-5B46-A4E9-60703EF40D77}" type="datetime1">
              <a:rPr lang="en-US" smtClean="0"/>
              <a:t>6/10/2025</a:t>
            </a:fld>
            <a:endParaRPr lang="en-US"/>
          </a:p>
        </p:txBody>
      </p:sp>
      <p:sp>
        <p:nvSpPr>
          <p:cNvPr id="6" name="Footer Placeholder 5"/>
          <p:cNvSpPr>
            <a:spLocks noGrp="1"/>
          </p:cNvSpPr>
          <p:nvPr>
            <p:ph type="ftr" sz="quarter" idx="11"/>
          </p:nvPr>
        </p:nvSpPr>
        <p:spPr/>
        <p:txBody>
          <a:bodyPr/>
          <a:lstStyle>
            <a:lvl1pPr>
              <a:defRPr>
                <a:latin typeface="Arial"/>
              </a:defRPr>
            </a:lvl1pPr>
          </a:lstStyle>
          <a:p>
            <a:endParaRPr lang="en-US"/>
          </a:p>
        </p:txBody>
      </p:sp>
      <p:sp>
        <p:nvSpPr>
          <p:cNvPr id="13" name="Slide Number Placeholder 5">
            <a:extLst>
              <a:ext uri="{FF2B5EF4-FFF2-40B4-BE49-F238E27FC236}">
                <a16:creationId xmlns:a16="http://schemas.microsoft.com/office/drawing/2014/main" id="{84530CA9-2E72-B440-AD9F-0008F31BAB68}"/>
              </a:ext>
            </a:extLst>
          </p:cNvPr>
          <p:cNvSpPr>
            <a:spLocks noGrp="1"/>
          </p:cNvSpPr>
          <p:nvPr>
            <p:ph type="sldNum" sz="quarter" idx="12"/>
          </p:nvPr>
        </p:nvSpPr>
        <p:spPr>
          <a:xfrm>
            <a:off x="9249664" y="6445696"/>
            <a:ext cx="2844800" cy="365125"/>
          </a:xfrm>
        </p:spPr>
        <p:txBody>
          <a:bodyPr/>
          <a:lstStyle>
            <a:lvl1pPr>
              <a:defRPr>
                <a:latin typeface="Arial"/>
              </a:defRPr>
            </a:lvl1pPr>
          </a:lstStyle>
          <a:p>
            <a:fld id="{106E12CD-FCB1-464E-A775-0B83FDDACE03}" type="slidenum">
              <a:rPr lang="en-US" smtClean="0"/>
              <a:pPr/>
              <a:t>‹#›</a:t>
            </a:fld>
            <a:endParaRPr lang="en-US"/>
          </a:p>
        </p:txBody>
      </p:sp>
      <p:sp>
        <p:nvSpPr>
          <p:cNvPr id="14" name="Content Placeholder 5">
            <a:extLst>
              <a:ext uri="{FF2B5EF4-FFF2-40B4-BE49-F238E27FC236}">
                <a16:creationId xmlns:a16="http://schemas.microsoft.com/office/drawing/2014/main" id="{0CC5851D-6DDC-C648-9E3F-29F41187A353}"/>
              </a:ext>
            </a:extLst>
          </p:cNvPr>
          <p:cNvSpPr>
            <a:spLocks noGrp="1"/>
          </p:cNvSpPr>
          <p:nvPr>
            <p:ph sz="half" idx="24" hasCustomPrompt="1"/>
          </p:nvPr>
        </p:nvSpPr>
        <p:spPr>
          <a:xfrm>
            <a:off x="713368" y="1394719"/>
            <a:ext cx="5143704" cy="2771579"/>
          </a:xfrm>
        </p:spPr>
        <p:txBody>
          <a:bodyPr/>
          <a:lstStyle>
            <a:lvl1pPr marL="0" indent="0">
              <a:buNone/>
              <a:defRPr/>
            </a:lvl1pPr>
          </a:lstStyle>
          <a:p>
            <a:r>
              <a:rPr lang="en-US"/>
              <a:t>Placeholder</a:t>
            </a:r>
          </a:p>
        </p:txBody>
      </p:sp>
      <p:sp>
        <p:nvSpPr>
          <p:cNvPr id="9" name="Text Placeholder 2">
            <a:extLst>
              <a:ext uri="{FF2B5EF4-FFF2-40B4-BE49-F238E27FC236}">
                <a16:creationId xmlns:a16="http://schemas.microsoft.com/office/drawing/2014/main" id="{3F408DE2-3A24-E241-939C-3506967A0D03}"/>
              </a:ext>
            </a:extLst>
          </p:cNvPr>
          <p:cNvSpPr>
            <a:spLocks noGrp="1"/>
          </p:cNvSpPr>
          <p:nvPr>
            <p:ph type="body" idx="1" hasCustomPrompt="1"/>
          </p:nvPr>
        </p:nvSpPr>
        <p:spPr>
          <a:xfrm>
            <a:off x="713367" y="4166296"/>
            <a:ext cx="4551741" cy="463296"/>
          </a:xfrm>
        </p:spPr>
        <p:txBody>
          <a:bodyPr>
            <a:noAutofit/>
          </a:bodyPr>
          <a:lstStyle>
            <a:lvl1pPr marL="0" indent="0">
              <a:buFontTx/>
              <a:buNone/>
              <a:defRPr sz="3200">
                <a:solidFill>
                  <a:srgbClr val="4E2A84"/>
                </a:solidFill>
              </a:defRPr>
            </a:lvl1pPr>
          </a:lstStyle>
          <a:p>
            <a:r>
              <a:rPr lang="en-US"/>
              <a:t>Subhead 24pt. Arial</a:t>
            </a:r>
          </a:p>
        </p:txBody>
      </p:sp>
      <p:sp>
        <p:nvSpPr>
          <p:cNvPr id="12" name="Content Placeholder 2">
            <a:extLst>
              <a:ext uri="{FF2B5EF4-FFF2-40B4-BE49-F238E27FC236}">
                <a16:creationId xmlns:a16="http://schemas.microsoft.com/office/drawing/2014/main" id="{ACFB0BB7-B9F8-F341-829F-5A512C505B74}"/>
              </a:ext>
            </a:extLst>
          </p:cNvPr>
          <p:cNvSpPr>
            <a:spLocks noGrp="1"/>
          </p:cNvSpPr>
          <p:nvPr>
            <p:ph sz="half" idx="25" hasCustomPrompt="1"/>
          </p:nvPr>
        </p:nvSpPr>
        <p:spPr>
          <a:xfrm>
            <a:off x="713367" y="4720081"/>
            <a:ext cx="5143704" cy="1455295"/>
          </a:xfrm>
        </p:spPr>
        <p:txBody>
          <a:bodyPr>
            <a:normAutofit/>
          </a:bodyPr>
          <a:lstStyle>
            <a:lvl1pPr marL="0" marR="0" indent="0" algn="l" defTabSz="609585" rtl="0" eaLnBrk="1" fontAlgn="auto" latinLnBrk="0" hangingPunct="1">
              <a:lnSpc>
                <a:spcPct val="100000"/>
              </a:lnSpc>
              <a:spcBef>
                <a:spcPct val="20000"/>
              </a:spcBef>
              <a:spcAft>
                <a:spcPts val="0"/>
              </a:spcAft>
              <a:buClr>
                <a:srgbClr val="B6ACD1"/>
              </a:buClr>
              <a:buSzTx/>
              <a:buFont typeface="Wingdings" pitchFamily="2" charset="2"/>
              <a:buNone/>
              <a:tabLst/>
              <a:defRPr sz="2400">
                <a:solidFill>
                  <a:srgbClr val="342F2E"/>
                </a:solidFill>
                <a:latin typeface="Arial"/>
              </a:defRPr>
            </a:lvl1pPr>
            <a:lvl2pPr marL="609585" indent="0">
              <a:buClr>
                <a:srgbClr val="B6ACD1"/>
              </a:buClr>
              <a:buFont typeface="Wingdings" pitchFamily="2" charset="2"/>
              <a:buNone/>
              <a:defRPr sz="3200">
                <a:solidFill>
                  <a:srgbClr val="342F2E"/>
                </a:solidFill>
                <a:latin typeface="Arial"/>
              </a:defRPr>
            </a:lvl2pPr>
            <a:lvl3pPr marL="1523962" indent="-304792">
              <a:buClr>
                <a:srgbClr val="B6ACD1"/>
              </a:buClr>
              <a:buFont typeface="Wingdings" pitchFamily="2" charset="2"/>
              <a:buChar char="§"/>
              <a:defRPr sz="2667">
                <a:solidFill>
                  <a:srgbClr val="342F2E"/>
                </a:solidFill>
                <a:latin typeface="Arial"/>
              </a:defRPr>
            </a:lvl3pPr>
            <a:lvl4pPr marL="2133547" indent="-304792">
              <a:buClr>
                <a:srgbClr val="B6ACD1"/>
              </a:buClr>
              <a:buFont typeface="Wingdings" pitchFamily="2" charset="2"/>
              <a:buChar char="§"/>
              <a:defRPr sz="2400">
                <a:latin typeface="Arial"/>
              </a:defRPr>
            </a:lvl4pPr>
            <a:lvl5pPr marL="2743131" indent="-304792">
              <a:buClr>
                <a:srgbClr val="B6ACD1"/>
              </a:buClr>
              <a:buFont typeface="Wingdings" pitchFamily="2" charset="2"/>
              <a:buChar char="§"/>
              <a:defRPr sz="2400">
                <a:latin typeface="Arial"/>
              </a:defRPr>
            </a:lvl5pPr>
            <a:lvl6pPr>
              <a:defRPr sz="2400"/>
            </a:lvl6pPr>
            <a:lvl7pPr>
              <a:defRPr sz="2400"/>
            </a:lvl7pPr>
            <a:lvl8pPr>
              <a:defRPr sz="2400"/>
            </a:lvl8pPr>
            <a:lvl9pPr>
              <a:defRPr sz="24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
        <p:nvSpPr>
          <p:cNvPr id="15" name="Content Placeholder 5">
            <a:extLst>
              <a:ext uri="{FF2B5EF4-FFF2-40B4-BE49-F238E27FC236}">
                <a16:creationId xmlns:a16="http://schemas.microsoft.com/office/drawing/2014/main" id="{728593AA-90CE-FF46-A776-A2BB41AD622B}"/>
              </a:ext>
            </a:extLst>
          </p:cNvPr>
          <p:cNvSpPr>
            <a:spLocks noGrp="1"/>
          </p:cNvSpPr>
          <p:nvPr>
            <p:ph sz="half" idx="26" hasCustomPrompt="1"/>
          </p:nvPr>
        </p:nvSpPr>
        <p:spPr>
          <a:xfrm>
            <a:off x="6407032" y="1394719"/>
            <a:ext cx="5143704" cy="2771579"/>
          </a:xfrm>
        </p:spPr>
        <p:txBody>
          <a:bodyPr/>
          <a:lstStyle>
            <a:lvl1pPr marL="0" indent="0">
              <a:buNone/>
              <a:defRPr/>
            </a:lvl1pPr>
          </a:lstStyle>
          <a:p>
            <a:r>
              <a:rPr lang="en-US"/>
              <a:t>Placeholder</a:t>
            </a:r>
          </a:p>
        </p:txBody>
      </p:sp>
      <p:sp>
        <p:nvSpPr>
          <p:cNvPr id="16" name="Text Placeholder 2">
            <a:extLst>
              <a:ext uri="{FF2B5EF4-FFF2-40B4-BE49-F238E27FC236}">
                <a16:creationId xmlns:a16="http://schemas.microsoft.com/office/drawing/2014/main" id="{17187A61-7BEA-494E-B85E-0EEC1056B120}"/>
              </a:ext>
            </a:extLst>
          </p:cNvPr>
          <p:cNvSpPr>
            <a:spLocks noGrp="1"/>
          </p:cNvSpPr>
          <p:nvPr>
            <p:ph type="body" idx="27" hasCustomPrompt="1"/>
          </p:nvPr>
        </p:nvSpPr>
        <p:spPr>
          <a:xfrm>
            <a:off x="6407031" y="4166296"/>
            <a:ext cx="4551741" cy="463296"/>
          </a:xfrm>
        </p:spPr>
        <p:txBody>
          <a:bodyPr>
            <a:noAutofit/>
          </a:bodyPr>
          <a:lstStyle>
            <a:lvl1pPr marL="0" indent="0">
              <a:buFontTx/>
              <a:buNone/>
              <a:defRPr sz="3200">
                <a:solidFill>
                  <a:srgbClr val="4E2A84"/>
                </a:solidFill>
              </a:defRPr>
            </a:lvl1pPr>
          </a:lstStyle>
          <a:p>
            <a:r>
              <a:rPr lang="en-US"/>
              <a:t>Subhead 24pt. Arial</a:t>
            </a:r>
          </a:p>
        </p:txBody>
      </p:sp>
      <p:sp>
        <p:nvSpPr>
          <p:cNvPr id="17" name="Content Placeholder 2">
            <a:extLst>
              <a:ext uri="{FF2B5EF4-FFF2-40B4-BE49-F238E27FC236}">
                <a16:creationId xmlns:a16="http://schemas.microsoft.com/office/drawing/2014/main" id="{EA0D2500-BC3A-334B-86BA-3A0CC794B652}"/>
              </a:ext>
            </a:extLst>
          </p:cNvPr>
          <p:cNvSpPr>
            <a:spLocks noGrp="1"/>
          </p:cNvSpPr>
          <p:nvPr>
            <p:ph sz="half" idx="28" hasCustomPrompt="1"/>
          </p:nvPr>
        </p:nvSpPr>
        <p:spPr>
          <a:xfrm>
            <a:off x="6407031" y="4720081"/>
            <a:ext cx="5143704" cy="1455295"/>
          </a:xfrm>
        </p:spPr>
        <p:txBody>
          <a:bodyPr>
            <a:normAutofit/>
          </a:bodyPr>
          <a:lstStyle>
            <a:lvl1pPr marL="0" marR="0" indent="0" algn="l" defTabSz="609585" rtl="0" eaLnBrk="1" fontAlgn="auto" latinLnBrk="0" hangingPunct="1">
              <a:lnSpc>
                <a:spcPct val="100000"/>
              </a:lnSpc>
              <a:spcBef>
                <a:spcPct val="20000"/>
              </a:spcBef>
              <a:spcAft>
                <a:spcPts val="0"/>
              </a:spcAft>
              <a:buClr>
                <a:srgbClr val="B6ACD1"/>
              </a:buClr>
              <a:buSzTx/>
              <a:buFont typeface="Wingdings" pitchFamily="2" charset="2"/>
              <a:buNone/>
              <a:tabLst/>
              <a:defRPr sz="2400">
                <a:solidFill>
                  <a:srgbClr val="342F2E"/>
                </a:solidFill>
                <a:latin typeface="Arial"/>
              </a:defRPr>
            </a:lvl1pPr>
            <a:lvl2pPr marL="609585" indent="0">
              <a:buClr>
                <a:srgbClr val="B6ACD1"/>
              </a:buClr>
              <a:buFont typeface="Wingdings" pitchFamily="2" charset="2"/>
              <a:buNone/>
              <a:defRPr sz="3200">
                <a:solidFill>
                  <a:srgbClr val="342F2E"/>
                </a:solidFill>
                <a:latin typeface="Arial"/>
              </a:defRPr>
            </a:lvl2pPr>
            <a:lvl3pPr marL="1523962" indent="-304792">
              <a:buClr>
                <a:srgbClr val="B6ACD1"/>
              </a:buClr>
              <a:buFont typeface="Wingdings" pitchFamily="2" charset="2"/>
              <a:buChar char="§"/>
              <a:defRPr sz="2667">
                <a:solidFill>
                  <a:srgbClr val="342F2E"/>
                </a:solidFill>
                <a:latin typeface="Arial"/>
              </a:defRPr>
            </a:lvl3pPr>
            <a:lvl4pPr marL="2133547" indent="-304792">
              <a:buClr>
                <a:srgbClr val="B6ACD1"/>
              </a:buClr>
              <a:buFont typeface="Wingdings" pitchFamily="2" charset="2"/>
              <a:buChar char="§"/>
              <a:defRPr sz="2400">
                <a:latin typeface="Arial"/>
              </a:defRPr>
            </a:lvl4pPr>
            <a:lvl5pPr marL="2743131" indent="-304792">
              <a:buClr>
                <a:srgbClr val="B6ACD1"/>
              </a:buClr>
              <a:buFont typeface="Wingdings" pitchFamily="2" charset="2"/>
              <a:buChar char="§"/>
              <a:defRPr sz="2400">
                <a:latin typeface="Arial"/>
              </a:defRPr>
            </a:lvl5pPr>
            <a:lvl6pPr>
              <a:defRPr sz="2400"/>
            </a:lvl6pPr>
            <a:lvl7pPr>
              <a:defRPr sz="2400"/>
            </a:lvl7pPr>
            <a:lvl8pPr>
              <a:defRPr sz="2400"/>
            </a:lvl8pPr>
            <a:lvl9pPr>
              <a:defRPr sz="2400"/>
            </a:lvl9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Mauris</a:t>
            </a:r>
            <a:r>
              <a:rPr lang="en-US"/>
              <a:t> dui </a:t>
            </a:r>
            <a:r>
              <a:rPr lang="en-US" err="1"/>
              <a:t>mauris</a:t>
            </a:r>
            <a:r>
              <a:rPr lang="en-US"/>
              <a:t>.</a:t>
            </a:r>
          </a:p>
          <a:p>
            <a:endParaRPr lang="en-US"/>
          </a:p>
          <a:p>
            <a:endParaRPr lang="en-US"/>
          </a:p>
        </p:txBody>
      </p:sp>
    </p:spTree>
    <p:extLst>
      <p:ext uri="{BB962C8B-B14F-4D97-AF65-F5344CB8AC3E}">
        <p14:creationId xmlns:p14="http://schemas.microsoft.com/office/powerpoint/2010/main" val="168088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3"/>
          </a:xfrm>
        </p:spPr>
        <p:txBody>
          <a:bodyPr anchor="b">
            <a:normAutofit/>
          </a:bodyPr>
          <a:lstStyle>
            <a:lvl1pPr marL="0" indent="0">
              <a:buNone/>
              <a:defRPr sz="2667" b="1">
                <a:latin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atin typeface="Arial"/>
              </a:defRPr>
            </a:lvl1pPr>
            <a:lvl2pPr>
              <a:defRPr sz="2667">
                <a:latin typeface="Arial"/>
              </a:defRPr>
            </a:lvl2pPr>
            <a:lvl3pPr>
              <a:defRPr sz="2400">
                <a:latin typeface="Arial"/>
              </a:defRPr>
            </a:lvl3pPr>
            <a:lvl4pPr>
              <a:defRPr sz="2133">
                <a:latin typeface="Arial"/>
              </a:defRPr>
            </a:lvl4pPr>
            <a:lvl5pPr>
              <a:defRPr sz="2133">
                <a:latin typeface="Aria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atin typeface="Arial"/>
              </a:defRPr>
            </a:lvl1pPr>
          </a:lstStyle>
          <a:p>
            <a:fld id="{A4CC50AC-5CFF-B340-ADAC-F31D3E1E53C6}" type="datetime1">
              <a:rPr lang="en-US" smtClean="0"/>
              <a:t>6/10/2025</a:t>
            </a:fld>
            <a:endParaRPr lang="en-US"/>
          </a:p>
        </p:txBody>
      </p:sp>
      <p:sp>
        <p:nvSpPr>
          <p:cNvPr id="8" name="Footer Placeholder 7"/>
          <p:cNvSpPr>
            <a:spLocks noGrp="1"/>
          </p:cNvSpPr>
          <p:nvPr>
            <p:ph type="ftr" sz="quarter" idx="11"/>
          </p:nvPr>
        </p:nvSpPr>
        <p:spPr/>
        <p:txBody>
          <a:bodyPr/>
          <a:lstStyle>
            <a:lvl1pPr>
              <a:defRPr>
                <a:latin typeface="Arial"/>
              </a:defRPr>
            </a:lvl1pPr>
          </a:lstStyle>
          <a:p>
            <a:endParaRPr lang="en-US"/>
          </a:p>
        </p:txBody>
      </p:sp>
      <p:sp>
        <p:nvSpPr>
          <p:cNvPr id="9" name="Slide Number Placeholder 8"/>
          <p:cNvSpPr>
            <a:spLocks noGrp="1"/>
          </p:cNvSpPr>
          <p:nvPr>
            <p:ph type="sldNum" sz="quarter" idx="12"/>
          </p:nvPr>
        </p:nvSpPr>
        <p:spPr/>
        <p:txBody>
          <a:bodyPr/>
          <a:lstStyle>
            <a:lvl1pPr>
              <a:defRPr>
                <a:latin typeface="Arial"/>
              </a:defRPr>
            </a:lvl1pPr>
          </a:lstStyle>
          <a:p>
            <a:fld id="{106E12CD-FCB1-464E-A775-0B83FDDACE03}" type="slidenum">
              <a:rPr lang="en-US" smtClean="0"/>
              <a:pPr/>
              <a:t>‹#›</a:t>
            </a:fld>
            <a:endParaRPr lang="en-US"/>
          </a:p>
        </p:txBody>
      </p:sp>
    </p:spTree>
    <p:extLst>
      <p:ext uri="{BB962C8B-B14F-4D97-AF65-F5344CB8AC3E}">
        <p14:creationId xmlns:p14="http://schemas.microsoft.com/office/powerpoint/2010/main" val="194377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21B9E987-546E-0649-99A2-3338C69703E6}" type="datetime1">
              <a:rPr lang="en-US" smtClean="0"/>
              <a:t>6/10/2025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b"/>
          <a:lstStyle>
            <a:lvl1pPr algn="r">
              <a:defRPr sz="1600">
                <a:solidFill>
                  <a:srgbClr val="FFFFFF"/>
                </a:solidFill>
                <a:latin typeface="Arial"/>
                <a:cs typeface="Arial"/>
              </a:defRPr>
            </a:lvl1pPr>
          </a:lstStyle>
          <a:p>
            <a:fld id="{106E12CD-FCB1-464E-A775-0B83FDDACE03}" type="slidenum">
              <a:rPr lang="en-US" smtClean="0"/>
              <a:pPr/>
              <a:t>‹#›</a:t>
            </a:fld>
            <a:endParaRPr lang="en-US"/>
          </a:p>
        </p:txBody>
      </p:sp>
      <p:pic>
        <p:nvPicPr>
          <p:cNvPr id="7" name="Picture 6" descr="NWU PPT Wide Opt 2_Master.jpg"/>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A044454B-AF17-8948-A331-F26766D21F10}"/>
              </a:ext>
            </a:extLst>
          </p:cNvPr>
          <p:cNvSpPr/>
          <p:nvPr userDrawn="1"/>
        </p:nvSpPr>
        <p:spPr>
          <a:xfrm>
            <a:off x="359652" y="6468140"/>
            <a:ext cx="1767729" cy="304800"/>
          </a:xfrm>
          <a:prstGeom prst="rect">
            <a:avLst/>
          </a:pr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9" name="Picture 8" descr="A picture containing logo&#10;&#10;Description automatically generated">
            <a:extLst>
              <a:ext uri="{FF2B5EF4-FFF2-40B4-BE49-F238E27FC236}">
                <a16:creationId xmlns:a16="http://schemas.microsoft.com/office/drawing/2014/main" id="{2D74FAE3-7060-2B48-BA6B-3B63FBB2E127}"/>
              </a:ext>
            </a:extLst>
          </p:cNvPr>
          <p:cNvPicPr>
            <a:picLocks noChangeAspect="1"/>
          </p:cNvPicPr>
          <p:nvPr userDrawn="1"/>
        </p:nvPicPr>
        <p:blipFill>
          <a:blip r:embed="rId18"/>
          <a:stretch>
            <a:fillRect/>
          </a:stretch>
        </p:blipFill>
        <p:spPr>
          <a:xfrm>
            <a:off x="101600" y="6395654"/>
            <a:ext cx="3454400" cy="449772"/>
          </a:xfrm>
          <a:prstGeom prst="rect">
            <a:avLst/>
          </a:prstGeom>
        </p:spPr>
      </p:pic>
    </p:spTree>
    <p:extLst>
      <p:ext uri="{BB962C8B-B14F-4D97-AF65-F5344CB8AC3E}">
        <p14:creationId xmlns:p14="http://schemas.microsoft.com/office/powerpoint/2010/main" val="8649602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49" r:id="rId3"/>
    <p:sldLayoutId id="2147483650" r:id="rId4"/>
    <p:sldLayoutId id="2147483665" r:id="rId5"/>
    <p:sldLayoutId id="2147483652" r:id="rId6"/>
    <p:sldLayoutId id="2147483666" r:id="rId7"/>
    <p:sldLayoutId id="2147483667" r:id="rId8"/>
    <p:sldLayoutId id="2147483653" r:id="rId9"/>
    <p:sldLayoutId id="2147483654" r:id="rId10"/>
    <p:sldLayoutId id="2147483664" r:id="rId11"/>
    <p:sldLayoutId id="2147483656" r:id="rId12"/>
    <p:sldLayoutId id="2147483668" r:id="rId13"/>
    <p:sldLayoutId id="2147483669" r:id="rId14"/>
    <p:sldLayoutId id="2147483670" r:id="rId15"/>
  </p:sldLayoutIdLst>
  <p:hf hdr="0" ftr="0" dt="0"/>
  <p:txStyles>
    <p:titleStyle>
      <a:lvl1pPr algn="ctr" defTabSz="609585" rtl="0" eaLnBrk="1" latinLnBrk="0" hangingPunct="1">
        <a:spcBef>
          <a:spcPct val="0"/>
        </a:spcBef>
        <a:buNone/>
        <a:defRPr sz="5867" kern="1200">
          <a:solidFill>
            <a:schemeClr val="tx1"/>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mailto:git@github.com:scottcoughlin2014/github-reu.git"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mailto:git@github.com:nuitrcs/github-reu.git"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HamWham/github-reu.git"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docs.github.com/en/get-started/learning-about-github/github-glossary#fork"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WU PPT Wide Opt 2_Cover 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4096"/>
          </a:xfrm>
          <a:prstGeom prst="rect">
            <a:avLst/>
          </a:prstGeom>
        </p:spPr>
      </p:pic>
      <p:sp>
        <p:nvSpPr>
          <p:cNvPr id="10" name="Rectangle 9">
            <a:extLst>
              <a:ext uri="{FF2B5EF4-FFF2-40B4-BE49-F238E27FC236}">
                <a16:creationId xmlns:a16="http://schemas.microsoft.com/office/drawing/2014/main" id="{B1C2BA4D-3015-3142-9377-21CC4123E88D}"/>
              </a:ext>
            </a:extLst>
          </p:cNvPr>
          <p:cNvSpPr/>
          <p:nvPr/>
        </p:nvSpPr>
        <p:spPr>
          <a:xfrm>
            <a:off x="262642" y="100777"/>
            <a:ext cx="2185772" cy="920716"/>
          </a:xfrm>
          <a:prstGeom prst="rect">
            <a:avLst/>
          </a:prstGeom>
          <a:solidFill>
            <a:srgbClr val="4E2A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a:p>
        </p:txBody>
      </p:sp>
      <p:pic>
        <p:nvPicPr>
          <p:cNvPr id="9" name="Picture 8" descr="A picture containing text&#10;&#10;Description automatically generated">
            <a:extLst>
              <a:ext uri="{FF2B5EF4-FFF2-40B4-BE49-F238E27FC236}">
                <a16:creationId xmlns:a16="http://schemas.microsoft.com/office/drawing/2014/main" id="{FD219E3B-8639-D047-9583-8001DC8E00FF}"/>
              </a:ext>
            </a:extLst>
          </p:cNvPr>
          <p:cNvPicPr>
            <a:picLocks noChangeAspect="1"/>
          </p:cNvPicPr>
          <p:nvPr/>
        </p:nvPicPr>
        <p:blipFill>
          <a:blip r:embed="rId3"/>
          <a:stretch>
            <a:fillRect/>
          </a:stretch>
        </p:blipFill>
        <p:spPr>
          <a:xfrm>
            <a:off x="-48620" y="1"/>
            <a:ext cx="2808293" cy="1301329"/>
          </a:xfrm>
          <a:prstGeom prst="rect">
            <a:avLst/>
          </a:prstGeom>
          <a:effectLst/>
        </p:spPr>
      </p:pic>
      <p:sp>
        <p:nvSpPr>
          <p:cNvPr id="11" name="Subtitle 2">
            <a:extLst>
              <a:ext uri="{FF2B5EF4-FFF2-40B4-BE49-F238E27FC236}">
                <a16:creationId xmlns:a16="http://schemas.microsoft.com/office/drawing/2014/main" id="{2472458B-87B2-F44C-ADBF-72B887E46655}"/>
              </a:ext>
            </a:extLst>
          </p:cNvPr>
          <p:cNvSpPr txBox="1">
            <a:spLocks/>
          </p:cNvSpPr>
          <p:nvPr/>
        </p:nvSpPr>
        <p:spPr>
          <a:xfrm>
            <a:off x="2920973" y="4813851"/>
            <a:ext cx="9271025" cy="1013467"/>
          </a:xfrm>
          <a:prstGeom prst="rect">
            <a:avLst/>
          </a:prstGeom>
        </p:spPr>
        <p:txBody>
          <a:bodyPr vert="horz" lIns="121920" tIns="60960" rIns="121920" bIns="60960" rtlCol="0">
            <a:normAutofit fontScale="92500" lnSpcReduction="20000"/>
          </a:bodyPr>
          <a:lstStyle>
            <a:lvl1pPr marL="0" indent="0" algn="l" defTabSz="609585" rtl="0" eaLnBrk="1" latinLnBrk="0" hangingPunct="1">
              <a:spcBef>
                <a:spcPct val="20000"/>
              </a:spcBef>
              <a:buClr>
                <a:srgbClr val="B6ACD1"/>
              </a:buClr>
              <a:buFontTx/>
              <a:buNone/>
              <a:defRPr sz="4000" kern="1200">
                <a:solidFill>
                  <a:srgbClr val="342F2E"/>
                </a:solidFill>
                <a:latin typeface="Arial"/>
                <a:ea typeface="+mn-ea"/>
                <a:cs typeface="Arial"/>
              </a:defRPr>
            </a:lvl1pPr>
            <a:lvl2pPr marL="990575" indent="-380990" algn="l" defTabSz="609585" rtl="0" eaLnBrk="1" latinLnBrk="0" hangingPunct="1">
              <a:spcBef>
                <a:spcPct val="20000"/>
              </a:spcBef>
              <a:buClr>
                <a:srgbClr val="B6ACD1"/>
              </a:buClr>
              <a:buFont typeface="Wingdings" pitchFamily="2" charset="2"/>
              <a:buChar char="§"/>
              <a:defRPr sz="3600" kern="1200">
                <a:solidFill>
                  <a:srgbClr val="342F2E"/>
                </a:solidFill>
                <a:latin typeface="Arial"/>
                <a:ea typeface="+mn-ea"/>
                <a:cs typeface="Arial"/>
              </a:defRPr>
            </a:lvl2pPr>
            <a:lvl3pPr marL="1523962" indent="-304792" algn="l" defTabSz="609585" rtl="0" eaLnBrk="1" latinLnBrk="0" hangingPunct="1">
              <a:spcBef>
                <a:spcPct val="20000"/>
              </a:spcBef>
              <a:buClr>
                <a:srgbClr val="716C6B"/>
              </a:buClr>
              <a:buFont typeface="Arial"/>
              <a:buChar char="•"/>
              <a:defRPr sz="3200" kern="1200">
                <a:solidFill>
                  <a:srgbClr val="342F2E"/>
                </a:solidFill>
                <a:latin typeface="Arial"/>
                <a:ea typeface="+mn-ea"/>
                <a:cs typeface="Arial"/>
              </a:defRPr>
            </a:lvl3pPr>
            <a:lvl4pPr marL="2133547" indent="-304792" algn="l" defTabSz="609585" rtl="0" eaLnBrk="1" latinLnBrk="0" hangingPunct="1">
              <a:spcBef>
                <a:spcPct val="20000"/>
              </a:spcBef>
              <a:buClr>
                <a:srgbClr val="716C6B"/>
              </a:buClr>
              <a:buFont typeface="Arial"/>
              <a:buChar char="–"/>
              <a:defRPr sz="2667" kern="1200">
                <a:solidFill>
                  <a:srgbClr val="342F2E"/>
                </a:solidFill>
                <a:latin typeface="Arial"/>
                <a:ea typeface="+mn-ea"/>
                <a:cs typeface="Arial"/>
              </a:defRPr>
            </a:lvl4pPr>
            <a:lvl5pPr marL="2743131" indent="-304792" algn="l" defTabSz="609585" rtl="0" eaLnBrk="1" latinLnBrk="0" hangingPunct="1">
              <a:spcBef>
                <a:spcPct val="20000"/>
              </a:spcBef>
              <a:buClr>
                <a:srgbClr val="716C6B"/>
              </a:buClr>
              <a:buFont typeface="Arial" panose="020B0604020202020204" pitchFamily="34" charset="0"/>
              <a:buChar char="•"/>
              <a:defRPr sz="2667" kern="1200">
                <a:solidFill>
                  <a:srgbClr val="342F2E"/>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3733">
                <a:solidFill>
                  <a:srgbClr val="716C6B"/>
                </a:solidFill>
              </a:rPr>
              <a:t>The Northwestern IT Research Computing and Data Services team</a:t>
            </a:r>
          </a:p>
        </p:txBody>
      </p:sp>
      <p:sp>
        <p:nvSpPr>
          <p:cNvPr id="12" name="Title 1">
            <a:extLst>
              <a:ext uri="{FF2B5EF4-FFF2-40B4-BE49-F238E27FC236}">
                <a16:creationId xmlns:a16="http://schemas.microsoft.com/office/drawing/2014/main" id="{5B70744A-7A0F-B547-B6FE-20191EA5858E}"/>
              </a:ext>
            </a:extLst>
          </p:cNvPr>
          <p:cNvSpPr txBox="1">
            <a:spLocks/>
          </p:cNvSpPr>
          <p:nvPr/>
        </p:nvSpPr>
        <p:spPr>
          <a:xfrm>
            <a:off x="2872351" y="1430565"/>
            <a:ext cx="9319648" cy="1960033"/>
          </a:xfrm>
          <a:prstGeom prst="rect">
            <a:avLst/>
          </a:prstGeom>
        </p:spPr>
        <p:txBody>
          <a:bodyPr vert="horz" lIns="162560" tIns="81280" rIns="162560" bIns="8128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r>
              <a:rPr lang="en-US" sz="5850">
                <a:solidFill>
                  <a:srgbClr val="4E2A84"/>
                </a:solidFill>
              </a:rPr>
              <a:t>Git and GitHub</a:t>
            </a:r>
          </a:p>
        </p:txBody>
      </p:sp>
      <p:sp>
        <p:nvSpPr>
          <p:cNvPr id="13" name="Title 1">
            <a:extLst>
              <a:ext uri="{FF2B5EF4-FFF2-40B4-BE49-F238E27FC236}">
                <a16:creationId xmlns:a16="http://schemas.microsoft.com/office/drawing/2014/main" id="{80A035B6-7A78-344A-B37E-6CC9517E61F4}"/>
              </a:ext>
            </a:extLst>
          </p:cNvPr>
          <p:cNvSpPr txBox="1">
            <a:spLocks/>
          </p:cNvSpPr>
          <p:nvPr/>
        </p:nvSpPr>
        <p:spPr>
          <a:xfrm>
            <a:off x="2872351" y="3119470"/>
            <a:ext cx="9319647" cy="1013468"/>
          </a:xfrm>
          <a:prstGeom prst="rect">
            <a:avLst/>
          </a:prstGeom>
        </p:spPr>
        <p:txBody>
          <a:bodyPr vert="horz" lIns="162560" tIns="81280" rIns="162560" bIns="81280" rtlCol="0" anchor="ctr">
            <a:normAutofit/>
          </a:bodyPr>
          <a:lstStyle>
            <a:lvl1pPr algn="ctr" defTabSz="457200" rtl="0" eaLnBrk="1" latinLnBrk="0" hangingPunct="1">
              <a:spcBef>
                <a:spcPct val="0"/>
              </a:spcBef>
              <a:buNone/>
              <a:defRPr sz="4400" kern="1200">
                <a:solidFill>
                  <a:schemeClr val="tx1"/>
                </a:solidFill>
                <a:latin typeface="Arial"/>
                <a:ea typeface="+mj-ea"/>
                <a:cs typeface="Arial"/>
              </a:defRPr>
            </a:lvl1pPr>
          </a:lstStyle>
          <a:p>
            <a:pPr algn="l"/>
            <a:endParaRPr lang="en-US" sz="5333">
              <a:solidFill>
                <a:srgbClr val="342F2E"/>
              </a:solidFill>
            </a:endParaRPr>
          </a:p>
        </p:txBody>
      </p:sp>
      <p:sp>
        <p:nvSpPr>
          <p:cNvPr id="8" name="Subtitle 2">
            <a:extLst>
              <a:ext uri="{FF2B5EF4-FFF2-40B4-BE49-F238E27FC236}">
                <a16:creationId xmlns:a16="http://schemas.microsoft.com/office/drawing/2014/main" id="{55DE8058-13A2-664C-BE68-AF4ED90931F9}"/>
              </a:ext>
            </a:extLst>
          </p:cNvPr>
          <p:cNvSpPr txBox="1">
            <a:spLocks/>
          </p:cNvSpPr>
          <p:nvPr/>
        </p:nvSpPr>
        <p:spPr>
          <a:xfrm>
            <a:off x="2920976" y="5955105"/>
            <a:ext cx="9271025" cy="553127"/>
          </a:xfrm>
          <a:prstGeom prst="rect">
            <a:avLst/>
          </a:prstGeom>
        </p:spPr>
        <p:txBody>
          <a:bodyPr vert="horz" lIns="121920" tIns="60960" rIns="121920" bIns="60960" rtlCol="0" anchor="t">
            <a:normAutofit/>
          </a:bodyPr>
          <a:lstStyle>
            <a:lvl1pPr marL="0" indent="0" algn="l" defTabSz="609585" rtl="0" eaLnBrk="1" latinLnBrk="0" hangingPunct="1">
              <a:spcBef>
                <a:spcPct val="20000"/>
              </a:spcBef>
              <a:buClr>
                <a:srgbClr val="B6ACD1"/>
              </a:buClr>
              <a:buFontTx/>
              <a:buNone/>
              <a:defRPr sz="4000" kern="1200">
                <a:solidFill>
                  <a:srgbClr val="342F2E"/>
                </a:solidFill>
                <a:latin typeface="Arial"/>
                <a:ea typeface="+mn-ea"/>
                <a:cs typeface="Arial"/>
              </a:defRPr>
            </a:lvl1pPr>
            <a:lvl2pPr marL="990575" indent="-380990" algn="l" defTabSz="609585" rtl="0" eaLnBrk="1" latinLnBrk="0" hangingPunct="1">
              <a:spcBef>
                <a:spcPct val="20000"/>
              </a:spcBef>
              <a:buClr>
                <a:srgbClr val="B6ACD1"/>
              </a:buClr>
              <a:buFont typeface="Wingdings" pitchFamily="2" charset="2"/>
              <a:buChar char="§"/>
              <a:defRPr sz="3600" kern="1200">
                <a:solidFill>
                  <a:srgbClr val="342F2E"/>
                </a:solidFill>
                <a:latin typeface="Arial"/>
                <a:ea typeface="+mn-ea"/>
                <a:cs typeface="Arial"/>
              </a:defRPr>
            </a:lvl2pPr>
            <a:lvl3pPr marL="1523962" indent="-304792" algn="l" defTabSz="609585" rtl="0" eaLnBrk="1" latinLnBrk="0" hangingPunct="1">
              <a:spcBef>
                <a:spcPct val="20000"/>
              </a:spcBef>
              <a:buClr>
                <a:srgbClr val="716C6B"/>
              </a:buClr>
              <a:buFont typeface="Arial"/>
              <a:buChar char="•"/>
              <a:defRPr sz="3200" kern="1200">
                <a:solidFill>
                  <a:srgbClr val="342F2E"/>
                </a:solidFill>
                <a:latin typeface="Arial"/>
                <a:ea typeface="+mn-ea"/>
                <a:cs typeface="Arial"/>
              </a:defRPr>
            </a:lvl3pPr>
            <a:lvl4pPr marL="2133547" indent="-304792" algn="l" defTabSz="609585" rtl="0" eaLnBrk="1" latinLnBrk="0" hangingPunct="1">
              <a:spcBef>
                <a:spcPct val="20000"/>
              </a:spcBef>
              <a:buClr>
                <a:srgbClr val="716C6B"/>
              </a:buClr>
              <a:buFont typeface="Arial"/>
              <a:buChar char="–"/>
              <a:defRPr sz="2667" kern="1200">
                <a:solidFill>
                  <a:srgbClr val="342F2E"/>
                </a:solidFill>
                <a:latin typeface="Arial"/>
                <a:ea typeface="+mn-ea"/>
                <a:cs typeface="Arial"/>
              </a:defRPr>
            </a:lvl4pPr>
            <a:lvl5pPr marL="2743131" indent="-304792" algn="l" defTabSz="609585" rtl="0" eaLnBrk="1" latinLnBrk="0" hangingPunct="1">
              <a:spcBef>
                <a:spcPct val="20000"/>
              </a:spcBef>
              <a:buClr>
                <a:srgbClr val="716C6B"/>
              </a:buClr>
              <a:buFont typeface="Arial" panose="020B0604020202020204" pitchFamily="34" charset="0"/>
              <a:buChar char="•"/>
              <a:defRPr sz="2667" kern="1200">
                <a:solidFill>
                  <a:srgbClr val="342F2E"/>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400">
                <a:solidFill>
                  <a:srgbClr val="716C6B"/>
                </a:solidFill>
              </a:rPr>
              <a:t>June 26</a:t>
            </a:r>
            <a:r>
              <a:rPr lang="en-US" sz="2400" baseline="30000">
                <a:solidFill>
                  <a:srgbClr val="716C6B"/>
                </a:solidFill>
              </a:rPr>
              <a:t>th</a:t>
            </a:r>
            <a:r>
              <a:rPr lang="en-US" sz="2400">
                <a:solidFill>
                  <a:srgbClr val="716C6B"/>
                </a:solidFill>
              </a:rPr>
              <a:t> 2024</a:t>
            </a:r>
          </a:p>
        </p:txBody>
      </p:sp>
      <p:sp>
        <p:nvSpPr>
          <p:cNvPr id="2" name="Slide Number Placeholder 1">
            <a:extLst>
              <a:ext uri="{FF2B5EF4-FFF2-40B4-BE49-F238E27FC236}">
                <a16:creationId xmlns:a16="http://schemas.microsoft.com/office/drawing/2014/main" id="{5083C075-69C1-A213-24CF-88B961ED3A36}"/>
              </a:ext>
            </a:extLst>
          </p:cNvPr>
          <p:cNvSpPr>
            <a:spLocks noGrp="1"/>
          </p:cNvSpPr>
          <p:nvPr>
            <p:ph type="sldNum" sz="quarter" idx="12"/>
          </p:nvPr>
        </p:nvSpPr>
        <p:spPr/>
        <p:txBody>
          <a:bodyPr/>
          <a:lstStyle/>
          <a:p>
            <a:fld id="{106E12CD-FCB1-464E-A775-0B83FDDACE03}" type="slidenum">
              <a:rPr lang="en-US" smtClean="0"/>
              <a:pPr/>
              <a:t>1</a:t>
            </a:fld>
            <a:endParaRPr lang="en-US"/>
          </a:p>
        </p:txBody>
      </p:sp>
    </p:spTree>
    <p:extLst>
      <p:ext uri="{BB962C8B-B14F-4D97-AF65-F5344CB8AC3E}">
        <p14:creationId xmlns:p14="http://schemas.microsoft.com/office/powerpoint/2010/main" val="6999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lones…"/>
          <p:cNvSpPr txBox="1"/>
          <p:nvPr/>
        </p:nvSpPr>
        <p:spPr>
          <a:xfrm>
            <a:off x="5882105" y="722057"/>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CLONE</a:t>
            </a:r>
            <a:endParaRPr sz="3200"/>
          </a:p>
        </p:txBody>
      </p:sp>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cxnSp>
        <p:nvCxnSpPr>
          <p:cNvPr id="25" name="Straight Arrow Connector 24">
            <a:extLst>
              <a:ext uri="{FF2B5EF4-FFF2-40B4-BE49-F238E27FC236}">
                <a16:creationId xmlns:a16="http://schemas.microsoft.com/office/drawing/2014/main" id="{F9B9A3EE-D14A-0009-AE31-CD2984A73E18}"/>
              </a:ext>
            </a:extLst>
          </p:cNvPr>
          <p:cNvCxnSpPr>
            <a:cxnSpLocks/>
            <a:endCxn id="18" idx="0"/>
          </p:cNvCxnSpPr>
          <p:nvPr/>
        </p:nvCxnSpPr>
        <p:spPr>
          <a:xfrm>
            <a:off x="5479271" y="1834522"/>
            <a:ext cx="2637596" cy="1372513"/>
          </a:xfrm>
          <a:prstGeom prst="straightConnector1">
            <a:avLst/>
          </a:prstGeom>
          <a:ln w="60325">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235AC0BD-61AF-E281-FAB5-D712266471AE}"/>
              </a:ext>
            </a:extLst>
          </p:cNvPr>
          <p:cNvCxnSpPr>
            <a:cxnSpLocks/>
            <a:stCxn id="55" idx="1"/>
            <a:endCxn id="11" idx="0"/>
          </p:cNvCxnSpPr>
          <p:nvPr/>
        </p:nvCxnSpPr>
        <p:spPr>
          <a:xfrm flipV="1">
            <a:off x="5479271" y="1816430"/>
            <a:ext cx="2680721" cy="22754"/>
          </a:xfrm>
          <a:prstGeom prst="straightConnector1">
            <a:avLst/>
          </a:prstGeom>
          <a:ln w="60325">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6"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660677"/>
            <a:ext cx="10972800" cy="4973487"/>
          </a:xfrm>
        </p:spPr>
        <p:txBody>
          <a:bodyPr vert="horz" lIns="91440" tIns="45720" rIns="91440" bIns="45720" rtlCol="0" anchor="t">
            <a:normAutofit fontScale="85000" lnSpcReduction="20000"/>
          </a:bodyPr>
          <a:lstStyle/>
          <a:p>
            <a:pPr marL="456565" indent="-456565"/>
            <a:r>
              <a:rPr lang="en-US" sz="4250" b="1"/>
              <a:t>Clone:</a:t>
            </a:r>
            <a:r>
              <a:rPr lang="en-US" sz="4250"/>
              <a:t> A clone is a copy of a repository that lives on </a:t>
            </a:r>
            <a:r>
              <a:rPr lang="en-US" sz="4250" i="1" u="sng"/>
              <a:t>your computer</a:t>
            </a:r>
            <a:r>
              <a:rPr lang="en-US" sz="4250" u="sng"/>
              <a:t> </a:t>
            </a:r>
            <a:r>
              <a:rPr lang="en-US" sz="4250"/>
              <a:t>(aka </a:t>
            </a:r>
            <a:r>
              <a:rPr lang="en-US" sz="4250" b="1"/>
              <a:t>local</a:t>
            </a:r>
            <a:r>
              <a:rPr lang="en-US" sz="4250"/>
              <a:t>) instead of on a website's server somewhere, or the act of making that copy. When you make a clone, you can edit the files in your preferred editor and use Git to keep track of your changes without having to be online. The repository you cloned is still connected to the remote version so that you can push your local changes to the remote to keep them synced when you're online.</a:t>
            </a:r>
            <a:endParaRPr lang="en-US" sz="4250" i="1"/>
          </a:p>
          <a:p>
            <a:pPr marL="0" indent="0">
              <a:buNone/>
            </a:pPr>
            <a:endParaRPr lang="en-US" sz="4250"/>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11</a:t>
            </a:fld>
            <a:endParaRPr lang="en-US"/>
          </a:p>
        </p:txBody>
      </p:sp>
      <p:sp>
        <p:nvSpPr>
          <p:cNvPr id="6" name="TextBox 5">
            <a:extLst>
              <a:ext uri="{FF2B5EF4-FFF2-40B4-BE49-F238E27FC236}">
                <a16:creationId xmlns:a16="http://schemas.microsoft.com/office/drawing/2014/main" id="{1737140D-EC7A-E2C1-3D60-424A03BB227D}"/>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17303564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lones…"/>
          <p:cNvSpPr txBox="1"/>
          <p:nvPr/>
        </p:nvSpPr>
        <p:spPr>
          <a:xfrm>
            <a:off x="5882105" y="722057"/>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CLONE</a:t>
            </a:r>
            <a:endParaRPr sz="3200"/>
          </a:p>
        </p:txBody>
      </p:sp>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12</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99033"/>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cxnSp>
        <p:nvCxnSpPr>
          <p:cNvPr id="40" name="Straight Arrow Connector 39">
            <a:extLst>
              <a:ext uri="{FF2B5EF4-FFF2-40B4-BE49-F238E27FC236}">
                <a16:creationId xmlns:a16="http://schemas.microsoft.com/office/drawing/2014/main" id="{BF7F1E7B-75E3-7051-60D1-24E0F0463CC8}"/>
              </a:ext>
            </a:extLst>
          </p:cNvPr>
          <p:cNvCxnSpPr>
            <a:cxnSpLocks/>
            <a:endCxn id="34" idx="0"/>
          </p:cNvCxnSpPr>
          <p:nvPr/>
        </p:nvCxnSpPr>
        <p:spPr>
          <a:xfrm>
            <a:off x="5531620" y="3516902"/>
            <a:ext cx="2719305" cy="1035897"/>
          </a:xfrm>
          <a:prstGeom prst="straightConnector1">
            <a:avLst/>
          </a:prstGeom>
          <a:ln w="60325">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E56E70A3-BA3B-4B4F-CB35-2ABB46CD153E}"/>
              </a:ext>
            </a:extLst>
          </p:cNvPr>
          <p:cNvCxnSpPr>
            <a:cxnSpLocks/>
            <a:stCxn id="71" idx="1"/>
            <a:endCxn id="26" idx="0"/>
          </p:cNvCxnSpPr>
          <p:nvPr/>
        </p:nvCxnSpPr>
        <p:spPr>
          <a:xfrm>
            <a:off x="5497338" y="5188398"/>
            <a:ext cx="2749292" cy="415296"/>
          </a:xfrm>
          <a:prstGeom prst="straightConnector1">
            <a:avLst/>
          </a:prstGeom>
          <a:ln w="60325">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3542469B-30AE-F77E-D6CA-E7B51173D60D}"/>
              </a:ext>
            </a:extLst>
          </p:cNvPr>
          <p:cNvCxnSpPr>
            <a:cxnSpLocks/>
            <a:endCxn id="18" idx="0"/>
          </p:cNvCxnSpPr>
          <p:nvPr/>
        </p:nvCxnSpPr>
        <p:spPr>
          <a:xfrm>
            <a:off x="5492509" y="1840727"/>
            <a:ext cx="2624358" cy="1366308"/>
          </a:xfrm>
          <a:prstGeom prst="straightConnector1">
            <a:avLst/>
          </a:prstGeom>
          <a:ln w="60325">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0D9D6B38-E9CD-EA45-4917-BCA37992FA74}"/>
              </a:ext>
            </a:extLst>
          </p:cNvPr>
          <p:cNvCxnSpPr>
            <a:cxnSpLocks/>
            <a:endCxn id="11" idx="0"/>
          </p:cNvCxnSpPr>
          <p:nvPr/>
        </p:nvCxnSpPr>
        <p:spPr>
          <a:xfrm flipV="1">
            <a:off x="5492509" y="1816430"/>
            <a:ext cx="2667483" cy="22860"/>
          </a:xfrm>
          <a:prstGeom prst="straightConnector1">
            <a:avLst/>
          </a:prstGeom>
          <a:ln w="60325">
            <a:solidFill>
              <a:srgbClr val="FF40FF"/>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3575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13</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3637956" y="142535"/>
            <a:ext cx="4681142" cy="281807"/>
          </a:xfrm>
        </p:spPr>
        <p:txBody>
          <a:bodyPr>
            <a:noAutofit/>
          </a:bodyPr>
          <a:lstStyle/>
          <a:p>
            <a:pPr algn="l"/>
            <a:r>
              <a:rPr lang="en-US" sz="3200">
                <a:solidFill>
                  <a:srgbClr val="4E2A84"/>
                </a:solidFill>
              </a:rPr>
              <a:t>Let’s Talk Connections</a:t>
            </a:r>
            <a:endParaRPr lang="en-US" sz="2800"/>
          </a:p>
        </p:txBody>
      </p:sp>
      <p:sp>
        <p:nvSpPr>
          <p:cNvPr id="83" name="TextBox 82">
            <a:extLst>
              <a:ext uri="{FF2B5EF4-FFF2-40B4-BE49-F238E27FC236}">
                <a16:creationId xmlns:a16="http://schemas.microsoft.com/office/drawing/2014/main" id="{3AA3D832-0050-677C-5C54-C339A5B6D73B}"/>
              </a:ext>
            </a:extLst>
          </p:cNvPr>
          <p:cNvSpPr txBox="1"/>
          <p:nvPr/>
        </p:nvSpPr>
        <p:spPr>
          <a:xfrm>
            <a:off x="85493" y="3037114"/>
            <a:ext cx="2688887" cy="3416320"/>
          </a:xfrm>
          <a:prstGeom prst="rect">
            <a:avLst/>
          </a:prstGeom>
          <a:noFill/>
        </p:spPr>
        <p:txBody>
          <a:bodyPr wrap="square" rtlCol="0">
            <a:spAutoFit/>
          </a:bodyPr>
          <a:lstStyle/>
          <a:p>
            <a:pPr marL="342900" indent="-342900">
              <a:buFont typeface="Arial" panose="020B0604020202020204" pitchFamily="34" charset="0"/>
              <a:buChar char="•"/>
            </a:pPr>
            <a:r>
              <a:rPr lang="en-US" sz="2400"/>
              <a:t>Every </a:t>
            </a:r>
            <a:r>
              <a:rPr lang="en-US" sz="2400">
                <a:solidFill>
                  <a:srgbClr val="FF40FF"/>
                </a:solidFill>
              </a:rPr>
              <a:t>clone</a:t>
            </a:r>
            <a:r>
              <a:rPr lang="en-US" sz="2400"/>
              <a:t> will have </a:t>
            </a:r>
            <a:r>
              <a:rPr lang="en-US" sz="2400" i="1"/>
              <a:t>at least</a:t>
            </a:r>
            <a:r>
              <a:rPr lang="en-US" sz="2400"/>
              <a:t> one </a:t>
            </a:r>
            <a:r>
              <a:rPr lang="en-US" sz="2400">
                <a:solidFill>
                  <a:srgbClr val="0432FF"/>
                </a:solidFill>
              </a:rPr>
              <a:t>remote</a:t>
            </a:r>
            <a:r>
              <a:rPr lang="en-US" sz="2400"/>
              <a:t>. </a:t>
            </a:r>
          </a:p>
          <a:p>
            <a:pPr marL="342900" indent="-342900">
              <a:buFont typeface="Arial" panose="020B0604020202020204" pitchFamily="34" charset="0"/>
              <a:buChar char="•"/>
            </a:pPr>
            <a:r>
              <a:rPr lang="en-US" sz="2400"/>
              <a:t>The default remote location when you run </a:t>
            </a:r>
            <a:r>
              <a:rPr lang="en-US" sz="2400">
                <a:latin typeface="Courier New" panose="02070309020205020404" pitchFamily="49" charset="0"/>
                <a:cs typeface="Courier New" panose="02070309020205020404" pitchFamily="49" charset="0"/>
              </a:rPr>
              <a:t>git clone</a:t>
            </a:r>
            <a:r>
              <a:rPr lang="en-US" sz="2400"/>
              <a:t> is always called “origin”.</a:t>
            </a:r>
            <a:endParaRPr lang="en-US" sz="2400">
              <a:solidFill>
                <a:srgbClr val="0432FF"/>
              </a:solidFill>
            </a:endParaRPr>
          </a:p>
        </p:txBody>
      </p:sp>
      <p:cxnSp>
        <p:nvCxnSpPr>
          <p:cNvPr id="84" name="Straight Arrow Connector 83">
            <a:extLst>
              <a:ext uri="{FF2B5EF4-FFF2-40B4-BE49-F238E27FC236}">
                <a16:creationId xmlns:a16="http://schemas.microsoft.com/office/drawing/2014/main" id="{821E5965-BE3B-5BC9-1509-072858316371}"/>
              </a:ext>
            </a:extLst>
          </p:cNvPr>
          <p:cNvCxnSpPr>
            <a:cxnSpLocks/>
          </p:cNvCxnSpPr>
          <p:nvPr/>
        </p:nvCxnSpPr>
        <p:spPr>
          <a:xfrm flipV="1">
            <a:off x="5479271" y="1816430"/>
            <a:ext cx="2680721" cy="22754"/>
          </a:xfrm>
          <a:prstGeom prst="straightConnector1">
            <a:avLst/>
          </a:prstGeom>
          <a:ln w="76200">
            <a:solidFill>
              <a:srgbClr val="0432FF"/>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177CD0E9-BFFA-7C8A-5E7A-A1BB3D4BD3D3}"/>
              </a:ext>
            </a:extLst>
          </p:cNvPr>
          <p:cNvCxnSpPr>
            <a:cxnSpLocks/>
          </p:cNvCxnSpPr>
          <p:nvPr/>
        </p:nvCxnSpPr>
        <p:spPr>
          <a:xfrm>
            <a:off x="5497338" y="1859369"/>
            <a:ext cx="2619529" cy="1347666"/>
          </a:xfrm>
          <a:prstGeom prst="straightConnector1">
            <a:avLst/>
          </a:prstGeom>
          <a:ln w="76200">
            <a:solidFill>
              <a:srgbClr val="0432FF"/>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6379B27B-548A-DFEC-0625-B1E1B6F67734}"/>
              </a:ext>
            </a:extLst>
          </p:cNvPr>
          <p:cNvCxnSpPr>
            <a:cxnSpLocks/>
          </p:cNvCxnSpPr>
          <p:nvPr/>
        </p:nvCxnSpPr>
        <p:spPr>
          <a:xfrm>
            <a:off x="5486146" y="3523496"/>
            <a:ext cx="2764779" cy="1029303"/>
          </a:xfrm>
          <a:prstGeom prst="straightConnector1">
            <a:avLst/>
          </a:prstGeom>
          <a:ln w="76200">
            <a:solidFill>
              <a:srgbClr val="0432FF"/>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64652C21-7E4B-4A51-C70A-971D08B85647}"/>
              </a:ext>
            </a:extLst>
          </p:cNvPr>
          <p:cNvCxnSpPr>
            <a:cxnSpLocks/>
          </p:cNvCxnSpPr>
          <p:nvPr/>
        </p:nvCxnSpPr>
        <p:spPr>
          <a:xfrm>
            <a:off x="5484531" y="5132153"/>
            <a:ext cx="2762099" cy="430829"/>
          </a:xfrm>
          <a:prstGeom prst="straightConnector1">
            <a:avLst/>
          </a:prstGeom>
          <a:ln w="76200">
            <a:solidFill>
              <a:srgbClr val="0432FF"/>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5218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418222"/>
            <a:ext cx="10972800" cy="4973487"/>
          </a:xfrm>
        </p:spPr>
        <p:txBody>
          <a:bodyPr vert="horz" lIns="91440" tIns="45720" rIns="91440" bIns="45720" rtlCol="0" anchor="t">
            <a:normAutofit/>
          </a:bodyPr>
          <a:lstStyle/>
          <a:p>
            <a:pPr marL="456565" indent="-456565"/>
            <a:r>
              <a:rPr lang="en-US" sz="3600" b="1"/>
              <a:t>Remote: </a:t>
            </a:r>
            <a:r>
              <a:rPr lang="en-US" sz="3600"/>
              <a:t>This is the version of a repository or branch that is hosted on a server, most likely </a:t>
            </a:r>
            <a:r>
              <a:rPr lang="en-US" sz="3600" err="1"/>
              <a:t>GitHub.com</a:t>
            </a:r>
            <a:r>
              <a:rPr lang="en-US" sz="3600"/>
              <a:t>. Remote versions can be connected to local clones so that changes can be synced. </a:t>
            </a:r>
          </a:p>
          <a:p>
            <a:pPr marL="0" indent="0">
              <a:buNone/>
            </a:pPr>
            <a:endParaRPr lang="en-US" sz="3600"/>
          </a:p>
          <a:p>
            <a:pPr marL="456565" indent="-456565"/>
            <a:r>
              <a:rPr lang="en-US" sz="3600" b="1">
                <a:latin typeface="Courier New"/>
              </a:rPr>
              <a:t>git remote –v</a:t>
            </a:r>
            <a:r>
              <a:rPr lang="en-US" sz="3600" b="1"/>
              <a:t>: </a:t>
            </a:r>
            <a:r>
              <a:rPr lang="en-US" sz="3600"/>
              <a:t> List the current remotes associated with the local repository.</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14</a:t>
            </a:fld>
            <a:endParaRPr lang="en-US"/>
          </a:p>
        </p:txBody>
      </p:sp>
      <p:sp>
        <p:nvSpPr>
          <p:cNvPr id="6" name="TextBox 5">
            <a:extLst>
              <a:ext uri="{FF2B5EF4-FFF2-40B4-BE49-F238E27FC236}">
                <a16:creationId xmlns:a16="http://schemas.microsoft.com/office/drawing/2014/main" id="{4525BBB4-094C-C2F5-B169-093E24600F8B}"/>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333712691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a:xfrm>
            <a:off x="0" y="0"/>
            <a:ext cx="10972800" cy="1143000"/>
          </a:xfrm>
        </p:spPr>
        <p:txBody>
          <a:bodyPr>
            <a:normAutofit/>
          </a:bodyPr>
          <a:lstStyle/>
          <a:p>
            <a:pPr algn="l"/>
            <a:r>
              <a:rPr lang="en-US" sz="4400">
                <a:solidFill>
                  <a:srgbClr val="4E2A84"/>
                </a:solidFill>
              </a:rPr>
              <a:t>Example: Clone</a:t>
            </a:r>
            <a:endParaRPr lang="en-US" sz="4000"/>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418222"/>
            <a:ext cx="10972800" cy="3006821"/>
          </a:xfrm>
          <a:solidFill>
            <a:schemeClr val="bg2"/>
          </a:solidFill>
        </p:spPr>
        <p:txBody>
          <a:bodyPr vert="horz" lIns="91440" tIns="45720" rIns="91440" bIns="45720" rtlCol="0" anchor="t">
            <a:normAutofit/>
          </a:bodyPr>
          <a:lstStyle/>
          <a:p>
            <a:pPr marL="0" indent="0">
              <a:buNone/>
            </a:pPr>
            <a:r>
              <a:rPr lang="en-US" sz="2400">
                <a:latin typeface="Courier New" panose="02070309020205020404" pitchFamily="49" charset="0"/>
                <a:cs typeface="Courier New" panose="02070309020205020404" pitchFamily="49" charset="0"/>
              </a:rPr>
              <a:t>$ git clone </a:t>
            </a:r>
            <a:r>
              <a:rPr lang="en-US" sz="2400">
                <a:latin typeface="Courier New" panose="02070309020205020404" pitchFamily="49" charset="0"/>
                <a:cs typeface="Courier New" panose="02070309020205020404" pitchFamily="49" charset="0"/>
                <a:hlinkClick r:id="rId2"/>
              </a:rPr>
              <a:t>git@github.com:scottcoughlin2014/github-reu.git</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cd </a:t>
            </a:r>
            <a:r>
              <a:rPr lang="en-US" sz="2400" err="1">
                <a:latin typeface="Courier New" panose="02070309020205020404" pitchFamily="49" charset="0"/>
                <a:cs typeface="Courier New" panose="02070309020205020404" pitchFamily="49" charset="0"/>
              </a:rPr>
              <a:t>github-reu</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git remote -v</a:t>
            </a:r>
          </a:p>
          <a:p>
            <a:pPr marL="0" indent="0">
              <a:buNone/>
            </a:pPr>
            <a:r>
              <a:rPr lang="en-US" sz="2400" b="1">
                <a:latin typeface="Courier New" panose="02070309020205020404" pitchFamily="49" charset="0"/>
                <a:cs typeface="Courier New" panose="02070309020205020404" pitchFamily="49" charset="0"/>
              </a:rPr>
              <a:t>origin</a:t>
            </a:r>
            <a:r>
              <a:rPr lang="en-US" sz="2400">
                <a:latin typeface="Courier New" panose="02070309020205020404" pitchFamily="49" charset="0"/>
                <a:cs typeface="Courier New" panose="02070309020205020404" pitchFamily="49" charset="0"/>
              </a:rPr>
              <a:t>	git@github.com:scottcoughlin2014/</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(fetch)</a:t>
            </a:r>
          </a:p>
          <a:p>
            <a:pPr marL="0" indent="0">
              <a:buNone/>
            </a:pPr>
            <a:r>
              <a:rPr lang="en-US" sz="2400" b="1">
                <a:latin typeface="Courier New" panose="02070309020205020404" pitchFamily="49" charset="0"/>
                <a:cs typeface="Courier New" panose="02070309020205020404" pitchFamily="49" charset="0"/>
              </a:rPr>
              <a:t>origin</a:t>
            </a:r>
            <a:r>
              <a:rPr lang="en-US" sz="2400">
                <a:latin typeface="Courier New" panose="02070309020205020404" pitchFamily="49" charset="0"/>
                <a:cs typeface="Courier New" panose="02070309020205020404" pitchFamily="49" charset="0"/>
              </a:rPr>
              <a:t>	git@github.com:scottcoughlin2014/</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(push)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15</a:t>
            </a:fld>
            <a:endParaRPr lang="en-US"/>
          </a:p>
        </p:txBody>
      </p:sp>
    </p:spTree>
    <p:extLst>
      <p:ext uri="{BB962C8B-B14F-4D97-AF65-F5344CB8AC3E}">
        <p14:creationId xmlns:p14="http://schemas.microsoft.com/office/powerpoint/2010/main" val="361972390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16</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1331528" y="142535"/>
            <a:ext cx="10021415" cy="456849"/>
          </a:xfrm>
        </p:spPr>
        <p:txBody>
          <a:bodyPr>
            <a:noAutofit/>
          </a:bodyPr>
          <a:lstStyle/>
          <a:p>
            <a:pPr algn="l"/>
            <a:r>
              <a:rPr lang="en-US" sz="3200">
                <a:solidFill>
                  <a:srgbClr val="4E2A84"/>
                </a:solidFill>
              </a:rPr>
              <a:t>What If I Wanted to Connect My Clone to Upstream?</a:t>
            </a:r>
            <a:endParaRPr lang="en-US" sz="2800"/>
          </a:p>
        </p:txBody>
      </p:sp>
      <p:cxnSp>
        <p:nvCxnSpPr>
          <p:cNvPr id="84" name="Straight Arrow Connector 83">
            <a:extLst>
              <a:ext uri="{FF2B5EF4-FFF2-40B4-BE49-F238E27FC236}">
                <a16:creationId xmlns:a16="http://schemas.microsoft.com/office/drawing/2014/main" id="{821E5965-BE3B-5BC9-1509-072858316371}"/>
              </a:ext>
            </a:extLst>
          </p:cNvPr>
          <p:cNvCxnSpPr>
            <a:cxnSpLocks/>
          </p:cNvCxnSpPr>
          <p:nvPr/>
        </p:nvCxnSpPr>
        <p:spPr>
          <a:xfrm>
            <a:off x="2365171" y="1082180"/>
            <a:ext cx="5794821" cy="734250"/>
          </a:xfrm>
          <a:prstGeom prst="straightConnector1">
            <a:avLst/>
          </a:prstGeom>
          <a:ln w="76200">
            <a:solidFill>
              <a:srgbClr val="0432FF"/>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63031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344184" y="2686049"/>
            <a:ext cx="11503631" cy="3314059"/>
          </a:xfrm>
          <a:solidFill>
            <a:schemeClr val="bg2"/>
          </a:solidFill>
        </p:spPr>
        <p:txBody>
          <a:bodyPr vert="horz" lIns="91440" tIns="45720" rIns="91440" bIns="45720" rtlCol="0" anchor="t">
            <a:normAutofit/>
          </a:bodyPr>
          <a:lstStyle/>
          <a:p>
            <a:pPr marL="0" indent="0">
              <a:buNone/>
            </a:pPr>
            <a:r>
              <a:rPr lang="en-US" sz="2400">
                <a:latin typeface="Courier New" panose="02070309020205020404" pitchFamily="49" charset="0"/>
                <a:cs typeface="Courier New" panose="02070309020205020404" pitchFamily="49" charset="0"/>
              </a:rPr>
              <a:t>$ git remote add upstream </a:t>
            </a:r>
            <a:r>
              <a:rPr lang="en-US" sz="2400">
                <a:latin typeface="Courier New" panose="02070309020205020404" pitchFamily="49" charset="0"/>
                <a:cs typeface="Courier New" panose="02070309020205020404" pitchFamily="49" charset="0"/>
                <a:hlinkClick r:id="rId2"/>
              </a:rPr>
              <a:t>git@github.com:nuitrcs/github-reu.git</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git remote -v</a:t>
            </a:r>
          </a:p>
          <a:p>
            <a:pPr marL="0" indent="0">
              <a:buNone/>
            </a:pPr>
            <a:r>
              <a:rPr lang="en-US" sz="2400">
                <a:latin typeface="Courier New" panose="02070309020205020404" pitchFamily="49" charset="0"/>
                <a:cs typeface="Courier New" panose="02070309020205020404" pitchFamily="49" charset="0"/>
              </a:rPr>
              <a:t>origin	git@github.com:scottcoughlin2014/</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(fetch)</a:t>
            </a:r>
          </a:p>
          <a:p>
            <a:pPr marL="0" indent="0">
              <a:buNone/>
            </a:pPr>
            <a:r>
              <a:rPr lang="en-US" sz="2400">
                <a:latin typeface="Courier New" panose="02070309020205020404" pitchFamily="49" charset="0"/>
                <a:cs typeface="Courier New" panose="02070309020205020404" pitchFamily="49" charset="0"/>
              </a:rPr>
              <a:t>origin	git@github.com:scottcoughlin2014/</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(push)</a:t>
            </a:r>
          </a:p>
          <a:p>
            <a:pPr marL="0" indent="0">
              <a:buNone/>
            </a:pPr>
            <a:r>
              <a:rPr lang="en-US" sz="2400" b="1">
                <a:latin typeface="Courier New" panose="02070309020205020404" pitchFamily="49" charset="0"/>
                <a:cs typeface="Courier New" panose="02070309020205020404" pitchFamily="49" charset="0"/>
              </a:rPr>
              <a:t>upstream</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git@github.com:nuitrcs</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(fetch)</a:t>
            </a:r>
          </a:p>
          <a:p>
            <a:pPr marL="0" indent="0">
              <a:buNone/>
            </a:pPr>
            <a:r>
              <a:rPr lang="en-US" sz="2400" b="1">
                <a:latin typeface="Courier New" panose="02070309020205020404" pitchFamily="49" charset="0"/>
                <a:cs typeface="Courier New" panose="02070309020205020404" pitchFamily="49" charset="0"/>
              </a:rPr>
              <a:t>upstream</a:t>
            </a: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git@github.com:nuitrcs</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(push)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17</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You can add as many </a:t>
            </a:r>
            <a:r>
              <a:rPr lang="en-US" sz="3600" b="1"/>
              <a:t>remote </a:t>
            </a:r>
            <a:r>
              <a:rPr lang="en-US" sz="3600"/>
              <a:t>locations as you want, including one called </a:t>
            </a:r>
            <a:r>
              <a:rPr lang="en-US" sz="3600" b="1"/>
              <a:t>upstream</a:t>
            </a:r>
            <a:r>
              <a:rPr lang="en-US" sz="3600"/>
              <a:t>.</a:t>
            </a:r>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0" y="0"/>
            <a:ext cx="10972800" cy="1143000"/>
          </a:xfrm>
        </p:spPr>
        <p:txBody>
          <a:bodyPr>
            <a:normAutofit/>
          </a:bodyPr>
          <a:lstStyle/>
          <a:p>
            <a:pPr algn="l"/>
            <a:r>
              <a:rPr lang="en-US" sz="4400">
                <a:solidFill>
                  <a:srgbClr val="4E2A84"/>
                </a:solidFill>
              </a:rPr>
              <a:t>Example: Remotes</a:t>
            </a:r>
            <a:endParaRPr lang="en-US" sz="4000"/>
          </a:p>
        </p:txBody>
      </p:sp>
    </p:spTree>
    <p:extLst>
      <p:ext uri="{BB962C8B-B14F-4D97-AF65-F5344CB8AC3E}">
        <p14:creationId xmlns:p14="http://schemas.microsoft.com/office/powerpoint/2010/main" val="20952175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0" y="-228275"/>
            <a:ext cx="12298854" cy="1076859"/>
          </a:xfrm>
        </p:spPr>
        <p:txBody>
          <a:bodyPr>
            <a:noAutofit/>
          </a:bodyPr>
          <a:lstStyle/>
          <a:p>
            <a:pPr algn="l"/>
            <a:r>
              <a:rPr lang="en-US" sz="2800">
                <a:solidFill>
                  <a:srgbClr val="4E2A84"/>
                </a:solidFill>
              </a:rPr>
              <a:t>Let’s Talk Branches: Because When Something Looks like a Tree…</a:t>
            </a:r>
            <a:endParaRPr lang="en-US" sz="2400"/>
          </a:p>
        </p:txBody>
      </p:sp>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FF0000"/>
                </a:solidFill>
              </a:rPr>
              <a:t>my-branch</a:t>
            </a:r>
            <a:endParaRPr sz="1400">
              <a:solidFill>
                <a:srgbClr val="FF0000"/>
              </a:solidFill>
            </a:endParaRPr>
          </a:p>
        </p:txBody>
      </p:sp>
    </p:spTree>
    <p:extLst>
      <p:ext uri="{BB962C8B-B14F-4D97-AF65-F5344CB8AC3E}">
        <p14:creationId xmlns:p14="http://schemas.microsoft.com/office/powerpoint/2010/main" val="115540782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417639"/>
            <a:ext cx="10972800" cy="4973487"/>
          </a:xfrm>
        </p:spPr>
        <p:txBody>
          <a:bodyPr vert="horz" lIns="91440" tIns="45720" rIns="91440" bIns="45720" rtlCol="0" anchor="t">
            <a:normAutofit/>
          </a:bodyPr>
          <a:lstStyle/>
          <a:p>
            <a:pPr marL="456565" indent="-456565"/>
            <a:r>
              <a:rPr lang="en-US" sz="2800" b="1"/>
              <a:t>Branch:</a:t>
            </a:r>
            <a:r>
              <a:rPr lang="en-US" sz="2800"/>
              <a:t> A branch is a parallel version of a repository. It is contained within the repository but does not affect the primary or main branch allowing you to work freely without disrupting the "live" version. When you've made the changes you want to make, you can merge your branch back into the main branch to publish your changes.</a:t>
            </a:r>
          </a:p>
          <a:p>
            <a:pPr marL="456565" indent="-456565"/>
            <a:r>
              <a:rPr lang="en-US" sz="2800" b="1"/>
              <a:t>checkout:</a:t>
            </a:r>
            <a:r>
              <a:rPr lang="en-US" sz="2800"/>
              <a:t> You can use git checkout on the command line to create a new branch, change your current working branch to a different branch, or even to switch to a different version of a file from a different branch with git checkout [</a:t>
            </a:r>
            <a:r>
              <a:rPr lang="en-US" sz="2800" err="1"/>
              <a:t>branchname</a:t>
            </a:r>
            <a:r>
              <a:rPr lang="en-US" sz="2800"/>
              <a:t>] [path to file].</a:t>
            </a:r>
          </a:p>
          <a:p>
            <a:pPr marL="456565" indent="-456565"/>
            <a:endParaRPr lang="en-US" sz="2800"/>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19</a:t>
            </a:fld>
            <a:endParaRPr lang="en-US"/>
          </a:p>
        </p:txBody>
      </p:sp>
      <p:sp>
        <p:nvSpPr>
          <p:cNvPr id="6" name="TextBox 5">
            <a:extLst>
              <a:ext uri="{FF2B5EF4-FFF2-40B4-BE49-F238E27FC236}">
                <a16:creationId xmlns:a16="http://schemas.microsoft.com/office/drawing/2014/main" id="{51966CCE-EBC1-4E70-83F7-E5F5A0122B36}"/>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83808741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EBABD-FF80-5AD7-CF74-8B2BFBD81862}"/>
              </a:ext>
            </a:extLst>
          </p:cNvPr>
          <p:cNvSpPr>
            <a:spLocks noGrp="1"/>
          </p:cNvSpPr>
          <p:nvPr>
            <p:ph type="title"/>
          </p:nvPr>
        </p:nvSpPr>
        <p:spPr/>
        <p:txBody>
          <a:bodyPr/>
          <a:lstStyle/>
          <a:p>
            <a:r>
              <a:rPr lang="en-US"/>
              <a:t>Outline</a:t>
            </a:r>
          </a:p>
        </p:txBody>
      </p:sp>
      <p:sp>
        <p:nvSpPr>
          <p:cNvPr id="3" name="Text Placeholder 2">
            <a:extLst>
              <a:ext uri="{FF2B5EF4-FFF2-40B4-BE49-F238E27FC236}">
                <a16:creationId xmlns:a16="http://schemas.microsoft.com/office/drawing/2014/main" id="{CC978175-A33B-92BC-1C0C-94EC31FB2D75}"/>
              </a:ext>
            </a:extLst>
          </p:cNvPr>
          <p:cNvSpPr>
            <a:spLocks noGrp="1"/>
          </p:cNvSpPr>
          <p:nvPr>
            <p:ph type="body" sz="quarter" idx="13"/>
          </p:nvPr>
        </p:nvSpPr>
        <p:spPr/>
        <p:txBody>
          <a:bodyPr>
            <a:normAutofit/>
          </a:bodyPr>
          <a:lstStyle/>
          <a:p>
            <a:pPr>
              <a:defRPr sz="2200">
                <a:latin typeface="Helvetica Neue"/>
                <a:ea typeface="Helvetica Neue"/>
                <a:cs typeface="Helvetica Neue"/>
                <a:sym typeface="Helvetica Neue"/>
              </a:defRPr>
            </a:pPr>
            <a:r>
              <a:rPr lang="en-US" sz="3600">
                <a:solidFill>
                  <a:sysClr val="windowText" lastClr="000000"/>
                </a:solidFill>
                <a:latin typeface="Calibri" panose="020F0502020204030204"/>
              </a:rPr>
              <a:t>By the end of this training, you will understand…</a:t>
            </a:r>
          </a:p>
          <a:p>
            <a:pPr lvl="1">
              <a:defRPr sz="2200">
                <a:latin typeface="Helvetica Neue"/>
                <a:ea typeface="Helvetica Neue"/>
                <a:cs typeface="Helvetica Neue"/>
                <a:sym typeface="Helvetica Neue"/>
              </a:defRPr>
            </a:pPr>
            <a:r>
              <a:rPr lang="en-US" sz="3067">
                <a:solidFill>
                  <a:sysClr val="windowText" lastClr="000000"/>
                </a:solidFill>
                <a:latin typeface="Calibri" panose="020F0502020204030204"/>
              </a:rPr>
              <a:t>The motivation for Git and Version Control System in General</a:t>
            </a:r>
          </a:p>
          <a:p>
            <a:pPr lvl="1">
              <a:defRPr sz="2200">
                <a:latin typeface="Helvetica Neue"/>
                <a:ea typeface="Helvetica Neue"/>
                <a:cs typeface="Helvetica Neue"/>
                <a:sym typeface="Helvetica Neue"/>
              </a:defRPr>
            </a:pPr>
            <a:r>
              <a:rPr lang="en-US" sz="3067">
                <a:solidFill>
                  <a:sysClr val="windowText" lastClr="000000"/>
                </a:solidFill>
                <a:latin typeface="Calibri" panose="020F0502020204030204"/>
              </a:rPr>
              <a:t>How Git Works</a:t>
            </a:r>
          </a:p>
          <a:p>
            <a:pPr lvl="1">
              <a:defRPr sz="2200">
                <a:latin typeface="Helvetica Neue"/>
                <a:ea typeface="Helvetica Neue"/>
                <a:cs typeface="Helvetica Neue"/>
                <a:sym typeface="Helvetica Neue"/>
              </a:defRPr>
            </a:pPr>
            <a:r>
              <a:rPr lang="en-US" sz="3067">
                <a:solidFill>
                  <a:sysClr val="windowText" lastClr="000000"/>
                </a:solidFill>
                <a:latin typeface="Calibri" panose="020F0502020204030204"/>
              </a:rPr>
              <a:t>How to make a </a:t>
            </a:r>
            <a:r>
              <a:rPr lang="en-US" sz="3067" b="1" i="1">
                <a:solidFill>
                  <a:sysClr val="windowText" lastClr="000000"/>
                </a:solidFill>
                <a:latin typeface="Calibri" panose="020F0502020204030204"/>
              </a:rPr>
              <a:t>commit</a:t>
            </a:r>
          </a:p>
          <a:p>
            <a:pPr lvl="1">
              <a:defRPr sz="2200">
                <a:latin typeface="Helvetica Neue"/>
                <a:ea typeface="Helvetica Neue"/>
                <a:cs typeface="Helvetica Neue"/>
                <a:sym typeface="Helvetica Neue"/>
              </a:defRPr>
            </a:pPr>
            <a:r>
              <a:rPr lang="en-US" sz="3067">
                <a:solidFill>
                  <a:sysClr val="windowText" lastClr="000000"/>
                </a:solidFill>
                <a:latin typeface="Calibri" panose="020F0502020204030204"/>
              </a:rPr>
              <a:t>How to perform a </a:t>
            </a:r>
            <a:r>
              <a:rPr lang="en-US" sz="3067" b="1" i="1">
                <a:solidFill>
                  <a:sysClr val="windowText" lastClr="000000"/>
                </a:solidFill>
                <a:latin typeface="Calibri" panose="020F0502020204030204"/>
              </a:rPr>
              <a:t>merge</a:t>
            </a:r>
          </a:p>
          <a:p>
            <a:pPr lvl="1">
              <a:defRPr sz="2200">
                <a:latin typeface="Helvetica Neue"/>
                <a:ea typeface="Helvetica Neue"/>
                <a:cs typeface="Helvetica Neue"/>
                <a:sym typeface="Helvetica Neue"/>
              </a:defRPr>
            </a:pPr>
            <a:r>
              <a:rPr lang="en-US" sz="3067">
                <a:solidFill>
                  <a:sysClr val="windowText" lastClr="000000"/>
                </a:solidFill>
                <a:latin typeface="Calibri" panose="020F0502020204030204"/>
              </a:rPr>
              <a:t>How to create a </a:t>
            </a:r>
            <a:r>
              <a:rPr lang="en-US" sz="3067" b="1" i="1">
                <a:solidFill>
                  <a:sysClr val="windowText" lastClr="000000"/>
                </a:solidFill>
                <a:latin typeface="Calibri" panose="020F0502020204030204"/>
              </a:rPr>
              <a:t>Pull Request</a:t>
            </a:r>
            <a:endParaRPr lang="en-US" sz="3067">
              <a:solidFill>
                <a:sysClr val="windowText" lastClr="000000"/>
              </a:solidFill>
              <a:latin typeface="Calibri" panose="020F0502020204030204"/>
            </a:endParaRPr>
          </a:p>
          <a:p>
            <a:pPr lvl="1">
              <a:defRPr sz="2200">
                <a:latin typeface="Helvetica Neue"/>
                <a:ea typeface="Helvetica Neue"/>
                <a:cs typeface="Helvetica Neue"/>
                <a:sym typeface="Helvetica Neue"/>
              </a:defRPr>
            </a:pPr>
            <a:endParaRPr lang="en-US" sz="3067">
              <a:solidFill>
                <a:sysClr val="windowText" lastClr="000000"/>
              </a:solidFill>
              <a:latin typeface="Calibri" panose="020F0502020204030204"/>
            </a:endParaRPr>
          </a:p>
        </p:txBody>
      </p:sp>
      <p:sp>
        <p:nvSpPr>
          <p:cNvPr id="4" name="Slide Number Placeholder 3">
            <a:extLst>
              <a:ext uri="{FF2B5EF4-FFF2-40B4-BE49-F238E27FC236}">
                <a16:creationId xmlns:a16="http://schemas.microsoft.com/office/drawing/2014/main" id="{B03A7D51-09B7-AE23-BA54-A63E68573662}"/>
              </a:ext>
            </a:extLst>
          </p:cNvPr>
          <p:cNvSpPr>
            <a:spLocks noGrp="1"/>
          </p:cNvSpPr>
          <p:nvPr>
            <p:ph type="sldNum" sz="quarter" idx="12"/>
          </p:nvPr>
        </p:nvSpPr>
        <p:spPr/>
        <p:txBody>
          <a:bodyPr/>
          <a:lstStyle/>
          <a:p>
            <a:fld id="{106E12CD-FCB1-464E-A775-0B83FDDACE03}" type="slidenum">
              <a:rPr lang="en-US" smtClean="0"/>
              <a:pPr/>
              <a:t>2</a:t>
            </a:fld>
            <a:endParaRPr lang="en-US"/>
          </a:p>
        </p:txBody>
      </p:sp>
    </p:spTree>
    <p:extLst>
      <p:ext uri="{BB962C8B-B14F-4D97-AF65-F5344CB8AC3E}">
        <p14:creationId xmlns:p14="http://schemas.microsoft.com/office/powerpoint/2010/main" val="1989834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344184" y="2804651"/>
            <a:ext cx="5994971" cy="3195458"/>
          </a:xfrm>
          <a:solidFill>
            <a:schemeClr val="bg2"/>
          </a:solidFill>
        </p:spPr>
        <p:txBody>
          <a:bodyPr vert="horz" lIns="91440" tIns="45720" rIns="91440" bIns="45720" rtlCol="0" anchor="t">
            <a:normAutofit/>
          </a:bodyPr>
          <a:lstStyle/>
          <a:p>
            <a:pPr marL="0" indent="0">
              <a:buNone/>
            </a:pPr>
            <a:r>
              <a:rPr lang="en-US" sz="2400">
                <a:latin typeface="Courier New" panose="02070309020205020404" pitchFamily="49" charset="0"/>
                <a:cs typeface="Courier New" panose="02070309020205020404" pitchFamily="49" charset="0"/>
              </a:rPr>
              <a:t>$ git checkout –b my-branch</a:t>
            </a:r>
          </a:p>
          <a:p>
            <a:pPr marL="0" indent="0">
              <a:buNone/>
            </a:pPr>
            <a:r>
              <a:rPr lang="en-US" sz="2400">
                <a:latin typeface="Courier New" panose="02070309020205020404" pitchFamily="49" charset="0"/>
                <a:cs typeface="Courier New" panose="02070309020205020404" pitchFamily="49" charset="0"/>
              </a:rPr>
              <a:t>$ git branch</a:t>
            </a:r>
          </a:p>
          <a:p>
            <a:pPr marL="0" indent="0">
              <a:buNone/>
            </a:pPr>
            <a:r>
              <a:rPr lang="en-US" sz="2400">
                <a:latin typeface="Courier New" panose="02070309020205020404" pitchFamily="49" charset="0"/>
                <a:cs typeface="Courier New" panose="02070309020205020404" pitchFamily="49" charset="0"/>
              </a:rPr>
              <a:t>  main</a:t>
            </a:r>
          </a:p>
          <a:p>
            <a:pPr marL="0" indent="0">
              <a:buNone/>
            </a:pPr>
            <a:r>
              <a:rPr lang="en-US" sz="2400">
                <a:latin typeface="Courier New" panose="02070309020205020404" pitchFamily="49" charset="0"/>
                <a:cs typeface="Courier New" panose="02070309020205020404" pitchFamily="49" charset="0"/>
              </a:rPr>
              <a:t>* my-branch</a:t>
            </a:r>
          </a:p>
          <a:p>
            <a:pPr marL="0" indent="0">
              <a:buNone/>
            </a:pPr>
            <a:r>
              <a:rPr lang="en-US" sz="2400">
                <a:latin typeface="Courier New" panose="02070309020205020404" pitchFamily="49" charset="0"/>
                <a:cs typeface="Courier New" panose="02070309020205020404" pitchFamily="49" charset="0"/>
              </a:rPr>
              <a:t>$ git branch -r</a:t>
            </a:r>
          </a:p>
          <a:p>
            <a:pPr marL="0" indent="0">
              <a:buNone/>
            </a:pPr>
            <a:r>
              <a:rPr lang="en-US" sz="2400">
                <a:latin typeface="Courier New" panose="02070309020205020404" pitchFamily="49" charset="0"/>
                <a:cs typeface="Courier New" panose="02070309020205020404" pitchFamily="49" charset="0"/>
              </a:rPr>
              <a:t>  origin/HEAD -&gt; origin/main</a:t>
            </a:r>
          </a:p>
          <a:p>
            <a:pPr marL="0" indent="0">
              <a:buNone/>
            </a:pPr>
            <a:r>
              <a:rPr lang="en-US" sz="2400">
                <a:latin typeface="Courier New" panose="02070309020205020404" pitchFamily="49" charset="0"/>
                <a:cs typeface="Courier New" panose="02070309020205020404" pitchFamily="49" charset="0"/>
              </a:rPr>
              <a:t>  origin/main</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20</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426085"/>
            <a:ext cx="10972800" cy="746899"/>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Let’s make a new branch called </a:t>
            </a:r>
            <a:r>
              <a:rPr lang="en-US" sz="3600" i="1"/>
              <a:t>my-branch.</a:t>
            </a:r>
            <a:endParaRPr lang="en-US" sz="3600"/>
          </a:p>
        </p:txBody>
      </p:sp>
      <p:sp>
        <p:nvSpPr>
          <p:cNvPr id="6" name="Text Placeholder 2">
            <a:extLst>
              <a:ext uri="{FF2B5EF4-FFF2-40B4-BE49-F238E27FC236}">
                <a16:creationId xmlns:a16="http://schemas.microsoft.com/office/drawing/2014/main" id="{4F63F76F-82DA-4F25-A20D-77802D9E76C5}"/>
              </a:ext>
            </a:extLst>
          </p:cNvPr>
          <p:cNvSpPr txBox="1">
            <a:spLocks/>
          </p:cNvSpPr>
          <p:nvPr/>
        </p:nvSpPr>
        <p:spPr>
          <a:xfrm>
            <a:off x="7154239" y="4402380"/>
            <a:ext cx="4758647" cy="1916132"/>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Odd…Anyone know what is going on with this output?</a:t>
            </a:r>
          </a:p>
        </p:txBody>
      </p:sp>
      <p:sp>
        <p:nvSpPr>
          <p:cNvPr id="7" name="Right Brace 6">
            <a:extLst>
              <a:ext uri="{FF2B5EF4-FFF2-40B4-BE49-F238E27FC236}">
                <a16:creationId xmlns:a16="http://schemas.microsoft.com/office/drawing/2014/main" id="{FA6C775E-5798-7BBE-4516-2AE95760B46F}"/>
              </a:ext>
            </a:extLst>
          </p:cNvPr>
          <p:cNvSpPr/>
          <p:nvPr/>
        </p:nvSpPr>
        <p:spPr>
          <a:xfrm>
            <a:off x="5917915" y="4685016"/>
            <a:ext cx="842481" cy="1099335"/>
          </a:xfrm>
          <a:prstGeom prst="rightBrace">
            <a:avLst/>
          </a:prstGeom>
          <a:ln w="825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160A9877-4E7A-F103-6CF8-D96CC4947EAB}"/>
              </a:ext>
            </a:extLst>
          </p:cNvPr>
          <p:cNvSpPr txBox="1">
            <a:spLocks/>
          </p:cNvSpPr>
          <p:nvPr/>
        </p:nvSpPr>
        <p:spPr>
          <a:xfrm>
            <a:off x="0" y="0"/>
            <a:ext cx="10972800" cy="1143000"/>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Arial"/>
                <a:ea typeface="+mj-ea"/>
                <a:cs typeface="Arial"/>
              </a:defRPr>
            </a:lvl1pPr>
          </a:lstStyle>
          <a:p>
            <a:pPr algn="l"/>
            <a:r>
              <a:rPr lang="en-US" sz="4400">
                <a:solidFill>
                  <a:srgbClr val="4E2A84"/>
                </a:solidFill>
              </a:rPr>
              <a:t>Example: Branches</a:t>
            </a:r>
            <a:endParaRPr lang="en-US" sz="4000"/>
          </a:p>
        </p:txBody>
      </p:sp>
    </p:spTree>
    <p:extLst>
      <p:ext uri="{BB962C8B-B14F-4D97-AF65-F5344CB8AC3E}">
        <p14:creationId xmlns:p14="http://schemas.microsoft.com/office/powerpoint/2010/main" val="385097412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21</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0" y="-228275"/>
            <a:ext cx="12298854" cy="1076859"/>
          </a:xfrm>
        </p:spPr>
        <p:txBody>
          <a:bodyPr>
            <a:noAutofit/>
          </a:bodyPr>
          <a:lstStyle/>
          <a:p>
            <a:pPr algn="l"/>
            <a:r>
              <a:rPr lang="en-US" sz="2800">
                <a:solidFill>
                  <a:srgbClr val="4E2A84"/>
                </a:solidFill>
              </a:rPr>
              <a:t>This branch only lives on your laptop, </a:t>
            </a:r>
            <a:r>
              <a:rPr lang="en-US" sz="2800">
                <a:solidFill>
                  <a:srgbClr val="0432FF"/>
                </a:solidFill>
              </a:rPr>
              <a:t>origin</a:t>
            </a:r>
            <a:r>
              <a:rPr lang="en-US" sz="2800">
                <a:solidFill>
                  <a:srgbClr val="4E2A84"/>
                </a:solidFill>
              </a:rPr>
              <a:t> has no clue it exists…</a:t>
            </a:r>
            <a:endParaRPr lang="en-US" sz="2400"/>
          </a:p>
        </p:txBody>
      </p:sp>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FF0000"/>
                </a:solidFill>
              </a:rPr>
              <a:t>my-branch</a:t>
            </a:r>
            <a:endParaRPr sz="1400">
              <a:solidFill>
                <a:srgbClr val="FF0000"/>
              </a:solidFill>
            </a:endParaRPr>
          </a:p>
        </p:txBody>
      </p:sp>
      <p:cxnSp>
        <p:nvCxnSpPr>
          <p:cNvPr id="40" name="Straight Arrow Connector 39">
            <a:extLst>
              <a:ext uri="{FF2B5EF4-FFF2-40B4-BE49-F238E27FC236}">
                <a16:creationId xmlns:a16="http://schemas.microsoft.com/office/drawing/2014/main" id="{5A334EEF-B01D-B32A-FB27-6A93B0623776}"/>
              </a:ext>
            </a:extLst>
          </p:cNvPr>
          <p:cNvCxnSpPr>
            <a:cxnSpLocks/>
          </p:cNvCxnSpPr>
          <p:nvPr/>
        </p:nvCxnSpPr>
        <p:spPr>
          <a:xfrm>
            <a:off x="4733085" y="2825393"/>
            <a:ext cx="4880415" cy="0"/>
          </a:xfrm>
          <a:prstGeom prst="straightConnector1">
            <a:avLst/>
          </a:prstGeom>
          <a:ln w="76200">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BF97DBE-3240-C276-CB3C-A048A17A3305}"/>
              </a:ext>
            </a:extLst>
          </p:cNvPr>
          <p:cNvSpPr txBox="1"/>
          <p:nvPr/>
        </p:nvSpPr>
        <p:spPr>
          <a:xfrm>
            <a:off x="6349429" y="2280863"/>
            <a:ext cx="1436767" cy="400110"/>
          </a:xfrm>
          <a:prstGeom prst="rect">
            <a:avLst/>
          </a:prstGeom>
          <a:noFill/>
        </p:spPr>
        <p:txBody>
          <a:bodyPr wrap="square" rtlCol="0">
            <a:spAutoFit/>
          </a:bodyPr>
          <a:lstStyle/>
          <a:p>
            <a:r>
              <a:rPr lang="en-US" sz="2000">
                <a:solidFill>
                  <a:srgbClr val="FF0000"/>
                </a:solidFill>
              </a:rPr>
              <a:t>??????????</a:t>
            </a:r>
          </a:p>
        </p:txBody>
      </p:sp>
    </p:spTree>
    <p:extLst>
      <p:ext uri="{BB962C8B-B14F-4D97-AF65-F5344CB8AC3E}">
        <p14:creationId xmlns:p14="http://schemas.microsoft.com/office/powerpoint/2010/main" val="24413991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256854" y="1417639"/>
            <a:ext cx="11650894" cy="4582470"/>
          </a:xfrm>
          <a:solidFill>
            <a:schemeClr val="bg2"/>
          </a:solidFill>
        </p:spPr>
        <p:txBody>
          <a:bodyPr vert="horz" lIns="91440" tIns="45720" rIns="91440" bIns="45720" rtlCol="0" anchor="t">
            <a:normAutofit fontScale="92500"/>
          </a:bodyPr>
          <a:lstStyle/>
          <a:p>
            <a:pPr marL="0" indent="0">
              <a:buNone/>
            </a:pPr>
            <a:r>
              <a:rPr lang="en-US" sz="3500">
                <a:latin typeface="Courier New" panose="02070309020205020404" pitchFamily="49" charset="0"/>
                <a:cs typeface="Courier New" panose="02070309020205020404" pitchFamily="49" charset="0"/>
              </a:rPr>
              <a:t>$ git push --set-upstream origin my-branch</a:t>
            </a:r>
          </a:p>
          <a:p>
            <a:pPr marL="0" indent="0">
              <a:buNone/>
            </a:pPr>
            <a:r>
              <a:rPr lang="en-US" sz="2400">
                <a:latin typeface="Courier New" panose="02070309020205020404" pitchFamily="49" charset="0"/>
                <a:cs typeface="Courier New" panose="02070309020205020404" pitchFamily="49" charset="0"/>
              </a:rPr>
              <a:t>Total 0 (delta 0), reused 0 (delta 0), pack-reused 0</a:t>
            </a:r>
          </a:p>
          <a:p>
            <a:pPr marL="0" indent="0">
              <a:buNone/>
            </a:pPr>
            <a:r>
              <a:rPr lang="en-US" sz="2400">
                <a:latin typeface="Courier New" panose="02070309020205020404" pitchFamily="49" charset="0"/>
                <a:cs typeface="Courier New" panose="02070309020205020404" pitchFamily="49" charset="0"/>
              </a:rPr>
              <a:t>remote: </a:t>
            </a:r>
          </a:p>
          <a:p>
            <a:pPr marL="0" indent="0">
              <a:buNone/>
            </a:pPr>
            <a:r>
              <a:rPr lang="en-US" sz="2400">
                <a:latin typeface="Courier New" panose="02070309020205020404" pitchFamily="49" charset="0"/>
                <a:cs typeface="Courier New" panose="02070309020205020404" pitchFamily="49" charset="0"/>
              </a:rPr>
              <a:t>remote: Create a pull request for 'my-branch' on GitHub by visiting:</a:t>
            </a:r>
          </a:p>
          <a:p>
            <a:pPr marL="0" indent="0">
              <a:buNone/>
            </a:pPr>
            <a:r>
              <a:rPr lang="en-US" sz="2400">
                <a:latin typeface="Courier New" panose="02070309020205020404" pitchFamily="49" charset="0"/>
                <a:cs typeface="Courier New" panose="02070309020205020404" pitchFamily="49" charset="0"/>
              </a:rPr>
              <a:t>remote:      https://</a:t>
            </a:r>
            <a:r>
              <a:rPr lang="en-US" sz="2400" err="1">
                <a:latin typeface="Courier New" panose="02070309020205020404" pitchFamily="49" charset="0"/>
                <a:cs typeface="Courier New" panose="02070309020205020404" pitchFamily="49" charset="0"/>
              </a:rPr>
              <a:t>github.com</a:t>
            </a:r>
            <a:r>
              <a:rPr lang="en-US" sz="2400">
                <a:latin typeface="Courier New" panose="02070309020205020404" pitchFamily="49" charset="0"/>
                <a:cs typeface="Courier New" panose="02070309020205020404" pitchFamily="49" charset="0"/>
              </a:rPr>
              <a:t>/scottcoughlin2014/</a:t>
            </a:r>
            <a:r>
              <a:rPr lang="en-US" sz="2400" err="1">
                <a:latin typeface="Courier New" panose="02070309020205020404" pitchFamily="49" charset="0"/>
                <a:cs typeface="Courier New" panose="02070309020205020404" pitchFamily="49" charset="0"/>
              </a:rPr>
              <a:t>github-reu</a:t>
            </a:r>
            <a:r>
              <a:rPr lang="en-US" sz="2400">
                <a:latin typeface="Courier New" panose="02070309020205020404" pitchFamily="49" charset="0"/>
                <a:cs typeface="Courier New" panose="02070309020205020404" pitchFamily="49" charset="0"/>
              </a:rPr>
              <a:t>/pull/new/my-branch</a:t>
            </a:r>
          </a:p>
          <a:p>
            <a:pPr marL="0" indent="0">
              <a:buNone/>
            </a:pPr>
            <a:r>
              <a:rPr lang="en-US" sz="2400">
                <a:latin typeface="Courier New" panose="02070309020205020404" pitchFamily="49" charset="0"/>
                <a:cs typeface="Courier New" panose="02070309020205020404" pitchFamily="49" charset="0"/>
              </a:rPr>
              <a:t>remote: </a:t>
            </a:r>
          </a:p>
          <a:p>
            <a:pPr marL="0" indent="0">
              <a:buNone/>
            </a:pPr>
            <a:r>
              <a:rPr lang="en-US" sz="2400">
                <a:latin typeface="Courier New" panose="02070309020205020404" pitchFamily="49" charset="0"/>
                <a:cs typeface="Courier New" panose="02070309020205020404" pitchFamily="49" charset="0"/>
              </a:rPr>
              <a:t>To github.com:scottcoughlin2014/</a:t>
            </a:r>
            <a:r>
              <a:rPr lang="en-US" sz="2400" err="1">
                <a:latin typeface="Courier New" panose="02070309020205020404" pitchFamily="49" charset="0"/>
                <a:cs typeface="Courier New" panose="02070309020205020404" pitchFamily="49" charset="0"/>
              </a:rPr>
              <a:t>github-reu.git</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 [new branch]      my-branch -&gt; my-branch</a:t>
            </a:r>
          </a:p>
          <a:p>
            <a:pPr marL="0" indent="0">
              <a:buNone/>
            </a:pPr>
            <a:r>
              <a:rPr lang="en-US" sz="2400" b="1" i="1">
                <a:latin typeface="Courier New" panose="02070309020205020404" pitchFamily="49" charset="0"/>
                <a:cs typeface="Courier New" panose="02070309020205020404" pitchFamily="49" charset="0"/>
              </a:rPr>
              <a:t>Branch 'my-branch' set up to track remote branch 'my-branch' from 'origin'.</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22</a:t>
            </a:fld>
            <a:endParaRPr lang="en-US"/>
          </a:p>
        </p:txBody>
      </p:sp>
      <p:sp>
        <p:nvSpPr>
          <p:cNvPr id="7" name="Title 1">
            <a:extLst>
              <a:ext uri="{FF2B5EF4-FFF2-40B4-BE49-F238E27FC236}">
                <a16:creationId xmlns:a16="http://schemas.microsoft.com/office/drawing/2014/main" id="{918A059C-C85A-3625-9B52-C7CF3BCCE991}"/>
              </a:ext>
            </a:extLst>
          </p:cNvPr>
          <p:cNvSpPr txBox="1">
            <a:spLocks/>
          </p:cNvSpPr>
          <p:nvPr/>
        </p:nvSpPr>
        <p:spPr>
          <a:xfrm>
            <a:off x="0" y="0"/>
            <a:ext cx="10972800" cy="1143000"/>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Arial"/>
                <a:ea typeface="+mj-ea"/>
                <a:cs typeface="Arial"/>
              </a:defRPr>
            </a:lvl1pPr>
          </a:lstStyle>
          <a:p>
            <a:pPr algn="l"/>
            <a:r>
              <a:rPr lang="en-US" sz="4400">
                <a:solidFill>
                  <a:srgbClr val="4E2A84"/>
                </a:solidFill>
              </a:rPr>
              <a:t>Example: Push and Set Upstream</a:t>
            </a:r>
            <a:endParaRPr lang="en-US" sz="4000"/>
          </a:p>
        </p:txBody>
      </p:sp>
    </p:spTree>
    <p:extLst>
      <p:ext uri="{BB962C8B-B14F-4D97-AF65-F5344CB8AC3E}">
        <p14:creationId xmlns:p14="http://schemas.microsoft.com/office/powerpoint/2010/main" val="18643528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0" y="-228275"/>
            <a:ext cx="12298854" cy="1076859"/>
          </a:xfrm>
        </p:spPr>
        <p:txBody>
          <a:bodyPr>
            <a:noAutofit/>
          </a:bodyPr>
          <a:lstStyle/>
          <a:p>
            <a:r>
              <a:rPr lang="en-US" sz="2800">
                <a:solidFill>
                  <a:srgbClr val="4E2A84"/>
                </a:solidFill>
              </a:rPr>
              <a:t>Now my-branch exists in `origin`.</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cxnSp>
        <p:nvCxnSpPr>
          <p:cNvPr id="90" name="Straight Arrow Connector 89">
            <a:extLst>
              <a:ext uri="{FF2B5EF4-FFF2-40B4-BE49-F238E27FC236}">
                <a16:creationId xmlns:a16="http://schemas.microsoft.com/office/drawing/2014/main" id="{1F7F82AC-FAD3-E1BF-2293-E57101F111A4}"/>
              </a:ext>
            </a:extLst>
          </p:cNvPr>
          <p:cNvCxnSpPr>
            <a:cxnSpLocks/>
          </p:cNvCxnSpPr>
          <p:nvPr/>
        </p:nvCxnSpPr>
        <p:spPr>
          <a:xfrm flipH="1">
            <a:off x="5595179" y="2832265"/>
            <a:ext cx="3970395" cy="88155"/>
          </a:xfrm>
          <a:prstGeom prst="straightConnector1">
            <a:avLst/>
          </a:prstGeom>
          <a:ln w="60325">
            <a:solidFill>
              <a:srgbClr val="00B05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5DF24ED6-149B-2DB4-9DE5-46015611D519}"/>
              </a:ext>
            </a:extLst>
          </p:cNvPr>
          <p:cNvSpPr txBox="1"/>
          <p:nvPr/>
        </p:nvSpPr>
        <p:spPr>
          <a:xfrm>
            <a:off x="4447430" y="1962386"/>
            <a:ext cx="4588912" cy="307777"/>
          </a:xfrm>
          <a:prstGeom prst="rect">
            <a:avLst/>
          </a:prstGeom>
          <a:solidFill>
            <a:schemeClr val="bg2">
              <a:lumMod val="90000"/>
            </a:schemeClr>
          </a:solidFill>
        </p:spPr>
        <p:txBody>
          <a:bodyPr wrap="square">
            <a:spAutoFit/>
          </a:bodyPr>
          <a:lstStyle/>
          <a:p>
            <a:pPr marL="0" indent="0">
              <a:buNone/>
            </a:pPr>
            <a:r>
              <a:rPr lang="en-US" sz="1400">
                <a:latin typeface="Courier New" panose="02070309020205020404" pitchFamily="49" charset="0"/>
                <a:cs typeface="Courier New" panose="02070309020205020404" pitchFamily="49" charset="0"/>
              </a:rPr>
              <a:t>git push --set-upstream origin my-branch</a:t>
            </a:r>
          </a:p>
        </p:txBody>
      </p:sp>
    </p:spTree>
    <p:extLst>
      <p:ext uri="{BB962C8B-B14F-4D97-AF65-F5344CB8AC3E}">
        <p14:creationId xmlns:p14="http://schemas.microsoft.com/office/powerpoint/2010/main" val="408070184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791083"/>
            <a:ext cx="6893380" cy="4362562"/>
          </a:xfrm>
          <a:solidFill>
            <a:schemeClr val="bg2"/>
          </a:solidFill>
        </p:spPr>
        <p:txBody>
          <a:bodyPr vert="horz" lIns="91440" tIns="45720" rIns="91440" bIns="45720" rtlCol="0" anchor="t">
            <a:normAutofit fontScale="92500" lnSpcReduction="10000"/>
          </a:bodyPr>
          <a:lstStyle/>
          <a:p>
            <a:pPr marL="0" indent="0">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git diff</a:t>
            </a:r>
          </a:p>
          <a:p>
            <a:pPr marL="0" indent="0">
              <a:buNone/>
            </a:pPr>
            <a:r>
              <a:rPr lang="en-US" sz="1600">
                <a:latin typeface="Courier New" panose="02070309020205020404" pitchFamily="49" charset="0"/>
                <a:cs typeface="Courier New" panose="02070309020205020404" pitchFamily="49" charset="0"/>
              </a:rPr>
              <a:t>diff --git a/</a:t>
            </a:r>
            <a:r>
              <a:rPr lang="en-US" sz="1600" err="1">
                <a:latin typeface="Courier New" panose="02070309020205020404" pitchFamily="49" charset="0"/>
                <a:cs typeface="Courier New" panose="02070309020205020404" pitchFamily="49" charset="0"/>
              </a:rPr>
              <a:t>README.md</a:t>
            </a:r>
            <a:r>
              <a:rPr lang="en-US" sz="1600">
                <a:latin typeface="Courier New" panose="02070309020205020404" pitchFamily="49" charset="0"/>
                <a:cs typeface="Courier New" panose="02070309020205020404" pitchFamily="49" charset="0"/>
              </a:rPr>
              <a:t> b/</a:t>
            </a:r>
            <a:r>
              <a:rPr lang="en-US" sz="1600" err="1">
                <a:latin typeface="Courier New" panose="02070309020205020404" pitchFamily="49" charset="0"/>
                <a:cs typeface="Courier New" panose="02070309020205020404" pitchFamily="49" charset="0"/>
              </a:rPr>
              <a:t>README.md</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index b827d7a..dbccf37 100644</a:t>
            </a:r>
          </a:p>
          <a:p>
            <a:pPr marL="0" indent="0">
              <a:buNone/>
            </a:pPr>
            <a:r>
              <a:rPr lang="en-US" sz="1600">
                <a:latin typeface="Courier New" panose="02070309020205020404" pitchFamily="49" charset="0"/>
                <a:cs typeface="Courier New" panose="02070309020205020404" pitchFamily="49" charset="0"/>
              </a:rPr>
              <a:t>--- a/</a:t>
            </a:r>
            <a:r>
              <a:rPr lang="en-US" sz="1600" err="1">
                <a:latin typeface="Courier New" panose="02070309020205020404" pitchFamily="49" charset="0"/>
                <a:cs typeface="Courier New" panose="02070309020205020404" pitchFamily="49" charset="0"/>
              </a:rPr>
              <a:t>README.md</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b/</a:t>
            </a:r>
            <a:r>
              <a:rPr lang="en-US" sz="1600" err="1">
                <a:latin typeface="Courier New" panose="02070309020205020404" pitchFamily="49" charset="0"/>
                <a:cs typeface="Courier New" panose="02070309020205020404" pitchFamily="49" charset="0"/>
              </a:rPr>
              <a:t>README.md</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-1,4 +1,4 @@</a:t>
            </a:r>
          </a:p>
          <a:p>
            <a:pPr marL="0" indent="0">
              <a:buNone/>
            </a:pPr>
            <a:r>
              <a:rPr lang="en-US" sz="1600">
                <a:latin typeface="Courier New" panose="02070309020205020404" pitchFamily="49" charset="0"/>
                <a:cs typeface="Courier New" panose="02070309020205020404" pitchFamily="49" charset="0"/>
              </a:rPr>
              <a:t> # </a:t>
            </a:r>
            <a:r>
              <a:rPr lang="en-US" sz="1600" err="1">
                <a:latin typeface="Courier New" panose="02070309020205020404" pitchFamily="49" charset="0"/>
                <a:cs typeface="Courier New" panose="02070309020205020404" pitchFamily="49" charset="0"/>
              </a:rPr>
              <a:t>github-reu</a:t>
            </a:r>
            <a:endParaRPr lang="en-US" sz="1600">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Example repository for REU git workshops</a:t>
            </a:r>
          </a:p>
          <a:p>
            <a:pPr marL="0" indent="0">
              <a:buNone/>
            </a:pPr>
            <a:r>
              <a:rPr lang="en-US" sz="1600">
                <a:latin typeface="Courier New" panose="02070309020205020404" pitchFamily="49" charset="0"/>
                <a:cs typeface="Courier New" panose="02070309020205020404" pitchFamily="49" charset="0"/>
              </a:rPr>
              <a:t> </a:t>
            </a:r>
          </a:p>
          <a:p>
            <a:pPr marL="0" indent="0">
              <a:buNone/>
            </a:pPr>
            <a:r>
              <a:rPr lang="en-US" sz="1600">
                <a:solidFill>
                  <a:srgbClr val="FF0000"/>
                </a:solidFill>
                <a:latin typeface="Courier New" panose="02070309020205020404" pitchFamily="49" charset="0"/>
                <a:cs typeface="Courier New" panose="02070309020205020404" pitchFamily="49" charset="0"/>
              </a:rPr>
              <a:t>-Scott Coughlin loves the Vikings.</a:t>
            </a:r>
          </a:p>
          <a:p>
            <a:pPr marL="0" indent="0">
              <a:buNone/>
            </a:pPr>
            <a:r>
              <a:rPr lang="en-US" sz="1600">
                <a:solidFill>
                  <a:srgbClr val="00B050"/>
                </a:solidFill>
                <a:latin typeface="Courier New" panose="02070309020205020404" pitchFamily="49" charset="0"/>
                <a:cs typeface="Courier New" panose="02070309020205020404" pitchFamily="49" charset="0"/>
              </a:rPr>
              <a:t>+Scott Coughlin loves the Vikings and Wolves.</a:t>
            </a:r>
          </a:p>
          <a:p>
            <a:pPr marL="0" indent="0">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git add </a:t>
            </a:r>
            <a:r>
              <a:rPr lang="en-US" sz="1600" b="1" err="1">
                <a:latin typeface="Courier New" panose="02070309020205020404" pitchFamily="49" charset="0"/>
                <a:cs typeface="Courier New" panose="02070309020205020404" pitchFamily="49" charset="0"/>
              </a:rPr>
              <a:t>README.md</a:t>
            </a:r>
            <a:endParaRPr lang="en-US" sz="1600" b="1">
              <a:latin typeface="Courier New" panose="02070309020205020404" pitchFamily="49" charset="0"/>
              <a:cs typeface="Courier New" panose="02070309020205020404" pitchFamily="49" charset="0"/>
            </a:endParaRPr>
          </a:p>
          <a:p>
            <a:pPr marL="0" indent="0">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git commit -m "I am adding more teams that I love"</a:t>
            </a:r>
          </a:p>
          <a:p>
            <a:pPr marL="0" indent="0">
              <a:buNone/>
            </a:pPr>
            <a:r>
              <a:rPr lang="en-US" sz="1600">
                <a:latin typeface="Courier New" panose="02070309020205020404" pitchFamily="49" charset="0"/>
                <a:cs typeface="Courier New" panose="02070309020205020404" pitchFamily="49" charset="0"/>
              </a:rPr>
              <a:t>[my-branch 6a7f7a4] I am adding more teams that I love</a:t>
            </a:r>
          </a:p>
          <a:p>
            <a:pPr marL="0" indent="0">
              <a:buNone/>
            </a:pPr>
            <a:r>
              <a:rPr lang="en-US" sz="1600">
                <a:latin typeface="Courier New" panose="02070309020205020404" pitchFamily="49" charset="0"/>
                <a:cs typeface="Courier New" panose="02070309020205020404" pitchFamily="49" charset="0"/>
              </a:rPr>
              <a:t> 1 file changed, 1 insertion(+), 1 deletion(-)</a:t>
            </a:r>
          </a:p>
          <a:p>
            <a:pPr marL="0" indent="0">
              <a:buNone/>
            </a:pPr>
            <a:r>
              <a:rPr lang="en-US" sz="1600">
                <a:latin typeface="Courier New" panose="02070309020205020404" pitchFamily="49" charset="0"/>
                <a:cs typeface="Courier New" panose="02070309020205020404" pitchFamily="49" charset="0"/>
              </a:rPr>
              <a:t>$ </a:t>
            </a:r>
            <a:r>
              <a:rPr lang="en-US" sz="1600" b="1">
                <a:latin typeface="Courier New" panose="02070309020205020404" pitchFamily="49" charset="0"/>
                <a:cs typeface="Courier New" panose="02070309020205020404" pitchFamily="49" charset="0"/>
              </a:rPr>
              <a:t>git push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24</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609600" y="1143000"/>
            <a:ext cx="10972800" cy="648083"/>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200"/>
              <a:t>Now let’s change something about the code in </a:t>
            </a:r>
            <a:r>
              <a:rPr lang="en-US" sz="3200" i="1"/>
              <a:t>my-branch</a:t>
            </a:r>
            <a:r>
              <a:rPr lang="en-US" sz="3200"/>
              <a:t>.</a:t>
            </a:r>
          </a:p>
        </p:txBody>
      </p:sp>
      <p:sp>
        <p:nvSpPr>
          <p:cNvPr id="6" name="Title 1">
            <a:extLst>
              <a:ext uri="{FF2B5EF4-FFF2-40B4-BE49-F238E27FC236}">
                <a16:creationId xmlns:a16="http://schemas.microsoft.com/office/drawing/2014/main" id="{D49335D2-1B77-18B0-790D-E52D190D0EF1}"/>
              </a:ext>
            </a:extLst>
          </p:cNvPr>
          <p:cNvSpPr txBox="1">
            <a:spLocks/>
          </p:cNvSpPr>
          <p:nvPr/>
        </p:nvSpPr>
        <p:spPr>
          <a:xfrm>
            <a:off x="0" y="0"/>
            <a:ext cx="10972800" cy="1143000"/>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Arial"/>
                <a:ea typeface="+mj-ea"/>
                <a:cs typeface="Arial"/>
              </a:defRPr>
            </a:lvl1pPr>
          </a:lstStyle>
          <a:p>
            <a:pPr algn="l"/>
            <a:r>
              <a:rPr lang="en-US" sz="4400">
                <a:solidFill>
                  <a:srgbClr val="4E2A84"/>
                </a:solidFill>
              </a:rPr>
              <a:t>Example: Make and Push Code Changes</a:t>
            </a:r>
            <a:endParaRPr lang="en-US" sz="4000"/>
          </a:p>
        </p:txBody>
      </p:sp>
      <p:cxnSp>
        <p:nvCxnSpPr>
          <p:cNvPr id="10" name="Straight Arrow Connector 9">
            <a:extLst>
              <a:ext uri="{FF2B5EF4-FFF2-40B4-BE49-F238E27FC236}">
                <a16:creationId xmlns:a16="http://schemas.microsoft.com/office/drawing/2014/main" id="{7622C97E-F479-FB73-DCFF-C78EB68630AA}"/>
              </a:ext>
            </a:extLst>
          </p:cNvPr>
          <p:cNvCxnSpPr/>
          <p:nvPr/>
        </p:nvCxnSpPr>
        <p:spPr>
          <a:xfrm>
            <a:off x="2090057" y="1934936"/>
            <a:ext cx="5780314" cy="0"/>
          </a:xfrm>
          <a:prstGeom prst="straightConnector1">
            <a:avLst/>
          </a:prstGeom>
          <a:ln w="66675">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4DCA8E3-4920-EE30-8009-1A2BA3158CC1}"/>
              </a:ext>
            </a:extLst>
          </p:cNvPr>
          <p:cNvCxnSpPr>
            <a:cxnSpLocks/>
          </p:cNvCxnSpPr>
          <p:nvPr/>
        </p:nvCxnSpPr>
        <p:spPr>
          <a:xfrm flipV="1">
            <a:off x="3042557" y="4458984"/>
            <a:ext cx="5031188" cy="232760"/>
          </a:xfrm>
          <a:prstGeom prst="straightConnector1">
            <a:avLst/>
          </a:prstGeom>
          <a:ln w="66675">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57E47E0-A7D2-0C33-2984-1708735A6193}"/>
              </a:ext>
            </a:extLst>
          </p:cNvPr>
          <p:cNvCxnSpPr>
            <a:cxnSpLocks/>
          </p:cNvCxnSpPr>
          <p:nvPr/>
        </p:nvCxnSpPr>
        <p:spPr>
          <a:xfrm>
            <a:off x="6796769" y="4958444"/>
            <a:ext cx="1412422" cy="0"/>
          </a:xfrm>
          <a:prstGeom prst="straightConnector1">
            <a:avLst/>
          </a:prstGeom>
          <a:ln w="66675">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82250B-5F64-F1F1-3B76-1E1BBC3C2BE5}"/>
              </a:ext>
            </a:extLst>
          </p:cNvPr>
          <p:cNvCxnSpPr>
            <a:cxnSpLocks/>
          </p:cNvCxnSpPr>
          <p:nvPr/>
        </p:nvCxnSpPr>
        <p:spPr>
          <a:xfrm>
            <a:off x="2008414" y="5709558"/>
            <a:ext cx="6359979" cy="0"/>
          </a:xfrm>
          <a:prstGeom prst="straightConnector1">
            <a:avLst/>
          </a:prstGeom>
          <a:ln w="66675">
            <a:tailEnd type="triangle"/>
          </a:ln>
        </p:spPr>
        <p:style>
          <a:lnRef idx="2">
            <a:schemeClr val="accent1"/>
          </a:lnRef>
          <a:fillRef idx="0">
            <a:schemeClr val="accent1"/>
          </a:fillRef>
          <a:effectRef idx="1">
            <a:schemeClr val="accent1"/>
          </a:effectRef>
          <a:fontRef idx="minor">
            <a:schemeClr val="tx1"/>
          </a:fontRef>
        </p:style>
      </p:cxnSp>
      <p:sp>
        <p:nvSpPr>
          <p:cNvPr id="19" name="Text Placeholder 2">
            <a:extLst>
              <a:ext uri="{FF2B5EF4-FFF2-40B4-BE49-F238E27FC236}">
                <a16:creationId xmlns:a16="http://schemas.microsoft.com/office/drawing/2014/main" id="{97065707-1B71-7D08-7ED0-AA18D9398F0D}"/>
              </a:ext>
            </a:extLst>
          </p:cNvPr>
          <p:cNvSpPr txBox="1">
            <a:spLocks/>
          </p:cNvSpPr>
          <p:nvPr/>
        </p:nvSpPr>
        <p:spPr>
          <a:xfrm>
            <a:off x="8039528" y="1739335"/>
            <a:ext cx="3724382" cy="1455921"/>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2400"/>
              <a:t>Determine what files have been changed and what in the file changed.</a:t>
            </a:r>
          </a:p>
        </p:txBody>
      </p:sp>
      <p:sp>
        <p:nvSpPr>
          <p:cNvPr id="20" name="Text Placeholder 2">
            <a:extLst>
              <a:ext uri="{FF2B5EF4-FFF2-40B4-BE49-F238E27FC236}">
                <a16:creationId xmlns:a16="http://schemas.microsoft.com/office/drawing/2014/main" id="{9EDAEB5F-004A-C6DE-83F9-CB1E698489A7}"/>
              </a:ext>
            </a:extLst>
          </p:cNvPr>
          <p:cNvSpPr txBox="1">
            <a:spLocks/>
          </p:cNvSpPr>
          <p:nvPr/>
        </p:nvSpPr>
        <p:spPr>
          <a:xfrm>
            <a:off x="8073745" y="4075594"/>
            <a:ext cx="4399081" cy="616150"/>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2400"/>
              <a:t>Stage the file for committing</a:t>
            </a:r>
          </a:p>
        </p:txBody>
      </p:sp>
      <p:sp>
        <p:nvSpPr>
          <p:cNvPr id="22" name="Text Placeholder 2">
            <a:extLst>
              <a:ext uri="{FF2B5EF4-FFF2-40B4-BE49-F238E27FC236}">
                <a16:creationId xmlns:a16="http://schemas.microsoft.com/office/drawing/2014/main" id="{4E86E0D5-9614-29C0-63B6-E899FAA2CAEF}"/>
              </a:ext>
            </a:extLst>
          </p:cNvPr>
          <p:cNvSpPr txBox="1">
            <a:spLocks/>
          </p:cNvSpPr>
          <p:nvPr/>
        </p:nvSpPr>
        <p:spPr>
          <a:xfrm>
            <a:off x="8307161" y="4691744"/>
            <a:ext cx="3076605" cy="616150"/>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2400"/>
              <a:t>Commit the change</a:t>
            </a:r>
          </a:p>
        </p:txBody>
      </p:sp>
      <p:sp>
        <p:nvSpPr>
          <p:cNvPr id="23" name="Text Placeholder 2">
            <a:extLst>
              <a:ext uri="{FF2B5EF4-FFF2-40B4-BE49-F238E27FC236}">
                <a16:creationId xmlns:a16="http://schemas.microsoft.com/office/drawing/2014/main" id="{97A7D137-C3E6-CE39-F943-4FB389F3902D}"/>
              </a:ext>
            </a:extLst>
          </p:cNvPr>
          <p:cNvSpPr txBox="1">
            <a:spLocks/>
          </p:cNvSpPr>
          <p:nvPr/>
        </p:nvSpPr>
        <p:spPr>
          <a:xfrm>
            <a:off x="8368393" y="5432126"/>
            <a:ext cx="3015373" cy="616150"/>
          </a:xfrm>
          <a:prstGeom prst="rect">
            <a:avLst/>
          </a:prstGeom>
        </p:spPr>
        <p:txBody>
          <a:bodyPr vert="horz" lIns="91440" tIns="45720" rIns="91440" bIns="45720" rtlCol="0" anchor="t">
            <a:normAutofit fontScale="8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2400"/>
              <a:t>Push the commit to the remote, i.e. `origin`.</a:t>
            </a:r>
          </a:p>
        </p:txBody>
      </p:sp>
    </p:spTree>
    <p:extLst>
      <p:ext uri="{BB962C8B-B14F-4D97-AF65-F5344CB8AC3E}">
        <p14:creationId xmlns:p14="http://schemas.microsoft.com/office/powerpoint/2010/main" val="25646936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660677"/>
            <a:ext cx="10972800" cy="4973487"/>
          </a:xfrm>
        </p:spPr>
        <p:txBody>
          <a:bodyPr vert="horz" lIns="91440" tIns="45720" rIns="91440" bIns="45720" rtlCol="0" anchor="t">
            <a:normAutofit fontScale="55000" lnSpcReduction="20000"/>
          </a:bodyPr>
          <a:lstStyle/>
          <a:p>
            <a:pPr marL="456565" indent="-456565"/>
            <a:r>
              <a:rPr lang="en-US" sz="4250" b="1"/>
              <a:t>diff</a:t>
            </a:r>
            <a:r>
              <a:rPr lang="en-US" sz="4250"/>
              <a:t>: A diff is the difference in changes between two commits, or saved changes. The diff will visually describe what was added or removed from a file since its last commit</a:t>
            </a:r>
          </a:p>
          <a:p>
            <a:pPr marL="0" indent="0">
              <a:buNone/>
            </a:pPr>
            <a:endParaRPr lang="en-US" sz="4250"/>
          </a:p>
          <a:p>
            <a:pPr marL="456565" indent="-456565"/>
            <a:r>
              <a:rPr lang="en-US" sz="4250" b="1"/>
              <a:t>commit:</a:t>
            </a:r>
            <a:r>
              <a:rPr lang="en-US" sz="4250"/>
              <a:t> A commit, or "revision", is an individual change to a file (or set of files). When you make a commit to save your work, Git creates a unique ID (the "SHA" or "hash") that allows you to keep record of the specific changes committed along with who made them and when. Commits usually contain a commit message which is a brief description of what changes were made </a:t>
            </a:r>
          </a:p>
          <a:p>
            <a:pPr marL="0" indent="0">
              <a:buNone/>
            </a:pPr>
            <a:endParaRPr lang="en-US" sz="4250"/>
          </a:p>
          <a:p>
            <a:pPr marL="456565" indent="-456565"/>
            <a:r>
              <a:rPr lang="en-US" sz="4250" b="1"/>
              <a:t>push:</a:t>
            </a:r>
            <a:r>
              <a:rPr lang="en-US" sz="4250"/>
              <a:t> To push means to send your committed changes to a remote repository on </a:t>
            </a:r>
            <a:r>
              <a:rPr lang="en-US" sz="4250" err="1"/>
              <a:t>GitHub.com</a:t>
            </a:r>
            <a:r>
              <a:rPr lang="en-US" sz="4250"/>
              <a:t>. For instance, If you change something locally, you can push those changes so that others may access them. </a:t>
            </a:r>
          </a:p>
          <a:p>
            <a:pPr marL="456565" indent="-456565"/>
            <a:endParaRPr lang="en-US" sz="4250"/>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25</a:t>
            </a:fld>
            <a:endParaRPr lang="en-US"/>
          </a:p>
        </p:txBody>
      </p:sp>
      <p:sp>
        <p:nvSpPr>
          <p:cNvPr id="6" name="TextBox 5">
            <a:extLst>
              <a:ext uri="{FF2B5EF4-FFF2-40B4-BE49-F238E27FC236}">
                <a16:creationId xmlns:a16="http://schemas.microsoft.com/office/drawing/2014/main" id="{D8E11702-321A-3258-AD68-579CC1DE0566}"/>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12921886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0" y="-228275"/>
            <a:ext cx="12298854" cy="1076859"/>
          </a:xfrm>
        </p:spPr>
        <p:txBody>
          <a:bodyPr>
            <a:noAutofit/>
          </a:bodyPr>
          <a:lstStyle/>
          <a:p>
            <a:pPr algn="l"/>
            <a:r>
              <a:rPr lang="en-US" sz="2800">
                <a:solidFill>
                  <a:srgbClr val="4E2A84"/>
                </a:solidFill>
              </a:rPr>
              <a:t>Now my-branch exists in `origin`, time to get `my-branch` onto Quest.</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cxnSp>
        <p:nvCxnSpPr>
          <p:cNvPr id="90" name="Straight Arrow Connector 89">
            <a:extLst>
              <a:ext uri="{FF2B5EF4-FFF2-40B4-BE49-F238E27FC236}">
                <a16:creationId xmlns:a16="http://schemas.microsoft.com/office/drawing/2014/main" id="{1F7F82AC-FAD3-E1BF-2293-E57101F111A4}"/>
              </a:ext>
            </a:extLst>
          </p:cNvPr>
          <p:cNvCxnSpPr>
            <a:cxnSpLocks/>
          </p:cNvCxnSpPr>
          <p:nvPr/>
        </p:nvCxnSpPr>
        <p:spPr>
          <a:xfrm>
            <a:off x="5595179" y="2920420"/>
            <a:ext cx="3981467" cy="1305612"/>
          </a:xfrm>
          <a:prstGeom prst="straightConnector1">
            <a:avLst/>
          </a:prstGeom>
          <a:ln w="603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D7CAA96E-E709-0769-50C1-ACB2DABC7844}"/>
              </a:ext>
            </a:extLst>
          </p:cNvPr>
          <p:cNvCxnSpPr>
            <a:cxnSpLocks/>
          </p:cNvCxnSpPr>
          <p:nvPr/>
        </p:nvCxnSpPr>
        <p:spPr>
          <a:xfrm flipV="1">
            <a:off x="5595179" y="2795319"/>
            <a:ext cx="3896092" cy="2317"/>
          </a:xfrm>
          <a:prstGeom prst="straightConnector1">
            <a:avLst/>
          </a:prstGeom>
          <a:ln w="76200">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FC625594-57E0-71C8-C03C-FCC720C0A841}"/>
              </a:ext>
            </a:extLst>
          </p:cNvPr>
          <p:cNvSpPr txBox="1"/>
          <p:nvPr/>
        </p:nvSpPr>
        <p:spPr>
          <a:xfrm>
            <a:off x="6723225" y="3316424"/>
            <a:ext cx="1436767" cy="400110"/>
          </a:xfrm>
          <a:prstGeom prst="rect">
            <a:avLst/>
          </a:prstGeom>
          <a:noFill/>
        </p:spPr>
        <p:txBody>
          <a:bodyPr wrap="square" rtlCol="0">
            <a:spAutoFit/>
          </a:bodyPr>
          <a:lstStyle/>
          <a:p>
            <a:r>
              <a:rPr lang="en-US" sz="2000">
                <a:solidFill>
                  <a:srgbClr val="FF0000"/>
                </a:solidFill>
              </a:rPr>
              <a:t>??????????</a:t>
            </a:r>
          </a:p>
        </p:txBody>
      </p:sp>
      <p:sp>
        <p:nvSpPr>
          <p:cNvPr id="99" name="TextBox 98">
            <a:extLst>
              <a:ext uri="{FF2B5EF4-FFF2-40B4-BE49-F238E27FC236}">
                <a16:creationId xmlns:a16="http://schemas.microsoft.com/office/drawing/2014/main" id="{AA1D0438-0F08-D66F-ABC8-123385CC13BD}"/>
              </a:ext>
            </a:extLst>
          </p:cNvPr>
          <p:cNvSpPr txBox="1"/>
          <p:nvPr/>
        </p:nvSpPr>
        <p:spPr>
          <a:xfrm>
            <a:off x="5660861" y="4033035"/>
            <a:ext cx="2688887" cy="1938992"/>
          </a:xfrm>
          <a:prstGeom prst="rect">
            <a:avLst/>
          </a:prstGeom>
          <a:noFill/>
        </p:spPr>
        <p:txBody>
          <a:bodyPr wrap="square" rtlCol="0">
            <a:spAutoFit/>
          </a:bodyPr>
          <a:lstStyle/>
          <a:p>
            <a:r>
              <a:rPr lang="en-US" sz="2400"/>
              <a:t>There is now a difference between the clone on Quest and origin/laptop clone.</a:t>
            </a:r>
          </a:p>
        </p:txBody>
      </p:sp>
    </p:spTree>
    <p:extLst>
      <p:ext uri="{BB962C8B-B14F-4D97-AF65-F5344CB8AC3E}">
        <p14:creationId xmlns:p14="http://schemas.microsoft.com/office/powerpoint/2010/main" val="1930067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0" y="-228275"/>
            <a:ext cx="12298854" cy="1076859"/>
          </a:xfrm>
        </p:spPr>
        <p:txBody>
          <a:bodyPr>
            <a:noAutofit/>
          </a:bodyPr>
          <a:lstStyle/>
          <a:p>
            <a:pPr algn="l"/>
            <a:r>
              <a:rPr lang="en-US" sz="2800">
                <a:solidFill>
                  <a:srgbClr val="4E2A84"/>
                </a:solidFill>
              </a:rPr>
              <a:t>Now my-branch exists in `origin`, time to get `my-branch` onto Quest.</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cxnSp>
        <p:nvCxnSpPr>
          <p:cNvPr id="90" name="Straight Arrow Connector 89">
            <a:extLst>
              <a:ext uri="{FF2B5EF4-FFF2-40B4-BE49-F238E27FC236}">
                <a16:creationId xmlns:a16="http://schemas.microsoft.com/office/drawing/2014/main" id="{1F7F82AC-FAD3-E1BF-2293-E57101F111A4}"/>
              </a:ext>
            </a:extLst>
          </p:cNvPr>
          <p:cNvCxnSpPr>
            <a:cxnSpLocks/>
          </p:cNvCxnSpPr>
          <p:nvPr/>
        </p:nvCxnSpPr>
        <p:spPr>
          <a:xfrm>
            <a:off x="5595179" y="2920420"/>
            <a:ext cx="3981467" cy="1305612"/>
          </a:xfrm>
          <a:prstGeom prst="straightConnector1">
            <a:avLst/>
          </a:prstGeom>
          <a:ln w="60325">
            <a:solidFill>
              <a:srgbClr val="00B050"/>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92" name="Group 91">
            <a:extLst>
              <a:ext uri="{FF2B5EF4-FFF2-40B4-BE49-F238E27FC236}">
                <a16:creationId xmlns:a16="http://schemas.microsoft.com/office/drawing/2014/main" id="{43304EF6-4ADC-3206-01B3-6D5808463C57}"/>
              </a:ext>
            </a:extLst>
          </p:cNvPr>
          <p:cNvGrpSpPr/>
          <p:nvPr/>
        </p:nvGrpSpPr>
        <p:grpSpPr>
          <a:xfrm>
            <a:off x="9491271" y="3937580"/>
            <a:ext cx="1896971" cy="524256"/>
            <a:chOff x="9412999" y="2552920"/>
            <a:chExt cx="1896971" cy="524256"/>
          </a:xfrm>
        </p:grpSpPr>
        <p:sp>
          <p:nvSpPr>
            <p:cNvPr id="93" name="Line">
              <a:extLst>
                <a:ext uri="{FF2B5EF4-FFF2-40B4-BE49-F238E27FC236}">
                  <a16:creationId xmlns:a16="http://schemas.microsoft.com/office/drawing/2014/main" id="{F7BBA321-4A1C-748C-07E1-851984EB147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4" name="Line">
              <a:extLst>
                <a:ext uri="{FF2B5EF4-FFF2-40B4-BE49-F238E27FC236}">
                  <a16:creationId xmlns:a16="http://schemas.microsoft.com/office/drawing/2014/main" id="{4FA11012-F3C1-06E5-11CF-4A0DAC49767F}"/>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5" name="master">
              <a:extLst>
                <a:ext uri="{FF2B5EF4-FFF2-40B4-BE49-F238E27FC236}">
                  <a16:creationId xmlns:a16="http://schemas.microsoft.com/office/drawing/2014/main" id="{BDF3AE04-32CE-11C3-BB90-D9D5C5CBF7A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sp>
        <p:nvSpPr>
          <p:cNvPr id="97" name="TextBox 96">
            <a:extLst>
              <a:ext uri="{FF2B5EF4-FFF2-40B4-BE49-F238E27FC236}">
                <a16:creationId xmlns:a16="http://schemas.microsoft.com/office/drawing/2014/main" id="{5DF24ED6-149B-2DB4-9DE5-46015611D519}"/>
              </a:ext>
            </a:extLst>
          </p:cNvPr>
          <p:cNvSpPr txBox="1"/>
          <p:nvPr/>
        </p:nvSpPr>
        <p:spPr>
          <a:xfrm>
            <a:off x="5747084" y="3886254"/>
            <a:ext cx="2167895" cy="461665"/>
          </a:xfrm>
          <a:prstGeom prst="rect">
            <a:avLst/>
          </a:prstGeom>
          <a:solidFill>
            <a:schemeClr val="bg2">
              <a:lumMod val="90000"/>
            </a:schemeClr>
          </a:solidFill>
        </p:spPr>
        <p:txBody>
          <a:bodyPr wrap="square">
            <a:spAutoFit/>
          </a:bodyPr>
          <a:lstStyle/>
          <a:p>
            <a:pPr marL="0" indent="0">
              <a:buNone/>
            </a:pPr>
            <a:r>
              <a:rPr lang="en-US" sz="2400">
                <a:latin typeface="Courier New" panose="02070309020205020404" pitchFamily="49" charset="0"/>
                <a:cs typeface="Courier New" panose="02070309020205020404" pitchFamily="49" charset="0"/>
              </a:rPr>
              <a:t>$ git pull</a:t>
            </a:r>
          </a:p>
        </p:txBody>
      </p:sp>
      <p:cxnSp>
        <p:nvCxnSpPr>
          <p:cNvPr id="85" name="Straight Arrow Connector 84">
            <a:extLst>
              <a:ext uri="{FF2B5EF4-FFF2-40B4-BE49-F238E27FC236}">
                <a16:creationId xmlns:a16="http://schemas.microsoft.com/office/drawing/2014/main" id="{D7CAA96E-E709-0769-50C1-ACB2DABC7844}"/>
              </a:ext>
            </a:extLst>
          </p:cNvPr>
          <p:cNvCxnSpPr>
            <a:cxnSpLocks/>
          </p:cNvCxnSpPr>
          <p:nvPr/>
        </p:nvCxnSpPr>
        <p:spPr>
          <a:xfrm flipV="1">
            <a:off x="5595179" y="2795319"/>
            <a:ext cx="3896092" cy="2317"/>
          </a:xfrm>
          <a:prstGeom prst="straightConnector1">
            <a:avLst/>
          </a:prstGeom>
          <a:ln w="76200">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51612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320087"/>
            <a:ext cx="10972800" cy="5337167"/>
          </a:xfrm>
        </p:spPr>
        <p:txBody>
          <a:bodyPr vert="horz" lIns="91440" tIns="45720" rIns="91440" bIns="45720" rtlCol="0" anchor="t">
            <a:normAutofit fontScale="77500" lnSpcReduction="20000"/>
          </a:bodyPr>
          <a:lstStyle/>
          <a:p>
            <a:pPr marL="456565" indent="-456565"/>
            <a:r>
              <a:rPr lang="en-US" sz="4250" b="1"/>
              <a:t>Pull:</a:t>
            </a:r>
            <a:r>
              <a:rPr lang="en-US" sz="4250"/>
              <a:t> Pull refers to when you are fetching in changes and merging them. For instance, if someone has edited the remote file you're both working on, you'll want to pull in those changes to your local copy so that it's up to date.</a:t>
            </a:r>
            <a:endParaRPr lang="en-US"/>
          </a:p>
          <a:p>
            <a:pPr marL="0" indent="0">
              <a:buNone/>
            </a:pPr>
            <a:endParaRPr lang="en-US" sz="4250"/>
          </a:p>
          <a:p>
            <a:pPr marL="456565" indent="-456565"/>
            <a:r>
              <a:rPr lang="en-US" sz="4250" b="1"/>
              <a:t>Fetch: </a:t>
            </a:r>
            <a:r>
              <a:rPr lang="en-US" sz="4250"/>
              <a:t>When you use git fetch, you're adding changes from the remote repository to your </a:t>
            </a:r>
            <a:r>
              <a:rPr lang="en-US" sz="4250" err="1"/>
              <a:t>loack</a:t>
            </a:r>
            <a:r>
              <a:rPr lang="en-US" sz="4250"/>
              <a:t> working branch without committing them. Unlike git pull, fetching allows you to review changes before committing them to your local branch</a:t>
            </a:r>
          </a:p>
          <a:p>
            <a:pPr marL="456565" indent="-456565"/>
            <a:endParaRPr lang="en-US" sz="4250"/>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28</a:t>
            </a:fld>
            <a:endParaRPr lang="en-US"/>
          </a:p>
        </p:txBody>
      </p:sp>
      <p:sp>
        <p:nvSpPr>
          <p:cNvPr id="6" name="TextBox 5">
            <a:extLst>
              <a:ext uri="{FF2B5EF4-FFF2-40B4-BE49-F238E27FC236}">
                <a16:creationId xmlns:a16="http://schemas.microsoft.com/office/drawing/2014/main" id="{135B5588-3054-3F9A-7858-6E3CF7E95189}"/>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4184935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29</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73959" y="-207830"/>
            <a:ext cx="12445253" cy="1076859"/>
          </a:xfrm>
        </p:spPr>
        <p:txBody>
          <a:bodyPr>
            <a:noAutofit/>
          </a:bodyPr>
          <a:lstStyle/>
          <a:p>
            <a:pPr algn="l"/>
            <a:r>
              <a:rPr lang="en-US" sz="2800">
                <a:solidFill>
                  <a:srgbClr val="4E2A84"/>
                </a:solidFill>
              </a:rPr>
              <a:t>Now I want my super awesome code changes to be accepted into `upstream`</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92" name="Group 91">
            <a:extLst>
              <a:ext uri="{FF2B5EF4-FFF2-40B4-BE49-F238E27FC236}">
                <a16:creationId xmlns:a16="http://schemas.microsoft.com/office/drawing/2014/main" id="{43304EF6-4ADC-3206-01B3-6D5808463C57}"/>
              </a:ext>
            </a:extLst>
          </p:cNvPr>
          <p:cNvGrpSpPr/>
          <p:nvPr/>
        </p:nvGrpSpPr>
        <p:grpSpPr>
          <a:xfrm>
            <a:off x="9491271" y="3937580"/>
            <a:ext cx="1896971" cy="524256"/>
            <a:chOff x="9412999" y="2552920"/>
            <a:chExt cx="1896971" cy="524256"/>
          </a:xfrm>
        </p:grpSpPr>
        <p:sp>
          <p:nvSpPr>
            <p:cNvPr id="93" name="Line">
              <a:extLst>
                <a:ext uri="{FF2B5EF4-FFF2-40B4-BE49-F238E27FC236}">
                  <a16:creationId xmlns:a16="http://schemas.microsoft.com/office/drawing/2014/main" id="{F7BBA321-4A1C-748C-07E1-851984EB147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4" name="Line">
              <a:extLst>
                <a:ext uri="{FF2B5EF4-FFF2-40B4-BE49-F238E27FC236}">
                  <a16:creationId xmlns:a16="http://schemas.microsoft.com/office/drawing/2014/main" id="{4FA11012-F3C1-06E5-11CF-4A0DAC49767F}"/>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5" name="master">
              <a:extLst>
                <a:ext uri="{FF2B5EF4-FFF2-40B4-BE49-F238E27FC236}">
                  <a16:creationId xmlns:a16="http://schemas.microsoft.com/office/drawing/2014/main" id="{BDF3AE04-32CE-11C3-BB90-D9D5C5CBF7A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cxnSp>
        <p:nvCxnSpPr>
          <p:cNvPr id="40" name="Straight Arrow Connector 39">
            <a:extLst>
              <a:ext uri="{FF2B5EF4-FFF2-40B4-BE49-F238E27FC236}">
                <a16:creationId xmlns:a16="http://schemas.microsoft.com/office/drawing/2014/main" id="{91507DD2-4535-0FB5-C68F-B082107D933F}"/>
              </a:ext>
            </a:extLst>
          </p:cNvPr>
          <p:cNvCxnSpPr>
            <a:cxnSpLocks/>
          </p:cNvCxnSpPr>
          <p:nvPr/>
        </p:nvCxnSpPr>
        <p:spPr>
          <a:xfrm flipH="1" flipV="1">
            <a:off x="2071223" y="1939804"/>
            <a:ext cx="2144430" cy="924420"/>
          </a:xfrm>
          <a:prstGeom prst="straightConnector1">
            <a:avLst/>
          </a:prstGeom>
          <a:ln w="603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3C12FDA7-8CF9-6588-0B41-293C259602A4}"/>
              </a:ext>
            </a:extLst>
          </p:cNvPr>
          <p:cNvSpPr txBox="1"/>
          <p:nvPr/>
        </p:nvSpPr>
        <p:spPr>
          <a:xfrm>
            <a:off x="2281755" y="2173861"/>
            <a:ext cx="1436767" cy="400110"/>
          </a:xfrm>
          <a:prstGeom prst="rect">
            <a:avLst/>
          </a:prstGeom>
          <a:noFill/>
        </p:spPr>
        <p:txBody>
          <a:bodyPr wrap="square" rtlCol="0">
            <a:spAutoFit/>
          </a:bodyPr>
          <a:lstStyle/>
          <a:p>
            <a:r>
              <a:rPr lang="en-US" sz="2000">
                <a:solidFill>
                  <a:srgbClr val="FF0000"/>
                </a:solidFill>
              </a:rPr>
              <a:t>??????????</a:t>
            </a:r>
          </a:p>
        </p:txBody>
      </p:sp>
    </p:spTree>
    <p:extLst>
      <p:ext uri="{BB962C8B-B14F-4D97-AF65-F5344CB8AC3E}">
        <p14:creationId xmlns:p14="http://schemas.microsoft.com/office/powerpoint/2010/main" val="15067297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 name="Group 4">
            <a:extLst>
              <a:ext uri="{FF2B5EF4-FFF2-40B4-BE49-F238E27FC236}">
                <a16:creationId xmlns:a16="http://schemas.microsoft.com/office/drawing/2014/main" id="{EB405C56-B97D-F90F-5EC5-5A741056EAE4}"/>
              </a:ext>
            </a:extLst>
          </p:cNvPr>
          <p:cNvGrpSpPr/>
          <p:nvPr/>
        </p:nvGrpSpPr>
        <p:grpSpPr>
          <a:xfrm>
            <a:off x="154155" y="1339222"/>
            <a:ext cx="2662558" cy="757004"/>
            <a:chOff x="154155" y="1339222"/>
            <a:chExt cx="2662558" cy="757004"/>
          </a:xfrm>
        </p:grpSpPr>
        <p:sp>
          <p:nvSpPr>
            <p:cNvPr id="66" name="Line"/>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1" name="Group"/>
            <p:cNvGrpSpPr/>
            <p:nvPr/>
          </p:nvGrpSpPr>
          <p:grpSpPr>
            <a:xfrm>
              <a:off x="1158038" y="1339222"/>
              <a:ext cx="1074562" cy="757004"/>
              <a:chOff x="0" y="0"/>
              <a:chExt cx="826094" cy="378502"/>
            </a:xfrm>
          </p:grpSpPr>
          <p:sp>
            <p:nvSpPr>
              <p:cNvPr id="69" name="Line"/>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0" name="Line"/>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2" name="master"/>
            <p:cNvSpPr txBox="1"/>
            <p:nvPr/>
          </p:nvSpPr>
          <p:spPr>
            <a:xfrm>
              <a:off x="1157342" y="1473358"/>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400"/>
                <a:t>main</a:t>
              </a:r>
              <a:endParaRPr sz="1400"/>
            </a:p>
          </p:txBody>
        </p:sp>
      </p:grpSp>
      <p:grpSp>
        <p:nvGrpSpPr>
          <p:cNvPr id="6" name="Group 5">
            <a:extLst>
              <a:ext uri="{FF2B5EF4-FFF2-40B4-BE49-F238E27FC236}">
                <a16:creationId xmlns:a16="http://schemas.microsoft.com/office/drawing/2014/main" id="{BD5B3D01-78FA-F7C4-E047-D5B0B2D25228}"/>
              </a:ext>
            </a:extLst>
          </p:cNvPr>
          <p:cNvGrpSpPr/>
          <p:nvPr/>
        </p:nvGrpSpPr>
        <p:grpSpPr>
          <a:xfrm>
            <a:off x="597877" y="463379"/>
            <a:ext cx="1907931" cy="1098893"/>
            <a:chOff x="597877" y="463379"/>
            <a:chExt cx="1907931" cy="1098893"/>
          </a:xfrm>
        </p:grpSpPr>
        <p:sp>
          <p:nvSpPr>
            <p:cNvPr id="68" name="UPSTREAM"/>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73" name="(CIERA-NORTHWESTERN)"/>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sp>
        <p:nvSpPr>
          <p:cNvPr id="4" name="Slide Number Placeholder 3">
            <a:extLst>
              <a:ext uri="{FF2B5EF4-FFF2-40B4-BE49-F238E27FC236}">
                <a16:creationId xmlns:a16="http://schemas.microsoft.com/office/drawing/2014/main" id="{2D7BA187-7556-0018-A254-05C81DF450E1}"/>
              </a:ext>
            </a:extLst>
          </p:cNvPr>
          <p:cNvSpPr>
            <a:spLocks noGrp="1"/>
          </p:cNvSpPr>
          <p:nvPr>
            <p:ph type="sldNum" sz="quarter" idx="2"/>
          </p:nvPr>
        </p:nvSpPr>
        <p:spPr/>
        <p:txBody>
          <a:bodyPr/>
          <a:lstStyle/>
          <a:p>
            <a:fld id="{86CB4B4D-7CA3-9044-876B-883B54F8677D}" type="slidenum">
              <a:rPr lang="en-US" smtClean="0"/>
              <a:t>3</a:t>
            </a:fld>
            <a:endParaRPr 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30</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260523"/>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73959" y="-207830"/>
            <a:ext cx="12445253" cy="1076859"/>
          </a:xfrm>
        </p:spPr>
        <p:txBody>
          <a:bodyPr>
            <a:noAutofit/>
          </a:bodyPr>
          <a:lstStyle/>
          <a:p>
            <a:pPr algn="l"/>
            <a:r>
              <a:rPr lang="en-US" sz="2800">
                <a:solidFill>
                  <a:srgbClr val="4E2A84"/>
                </a:solidFill>
              </a:rPr>
              <a:t>Now I want my super awesome code changes to be accepted into `upstream`</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92" name="Group 91">
            <a:extLst>
              <a:ext uri="{FF2B5EF4-FFF2-40B4-BE49-F238E27FC236}">
                <a16:creationId xmlns:a16="http://schemas.microsoft.com/office/drawing/2014/main" id="{43304EF6-4ADC-3206-01B3-6D5808463C57}"/>
              </a:ext>
            </a:extLst>
          </p:cNvPr>
          <p:cNvGrpSpPr/>
          <p:nvPr/>
        </p:nvGrpSpPr>
        <p:grpSpPr>
          <a:xfrm>
            <a:off x="9491271" y="3937580"/>
            <a:ext cx="1896971" cy="524256"/>
            <a:chOff x="9412999" y="2552920"/>
            <a:chExt cx="1896971" cy="524256"/>
          </a:xfrm>
        </p:grpSpPr>
        <p:sp>
          <p:nvSpPr>
            <p:cNvPr id="93" name="Line">
              <a:extLst>
                <a:ext uri="{FF2B5EF4-FFF2-40B4-BE49-F238E27FC236}">
                  <a16:creationId xmlns:a16="http://schemas.microsoft.com/office/drawing/2014/main" id="{F7BBA321-4A1C-748C-07E1-851984EB147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4" name="Line">
              <a:extLst>
                <a:ext uri="{FF2B5EF4-FFF2-40B4-BE49-F238E27FC236}">
                  <a16:creationId xmlns:a16="http://schemas.microsoft.com/office/drawing/2014/main" id="{4FA11012-F3C1-06E5-11CF-4A0DAC49767F}"/>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5" name="master">
              <a:extLst>
                <a:ext uri="{FF2B5EF4-FFF2-40B4-BE49-F238E27FC236}">
                  <a16:creationId xmlns:a16="http://schemas.microsoft.com/office/drawing/2014/main" id="{BDF3AE04-32CE-11C3-BB90-D9D5C5CBF7A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cxnSp>
        <p:nvCxnSpPr>
          <p:cNvPr id="40" name="Straight Arrow Connector 39">
            <a:extLst>
              <a:ext uri="{FF2B5EF4-FFF2-40B4-BE49-F238E27FC236}">
                <a16:creationId xmlns:a16="http://schemas.microsoft.com/office/drawing/2014/main" id="{91507DD2-4535-0FB5-C68F-B082107D933F}"/>
              </a:ext>
            </a:extLst>
          </p:cNvPr>
          <p:cNvCxnSpPr>
            <a:cxnSpLocks/>
          </p:cNvCxnSpPr>
          <p:nvPr/>
        </p:nvCxnSpPr>
        <p:spPr>
          <a:xfrm flipH="1" flipV="1">
            <a:off x="2071223" y="1939804"/>
            <a:ext cx="2144430" cy="924420"/>
          </a:xfrm>
          <a:prstGeom prst="straightConnector1">
            <a:avLst/>
          </a:prstGeom>
          <a:ln w="60325">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3C12FDA7-8CF9-6588-0B41-293C259602A4}"/>
              </a:ext>
            </a:extLst>
          </p:cNvPr>
          <p:cNvSpPr txBox="1"/>
          <p:nvPr/>
        </p:nvSpPr>
        <p:spPr>
          <a:xfrm rot="19306784">
            <a:off x="3291123" y="2779288"/>
            <a:ext cx="5825055" cy="707886"/>
          </a:xfrm>
          <a:prstGeom prst="rect">
            <a:avLst/>
          </a:prstGeom>
          <a:noFill/>
        </p:spPr>
        <p:txBody>
          <a:bodyPr wrap="square" rtlCol="0">
            <a:spAutoFit/>
          </a:bodyPr>
          <a:lstStyle/>
          <a:p>
            <a:r>
              <a:rPr lang="en-US" sz="4000"/>
              <a:t>TIME FOR A </a:t>
            </a:r>
            <a:r>
              <a:rPr lang="en-US" sz="4000">
                <a:solidFill>
                  <a:srgbClr val="FFC000"/>
                </a:solidFill>
              </a:rPr>
              <a:t>PULL REQUEST</a:t>
            </a:r>
          </a:p>
        </p:txBody>
      </p:sp>
    </p:spTree>
    <p:extLst>
      <p:ext uri="{BB962C8B-B14F-4D97-AF65-F5344CB8AC3E}">
        <p14:creationId xmlns:p14="http://schemas.microsoft.com/office/powerpoint/2010/main" val="2193107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660677"/>
            <a:ext cx="10972800" cy="4973487"/>
          </a:xfrm>
        </p:spPr>
        <p:txBody>
          <a:bodyPr vert="horz" lIns="91440" tIns="45720" rIns="91440" bIns="45720" rtlCol="0" anchor="t">
            <a:normAutofit/>
          </a:bodyPr>
          <a:lstStyle/>
          <a:p>
            <a:pPr marL="456565" indent="-456565"/>
            <a:r>
              <a:rPr lang="en-US" sz="4250" b="1"/>
              <a:t>Pull request:</a:t>
            </a:r>
            <a:r>
              <a:rPr lang="en-US" sz="4250"/>
              <a:t> Pull requests are proposed changes to a repository submitted by a user and accepted or rejected by a repository's collaborators.</a:t>
            </a:r>
            <a:endParaRPr lang="en-US"/>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31</a:t>
            </a:fld>
            <a:endParaRPr lang="en-US"/>
          </a:p>
        </p:txBody>
      </p:sp>
      <p:sp>
        <p:nvSpPr>
          <p:cNvPr id="6" name="TextBox 5">
            <a:extLst>
              <a:ext uri="{FF2B5EF4-FFF2-40B4-BE49-F238E27FC236}">
                <a16:creationId xmlns:a16="http://schemas.microsoft.com/office/drawing/2014/main" id="{CA6A24EA-AA67-276F-94B8-033303553EFA}"/>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338011845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32</a:t>
            </a:fld>
            <a:endParaRPr lang="en-US"/>
          </a:p>
        </p:txBody>
      </p:sp>
      <p:pic>
        <p:nvPicPr>
          <p:cNvPr id="11" name="Picture 10" descr="A screenshot of a computer&#10;&#10;Description automatically generated">
            <a:extLst>
              <a:ext uri="{FF2B5EF4-FFF2-40B4-BE49-F238E27FC236}">
                <a16:creationId xmlns:a16="http://schemas.microsoft.com/office/drawing/2014/main" id="{8C5B6E26-FBA0-0380-8672-A4B34D982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77" y="1143000"/>
            <a:ext cx="11296223" cy="4111115"/>
          </a:xfrm>
          <a:prstGeom prst="rect">
            <a:avLst/>
          </a:prstGeom>
        </p:spPr>
      </p:pic>
      <p:sp>
        <p:nvSpPr>
          <p:cNvPr id="12" name="Title 1">
            <a:extLst>
              <a:ext uri="{FF2B5EF4-FFF2-40B4-BE49-F238E27FC236}">
                <a16:creationId xmlns:a16="http://schemas.microsoft.com/office/drawing/2014/main" id="{DA73A5F1-F863-5840-59CF-551E5A2355A7}"/>
              </a:ext>
            </a:extLst>
          </p:cNvPr>
          <p:cNvSpPr txBox="1">
            <a:spLocks/>
          </p:cNvSpPr>
          <p:nvPr/>
        </p:nvSpPr>
        <p:spPr>
          <a:xfrm>
            <a:off x="0" y="0"/>
            <a:ext cx="10972800" cy="1143000"/>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Arial"/>
                <a:ea typeface="+mj-ea"/>
                <a:cs typeface="Arial"/>
              </a:defRPr>
            </a:lvl1pPr>
          </a:lstStyle>
          <a:p>
            <a:pPr algn="l"/>
            <a:r>
              <a:rPr lang="en-US" sz="4400">
                <a:solidFill>
                  <a:srgbClr val="4E2A84"/>
                </a:solidFill>
              </a:rPr>
              <a:t>Example: Pull Request (no CLI for this)</a:t>
            </a:r>
            <a:endParaRPr lang="en-US" sz="4000"/>
          </a:p>
        </p:txBody>
      </p:sp>
      <p:sp>
        <p:nvSpPr>
          <p:cNvPr id="15" name="Rectangle 14">
            <a:extLst>
              <a:ext uri="{FF2B5EF4-FFF2-40B4-BE49-F238E27FC236}">
                <a16:creationId xmlns:a16="http://schemas.microsoft.com/office/drawing/2014/main" id="{6B429A81-CE45-E43C-ACFE-AE25502DC898}"/>
              </a:ext>
            </a:extLst>
          </p:cNvPr>
          <p:cNvSpPr/>
          <p:nvPr/>
        </p:nvSpPr>
        <p:spPr>
          <a:xfrm>
            <a:off x="421240" y="1452675"/>
            <a:ext cx="1345915" cy="482886"/>
          </a:xfrm>
          <a:prstGeom prst="rect">
            <a:avLst/>
          </a:prstGeom>
          <a:noFill/>
          <a:ln w="1016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5BAD04F-2CAA-5879-E07B-0203CF82A56D}"/>
              </a:ext>
            </a:extLst>
          </p:cNvPr>
          <p:cNvSpPr/>
          <p:nvPr/>
        </p:nvSpPr>
        <p:spPr>
          <a:xfrm>
            <a:off x="421240" y="3987625"/>
            <a:ext cx="3832261" cy="482886"/>
          </a:xfrm>
          <a:prstGeom prst="rect">
            <a:avLst/>
          </a:prstGeom>
          <a:noFill/>
          <a:ln w="1016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CFBC651-D979-5379-799E-5B64BFBAC388}"/>
              </a:ext>
            </a:extLst>
          </p:cNvPr>
          <p:cNvSpPr txBox="1"/>
          <p:nvPr/>
        </p:nvSpPr>
        <p:spPr>
          <a:xfrm>
            <a:off x="421240" y="5319897"/>
            <a:ext cx="7233206" cy="1077218"/>
          </a:xfrm>
          <a:prstGeom prst="rect">
            <a:avLst/>
          </a:prstGeom>
          <a:noFill/>
        </p:spPr>
        <p:txBody>
          <a:bodyPr wrap="square" rtlCol="0">
            <a:spAutoFit/>
          </a:bodyPr>
          <a:lstStyle/>
          <a:p>
            <a:r>
              <a:rPr lang="en-US" sz="3200"/>
              <a:t>On GitHub, navigate to your fork, switch from main to `my-branch`.</a:t>
            </a:r>
          </a:p>
        </p:txBody>
      </p:sp>
    </p:spTree>
    <p:extLst>
      <p:ext uri="{BB962C8B-B14F-4D97-AF65-F5344CB8AC3E}">
        <p14:creationId xmlns:p14="http://schemas.microsoft.com/office/powerpoint/2010/main" val="2510134207"/>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33</a:t>
            </a:fld>
            <a:endParaRPr lang="en-US"/>
          </a:p>
        </p:txBody>
      </p:sp>
      <p:pic>
        <p:nvPicPr>
          <p:cNvPr id="9" name="Picture 8" descr="A screenshot of a computer&#10;&#10;Description automatically generated">
            <a:extLst>
              <a:ext uri="{FF2B5EF4-FFF2-40B4-BE49-F238E27FC236}">
                <a16:creationId xmlns:a16="http://schemas.microsoft.com/office/drawing/2014/main" id="{C44E899C-E5A5-E681-C2F8-6666AC4916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55" y="1143000"/>
            <a:ext cx="10143161" cy="4306452"/>
          </a:xfrm>
          <a:prstGeom prst="rect">
            <a:avLst/>
          </a:prstGeom>
        </p:spPr>
      </p:pic>
      <p:sp>
        <p:nvSpPr>
          <p:cNvPr id="12" name="Title 1">
            <a:extLst>
              <a:ext uri="{FF2B5EF4-FFF2-40B4-BE49-F238E27FC236}">
                <a16:creationId xmlns:a16="http://schemas.microsoft.com/office/drawing/2014/main" id="{DA73A5F1-F863-5840-59CF-551E5A2355A7}"/>
              </a:ext>
            </a:extLst>
          </p:cNvPr>
          <p:cNvSpPr txBox="1">
            <a:spLocks/>
          </p:cNvSpPr>
          <p:nvPr/>
        </p:nvSpPr>
        <p:spPr>
          <a:xfrm>
            <a:off x="0" y="0"/>
            <a:ext cx="10972800" cy="1143000"/>
          </a:xfrm>
          <a:prstGeom prst="rect">
            <a:avLst/>
          </a:prstGeom>
        </p:spPr>
        <p:txBody>
          <a:bodyPr vert="horz" lIns="91440" tIns="45720" rIns="91440" bIns="45720" rtlCol="0" anchor="ctr">
            <a:normAutofit/>
          </a:bodyPr>
          <a:lstStyle>
            <a:lvl1pPr algn="ctr" defTabSz="609585" rtl="0" eaLnBrk="1" latinLnBrk="0" hangingPunct="1">
              <a:spcBef>
                <a:spcPct val="0"/>
              </a:spcBef>
              <a:buNone/>
              <a:defRPr sz="5867" kern="1200">
                <a:solidFill>
                  <a:schemeClr val="tx1"/>
                </a:solidFill>
                <a:latin typeface="Arial"/>
                <a:ea typeface="+mj-ea"/>
                <a:cs typeface="Arial"/>
              </a:defRPr>
            </a:lvl1pPr>
          </a:lstStyle>
          <a:p>
            <a:pPr algn="l"/>
            <a:r>
              <a:rPr lang="en-US" sz="4400">
                <a:solidFill>
                  <a:srgbClr val="4E2A84"/>
                </a:solidFill>
              </a:rPr>
              <a:t>Example: Pull Request (no CLI for this)</a:t>
            </a:r>
            <a:endParaRPr lang="en-US" sz="4000"/>
          </a:p>
        </p:txBody>
      </p:sp>
      <p:sp>
        <p:nvSpPr>
          <p:cNvPr id="2" name="TextBox 1">
            <a:extLst>
              <a:ext uri="{FF2B5EF4-FFF2-40B4-BE49-F238E27FC236}">
                <a16:creationId xmlns:a16="http://schemas.microsoft.com/office/drawing/2014/main" id="{835A2C5C-EE9F-67CE-FE77-CD13B8FD1F77}"/>
              </a:ext>
            </a:extLst>
          </p:cNvPr>
          <p:cNvSpPr txBox="1"/>
          <p:nvPr/>
        </p:nvSpPr>
        <p:spPr>
          <a:xfrm>
            <a:off x="305655" y="5449452"/>
            <a:ext cx="8314363" cy="646331"/>
          </a:xfrm>
          <a:prstGeom prst="rect">
            <a:avLst/>
          </a:prstGeom>
          <a:noFill/>
        </p:spPr>
        <p:txBody>
          <a:bodyPr wrap="square" rtlCol="0">
            <a:spAutoFit/>
          </a:bodyPr>
          <a:lstStyle/>
          <a:p>
            <a:r>
              <a:rPr lang="en-US" sz="3600"/>
              <a:t>Select “Contribute” </a:t>
            </a:r>
            <a:r>
              <a:rPr lang="en-US" sz="3600">
                <a:sym typeface="Wingdings" pitchFamily="2" charset="2"/>
              </a:rPr>
              <a:t> Open Pull Request</a:t>
            </a:r>
            <a:endParaRPr lang="en-US" sz="3600"/>
          </a:p>
        </p:txBody>
      </p:sp>
      <p:sp>
        <p:nvSpPr>
          <p:cNvPr id="3" name="Rectangle 2">
            <a:extLst>
              <a:ext uri="{FF2B5EF4-FFF2-40B4-BE49-F238E27FC236}">
                <a16:creationId xmlns:a16="http://schemas.microsoft.com/office/drawing/2014/main" id="{75121505-4E06-6EE3-66B9-FC91B21E1B88}"/>
              </a:ext>
            </a:extLst>
          </p:cNvPr>
          <p:cNvSpPr/>
          <p:nvPr/>
        </p:nvSpPr>
        <p:spPr>
          <a:xfrm flipV="1">
            <a:off x="7130264" y="2049898"/>
            <a:ext cx="1607335" cy="446720"/>
          </a:xfrm>
          <a:prstGeom prst="rect">
            <a:avLst/>
          </a:prstGeom>
          <a:noFill/>
          <a:ln w="1016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E8515B-B17D-7DA8-9388-BDD85A1045A3}"/>
              </a:ext>
            </a:extLst>
          </p:cNvPr>
          <p:cNvSpPr/>
          <p:nvPr/>
        </p:nvSpPr>
        <p:spPr>
          <a:xfrm flipV="1">
            <a:off x="6076022" y="4904402"/>
            <a:ext cx="2543996" cy="446720"/>
          </a:xfrm>
          <a:prstGeom prst="rect">
            <a:avLst/>
          </a:prstGeom>
          <a:noFill/>
          <a:ln w="1016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50267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34</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036967"/>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solidFill>
                    <a:srgbClr val="FFC000"/>
                  </a:solidFill>
                </a:rPr>
                <a:t>(Matthew)</a:t>
              </a:r>
              <a:endParaRPr sz="1000">
                <a:solidFill>
                  <a:srgbClr val="FFC000"/>
                </a:solidFill>
              </a:endParaRPr>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73959" y="-207830"/>
            <a:ext cx="12445253" cy="1076859"/>
          </a:xfrm>
        </p:spPr>
        <p:txBody>
          <a:bodyPr>
            <a:noAutofit/>
          </a:bodyPr>
          <a:lstStyle/>
          <a:p>
            <a:pPr algn="l"/>
            <a:r>
              <a:rPr lang="en-US" sz="2800">
                <a:solidFill>
                  <a:srgbClr val="4E2A84"/>
                </a:solidFill>
              </a:rPr>
              <a:t>Now I want one of my collaborators super awesome code…</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92" name="Group 91">
            <a:extLst>
              <a:ext uri="{FF2B5EF4-FFF2-40B4-BE49-F238E27FC236}">
                <a16:creationId xmlns:a16="http://schemas.microsoft.com/office/drawing/2014/main" id="{43304EF6-4ADC-3206-01B3-6D5808463C57}"/>
              </a:ext>
            </a:extLst>
          </p:cNvPr>
          <p:cNvGrpSpPr/>
          <p:nvPr/>
        </p:nvGrpSpPr>
        <p:grpSpPr>
          <a:xfrm>
            <a:off x="9491271" y="3937580"/>
            <a:ext cx="1896971" cy="524256"/>
            <a:chOff x="9412999" y="2552920"/>
            <a:chExt cx="1896971" cy="524256"/>
          </a:xfrm>
        </p:grpSpPr>
        <p:sp>
          <p:nvSpPr>
            <p:cNvPr id="93" name="Line">
              <a:extLst>
                <a:ext uri="{FF2B5EF4-FFF2-40B4-BE49-F238E27FC236}">
                  <a16:creationId xmlns:a16="http://schemas.microsoft.com/office/drawing/2014/main" id="{F7BBA321-4A1C-748C-07E1-851984EB147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4" name="Line">
              <a:extLst>
                <a:ext uri="{FF2B5EF4-FFF2-40B4-BE49-F238E27FC236}">
                  <a16:creationId xmlns:a16="http://schemas.microsoft.com/office/drawing/2014/main" id="{4FA11012-F3C1-06E5-11CF-4A0DAC49767F}"/>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5" name="master">
              <a:extLst>
                <a:ext uri="{FF2B5EF4-FFF2-40B4-BE49-F238E27FC236}">
                  <a16:creationId xmlns:a16="http://schemas.microsoft.com/office/drawing/2014/main" id="{BDF3AE04-32CE-11C3-BB90-D9D5C5CBF7A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89" name="Group 88">
            <a:extLst>
              <a:ext uri="{FF2B5EF4-FFF2-40B4-BE49-F238E27FC236}">
                <a16:creationId xmlns:a16="http://schemas.microsoft.com/office/drawing/2014/main" id="{267CE31E-06B5-E93B-0203-EF05FEBD2E9A}"/>
              </a:ext>
            </a:extLst>
          </p:cNvPr>
          <p:cNvGrpSpPr/>
          <p:nvPr/>
        </p:nvGrpSpPr>
        <p:grpSpPr>
          <a:xfrm>
            <a:off x="3963662" y="5736384"/>
            <a:ext cx="1896971" cy="524256"/>
            <a:chOff x="9412999" y="2552920"/>
            <a:chExt cx="1896971" cy="524256"/>
          </a:xfrm>
        </p:grpSpPr>
        <p:sp>
          <p:nvSpPr>
            <p:cNvPr id="90" name="Line">
              <a:extLst>
                <a:ext uri="{FF2B5EF4-FFF2-40B4-BE49-F238E27FC236}">
                  <a16:creationId xmlns:a16="http://schemas.microsoft.com/office/drawing/2014/main" id="{7B58F8D5-9257-BFE0-DEFA-2999E4ED3A2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1" name="Line">
              <a:extLst>
                <a:ext uri="{FF2B5EF4-FFF2-40B4-BE49-F238E27FC236}">
                  <a16:creationId xmlns:a16="http://schemas.microsoft.com/office/drawing/2014/main" id="{DCE3671E-BD42-EA2C-82F8-7C92158D1C6E}"/>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6" name="master">
              <a:extLst>
                <a:ext uri="{FF2B5EF4-FFF2-40B4-BE49-F238E27FC236}">
                  <a16:creationId xmlns:a16="http://schemas.microsoft.com/office/drawing/2014/main" id="{51DD1537-92D6-31EE-14B5-CA222B737ACD}"/>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FFC000"/>
                  </a:solidFill>
                </a:rPr>
                <a:t>my-branch</a:t>
              </a:r>
              <a:endParaRPr sz="1400">
                <a:solidFill>
                  <a:srgbClr val="FFC000"/>
                </a:solidFill>
              </a:endParaRPr>
            </a:p>
          </p:txBody>
        </p:sp>
      </p:grpSp>
      <p:sp>
        <p:nvSpPr>
          <p:cNvPr id="97" name="Title 1">
            <a:extLst>
              <a:ext uri="{FF2B5EF4-FFF2-40B4-BE49-F238E27FC236}">
                <a16:creationId xmlns:a16="http://schemas.microsoft.com/office/drawing/2014/main" id="{3D5DD649-E1DA-5442-CA20-5EEC5D7B02A0}"/>
              </a:ext>
            </a:extLst>
          </p:cNvPr>
          <p:cNvSpPr txBox="1">
            <a:spLocks/>
          </p:cNvSpPr>
          <p:nvPr/>
        </p:nvSpPr>
        <p:spPr>
          <a:xfrm rot="19463539">
            <a:off x="2196789" y="3241657"/>
            <a:ext cx="8698875" cy="456849"/>
          </a:xfrm>
          <a:prstGeom prst="rect">
            <a:avLst/>
          </a:prstGeom>
        </p:spPr>
        <p:txBody>
          <a:bodyPr vert="horz" lIns="91440" tIns="45720" rIns="91440" bIns="45720" rtlCol="0" anchor="ctr">
            <a:noAutofit/>
          </a:bodyPr>
          <a:lstStyle>
            <a:lvl1pPr algn="ctr" defTabSz="609585" rtl="0" eaLnBrk="1" latinLnBrk="0" hangingPunct="1">
              <a:spcBef>
                <a:spcPct val="0"/>
              </a:spcBef>
              <a:buNone/>
              <a:defRPr sz="5867" kern="1200">
                <a:solidFill>
                  <a:schemeClr val="tx1"/>
                </a:solidFill>
                <a:latin typeface="Arial"/>
                <a:ea typeface="+mj-ea"/>
                <a:cs typeface="Arial"/>
              </a:defRPr>
            </a:lvl1pPr>
          </a:lstStyle>
          <a:p>
            <a:pPr algn="l"/>
            <a:r>
              <a:rPr lang="en-US" sz="3200">
                <a:solidFill>
                  <a:srgbClr val="7030A0"/>
                </a:solidFill>
              </a:rPr>
              <a:t>How Do I Get Matthew’s Super Cool Code?!?</a:t>
            </a:r>
            <a:endParaRPr lang="en-US" sz="2800">
              <a:solidFill>
                <a:srgbClr val="7030A0"/>
              </a:solidFill>
            </a:endParaRPr>
          </a:p>
        </p:txBody>
      </p:sp>
      <p:cxnSp>
        <p:nvCxnSpPr>
          <p:cNvPr id="98" name="Straight Arrow Connector 97">
            <a:extLst>
              <a:ext uri="{FF2B5EF4-FFF2-40B4-BE49-F238E27FC236}">
                <a16:creationId xmlns:a16="http://schemas.microsoft.com/office/drawing/2014/main" id="{EC75AEF3-09AA-192D-FE2E-0AA2E7D64DE5}"/>
              </a:ext>
            </a:extLst>
          </p:cNvPr>
          <p:cNvCxnSpPr>
            <a:cxnSpLocks/>
          </p:cNvCxnSpPr>
          <p:nvPr/>
        </p:nvCxnSpPr>
        <p:spPr>
          <a:xfrm flipV="1">
            <a:off x="5423022" y="2804293"/>
            <a:ext cx="3571916" cy="2872287"/>
          </a:xfrm>
          <a:prstGeom prst="straightConnector1">
            <a:avLst/>
          </a:prstGeom>
          <a:ln w="60325">
            <a:solidFill>
              <a:srgbClr val="FF000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6D5FD7FD-8081-00DD-C68A-C4DC6A7224FC}"/>
              </a:ext>
            </a:extLst>
          </p:cNvPr>
          <p:cNvSpPr txBox="1"/>
          <p:nvPr/>
        </p:nvSpPr>
        <p:spPr>
          <a:xfrm>
            <a:off x="6546226" y="4040381"/>
            <a:ext cx="1436767" cy="400110"/>
          </a:xfrm>
          <a:prstGeom prst="rect">
            <a:avLst/>
          </a:prstGeom>
          <a:noFill/>
        </p:spPr>
        <p:txBody>
          <a:bodyPr wrap="square" rtlCol="0">
            <a:spAutoFit/>
          </a:bodyPr>
          <a:lstStyle/>
          <a:p>
            <a:r>
              <a:rPr lang="en-US" sz="2000">
                <a:solidFill>
                  <a:srgbClr val="FF0000"/>
                </a:solidFill>
              </a:rPr>
              <a:t>??????????</a:t>
            </a:r>
          </a:p>
        </p:txBody>
      </p:sp>
    </p:spTree>
    <p:extLst>
      <p:ext uri="{BB962C8B-B14F-4D97-AF65-F5344CB8AC3E}">
        <p14:creationId xmlns:p14="http://schemas.microsoft.com/office/powerpoint/2010/main" val="324572688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344184" y="2686049"/>
            <a:ext cx="11503631" cy="3314059"/>
          </a:xfrm>
          <a:solidFill>
            <a:schemeClr val="bg2"/>
          </a:solidFill>
        </p:spPr>
        <p:txBody>
          <a:bodyPr vert="horz" lIns="91440" tIns="45720" rIns="91440" bIns="45720" rtlCol="0" anchor="t">
            <a:normAutofit fontScale="92500"/>
          </a:bodyPr>
          <a:lstStyle/>
          <a:p>
            <a:pPr marL="0" indent="0">
              <a:buNone/>
            </a:pP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git remote add </a:t>
            </a:r>
            <a:r>
              <a:rPr lang="en-US" sz="2400" b="1" err="1">
                <a:latin typeface="Courier New" panose="02070309020205020404" pitchFamily="49" charset="0"/>
                <a:cs typeface="Courier New" panose="02070309020205020404" pitchFamily="49" charset="0"/>
              </a:rPr>
              <a:t>matthew</a:t>
            </a:r>
            <a:r>
              <a:rPr lang="en-US" sz="2400" b="1">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hlinkClick r:id="rId2"/>
              </a:rPr>
              <a:t>https://github.com/HamWham/github-reu.git</a:t>
            </a:r>
            <a:endParaRPr lang="en-US" sz="2400" b="1">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git remote -v</a:t>
            </a:r>
          </a:p>
          <a:p>
            <a:pPr marL="0" indent="0">
              <a:buNone/>
            </a:pPr>
            <a:r>
              <a:rPr lang="en-US" sz="2400" b="1" err="1">
                <a:latin typeface="Courier New" panose="02070309020205020404" pitchFamily="49" charset="0"/>
                <a:cs typeface="Courier New" panose="02070309020205020404" pitchFamily="49" charset="0"/>
              </a:rPr>
              <a:t>matthew</a:t>
            </a:r>
            <a:r>
              <a:rPr lang="en-US" sz="2400">
                <a:latin typeface="Courier New" panose="02070309020205020404" pitchFamily="49" charset="0"/>
                <a:cs typeface="Courier New" panose="02070309020205020404" pitchFamily="49" charset="0"/>
              </a:rPr>
              <a:t>	https://</a:t>
            </a:r>
            <a:r>
              <a:rPr lang="en-US" sz="2400" err="1">
                <a:latin typeface="Courier New" panose="02070309020205020404" pitchFamily="49" charset="0"/>
                <a:cs typeface="Courier New" panose="02070309020205020404" pitchFamily="49" charset="0"/>
              </a:rPr>
              <a:t>github.com</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HamWham</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(fetch)</a:t>
            </a:r>
          </a:p>
          <a:p>
            <a:pPr marL="0" indent="0">
              <a:buNone/>
            </a:pPr>
            <a:r>
              <a:rPr lang="en-US" sz="2400" b="1" err="1">
                <a:latin typeface="Courier New" panose="02070309020205020404" pitchFamily="49" charset="0"/>
                <a:cs typeface="Courier New" panose="02070309020205020404" pitchFamily="49" charset="0"/>
              </a:rPr>
              <a:t>matthew</a:t>
            </a:r>
            <a:r>
              <a:rPr lang="en-US" sz="2400">
                <a:latin typeface="Courier New" panose="02070309020205020404" pitchFamily="49" charset="0"/>
                <a:cs typeface="Courier New" panose="02070309020205020404" pitchFamily="49" charset="0"/>
              </a:rPr>
              <a:t>	https://</a:t>
            </a:r>
            <a:r>
              <a:rPr lang="en-US" sz="2400" err="1">
                <a:latin typeface="Courier New" panose="02070309020205020404" pitchFamily="49" charset="0"/>
                <a:cs typeface="Courier New" panose="02070309020205020404" pitchFamily="49" charset="0"/>
              </a:rPr>
              <a:t>github.com</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HamWham</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(push)</a:t>
            </a:r>
          </a:p>
          <a:p>
            <a:pPr marL="0" indent="0">
              <a:buNone/>
            </a:pPr>
            <a:r>
              <a:rPr lang="en-US" sz="2400">
                <a:latin typeface="Courier New" panose="02070309020205020404" pitchFamily="49" charset="0"/>
                <a:cs typeface="Courier New" panose="02070309020205020404" pitchFamily="49" charset="0"/>
              </a:rPr>
              <a:t>origin	git@github.com:scottcoughlin2014/</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(fetch)</a:t>
            </a:r>
          </a:p>
          <a:p>
            <a:pPr marL="0" indent="0">
              <a:buNone/>
            </a:pPr>
            <a:r>
              <a:rPr lang="en-US" sz="2400">
                <a:latin typeface="Courier New" panose="02070309020205020404" pitchFamily="49" charset="0"/>
                <a:cs typeface="Courier New" panose="02070309020205020404" pitchFamily="49" charset="0"/>
              </a:rPr>
              <a:t>origin	git@github.com:scottcoughlin2014/</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(push)</a:t>
            </a:r>
          </a:p>
          <a:p>
            <a:pPr marL="0" indent="0">
              <a:buNone/>
            </a:pPr>
            <a:r>
              <a:rPr lang="en-US" sz="2400">
                <a:latin typeface="Courier New" panose="02070309020205020404" pitchFamily="49" charset="0"/>
                <a:cs typeface="Courier New" panose="02070309020205020404" pitchFamily="49" charset="0"/>
              </a:rPr>
              <a:t>upstream	</a:t>
            </a:r>
            <a:r>
              <a:rPr lang="en-US" sz="2400" err="1">
                <a:latin typeface="Courier New" panose="02070309020205020404" pitchFamily="49" charset="0"/>
                <a:cs typeface="Courier New" panose="02070309020205020404" pitchFamily="49" charset="0"/>
              </a:rPr>
              <a:t>git@github.com:nuitrcs</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(fetch)</a:t>
            </a:r>
          </a:p>
          <a:p>
            <a:pPr marL="0" indent="0">
              <a:buNone/>
            </a:pPr>
            <a:r>
              <a:rPr lang="en-US" sz="2400">
                <a:latin typeface="Courier New" panose="02070309020205020404" pitchFamily="49" charset="0"/>
                <a:cs typeface="Courier New" panose="02070309020205020404" pitchFamily="49" charset="0"/>
              </a:rPr>
              <a:t>upstream	</a:t>
            </a:r>
            <a:r>
              <a:rPr lang="en-US" sz="2400" err="1">
                <a:latin typeface="Courier New" panose="02070309020205020404" pitchFamily="49" charset="0"/>
                <a:cs typeface="Courier New" panose="02070309020205020404" pitchFamily="49" charset="0"/>
              </a:rPr>
              <a:t>git@github.com:nuitrcs</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github-reu.git</a:t>
            </a:r>
            <a:r>
              <a:rPr lang="en-US" sz="2400">
                <a:latin typeface="Courier New" panose="02070309020205020404" pitchFamily="49" charset="0"/>
                <a:cs typeface="Courier New" panose="02070309020205020404" pitchFamily="49" charset="0"/>
              </a:rPr>
              <a:t> (push)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35</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fontScale="925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You can add </a:t>
            </a:r>
            <a:r>
              <a:rPr lang="en-US" sz="3600" b="1" i="1"/>
              <a:t>as many </a:t>
            </a:r>
            <a:r>
              <a:rPr lang="en-US" sz="3600"/>
              <a:t>remote</a:t>
            </a:r>
            <a:r>
              <a:rPr lang="en-US" sz="3600" b="1"/>
              <a:t> </a:t>
            </a:r>
            <a:r>
              <a:rPr lang="en-US" sz="3600"/>
              <a:t>locations to a cloned repo as you want, including one called </a:t>
            </a:r>
            <a:r>
              <a:rPr lang="en-US" sz="3600" b="1" err="1"/>
              <a:t>matthew</a:t>
            </a:r>
            <a:r>
              <a:rPr lang="en-US" sz="3600"/>
              <a:t>.</a:t>
            </a:r>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0" y="0"/>
            <a:ext cx="10972800" cy="1143000"/>
          </a:xfrm>
        </p:spPr>
        <p:txBody>
          <a:bodyPr>
            <a:normAutofit/>
          </a:bodyPr>
          <a:lstStyle/>
          <a:p>
            <a:pPr algn="l"/>
            <a:r>
              <a:rPr lang="en-US" sz="4400">
                <a:solidFill>
                  <a:srgbClr val="4E2A84"/>
                </a:solidFill>
              </a:rPr>
              <a:t>Example: Remotes…Again!! </a:t>
            </a:r>
            <a:endParaRPr lang="en-US" sz="4000"/>
          </a:p>
        </p:txBody>
      </p:sp>
    </p:spTree>
    <p:extLst>
      <p:ext uri="{BB962C8B-B14F-4D97-AF65-F5344CB8AC3E}">
        <p14:creationId xmlns:p14="http://schemas.microsoft.com/office/powerpoint/2010/main" val="1342874546"/>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344184" y="2686049"/>
            <a:ext cx="11503631" cy="3314059"/>
          </a:xfrm>
          <a:solidFill>
            <a:schemeClr val="bg2"/>
          </a:solidFill>
        </p:spPr>
        <p:txBody>
          <a:bodyPr vert="horz" lIns="91440" tIns="45720" rIns="91440" bIns="45720" rtlCol="0" anchor="t">
            <a:normAutofit fontScale="92500" lnSpcReduction="20000"/>
          </a:bodyPr>
          <a:lstStyle/>
          <a:p>
            <a:pPr marL="0" indent="0">
              <a:buNone/>
            </a:pPr>
            <a:r>
              <a:rPr lang="en-US" sz="2400">
                <a:latin typeface="Courier New" panose="02070309020205020404" pitchFamily="49" charset="0"/>
                <a:cs typeface="Courier New" panose="02070309020205020404" pitchFamily="49" charset="0"/>
              </a:rPr>
              <a:t>$ git fetch </a:t>
            </a:r>
            <a:r>
              <a:rPr lang="en-US" sz="2400" err="1">
                <a:latin typeface="Courier New" panose="02070309020205020404" pitchFamily="49" charset="0"/>
                <a:cs typeface="Courier New" panose="02070309020205020404" pitchFamily="49" charset="0"/>
              </a:rPr>
              <a:t>matthew</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remote: Enumerating objects: 5, done.</a:t>
            </a:r>
          </a:p>
          <a:p>
            <a:pPr marL="0" indent="0">
              <a:buNone/>
            </a:pPr>
            <a:r>
              <a:rPr lang="en-US" sz="2400">
                <a:latin typeface="Courier New" panose="02070309020205020404" pitchFamily="49" charset="0"/>
                <a:cs typeface="Courier New" panose="02070309020205020404" pitchFamily="49" charset="0"/>
              </a:rPr>
              <a:t>remote: Counting objects: 100% (5/5), done.</a:t>
            </a:r>
          </a:p>
          <a:p>
            <a:pPr marL="0" indent="0">
              <a:buNone/>
            </a:pPr>
            <a:r>
              <a:rPr lang="en-US" sz="2400">
                <a:latin typeface="Courier New" panose="02070309020205020404" pitchFamily="49" charset="0"/>
                <a:cs typeface="Courier New" panose="02070309020205020404" pitchFamily="49" charset="0"/>
              </a:rPr>
              <a:t>remote: Compressing objects: 100% (3/3), done.</a:t>
            </a:r>
          </a:p>
          <a:p>
            <a:pPr marL="0" indent="0">
              <a:buNone/>
            </a:pPr>
            <a:r>
              <a:rPr lang="en-US" sz="2400">
                <a:latin typeface="Courier New" panose="02070309020205020404" pitchFamily="49" charset="0"/>
                <a:cs typeface="Courier New" panose="02070309020205020404" pitchFamily="49" charset="0"/>
              </a:rPr>
              <a:t>remote: Total 3 (delta 0), reused 0 (delta 0), pack-reused 0</a:t>
            </a:r>
          </a:p>
          <a:p>
            <a:pPr marL="0" indent="0">
              <a:buNone/>
            </a:pPr>
            <a:r>
              <a:rPr lang="en-US" sz="2400">
                <a:latin typeface="Courier New" panose="02070309020205020404" pitchFamily="49" charset="0"/>
                <a:cs typeface="Courier New" panose="02070309020205020404" pitchFamily="49" charset="0"/>
              </a:rPr>
              <a:t>Unpacking objects: 100% (3/3), 1.03 KiB | 175.00 KiB/s, done.</a:t>
            </a:r>
          </a:p>
          <a:p>
            <a:pPr marL="0" indent="0">
              <a:buNone/>
            </a:pPr>
            <a:r>
              <a:rPr lang="en-US" sz="2400">
                <a:latin typeface="Courier New" panose="02070309020205020404" pitchFamily="49" charset="0"/>
                <a:cs typeface="Courier New" panose="02070309020205020404" pitchFamily="49" charset="0"/>
              </a:rPr>
              <a:t>From https://</a:t>
            </a:r>
            <a:r>
              <a:rPr lang="en-US" sz="2400" err="1">
                <a:latin typeface="Courier New" panose="02070309020205020404" pitchFamily="49" charset="0"/>
                <a:cs typeface="Courier New" panose="02070309020205020404" pitchFamily="49" charset="0"/>
              </a:rPr>
              <a:t>github.com</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HamWham</a:t>
            </a:r>
            <a:r>
              <a:rPr lang="en-US" sz="2400">
                <a:latin typeface="Courier New" panose="02070309020205020404" pitchFamily="49" charset="0"/>
                <a:cs typeface="Courier New" panose="02070309020205020404" pitchFamily="49" charset="0"/>
              </a:rPr>
              <a:t>/</a:t>
            </a:r>
            <a:r>
              <a:rPr lang="en-US" sz="2400" err="1">
                <a:latin typeface="Courier New" panose="02070309020205020404" pitchFamily="49" charset="0"/>
                <a:cs typeface="Courier New" panose="02070309020205020404" pitchFamily="49" charset="0"/>
              </a:rPr>
              <a:t>github-reu</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 [new branch]      main       -&gt; </a:t>
            </a:r>
            <a:r>
              <a:rPr lang="en-US" sz="2400" err="1">
                <a:latin typeface="Courier New" panose="02070309020205020404" pitchFamily="49" charset="0"/>
                <a:cs typeface="Courier New" panose="02070309020205020404" pitchFamily="49" charset="0"/>
              </a:rPr>
              <a:t>matthew</a:t>
            </a:r>
            <a:r>
              <a:rPr lang="en-US" sz="2400">
                <a:latin typeface="Courier New" panose="02070309020205020404" pitchFamily="49" charset="0"/>
                <a:cs typeface="Courier New" panose="02070309020205020404" pitchFamily="49" charset="0"/>
              </a:rPr>
              <a:t>/main</a:t>
            </a:r>
          </a:p>
          <a:p>
            <a:pPr marL="0" indent="0">
              <a:buNone/>
            </a:pP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 [new branch]      my-branch  -&gt; </a:t>
            </a:r>
            <a:r>
              <a:rPr lang="en-US" sz="2400" b="1" err="1">
                <a:latin typeface="Courier New" panose="02070309020205020404" pitchFamily="49" charset="0"/>
                <a:cs typeface="Courier New" panose="02070309020205020404" pitchFamily="49" charset="0"/>
              </a:rPr>
              <a:t>matthew</a:t>
            </a:r>
            <a:r>
              <a:rPr lang="en-US" sz="2400" b="1">
                <a:latin typeface="Courier New" panose="02070309020205020404" pitchFamily="49" charset="0"/>
                <a:cs typeface="Courier New" panose="02070309020205020404" pitchFamily="49" charset="0"/>
              </a:rPr>
              <a:t>/my-branch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36</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Now that I am “hooked in” to Matthew’s fork, I can </a:t>
            </a:r>
            <a:r>
              <a:rPr lang="en-US" sz="3600" b="1" i="1"/>
              <a:t>fetch</a:t>
            </a:r>
            <a:r>
              <a:rPr lang="en-US" sz="3600"/>
              <a:t> all his cool code locally</a:t>
            </a:r>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0" y="0"/>
            <a:ext cx="10972800" cy="1143000"/>
          </a:xfrm>
        </p:spPr>
        <p:txBody>
          <a:bodyPr>
            <a:normAutofit/>
          </a:bodyPr>
          <a:lstStyle/>
          <a:p>
            <a:pPr algn="l"/>
            <a:r>
              <a:rPr lang="en-US" sz="4400">
                <a:solidFill>
                  <a:srgbClr val="4E2A84"/>
                </a:solidFill>
              </a:rPr>
              <a:t>Example: </a:t>
            </a:r>
            <a:r>
              <a:rPr lang="en-US" sz="4400" i="1">
                <a:solidFill>
                  <a:srgbClr val="4E2A84"/>
                </a:solidFill>
              </a:rPr>
              <a:t>Make </a:t>
            </a:r>
            <a:r>
              <a:rPr lang="en-US" sz="4400" b="1" i="1">
                <a:solidFill>
                  <a:srgbClr val="4E2A84"/>
                </a:solidFill>
              </a:rPr>
              <a:t>fetch</a:t>
            </a:r>
            <a:r>
              <a:rPr lang="en-US" sz="4400" i="1">
                <a:solidFill>
                  <a:srgbClr val="4E2A84"/>
                </a:solidFill>
              </a:rPr>
              <a:t> Happen</a:t>
            </a:r>
            <a:endParaRPr lang="en-US" sz="4000"/>
          </a:p>
        </p:txBody>
      </p:sp>
    </p:spTree>
    <p:extLst>
      <p:ext uri="{BB962C8B-B14F-4D97-AF65-F5344CB8AC3E}">
        <p14:creationId xmlns:p14="http://schemas.microsoft.com/office/powerpoint/2010/main" val="319354745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37</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036967"/>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solidFill>
                    <a:srgbClr val="FFC000"/>
                  </a:solidFill>
                </a:rPr>
                <a:t>(Matthew)</a:t>
              </a:r>
              <a:endParaRPr sz="1000">
                <a:solidFill>
                  <a:srgbClr val="FFC000"/>
                </a:solidFill>
              </a:endParaRPr>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8159992" y="1811769"/>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73959" y="-207830"/>
            <a:ext cx="12445253" cy="1076859"/>
          </a:xfrm>
        </p:spPr>
        <p:txBody>
          <a:bodyPr>
            <a:noAutofit/>
          </a:bodyPr>
          <a:lstStyle/>
          <a:p>
            <a:pPr algn="l"/>
            <a:r>
              <a:rPr lang="en-US" sz="2800">
                <a:solidFill>
                  <a:srgbClr val="4E2A84"/>
                </a:solidFill>
              </a:rPr>
              <a:t>Now I want one of my collaborators super awesome code…</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9412999" y="255292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92" name="Group 91">
            <a:extLst>
              <a:ext uri="{FF2B5EF4-FFF2-40B4-BE49-F238E27FC236}">
                <a16:creationId xmlns:a16="http://schemas.microsoft.com/office/drawing/2014/main" id="{43304EF6-4ADC-3206-01B3-6D5808463C57}"/>
              </a:ext>
            </a:extLst>
          </p:cNvPr>
          <p:cNvGrpSpPr/>
          <p:nvPr/>
        </p:nvGrpSpPr>
        <p:grpSpPr>
          <a:xfrm>
            <a:off x="9491271" y="3937580"/>
            <a:ext cx="1896971" cy="524256"/>
            <a:chOff x="9412999" y="2552920"/>
            <a:chExt cx="1896971" cy="524256"/>
          </a:xfrm>
        </p:grpSpPr>
        <p:sp>
          <p:nvSpPr>
            <p:cNvPr id="93" name="Line">
              <a:extLst>
                <a:ext uri="{FF2B5EF4-FFF2-40B4-BE49-F238E27FC236}">
                  <a16:creationId xmlns:a16="http://schemas.microsoft.com/office/drawing/2014/main" id="{F7BBA321-4A1C-748C-07E1-851984EB147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4" name="Line">
              <a:extLst>
                <a:ext uri="{FF2B5EF4-FFF2-40B4-BE49-F238E27FC236}">
                  <a16:creationId xmlns:a16="http://schemas.microsoft.com/office/drawing/2014/main" id="{4FA11012-F3C1-06E5-11CF-4A0DAC49767F}"/>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5" name="master">
              <a:extLst>
                <a:ext uri="{FF2B5EF4-FFF2-40B4-BE49-F238E27FC236}">
                  <a16:creationId xmlns:a16="http://schemas.microsoft.com/office/drawing/2014/main" id="{BDF3AE04-32CE-11C3-BB90-D9D5C5CBF7A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89" name="Group 88">
            <a:extLst>
              <a:ext uri="{FF2B5EF4-FFF2-40B4-BE49-F238E27FC236}">
                <a16:creationId xmlns:a16="http://schemas.microsoft.com/office/drawing/2014/main" id="{267CE31E-06B5-E93B-0203-EF05FEBD2E9A}"/>
              </a:ext>
            </a:extLst>
          </p:cNvPr>
          <p:cNvGrpSpPr/>
          <p:nvPr/>
        </p:nvGrpSpPr>
        <p:grpSpPr>
          <a:xfrm>
            <a:off x="3963662" y="5736384"/>
            <a:ext cx="1896971" cy="524256"/>
            <a:chOff x="9412999" y="2552920"/>
            <a:chExt cx="1896971" cy="524256"/>
          </a:xfrm>
        </p:grpSpPr>
        <p:sp>
          <p:nvSpPr>
            <p:cNvPr id="90" name="Line">
              <a:extLst>
                <a:ext uri="{FF2B5EF4-FFF2-40B4-BE49-F238E27FC236}">
                  <a16:creationId xmlns:a16="http://schemas.microsoft.com/office/drawing/2014/main" id="{7B58F8D5-9257-BFE0-DEFA-2999E4ED3A2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1" name="Line">
              <a:extLst>
                <a:ext uri="{FF2B5EF4-FFF2-40B4-BE49-F238E27FC236}">
                  <a16:creationId xmlns:a16="http://schemas.microsoft.com/office/drawing/2014/main" id="{DCE3671E-BD42-EA2C-82F8-7C92158D1C6E}"/>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6" name="master">
              <a:extLst>
                <a:ext uri="{FF2B5EF4-FFF2-40B4-BE49-F238E27FC236}">
                  <a16:creationId xmlns:a16="http://schemas.microsoft.com/office/drawing/2014/main" id="{51DD1537-92D6-31EE-14B5-CA222B737ACD}"/>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FFC000"/>
                  </a:solidFill>
                </a:rPr>
                <a:t>my-branch</a:t>
              </a:r>
              <a:endParaRPr sz="1400">
                <a:solidFill>
                  <a:srgbClr val="FFC000"/>
                </a:solidFill>
              </a:endParaRPr>
            </a:p>
          </p:txBody>
        </p:sp>
      </p:grpSp>
      <p:cxnSp>
        <p:nvCxnSpPr>
          <p:cNvPr id="40" name="Straight Arrow Connector 39">
            <a:extLst>
              <a:ext uri="{FF2B5EF4-FFF2-40B4-BE49-F238E27FC236}">
                <a16:creationId xmlns:a16="http://schemas.microsoft.com/office/drawing/2014/main" id="{A02C968A-86C3-94AC-F521-7F799409BC98}"/>
              </a:ext>
            </a:extLst>
          </p:cNvPr>
          <p:cNvCxnSpPr>
            <a:cxnSpLocks/>
            <a:stCxn id="70" idx="3"/>
          </p:cNvCxnSpPr>
          <p:nvPr/>
        </p:nvCxnSpPr>
        <p:spPr>
          <a:xfrm flipV="1">
            <a:off x="4751152" y="2201932"/>
            <a:ext cx="5610333" cy="2759344"/>
          </a:xfrm>
          <a:prstGeom prst="straightConnector1">
            <a:avLst/>
          </a:prstGeom>
          <a:ln w="76200">
            <a:solidFill>
              <a:srgbClr val="0432FF"/>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E771836B-393A-EF4F-83BA-CB02D35E8230}"/>
              </a:ext>
            </a:extLst>
          </p:cNvPr>
          <p:cNvSpPr txBox="1"/>
          <p:nvPr/>
        </p:nvSpPr>
        <p:spPr>
          <a:xfrm rot="19834646">
            <a:off x="4567555" y="2993563"/>
            <a:ext cx="4764819" cy="523220"/>
          </a:xfrm>
          <a:prstGeom prst="rect">
            <a:avLst/>
          </a:prstGeom>
          <a:solidFill>
            <a:schemeClr val="bg2">
              <a:lumMod val="90000"/>
            </a:schemeClr>
          </a:solidFill>
        </p:spPr>
        <p:txBody>
          <a:bodyPr wrap="square">
            <a:spAutoFit/>
          </a:bodyPr>
          <a:lstStyle/>
          <a:p>
            <a:pPr marL="0" indent="0">
              <a:buNone/>
            </a:pPr>
            <a:r>
              <a:rPr lang="en-US" sz="1400" b="1">
                <a:latin typeface="Courier New" panose="02070309020205020404" pitchFamily="49" charset="0"/>
                <a:cs typeface="Courier New" panose="02070309020205020404" pitchFamily="49" charset="0"/>
              </a:rPr>
              <a:t>$ git remote add </a:t>
            </a:r>
            <a:r>
              <a:rPr lang="en-US" sz="1400" b="1" err="1">
                <a:latin typeface="Courier New" panose="02070309020205020404" pitchFamily="49" charset="0"/>
                <a:cs typeface="Courier New" panose="02070309020205020404" pitchFamily="49" charset="0"/>
              </a:rPr>
              <a:t>matthew</a:t>
            </a:r>
            <a:r>
              <a:rPr lang="en-US" sz="1400" b="1">
                <a:latin typeface="Courier New" panose="02070309020205020404" pitchFamily="49" charset="0"/>
                <a:cs typeface="Courier New" panose="02070309020205020404" pitchFamily="49" charset="0"/>
              </a:rPr>
              <a:t> https://</a:t>
            </a:r>
            <a:r>
              <a:rPr lang="en-US" sz="1400" b="1" err="1">
                <a:latin typeface="Courier New" panose="02070309020205020404" pitchFamily="49" charset="0"/>
                <a:cs typeface="Courier New" panose="02070309020205020404" pitchFamily="49" charset="0"/>
              </a:rPr>
              <a:t>github.com</a:t>
            </a:r>
            <a:r>
              <a:rPr lang="en-US" sz="1400" b="1">
                <a:latin typeface="Courier New" panose="02070309020205020404" pitchFamily="49" charset="0"/>
                <a:cs typeface="Courier New" panose="02070309020205020404" pitchFamily="49" charset="0"/>
              </a:rPr>
              <a:t>/</a:t>
            </a:r>
            <a:r>
              <a:rPr lang="en-US" sz="1400" b="1" err="1">
                <a:latin typeface="Courier New" panose="02070309020205020404" pitchFamily="49" charset="0"/>
                <a:cs typeface="Courier New" panose="02070309020205020404" pitchFamily="49" charset="0"/>
              </a:rPr>
              <a:t>HamWham</a:t>
            </a:r>
            <a:r>
              <a:rPr lang="en-US" sz="1400" b="1">
                <a:latin typeface="Courier New" panose="02070309020205020404" pitchFamily="49" charset="0"/>
                <a:cs typeface="Courier New" panose="02070309020205020404" pitchFamily="49" charset="0"/>
              </a:rPr>
              <a:t>/</a:t>
            </a:r>
            <a:r>
              <a:rPr lang="en-US" sz="1400" b="1" err="1">
                <a:latin typeface="Courier New" panose="02070309020205020404" pitchFamily="49" charset="0"/>
                <a:cs typeface="Courier New" panose="02070309020205020404" pitchFamily="49" charset="0"/>
              </a:rPr>
              <a:t>github-reu.git</a:t>
            </a:r>
            <a:endParaRPr lang="en-US" sz="1400" b="1">
              <a:latin typeface="Courier New" panose="02070309020205020404" pitchFamily="49" charset="0"/>
              <a:cs typeface="Courier New" panose="02070309020205020404" pitchFamily="49" charset="0"/>
            </a:endParaRPr>
          </a:p>
        </p:txBody>
      </p:sp>
      <p:grpSp>
        <p:nvGrpSpPr>
          <p:cNvPr id="87" name="Group 86">
            <a:extLst>
              <a:ext uri="{FF2B5EF4-FFF2-40B4-BE49-F238E27FC236}">
                <a16:creationId xmlns:a16="http://schemas.microsoft.com/office/drawing/2014/main" id="{A0C2A7BA-2C46-7917-41A2-F0803E4FC3F7}"/>
              </a:ext>
            </a:extLst>
          </p:cNvPr>
          <p:cNvGrpSpPr/>
          <p:nvPr/>
        </p:nvGrpSpPr>
        <p:grpSpPr>
          <a:xfrm>
            <a:off x="10710404" y="2517146"/>
            <a:ext cx="1319759" cy="522019"/>
            <a:chOff x="2816713" y="1444643"/>
            <a:chExt cx="2662558" cy="1255142"/>
          </a:xfrm>
        </p:grpSpPr>
        <p:grpSp>
          <p:nvGrpSpPr>
            <p:cNvPr id="88" name="Group 87">
              <a:extLst>
                <a:ext uri="{FF2B5EF4-FFF2-40B4-BE49-F238E27FC236}">
                  <a16:creationId xmlns:a16="http://schemas.microsoft.com/office/drawing/2014/main" id="{7C4C3912-681D-5471-3E30-A670FF2DDDEE}"/>
                </a:ext>
              </a:extLst>
            </p:cNvPr>
            <p:cNvGrpSpPr/>
            <p:nvPr/>
          </p:nvGrpSpPr>
          <p:grpSpPr>
            <a:xfrm>
              <a:off x="2816713" y="1834522"/>
              <a:ext cx="2662558" cy="865263"/>
              <a:chOff x="154155" y="1339222"/>
              <a:chExt cx="2662558" cy="865263"/>
            </a:xfrm>
          </p:grpSpPr>
          <p:sp>
            <p:nvSpPr>
              <p:cNvPr id="101" name="Line">
                <a:extLst>
                  <a:ext uri="{FF2B5EF4-FFF2-40B4-BE49-F238E27FC236}">
                    <a16:creationId xmlns:a16="http://schemas.microsoft.com/office/drawing/2014/main" id="{0D64564D-6610-1DF0-EEB8-50C6BA96B83C}"/>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02" name="Group">
                <a:extLst>
                  <a:ext uri="{FF2B5EF4-FFF2-40B4-BE49-F238E27FC236}">
                    <a16:creationId xmlns:a16="http://schemas.microsoft.com/office/drawing/2014/main" id="{FC9D3709-58D0-4DC2-9431-69CC7DB2ABCA}"/>
                  </a:ext>
                </a:extLst>
              </p:cNvPr>
              <p:cNvGrpSpPr/>
              <p:nvPr/>
            </p:nvGrpSpPr>
            <p:grpSpPr>
              <a:xfrm>
                <a:off x="1158038" y="1339222"/>
                <a:ext cx="1074562" cy="757004"/>
                <a:chOff x="0" y="0"/>
                <a:chExt cx="826094" cy="378502"/>
              </a:xfrm>
            </p:grpSpPr>
            <p:sp>
              <p:nvSpPr>
                <p:cNvPr id="104" name="Line">
                  <a:extLst>
                    <a:ext uri="{FF2B5EF4-FFF2-40B4-BE49-F238E27FC236}">
                      <a16:creationId xmlns:a16="http://schemas.microsoft.com/office/drawing/2014/main" id="{94FEEB45-930D-816A-B844-9F4F3F38AE1D}"/>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05" name="Line">
                  <a:extLst>
                    <a:ext uri="{FF2B5EF4-FFF2-40B4-BE49-F238E27FC236}">
                      <a16:creationId xmlns:a16="http://schemas.microsoft.com/office/drawing/2014/main" id="{6945F633-1414-427C-7C19-F89A231447F0}"/>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03" name="master">
                <a:extLst>
                  <a:ext uri="{FF2B5EF4-FFF2-40B4-BE49-F238E27FC236}">
                    <a16:creationId xmlns:a16="http://schemas.microsoft.com/office/drawing/2014/main" id="{B19CCD1F-CE8B-9601-0343-1150AA082594}"/>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t>main</a:t>
                </a:r>
                <a:endParaRPr sz="1000"/>
              </a:p>
            </p:txBody>
          </p:sp>
        </p:grpSp>
        <p:sp>
          <p:nvSpPr>
            <p:cNvPr id="100" name="(CIERA-NORTHWESTERN)">
              <a:extLst>
                <a:ext uri="{FF2B5EF4-FFF2-40B4-BE49-F238E27FC236}">
                  <a16:creationId xmlns:a16="http://schemas.microsoft.com/office/drawing/2014/main" id="{0A553B0A-7869-14A2-F4AF-5AB9533316E9}"/>
                </a:ext>
              </a:extLst>
            </p:cNvPr>
            <p:cNvSpPr txBox="1"/>
            <p:nvPr/>
          </p:nvSpPr>
          <p:spPr>
            <a:xfrm>
              <a:off x="3136692" y="1444643"/>
              <a:ext cx="1596394" cy="414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050">
                  <a:solidFill>
                    <a:srgbClr val="FFC000"/>
                  </a:solidFill>
                </a:rPr>
                <a:t>(Matthew)</a:t>
              </a:r>
              <a:endParaRPr sz="500">
                <a:solidFill>
                  <a:srgbClr val="FFC000"/>
                </a:solidFill>
              </a:endParaRPr>
            </a:p>
          </p:txBody>
        </p:sp>
      </p:grpSp>
      <p:grpSp>
        <p:nvGrpSpPr>
          <p:cNvPr id="106" name="Group 105">
            <a:extLst>
              <a:ext uri="{FF2B5EF4-FFF2-40B4-BE49-F238E27FC236}">
                <a16:creationId xmlns:a16="http://schemas.microsoft.com/office/drawing/2014/main" id="{1CE38119-64F6-AE47-63F2-693F782CE562}"/>
              </a:ext>
            </a:extLst>
          </p:cNvPr>
          <p:cNvGrpSpPr/>
          <p:nvPr/>
        </p:nvGrpSpPr>
        <p:grpSpPr>
          <a:xfrm>
            <a:off x="11334275" y="3032178"/>
            <a:ext cx="940278" cy="265047"/>
            <a:chOff x="9412999" y="2552920"/>
            <a:chExt cx="1896971" cy="524256"/>
          </a:xfrm>
        </p:grpSpPr>
        <p:sp>
          <p:nvSpPr>
            <p:cNvPr id="107" name="Line">
              <a:extLst>
                <a:ext uri="{FF2B5EF4-FFF2-40B4-BE49-F238E27FC236}">
                  <a16:creationId xmlns:a16="http://schemas.microsoft.com/office/drawing/2014/main" id="{B8E7FCA4-6A82-F5CA-506E-EA72223D791F}"/>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08" name="Line">
              <a:extLst>
                <a:ext uri="{FF2B5EF4-FFF2-40B4-BE49-F238E27FC236}">
                  <a16:creationId xmlns:a16="http://schemas.microsoft.com/office/drawing/2014/main" id="{D01EDABA-E4DA-20B7-8F0E-2375996DEAEB}"/>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09" name="master">
              <a:extLst>
                <a:ext uri="{FF2B5EF4-FFF2-40B4-BE49-F238E27FC236}">
                  <a16:creationId xmlns:a16="http://schemas.microsoft.com/office/drawing/2014/main" id="{BE5A09ED-153C-3AE3-1F59-8D7077C16006}"/>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solidFill>
                    <a:srgbClr val="FFC000"/>
                  </a:solidFill>
                </a:rPr>
                <a:t>my-branch</a:t>
              </a:r>
              <a:endParaRPr sz="1400">
                <a:solidFill>
                  <a:srgbClr val="FFC000"/>
                </a:solidFill>
              </a:endParaRPr>
            </a:p>
          </p:txBody>
        </p:sp>
      </p:grpSp>
      <p:cxnSp>
        <p:nvCxnSpPr>
          <p:cNvPr id="110" name="Straight Arrow Connector 109">
            <a:extLst>
              <a:ext uri="{FF2B5EF4-FFF2-40B4-BE49-F238E27FC236}">
                <a16:creationId xmlns:a16="http://schemas.microsoft.com/office/drawing/2014/main" id="{7D51EC43-9EF4-521E-B575-7320952B8750}"/>
              </a:ext>
            </a:extLst>
          </p:cNvPr>
          <p:cNvCxnSpPr>
            <a:cxnSpLocks/>
            <a:stCxn id="96" idx="3"/>
            <a:endCxn id="109" idx="1"/>
          </p:cNvCxnSpPr>
          <p:nvPr/>
        </p:nvCxnSpPr>
        <p:spPr>
          <a:xfrm flipV="1">
            <a:off x="5860633" y="3164702"/>
            <a:ext cx="5473642" cy="2833810"/>
          </a:xfrm>
          <a:prstGeom prst="straightConnector1">
            <a:avLst/>
          </a:prstGeom>
          <a:ln w="60325">
            <a:solidFill>
              <a:srgbClr val="00B050"/>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E9B5F068-BA0D-2210-5BDF-CB86B8E2D6CD}"/>
              </a:ext>
            </a:extLst>
          </p:cNvPr>
          <p:cNvSpPr txBox="1"/>
          <p:nvPr/>
        </p:nvSpPr>
        <p:spPr>
          <a:xfrm rot="19967411">
            <a:off x="5933703" y="4574968"/>
            <a:ext cx="2902124" cy="369332"/>
          </a:xfrm>
          <a:prstGeom prst="rect">
            <a:avLst/>
          </a:prstGeom>
          <a:solidFill>
            <a:schemeClr val="bg2">
              <a:lumMod val="90000"/>
            </a:schemeClr>
          </a:solidFill>
        </p:spPr>
        <p:txBody>
          <a:bodyPr wrap="square">
            <a:spAutoFit/>
          </a:bodyPr>
          <a:lstStyle/>
          <a:p>
            <a:pPr marL="0" indent="0">
              <a:buNone/>
            </a:pPr>
            <a:r>
              <a:rPr lang="en-US" b="1">
                <a:latin typeface="Courier New" panose="02070309020205020404" pitchFamily="49" charset="0"/>
                <a:cs typeface="Courier New" panose="02070309020205020404" pitchFamily="49" charset="0"/>
              </a:rPr>
              <a:t>$ git fetch </a:t>
            </a:r>
            <a:r>
              <a:rPr lang="en-US" b="1" err="1">
                <a:latin typeface="Courier New" panose="02070309020205020404" pitchFamily="49" charset="0"/>
                <a:cs typeface="Courier New" panose="02070309020205020404" pitchFamily="49" charset="0"/>
              </a:rPr>
              <a:t>matthew</a:t>
            </a:r>
            <a:endParaRPr lang="en-US" b="1">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950411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38</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600"/>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1" y="0"/>
            <a:ext cx="11647055" cy="1143000"/>
          </a:xfrm>
        </p:spPr>
        <p:txBody>
          <a:bodyPr>
            <a:normAutofit fontScale="90000"/>
          </a:bodyPr>
          <a:lstStyle/>
          <a:p>
            <a:pPr algn="l"/>
            <a:r>
              <a:rPr lang="en-US" sz="4400">
                <a:solidFill>
                  <a:srgbClr val="4E2A84"/>
                </a:solidFill>
              </a:rPr>
              <a:t>Example: How do I keep these branches straight?</a:t>
            </a:r>
            <a:endParaRPr lang="en-US" sz="4000"/>
          </a:p>
        </p:txBody>
      </p:sp>
      <p:sp>
        <p:nvSpPr>
          <p:cNvPr id="7" name="Text Placeholder 2">
            <a:extLst>
              <a:ext uri="{FF2B5EF4-FFF2-40B4-BE49-F238E27FC236}">
                <a16:creationId xmlns:a16="http://schemas.microsoft.com/office/drawing/2014/main" id="{EB446BAA-BA93-D4F6-9607-1CF02DBB8B9B}"/>
              </a:ext>
            </a:extLst>
          </p:cNvPr>
          <p:cNvSpPr>
            <a:spLocks noGrp="1"/>
          </p:cNvSpPr>
          <p:nvPr>
            <p:ph type="body" idx="1"/>
          </p:nvPr>
        </p:nvSpPr>
        <p:spPr>
          <a:xfrm>
            <a:off x="378004" y="1364983"/>
            <a:ext cx="5344766" cy="4417693"/>
          </a:xfrm>
          <a:solidFill>
            <a:schemeClr val="bg2"/>
          </a:solidFill>
        </p:spPr>
        <p:txBody>
          <a:bodyPr vert="horz" lIns="91440" tIns="45720" rIns="91440" bIns="45720" rtlCol="0" anchor="t">
            <a:normAutofit/>
          </a:bodyPr>
          <a:lstStyle/>
          <a:p>
            <a:pPr marL="0" indent="0">
              <a:buNone/>
            </a:pPr>
            <a:r>
              <a:rPr lang="en-US" sz="2400">
                <a:latin typeface="Courier New" panose="02070309020205020404" pitchFamily="49" charset="0"/>
                <a:cs typeface="Courier New" panose="02070309020205020404" pitchFamily="49" charset="0"/>
              </a:rPr>
              <a:t>$ git branch</a:t>
            </a:r>
          </a:p>
          <a:p>
            <a:pPr marL="0" indent="0">
              <a:buNone/>
            </a:pPr>
            <a:r>
              <a:rPr lang="en-US" sz="2400">
                <a:latin typeface="Courier New" panose="02070309020205020404" pitchFamily="49" charset="0"/>
                <a:cs typeface="Courier New" panose="02070309020205020404" pitchFamily="49" charset="0"/>
              </a:rPr>
              <a:t>  main</a:t>
            </a:r>
          </a:p>
          <a:p>
            <a:pPr marL="0" indent="0">
              <a:buNone/>
            </a:pPr>
            <a:r>
              <a:rPr lang="en-US" sz="2400">
                <a:latin typeface="Courier New" panose="02070309020205020404" pitchFamily="49" charset="0"/>
                <a:cs typeface="Courier New" panose="02070309020205020404" pitchFamily="49" charset="0"/>
              </a:rPr>
              <a:t>* </a:t>
            </a:r>
            <a:r>
              <a:rPr lang="en-US" sz="2400">
                <a:solidFill>
                  <a:srgbClr val="00B050"/>
                </a:solidFill>
                <a:latin typeface="Courier New" panose="02070309020205020404" pitchFamily="49" charset="0"/>
                <a:cs typeface="Courier New" panose="02070309020205020404" pitchFamily="49" charset="0"/>
              </a:rPr>
              <a:t>my-branch</a:t>
            </a:r>
          </a:p>
          <a:p>
            <a:pPr marL="0" indent="0">
              <a:buNone/>
            </a:pPr>
            <a:r>
              <a:rPr lang="en-US" sz="2400">
                <a:latin typeface="Courier New" panose="02070309020205020404" pitchFamily="49" charset="0"/>
                <a:cs typeface="Courier New" panose="02070309020205020404" pitchFamily="49" charset="0"/>
              </a:rPr>
              <a:t>$ git branch -r</a:t>
            </a:r>
          </a:p>
          <a:p>
            <a:pPr marL="0" indent="0">
              <a:buNone/>
            </a:pPr>
            <a:r>
              <a:rPr lang="en-US" sz="2400">
                <a:latin typeface="Courier New" panose="02070309020205020404" pitchFamily="49" charset="0"/>
                <a:cs typeface="Courier New" panose="02070309020205020404" pitchFamily="49" charset="0"/>
              </a:rPr>
              <a:t>  </a:t>
            </a:r>
            <a:r>
              <a:rPr lang="en-US" sz="2400" err="1">
                <a:latin typeface="Courier New" panose="02070309020205020404" pitchFamily="49" charset="0"/>
                <a:cs typeface="Courier New" panose="02070309020205020404" pitchFamily="49" charset="0"/>
              </a:rPr>
              <a:t>matthew</a:t>
            </a:r>
            <a:r>
              <a:rPr lang="en-US" sz="2400">
                <a:latin typeface="Courier New" panose="02070309020205020404" pitchFamily="49" charset="0"/>
                <a:cs typeface="Courier New" panose="02070309020205020404" pitchFamily="49" charset="0"/>
              </a:rPr>
              <a:t>/main</a:t>
            </a:r>
          </a:p>
          <a:p>
            <a:pPr marL="0" indent="0">
              <a:buNone/>
            </a:pPr>
            <a:r>
              <a:rPr lang="en-US" sz="2400">
                <a:solidFill>
                  <a:srgbClr val="FFC000"/>
                </a:solidFill>
                <a:latin typeface="Courier New" panose="02070309020205020404" pitchFamily="49" charset="0"/>
                <a:cs typeface="Courier New" panose="02070309020205020404" pitchFamily="49" charset="0"/>
              </a:rPr>
              <a:t>  </a:t>
            </a:r>
            <a:r>
              <a:rPr lang="en-US" sz="2400" err="1">
                <a:solidFill>
                  <a:srgbClr val="FFC000"/>
                </a:solidFill>
                <a:latin typeface="Courier New" panose="02070309020205020404" pitchFamily="49" charset="0"/>
                <a:cs typeface="Courier New" panose="02070309020205020404" pitchFamily="49" charset="0"/>
              </a:rPr>
              <a:t>matthew</a:t>
            </a:r>
            <a:r>
              <a:rPr lang="en-US" sz="2400">
                <a:solidFill>
                  <a:srgbClr val="FFC000"/>
                </a:solidFill>
                <a:latin typeface="Courier New" panose="02070309020205020404" pitchFamily="49" charset="0"/>
                <a:cs typeface="Courier New" panose="02070309020205020404" pitchFamily="49" charset="0"/>
              </a:rPr>
              <a:t>/my-branch</a:t>
            </a:r>
          </a:p>
          <a:p>
            <a:pPr marL="0" indent="0">
              <a:buNone/>
            </a:pPr>
            <a:r>
              <a:rPr lang="en-US" sz="2400">
                <a:latin typeface="Courier New" panose="02070309020205020404" pitchFamily="49" charset="0"/>
                <a:cs typeface="Courier New" panose="02070309020205020404" pitchFamily="49" charset="0"/>
              </a:rPr>
              <a:t>  origin/HEAD -&gt; origin/main</a:t>
            </a:r>
          </a:p>
          <a:p>
            <a:pPr marL="0" indent="0">
              <a:buNone/>
            </a:pPr>
            <a:r>
              <a:rPr lang="en-US" sz="2400">
                <a:latin typeface="Courier New" panose="02070309020205020404" pitchFamily="49" charset="0"/>
                <a:cs typeface="Courier New" panose="02070309020205020404" pitchFamily="49" charset="0"/>
              </a:rPr>
              <a:t>  origin/main</a:t>
            </a:r>
          </a:p>
          <a:p>
            <a:pPr marL="0" indent="0">
              <a:buNone/>
            </a:pPr>
            <a:r>
              <a:rPr lang="en-US" sz="2400">
                <a:latin typeface="Courier New" panose="02070309020205020404" pitchFamily="49" charset="0"/>
                <a:cs typeface="Courier New" panose="02070309020205020404" pitchFamily="49" charset="0"/>
              </a:rPr>
              <a:t>  </a:t>
            </a:r>
            <a:r>
              <a:rPr lang="en-US" sz="2400">
                <a:solidFill>
                  <a:srgbClr val="7030A0"/>
                </a:solidFill>
                <a:latin typeface="Courier New" panose="02070309020205020404" pitchFamily="49" charset="0"/>
                <a:cs typeface="Courier New" panose="02070309020205020404" pitchFamily="49" charset="0"/>
              </a:rPr>
              <a:t>origin/my-branch</a:t>
            </a:r>
          </a:p>
        </p:txBody>
      </p:sp>
      <p:grpSp>
        <p:nvGrpSpPr>
          <p:cNvPr id="9" name="Group 8">
            <a:extLst>
              <a:ext uri="{FF2B5EF4-FFF2-40B4-BE49-F238E27FC236}">
                <a16:creationId xmlns:a16="http://schemas.microsoft.com/office/drawing/2014/main" id="{871D42E8-2352-8576-A3A8-15C22D64CCD1}"/>
              </a:ext>
            </a:extLst>
          </p:cNvPr>
          <p:cNvGrpSpPr/>
          <p:nvPr/>
        </p:nvGrpSpPr>
        <p:grpSpPr>
          <a:xfrm>
            <a:off x="5541947" y="2118883"/>
            <a:ext cx="2662558" cy="1260523"/>
            <a:chOff x="2816713" y="1439262"/>
            <a:chExt cx="2662558" cy="1260523"/>
          </a:xfrm>
        </p:grpSpPr>
        <p:grpSp>
          <p:nvGrpSpPr>
            <p:cNvPr id="10" name="Group 9">
              <a:extLst>
                <a:ext uri="{FF2B5EF4-FFF2-40B4-BE49-F238E27FC236}">
                  <a16:creationId xmlns:a16="http://schemas.microsoft.com/office/drawing/2014/main" id="{ABE355E3-1021-EE03-E460-859FE95CB822}"/>
                </a:ext>
              </a:extLst>
            </p:cNvPr>
            <p:cNvGrpSpPr/>
            <p:nvPr/>
          </p:nvGrpSpPr>
          <p:grpSpPr>
            <a:xfrm>
              <a:off x="2816713" y="1834522"/>
              <a:ext cx="2662558" cy="865263"/>
              <a:chOff x="154155" y="1339222"/>
              <a:chExt cx="2662558" cy="865263"/>
            </a:xfrm>
          </p:grpSpPr>
          <p:sp>
            <p:nvSpPr>
              <p:cNvPr id="12" name="Line">
                <a:extLst>
                  <a:ext uri="{FF2B5EF4-FFF2-40B4-BE49-F238E27FC236}">
                    <a16:creationId xmlns:a16="http://schemas.microsoft.com/office/drawing/2014/main" id="{E29575B6-53A1-52AC-8F55-5D0F1E0F5AFA}"/>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3" name="Group">
                <a:extLst>
                  <a:ext uri="{FF2B5EF4-FFF2-40B4-BE49-F238E27FC236}">
                    <a16:creationId xmlns:a16="http://schemas.microsoft.com/office/drawing/2014/main" id="{B0F13866-86F0-146E-2C71-05008DDB903E}"/>
                  </a:ext>
                </a:extLst>
              </p:cNvPr>
              <p:cNvGrpSpPr/>
              <p:nvPr/>
            </p:nvGrpSpPr>
            <p:grpSpPr>
              <a:xfrm>
                <a:off x="1158038" y="1339222"/>
                <a:ext cx="1074562" cy="757004"/>
                <a:chOff x="0" y="0"/>
                <a:chExt cx="826094" cy="378502"/>
              </a:xfrm>
            </p:grpSpPr>
            <p:sp>
              <p:nvSpPr>
                <p:cNvPr id="15" name="Line">
                  <a:extLst>
                    <a:ext uri="{FF2B5EF4-FFF2-40B4-BE49-F238E27FC236}">
                      <a16:creationId xmlns:a16="http://schemas.microsoft.com/office/drawing/2014/main" id="{DBD4244F-8169-AFEE-47E2-955A07A65ABF}"/>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6" name="Line">
                  <a:extLst>
                    <a:ext uri="{FF2B5EF4-FFF2-40B4-BE49-F238E27FC236}">
                      <a16:creationId xmlns:a16="http://schemas.microsoft.com/office/drawing/2014/main" id="{41A1EF7E-0893-33B2-5D89-3A823EE8511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4" name="master">
                <a:extLst>
                  <a:ext uri="{FF2B5EF4-FFF2-40B4-BE49-F238E27FC236}">
                    <a16:creationId xmlns:a16="http://schemas.microsoft.com/office/drawing/2014/main" id="{C19C8D5B-BB3A-4D56-C879-4E503EAC45F4}"/>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1" name="(CIERA-NORTHWESTERN)">
              <a:extLst>
                <a:ext uri="{FF2B5EF4-FFF2-40B4-BE49-F238E27FC236}">
                  <a16:creationId xmlns:a16="http://schemas.microsoft.com/office/drawing/2014/main" id="{3A26FB23-4657-61B8-39B9-B3F80CDA95D0}"/>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17" name="Group 16">
            <a:extLst>
              <a:ext uri="{FF2B5EF4-FFF2-40B4-BE49-F238E27FC236}">
                <a16:creationId xmlns:a16="http://schemas.microsoft.com/office/drawing/2014/main" id="{89678BD6-F178-FCC6-B895-F27BBB6B36AA}"/>
              </a:ext>
            </a:extLst>
          </p:cNvPr>
          <p:cNvGrpSpPr/>
          <p:nvPr/>
        </p:nvGrpSpPr>
        <p:grpSpPr>
          <a:xfrm>
            <a:off x="5912689" y="1143000"/>
            <a:ext cx="1907931" cy="1098893"/>
            <a:chOff x="597877" y="463379"/>
            <a:chExt cx="1907931" cy="1098893"/>
          </a:xfrm>
        </p:grpSpPr>
        <p:sp>
          <p:nvSpPr>
            <p:cNvPr id="18" name="UPSTREAM">
              <a:extLst>
                <a:ext uri="{FF2B5EF4-FFF2-40B4-BE49-F238E27FC236}">
                  <a16:creationId xmlns:a16="http://schemas.microsoft.com/office/drawing/2014/main" id="{6C2B496B-3F18-66A9-42E8-875698185838}"/>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19" name="(CIERA-NORTHWESTERN)">
              <a:extLst>
                <a:ext uri="{FF2B5EF4-FFF2-40B4-BE49-F238E27FC236}">
                  <a16:creationId xmlns:a16="http://schemas.microsoft.com/office/drawing/2014/main" id="{1FA2A2AB-8B10-2441-F590-892641178DE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20" name="Group 19">
            <a:extLst>
              <a:ext uri="{FF2B5EF4-FFF2-40B4-BE49-F238E27FC236}">
                <a16:creationId xmlns:a16="http://schemas.microsoft.com/office/drawing/2014/main" id="{C73082C5-A0B4-8F97-99AA-57FF2B6F1174}"/>
              </a:ext>
            </a:extLst>
          </p:cNvPr>
          <p:cNvGrpSpPr/>
          <p:nvPr/>
        </p:nvGrpSpPr>
        <p:grpSpPr>
          <a:xfrm>
            <a:off x="8786751" y="1120324"/>
            <a:ext cx="1907931" cy="1098893"/>
            <a:chOff x="597877" y="463379"/>
            <a:chExt cx="1907931" cy="1098893"/>
          </a:xfrm>
        </p:grpSpPr>
        <p:sp>
          <p:nvSpPr>
            <p:cNvPr id="21" name="UPSTREAM">
              <a:extLst>
                <a:ext uri="{FF2B5EF4-FFF2-40B4-BE49-F238E27FC236}">
                  <a16:creationId xmlns:a16="http://schemas.microsoft.com/office/drawing/2014/main" id="{C7810DEF-CBE4-B9A8-3CAD-F9911BF8B74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22" name="(CIERA-NORTHWESTERN)">
              <a:extLst>
                <a:ext uri="{FF2B5EF4-FFF2-40B4-BE49-F238E27FC236}">
                  <a16:creationId xmlns:a16="http://schemas.microsoft.com/office/drawing/2014/main" id="{6E8D0961-5129-D51C-6E5A-E5272EA6430E}"/>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23" name="Group 22">
            <a:extLst>
              <a:ext uri="{FF2B5EF4-FFF2-40B4-BE49-F238E27FC236}">
                <a16:creationId xmlns:a16="http://schemas.microsoft.com/office/drawing/2014/main" id="{74BA6D2D-CE7D-4CD2-7852-AAF58382627F}"/>
              </a:ext>
            </a:extLst>
          </p:cNvPr>
          <p:cNvGrpSpPr/>
          <p:nvPr/>
        </p:nvGrpSpPr>
        <p:grpSpPr>
          <a:xfrm>
            <a:off x="8888276" y="2192810"/>
            <a:ext cx="2683819" cy="1213196"/>
            <a:chOff x="8159992" y="1049868"/>
            <a:chExt cx="3916289" cy="1627164"/>
          </a:xfrm>
        </p:grpSpPr>
        <p:grpSp>
          <p:nvGrpSpPr>
            <p:cNvPr id="24" name="Group 23">
              <a:extLst>
                <a:ext uri="{FF2B5EF4-FFF2-40B4-BE49-F238E27FC236}">
                  <a16:creationId xmlns:a16="http://schemas.microsoft.com/office/drawing/2014/main" id="{B8F176FC-24B7-A12F-81BD-93B19964EB64}"/>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BBDB06C4-C9B6-82BD-9523-8A8A34D427DE}"/>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8531365F-5C51-1D4C-5B84-1890F77AB9E6}"/>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1360B91D-2B17-AA78-8F44-8FBCE49AD83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2E2A1A3C-6610-F429-A3B3-DBF94A4CC42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DCCE06B4-ACF3-AB33-CFB7-086FA1C47BE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4922648-E79E-2AE0-C9D3-19CC8AECF0EA}"/>
                </a:ext>
              </a:extLst>
            </p:cNvPr>
            <p:cNvSpPr txBox="1"/>
            <p:nvPr/>
          </p:nvSpPr>
          <p:spPr>
            <a:xfrm>
              <a:off x="9669921" y="1049868"/>
              <a:ext cx="2406360"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B3EA1359-C1C9-3B6C-C516-7163A1E6EA4D}"/>
              </a:ext>
            </a:extLst>
          </p:cNvPr>
          <p:cNvGrpSpPr/>
          <p:nvPr/>
        </p:nvGrpSpPr>
        <p:grpSpPr>
          <a:xfrm>
            <a:off x="9733663" y="3334161"/>
            <a:ext cx="1299988" cy="390880"/>
            <a:chOff x="9412999" y="2552920"/>
            <a:chExt cx="1896971" cy="524256"/>
          </a:xfrm>
        </p:grpSpPr>
        <p:sp>
          <p:nvSpPr>
            <p:cNvPr id="32" name="Line">
              <a:extLst>
                <a:ext uri="{FF2B5EF4-FFF2-40B4-BE49-F238E27FC236}">
                  <a16:creationId xmlns:a16="http://schemas.microsoft.com/office/drawing/2014/main" id="{F412731D-3844-F363-4976-A00D2583EC83}"/>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3" name="Line">
              <a:extLst>
                <a:ext uri="{FF2B5EF4-FFF2-40B4-BE49-F238E27FC236}">
                  <a16:creationId xmlns:a16="http://schemas.microsoft.com/office/drawing/2014/main" id="{3D351A21-3B8A-4E6F-3618-CAB4556BD199}"/>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4" name="master">
              <a:extLst>
                <a:ext uri="{FF2B5EF4-FFF2-40B4-BE49-F238E27FC236}">
                  <a16:creationId xmlns:a16="http://schemas.microsoft.com/office/drawing/2014/main" id="{0AB012BD-034F-1663-86A4-4AF4F45638C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400">
                  <a:solidFill>
                    <a:srgbClr val="00B050"/>
                  </a:solidFill>
                </a:rPr>
                <a:t>my-branch</a:t>
              </a:r>
              <a:endParaRPr sz="1100">
                <a:solidFill>
                  <a:srgbClr val="00B050"/>
                </a:solidFill>
              </a:endParaRPr>
            </a:p>
          </p:txBody>
        </p:sp>
      </p:grpSp>
      <p:grpSp>
        <p:nvGrpSpPr>
          <p:cNvPr id="35" name="Group 34">
            <a:extLst>
              <a:ext uri="{FF2B5EF4-FFF2-40B4-BE49-F238E27FC236}">
                <a16:creationId xmlns:a16="http://schemas.microsoft.com/office/drawing/2014/main" id="{3A7D39C1-A220-E6E5-A89A-720F3E2BBE0C}"/>
              </a:ext>
            </a:extLst>
          </p:cNvPr>
          <p:cNvGrpSpPr/>
          <p:nvPr/>
        </p:nvGrpSpPr>
        <p:grpSpPr>
          <a:xfrm>
            <a:off x="6637322" y="3259579"/>
            <a:ext cx="1896971" cy="524256"/>
            <a:chOff x="9412999" y="2552920"/>
            <a:chExt cx="1896971" cy="524256"/>
          </a:xfrm>
        </p:grpSpPr>
        <p:sp>
          <p:nvSpPr>
            <p:cNvPr id="36" name="Line">
              <a:extLst>
                <a:ext uri="{FF2B5EF4-FFF2-40B4-BE49-F238E27FC236}">
                  <a16:creationId xmlns:a16="http://schemas.microsoft.com/office/drawing/2014/main" id="{C371594C-27A2-FD58-EEF1-6AAB3EA3F72D}"/>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7" name="Line">
              <a:extLst>
                <a:ext uri="{FF2B5EF4-FFF2-40B4-BE49-F238E27FC236}">
                  <a16:creationId xmlns:a16="http://schemas.microsoft.com/office/drawing/2014/main" id="{D36A3281-E4FB-B65A-3220-11B4E33568BC}"/>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master">
              <a:extLst>
                <a:ext uri="{FF2B5EF4-FFF2-40B4-BE49-F238E27FC236}">
                  <a16:creationId xmlns:a16="http://schemas.microsoft.com/office/drawing/2014/main" id="{F4F4EBC4-9BF8-27E9-E740-5A9B023EE689}"/>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7030A0"/>
                  </a:solidFill>
                </a:rPr>
                <a:t>my-branch</a:t>
              </a:r>
              <a:endParaRPr sz="1400">
                <a:solidFill>
                  <a:srgbClr val="7030A0"/>
                </a:solidFill>
              </a:endParaRPr>
            </a:p>
          </p:txBody>
        </p:sp>
      </p:grpSp>
      <p:grpSp>
        <p:nvGrpSpPr>
          <p:cNvPr id="39" name="Group 38">
            <a:extLst>
              <a:ext uri="{FF2B5EF4-FFF2-40B4-BE49-F238E27FC236}">
                <a16:creationId xmlns:a16="http://schemas.microsoft.com/office/drawing/2014/main" id="{6C6DE419-3E51-2A4C-7328-E937C91A18C5}"/>
              </a:ext>
            </a:extLst>
          </p:cNvPr>
          <p:cNvGrpSpPr/>
          <p:nvPr/>
        </p:nvGrpSpPr>
        <p:grpSpPr>
          <a:xfrm>
            <a:off x="10508192" y="2780340"/>
            <a:ext cx="1850931" cy="848355"/>
            <a:chOff x="2816713" y="1444643"/>
            <a:chExt cx="2662558" cy="1255142"/>
          </a:xfrm>
        </p:grpSpPr>
        <p:grpSp>
          <p:nvGrpSpPr>
            <p:cNvPr id="40" name="Group 39">
              <a:extLst>
                <a:ext uri="{FF2B5EF4-FFF2-40B4-BE49-F238E27FC236}">
                  <a16:creationId xmlns:a16="http://schemas.microsoft.com/office/drawing/2014/main" id="{86A4D7FC-F66B-F0DC-9A49-853C80AE737C}"/>
                </a:ext>
              </a:extLst>
            </p:cNvPr>
            <p:cNvGrpSpPr/>
            <p:nvPr/>
          </p:nvGrpSpPr>
          <p:grpSpPr>
            <a:xfrm>
              <a:off x="2816713" y="1834522"/>
              <a:ext cx="2662558" cy="865263"/>
              <a:chOff x="154155" y="1339222"/>
              <a:chExt cx="2662558" cy="865263"/>
            </a:xfrm>
          </p:grpSpPr>
          <p:sp>
            <p:nvSpPr>
              <p:cNvPr id="42" name="Line">
                <a:extLst>
                  <a:ext uri="{FF2B5EF4-FFF2-40B4-BE49-F238E27FC236}">
                    <a16:creationId xmlns:a16="http://schemas.microsoft.com/office/drawing/2014/main" id="{F10AE492-7317-8D60-6670-69A9DBCFEF42}"/>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a:extLst>
                  <a:ext uri="{FF2B5EF4-FFF2-40B4-BE49-F238E27FC236}">
                    <a16:creationId xmlns:a16="http://schemas.microsoft.com/office/drawing/2014/main" id="{4C5D86C6-601E-B0D0-C13A-0E949123F8DA}"/>
                  </a:ext>
                </a:extLst>
              </p:cNvPr>
              <p:cNvGrpSpPr/>
              <p:nvPr/>
            </p:nvGrpSpPr>
            <p:grpSpPr>
              <a:xfrm>
                <a:off x="1158038" y="1339222"/>
                <a:ext cx="1074562" cy="757004"/>
                <a:chOff x="0" y="0"/>
                <a:chExt cx="826094" cy="378502"/>
              </a:xfrm>
            </p:grpSpPr>
            <p:sp>
              <p:nvSpPr>
                <p:cNvPr id="45" name="Line">
                  <a:extLst>
                    <a:ext uri="{FF2B5EF4-FFF2-40B4-BE49-F238E27FC236}">
                      <a16:creationId xmlns:a16="http://schemas.microsoft.com/office/drawing/2014/main" id="{B770D11E-AEBF-DED6-A46D-91F097E998E9}"/>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6" name="Line">
                  <a:extLst>
                    <a:ext uri="{FF2B5EF4-FFF2-40B4-BE49-F238E27FC236}">
                      <a16:creationId xmlns:a16="http://schemas.microsoft.com/office/drawing/2014/main" id="{8C5432E7-AB6E-26D2-29EB-CE37AA647DC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4" name="master">
                <a:extLst>
                  <a:ext uri="{FF2B5EF4-FFF2-40B4-BE49-F238E27FC236}">
                    <a16:creationId xmlns:a16="http://schemas.microsoft.com/office/drawing/2014/main" id="{F0EBED5B-50AE-51E7-C25D-4272844D63D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t>main</a:t>
                </a:r>
                <a:endParaRPr sz="1000"/>
              </a:p>
            </p:txBody>
          </p:sp>
        </p:grpSp>
        <p:sp>
          <p:nvSpPr>
            <p:cNvPr id="41" name="(CIERA-NORTHWESTERN)">
              <a:extLst>
                <a:ext uri="{FF2B5EF4-FFF2-40B4-BE49-F238E27FC236}">
                  <a16:creationId xmlns:a16="http://schemas.microsoft.com/office/drawing/2014/main" id="{8E7A3CE8-ADAA-98BC-D4CE-2D1100743CB5}"/>
                </a:ext>
              </a:extLst>
            </p:cNvPr>
            <p:cNvSpPr txBox="1"/>
            <p:nvPr/>
          </p:nvSpPr>
          <p:spPr>
            <a:xfrm>
              <a:off x="3136692" y="1444643"/>
              <a:ext cx="1596394" cy="414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050">
                  <a:solidFill>
                    <a:srgbClr val="FFC000"/>
                  </a:solidFill>
                </a:rPr>
                <a:t>(Matthew)</a:t>
              </a:r>
              <a:endParaRPr sz="500">
                <a:solidFill>
                  <a:srgbClr val="FFC000"/>
                </a:solidFill>
              </a:endParaRPr>
            </a:p>
          </p:txBody>
        </p:sp>
      </p:grpSp>
      <p:grpSp>
        <p:nvGrpSpPr>
          <p:cNvPr id="47" name="Group 46">
            <a:extLst>
              <a:ext uri="{FF2B5EF4-FFF2-40B4-BE49-F238E27FC236}">
                <a16:creationId xmlns:a16="http://schemas.microsoft.com/office/drawing/2014/main" id="{0D5B2991-90B1-439B-1C57-9053844E55A5}"/>
              </a:ext>
            </a:extLst>
          </p:cNvPr>
          <p:cNvGrpSpPr/>
          <p:nvPr/>
        </p:nvGrpSpPr>
        <p:grpSpPr>
          <a:xfrm>
            <a:off x="11370258" y="3566067"/>
            <a:ext cx="940278" cy="265047"/>
            <a:chOff x="9412999" y="2552920"/>
            <a:chExt cx="1896971" cy="524256"/>
          </a:xfrm>
        </p:grpSpPr>
        <p:sp>
          <p:nvSpPr>
            <p:cNvPr id="48" name="Line">
              <a:extLst>
                <a:ext uri="{FF2B5EF4-FFF2-40B4-BE49-F238E27FC236}">
                  <a16:creationId xmlns:a16="http://schemas.microsoft.com/office/drawing/2014/main" id="{571FB772-05FD-4ABD-2234-FC1C1475F31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9" name="Line">
              <a:extLst>
                <a:ext uri="{FF2B5EF4-FFF2-40B4-BE49-F238E27FC236}">
                  <a16:creationId xmlns:a16="http://schemas.microsoft.com/office/drawing/2014/main" id="{6242335D-7002-D3C6-276F-D612975BCE99}"/>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0" name="master">
              <a:extLst>
                <a:ext uri="{FF2B5EF4-FFF2-40B4-BE49-F238E27FC236}">
                  <a16:creationId xmlns:a16="http://schemas.microsoft.com/office/drawing/2014/main" id="{BE6C41D2-8273-5468-E411-0D65F695EED7}"/>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solidFill>
                    <a:srgbClr val="FFC000"/>
                  </a:solidFill>
                </a:rPr>
                <a:t>my-branch</a:t>
              </a:r>
              <a:endParaRPr sz="1400">
                <a:solidFill>
                  <a:srgbClr val="FFC000"/>
                </a:solidFill>
              </a:endParaRPr>
            </a:p>
          </p:txBody>
        </p:sp>
      </p:grpSp>
      <p:cxnSp>
        <p:nvCxnSpPr>
          <p:cNvPr id="52" name="Straight Arrow Connector 51">
            <a:extLst>
              <a:ext uri="{FF2B5EF4-FFF2-40B4-BE49-F238E27FC236}">
                <a16:creationId xmlns:a16="http://schemas.microsoft.com/office/drawing/2014/main" id="{329A96D9-89F0-2ADC-E02C-B8C2913B078A}"/>
              </a:ext>
            </a:extLst>
          </p:cNvPr>
          <p:cNvCxnSpPr>
            <a:endCxn id="34" idx="1"/>
          </p:cNvCxnSpPr>
          <p:nvPr/>
        </p:nvCxnSpPr>
        <p:spPr>
          <a:xfrm>
            <a:off x="2573911" y="2483783"/>
            <a:ext cx="7159752" cy="1045818"/>
          </a:xfrm>
          <a:prstGeom prst="straightConnector1">
            <a:avLst/>
          </a:prstGeom>
          <a:ln w="66675">
            <a:solidFill>
              <a:srgbClr val="00B05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1E5BE3A2-8DB3-9C82-6B26-F9E7E6F5EA52}"/>
              </a:ext>
            </a:extLst>
          </p:cNvPr>
          <p:cNvCxnSpPr>
            <a:cxnSpLocks/>
          </p:cNvCxnSpPr>
          <p:nvPr/>
        </p:nvCxnSpPr>
        <p:spPr>
          <a:xfrm flipV="1">
            <a:off x="3796145" y="3568233"/>
            <a:ext cx="3205581" cy="1495994"/>
          </a:xfrm>
          <a:prstGeom prst="straightConnector1">
            <a:avLst/>
          </a:prstGeom>
          <a:ln w="66675">
            <a:solidFill>
              <a:srgbClr val="7030A0"/>
            </a:solidFill>
            <a:prstDash val="dash"/>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108FE68A-F70E-A6DB-49E1-26C259BDE151}"/>
              </a:ext>
            </a:extLst>
          </p:cNvPr>
          <p:cNvCxnSpPr>
            <a:cxnSpLocks/>
            <a:endCxn id="50" idx="1"/>
          </p:cNvCxnSpPr>
          <p:nvPr/>
        </p:nvCxnSpPr>
        <p:spPr>
          <a:xfrm flipV="1">
            <a:off x="3981821" y="3698591"/>
            <a:ext cx="7388437" cy="104364"/>
          </a:xfrm>
          <a:prstGeom prst="straightConnector1">
            <a:avLst/>
          </a:prstGeom>
          <a:ln w="66675">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1977001"/>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E0BC97-2BAE-4190-A3B5-5AE26A390349}"/>
              </a:ext>
            </a:extLst>
          </p:cNvPr>
          <p:cNvSpPr>
            <a:spLocks noGrp="1"/>
          </p:cNvSpPr>
          <p:nvPr>
            <p:ph type="sldNum" sz="quarter" idx="2"/>
          </p:nvPr>
        </p:nvSpPr>
        <p:spPr/>
        <p:txBody>
          <a:bodyPr/>
          <a:lstStyle/>
          <a:p>
            <a:fld id="{86CB4B4D-7CA3-9044-876B-883B54F8677D}" type="slidenum">
              <a:rPr lang="en-US" smtClean="0"/>
              <a:t>39</a:t>
            </a:fld>
            <a:endParaRPr lang="en-US"/>
          </a:p>
        </p:txBody>
      </p:sp>
      <p:sp>
        <p:nvSpPr>
          <p:cNvPr id="42" name="Line">
            <a:extLst>
              <a:ext uri="{FF2B5EF4-FFF2-40B4-BE49-F238E27FC236}">
                <a16:creationId xmlns:a16="http://schemas.microsoft.com/office/drawing/2014/main" id="{3F1F4593-0D7C-0A65-0214-8C54F6A36B78}"/>
              </a:ext>
            </a:extLst>
          </p:cNvPr>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42">
            <a:extLst>
              <a:ext uri="{FF2B5EF4-FFF2-40B4-BE49-F238E27FC236}">
                <a16:creationId xmlns:a16="http://schemas.microsoft.com/office/drawing/2014/main" id="{25AE41CE-1E00-5CE5-5E51-A00543745A98}"/>
              </a:ext>
            </a:extLst>
          </p:cNvPr>
          <p:cNvGrpSpPr/>
          <p:nvPr/>
        </p:nvGrpSpPr>
        <p:grpSpPr>
          <a:xfrm>
            <a:off x="154155" y="1339222"/>
            <a:ext cx="2662558" cy="862710"/>
            <a:chOff x="154155" y="1339222"/>
            <a:chExt cx="2662558" cy="862710"/>
          </a:xfrm>
        </p:grpSpPr>
        <p:sp>
          <p:nvSpPr>
            <p:cNvPr id="44" name="Line">
              <a:extLst>
                <a:ext uri="{FF2B5EF4-FFF2-40B4-BE49-F238E27FC236}">
                  <a16:creationId xmlns:a16="http://schemas.microsoft.com/office/drawing/2014/main" id="{EC0F9653-F72B-E66B-11DF-93ADAE7FB7C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5" name="Group">
              <a:extLst>
                <a:ext uri="{FF2B5EF4-FFF2-40B4-BE49-F238E27FC236}">
                  <a16:creationId xmlns:a16="http://schemas.microsoft.com/office/drawing/2014/main" id="{7DC570D2-3D33-2690-AB7C-5AE9FB49EDE9}"/>
                </a:ext>
              </a:extLst>
            </p:cNvPr>
            <p:cNvGrpSpPr/>
            <p:nvPr/>
          </p:nvGrpSpPr>
          <p:grpSpPr>
            <a:xfrm>
              <a:off x="1158038" y="1339222"/>
              <a:ext cx="1074562" cy="757004"/>
              <a:chOff x="0" y="0"/>
              <a:chExt cx="826094" cy="378502"/>
            </a:xfrm>
          </p:grpSpPr>
          <p:sp>
            <p:nvSpPr>
              <p:cNvPr id="47" name="Line">
                <a:extLst>
                  <a:ext uri="{FF2B5EF4-FFF2-40B4-BE49-F238E27FC236}">
                    <a16:creationId xmlns:a16="http://schemas.microsoft.com/office/drawing/2014/main" id="{09C3AACF-9467-C1AE-CDC2-DB03014D687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8" name="Line">
                <a:extLst>
                  <a:ext uri="{FF2B5EF4-FFF2-40B4-BE49-F238E27FC236}">
                    <a16:creationId xmlns:a16="http://schemas.microsoft.com/office/drawing/2014/main" id="{4CD9DAAD-CDAE-B27A-44E9-006F3B22F7E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6" name="master">
              <a:extLst>
                <a:ext uri="{FF2B5EF4-FFF2-40B4-BE49-F238E27FC236}">
                  <a16:creationId xmlns:a16="http://schemas.microsoft.com/office/drawing/2014/main" id="{18262CD9-AAAA-E570-B818-DE5E2658BFEF}"/>
                </a:ext>
              </a:extLst>
            </p:cNvP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49" name="Group 48">
            <a:extLst>
              <a:ext uri="{FF2B5EF4-FFF2-40B4-BE49-F238E27FC236}">
                <a16:creationId xmlns:a16="http://schemas.microsoft.com/office/drawing/2014/main" id="{D3522768-D520-6B8B-1F2F-A25C8EA01CB9}"/>
              </a:ext>
            </a:extLst>
          </p:cNvPr>
          <p:cNvGrpSpPr/>
          <p:nvPr/>
        </p:nvGrpSpPr>
        <p:grpSpPr>
          <a:xfrm>
            <a:off x="597877" y="463379"/>
            <a:ext cx="1907931" cy="1098893"/>
            <a:chOff x="597877" y="463379"/>
            <a:chExt cx="1907931" cy="1098893"/>
          </a:xfrm>
        </p:grpSpPr>
        <p:sp>
          <p:nvSpPr>
            <p:cNvPr id="50" name="UPSTREAM">
              <a:extLst>
                <a:ext uri="{FF2B5EF4-FFF2-40B4-BE49-F238E27FC236}">
                  <a16:creationId xmlns:a16="http://schemas.microsoft.com/office/drawing/2014/main" id="{4E953704-4CBC-7CA7-07BC-F02B76922F5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51" name="(CIERA-NORTHWESTERN)">
              <a:extLst>
                <a:ext uri="{FF2B5EF4-FFF2-40B4-BE49-F238E27FC236}">
                  <a16:creationId xmlns:a16="http://schemas.microsoft.com/office/drawing/2014/main" id="{D2AF8396-AFDD-435A-A2C8-7BE415933D5A}"/>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grpSp>
        <p:nvGrpSpPr>
          <p:cNvPr id="52" name="Group 51">
            <a:extLst>
              <a:ext uri="{FF2B5EF4-FFF2-40B4-BE49-F238E27FC236}">
                <a16:creationId xmlns:a16="http://schemas.microsoft.com/office/drawing/2014/main" id="{043A2B97-868A-D47F-C9F3-8CB2E0F4C246}"/>
              </a:ext>
            </a:extLst>
          </p:cNvPr>
          <p:cNvGrpSpPr/>
          <p:nvPr/>
        </p:nvGrpSpPr>
        <p:grpSpPr>
          <a:xfrm>
            <a:off x="2816713" y="1439262"/>
            <a:ext cx="2662558" cy="1260523"/>
            <a:chOff x="2816713" y="1439262"/>
            <a:chExt cx="2662558" cy="1260523"/>
          </a:xfrm>
        </p:grpSpPr>
        <p:grpSp>
          <p:nvGrpSpPr>
            <p:cNvPr id="53" name="Group 52">
              <a:extLst>
                <a:ext uri="{FF2B5EF4-FFF2-40B4-BE49-F238E27FC236}">
                  <a16:creationId xmlns:a16="http://schemas.microsoft.com/office/drawing/2014/main" id="{B9430024-309D-767E-88A9-596171FA7909}"/>
                </a:ext>
              </a:extLst>
            </p:cNvPr>
            <p:cNvGrpSpPr/>
            <p:nvPr/>
          </p:nvGrpSpPr>
          <p:grpSpPr>
            <a:xfrm>
              <a:off x="2816713" y="1834522"/>
              <a:ext cx="2662558" cy="865263"/>
              <a:chOff x="154155" y="1339222"/>
              <a:chExt cx="2662558" cy="865263"/>
            </a:xfrm>
          </p:grpSpPr>
          <p:sp>
            <p:nvSpPr>
              <p:cNvPr id="55" name="Line">
                <a:extLst>
                  <a:ext uri="{FF2B5EF4-FFF2-40B4-BE49-F238E27FC236}">
                    <a16:creationId xmlns:a16="http://schemas.microsoft.com/office/drawing/2014/main" id="{569B6981-E37C-F321-E65E-96FA487584C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6" name="Group">
                <a:extLst>
                  <a:ext uri="{FF2B5EF4-FFF2-40B4-BE49-F238E27FC236}">
                    <a16:creationId xmlns:a16="http://schemas.microsoft.com/office/drawing/2014/main" id="{D4670A8A-6DE1-6687-2359-342D16CC2688}"/>
                  </a:ext>
                </a:extLst>
              </p:cNvPr>
              <p:cNvGrpSpPr/>
              <p:nvPr/>
            </p:nvGrpSpPr>
            <p:grpSpPr>
              <a:xfrm>
                <a:off x="1158038" y="1339222"/>
                <a:ext cx="1074562" cy="757004"/>
                <a:chOff x="0" y="0"/>
                <a:chExt cx="826094" cy="378502"/>
              </a:xfrm>
            </p:grpSpPr>
            <p:sp>
              <p:nvSpPr>
                <p:cNvPr id="58" name="Line">
                  <a:extLst>
                    <a:ext uri="{FF2B5EF4-FFF2-40B4-BE49-F238E27FC236}">
                      <a16:creationId xmlns:a16="http://schemas.microsoft.com/office/drawing/2014/main" id="{3EBA6B40-05A2-6598-C09B-1325EFBF6D64}"/>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9" name="Line">
                  <a:extLst>
                    <a:ext uri="{FF2B5EF4-FFF2-40B4-BE49-F238E27FC236}">
                      <a16:creationId xmlns:a16="http://schemas.microsoft.com/office/drawing/2014/main" id="{3E191FA3-5BA7-D265-8538-7C5CC650AA37}"/>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57" name="master">
                <a:extLst>
                  <a:ext uri="{FF2B5EF4-FFF2-40B4-BE49-F238E27FC236}">
                    <a16:creationId xmlns:a16="http://schemas.microsoft.com/office/drawing/2014/main" id="{E6CA7EB7-0798-5D17-17A1-2FEA4F149DB2}"/>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54" name="(CIERA-NORTHWESTERN)">
              <a:extLst>
                <a:ext uri="{FF2B5EF4-FFF2-40B4-BE49-F238E27FC236}">
                  <a16:creationId xmlns:a16="http://schemas.microsoft.com/office/drawing/2014/main" id="{FA68C3F0-19A1-2C54-1D5E-60EBF6BE9AA1}"/>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60" name="Group 59">
            <a:extLst>
              <a:ext uri="{FF2B5EF4-FFF2-40B4-BE49-F238E27FC236}">
                <a16:creationId xmlns:a16="http://schemas.microsoft.com/office/drawing/2014/main" id="{1B2386B7-CFBD-B4FC-28EC-271D72CF85C6}"/>
              </a:ext>
            </a:extLst>
          </p:cNvPr>
          <p:cNvGrpSpPr/>
          <p:nvPr/>
        </p:nvGrpSpPr>
        <p:grpSpPr>
          <a:xfrm>
            <a:off x="2834780" y="3133231"/>
            <a:ext cx="2662558" cy="1260523"/>
            <a:chOff x="2816713" y="1439262"/>
            <a:chExt cx="2662558" cy="1260523"/>
          </a:xfrm>
        </p:grpSpPr>
        <p:grpSp>
          <p:nvGrpSpPr>
            <p:cNvPr id="61" name="Group 60">
              <a:extLst>
                <a:ext uri="{FF2B5EF4-FFF2-40B4-BE49-F238E27FC236}">
                  <a16:creationId xmlns:a16="http://schemas.microsoft.com/office/drawing/2014/main" id="{35E0E864-281B-5362-740A-6F03EC49ED15}"/>
                </a:ext>
              </a:extLst>
            </p:cNvPr>
            <p:cNvGrpSpPr/>
            <p:nvPr/>
          </p:nvGrpSpPr>
          <p:grpSpPr>
            <a:xfrm>
              <a:off x="2816713" y="1834522"/>
              <a:ext cx="2662558" cy="865263"/>
              <a:chOff x="154155" y="1339222"/>
              <a:chExt cx="2662558" cy="865263"/>
            </a:xfrm>
          </p:grpSpPr>
          <p:sp>
            <p:nvSpPr>
              <p:cNvPr id="63" name="Line">
                <a:extLst>
                  <a:ext uri="{FF2B5EF4-FFF2-40B4-BE49-F238E27FC236}">
                    <a16:creationId xmlns:a16="http://schemas.microsoft.com/office/drawing/2014/main" id="{D6F1110C-49C7-32E0-4A87-7BDC4B3717A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64" name="Group">
                <a:extLst>
                  <a:ext uri="{FF2B5EF4-FFF2-40B4-BE49-F238E27FC236}">
                    <a16:creationId xmlns:a16="http://schemas.microsoft.com/office/drawing/2014/main" id="{03B55D19-C279-82C8-D176-7C1F6D1D7C08}"/>
                  </a:ext>
                </a:extLst>
              </p:cNvPr>
              <p:cNvGrpSpPr/>
              <p:nvPr/>
            </p:nvGrpSpPr>
            <p:grpSpPr>
              <a:xfrm>
                <a:off x="1158038" y="1339222"/>
                <a:ext cx="1074562" cy="757004"/>
                <a:chOff x="0" y="0"/>
                <a:chExt cx="826094" cy="378502"/>
              </a:xfrm>
            </p:grpSpPr>
            <p:sp>
              <p:nvSpPr>
                <p:cNvPr id="66" name="Line">
                  <a:extLst>
                    <a:ext uri="{FF2B5EF4-FFF2-40B4-BE49-F238E27FC236}">
                      <a16:creationId xmlns:a16="http://schemas.microsoft.com/office/drawing/2014/main" id="{DE16647A-E5E9-187A-0038-800179AD3C4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67" name="Line">
                  <a:extLst>
                    <a:ext uri="{FF2B5EF4-FFF2-40B4-BE49-F238E27FC236}">
                      <a16:creationId xmlns:a16="http://schemas.microsoft.com/office/drawing/2014/main" id="{CBB3A6D2-C9A0-1EBA-7C9F-0C9119BF6A9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65" name="master">
                <a:extLst>
                  <a:ext uri="{FF2B5EF4-FFF2-40B4-BE49-F238E27FC236}">
                    <a16:creationId xmlns:a16="http://schemas.microsoft.com/office/drawing/2014/main" id="{1B798085-455E-04FB-CBD9-C70DF2BD95AA}"/>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62" name="(CIERA-NORTHWESTERN)">
              <a:extLst>
                <a:ext uri="{FF2B5EF4-FFF2-40B4-BE49-F238E27FC236}">
                  <a16:creationId xmlns:a16="http://schemas.microsoft.com/office/drawing/2014/main" id="{85C3A70D-13B1-7742-726A-8A3503F18025}"/>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68" name="Group 67">
            <a:extLst>
              <a:ext uri="{FF2B5EF4-FFF2-40B4-BE49-F238E27FC236}">
                <a16:creationId xmlns:a16="http://schemas.microsoft.com/office/drawing/2014/main" id="{7AB8F09A-DF20-BFAF-645C-A9037F970643}"/>
              </a:ext>
            </a:extLst>
          </p:cNvPr>
          <p:cNvGrpSpPr/>
          <p:nvPr/>
        </p:nvGrpSpPr>
        <p:grpSpPr>
          <a:xfrm>
            <a:off x="2834780" y="4788476"/>
            <a:ext cx="2662558" cy="1036967"/>
            <a:chOff x="2816713" y="1439262"/>
            <a:chExt cx="2662558" cy="1260523"/>
          </a:xfrm>
        </p:grpSpPr>
        <p:grpSp>
          <p:nvGrpSpPr>
            <p:cNvPr id="69" name="Group 68">
              <a:extLst>
                <a:ext uri="{FF2B5EF4-FFF2-40B4-BE49-F238E27FC236}">
                  <a16:creationId xmlns:a16="http://schemas.microsoft.com/office/drawing/2014/main" id="{51314D56-3455-894A-A110-C2F304A4B240}"/>
                </a:ext>
              </a:extLst>
            </p:cNvPr>
            <p:cNvGrpSpPr/>
            <p:nvPr/>
          </p:nvGrpSpPr>
          <p:grpSpPr>
            <a:xfrm>
              <a:off x="2816713" y="1834522"/>
              <a:ext cx="2662558" cy="865263"/>
              <a:chOff x="154155" y="1339222"/>
              <a:chExt cx="2662558" cy="865263"/>
            </a:xfrm>
          </p:grpSpPr>
          <p:sp>
            <p:nvSpPr>
              <p:cNvPr id="71" name="Line">
                <a:extLst>
                  <a:ext uri="{FF2B5EF4-FFF2-40B4-BE49-F238E27FC236}">
                    <a16:creationId xmlns:a16="http://schemas.microsoft.com/office/drawing/2014/main" id="{4920B779-D0F3-8A98-4762-57485FC48F8B}"/>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2" name="Group">
                <a:extLst>
                  <a:ext uri="{FF2B5EF4-FFF2-40B4-BE49-F238E27FC236}">
                    <a16:creationId xmlns:a16="http://schemas.microsoft.com/office/drawing/2014/main" id="{256F1D0B-90FE-2FFF-DBA8-E50EC0B6FC5B}"/>
                  </a:ext>
                </a:extLst>
              </p:cNvPr>
              <p:cNvGrpSpPr/>
              <p:nvPr/>
            </p:nvGrpSpPr>
            <p:grpSpPr>
              <a:xfrm>
                <a:off x="1158038" y="1339222"/>
                <a:ext cx="1074562" cy="757004"/>
                <a:chOff x="0" y="0"/>
                <a:chExt cx="826094" cy="378502"/>
              </a:xfrm>
            </p:grpSpPr>
            <p:sp>
              <p:nvSpPr>
                <p:cNvPr id="74" name="Line">
                  <a:extLst>
                    <a:ext uri="{FF2B5EF4-FFF2-40B4-BE49-F238E27FC236}">
                      <a16:creationId xmlns:a16="http://schemas.microsoft.com/office/drawing/2014/main" id="{4F9A1420-5E13-9B4B-94BF-B50CEE852B86}"/>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5" name="Line">
                  <a:extLst>
                    <a:ext uri="{FF2B5EF4-FFF2-40B4-BE49-F238E27FC236}">
                      <a16:creationId xmlns:a16="http://schemas.microsoft.com/office/drawing/2014/main" id="{1103565B-BBC4-A4F3-288B-8A0A6E66C81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3" name="master">
                <a:extLst>
                  <a:ext uri="{FF2B5EF4-FFF2-40B4-BE49-F238E27FC236}">
                    <a16:creationId xmlns:a16="http://schemas.microsoft.com/office/drawing/2014/main" id="{6666B84D-7C71-4A58-E3A0-52A446213F1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70" name="(CIERA-NORTHWESTERN)">
              <a:extLst>
                <a:ext uri="{FF2B5EF4-FFF2-40B4-BE49-F238E27FC236}">
                  <a16:creationId xmlns:a16="http://schemas.microsoft.com/office/drawing/2014/main" id="{32F649F0-D4A4-C3E1-8C56-CA9DC8A0C35E}"/>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solidFill>
                    <a:srgbClr val="FFC000"/>
                  </a:solidFill>
                </a:rPr>
                <a:t>(Matthew)</a:t>
              </a:r>
              <a:endParaRPr sz="1000">
                <a:solidFill>
                  <a:srgbClr val="FFC000"/>
                </a:solidFill>
              </a:endParaRPr>
            </a:p>
          </p:txBody>
        </p:sp>
      </p:grpSp>
      <p:grpSp>
        <p:nvGrpSpPr>
          <p:cNvPr id="76" name="Group 75">
            <a:extLst>
              <a:ext uri="{FF2B5EF4-FFF2-40B4-BE49-F238E27FC236}">
                <a16:creationId xmlns:a16="http://schemas.microsoft.com/office/drawing/2014/main" id="{58E18F35-E1A9-6895-2A63-E61CF302DEAC}"/>
              </a:ext>
            </a:extLst>
          </p:cNvPr>
          <p:cNvGrpSpPr/>
          <p:nvPr/>
        </p:nvGrpSpPr>
        <p:grpSpPr>
          <a:xfrm>
            <a:off x="3187455" y="463379"/>
            <a:ext cx="1907931" cy="1098893"/>
            <a:chOff x="597877" y="463379"/>
            <a:chExt cx="1907931" cy="1098893"/>
          </a:xfrm>
        </p:grpSpPr>
        <p:sp>
          <p:nvSpPr>
            <p:cNvPr id="77" name="UPSTREAM">
              <a:extLst>
                <a:ext uri="{FF2B5EF4-FFF2-40B4-BE49-F238E27FC236}">
                  <a16:creationId xmlns:a16="http://schemas.microsoft.com/office/drawing/2014/main" id="{7D56BB05-B9A1-4583-49B8-321D3BEE3192}"/>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78" name="(CIERA-NORTHWESTERN)">
              <a:extLst>
                <a:ext uri="{FF2B5EF4-FFF2-40B4-BE49-F238E27FC236}">
                  <a16:creationId xmlns:a16="http://schemas.microsoft.com/office/drawing/2014/main" id="{E2EB1647-D7C9-0FDD-5F71-334E61E3FE8B}"/>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00332F46-1541-C57F-B510-97E7941A57E0}"/>
              </a:ext>
            </a:extLst>
          </p:cNvPr>
          <p:cNvGrpSpPr/>
          <p:nvPr/>
        </p:nvGrpSpPr>
        <p:grpSpPr>
          <a:xfrm>
            <a:off x="8453554" y="435407"/>
            <a:ext cx="1907931" cy="1098893"/>
            <a:chOff x="597877" y="463379"/>
            <a:chExt cx="1907931" cy="1098893"/>
          </a:xfrm>
        </p:grpSpPr>
        <p:sp>
          <p:nvSpPr>
            <p:cNvPr id="5" name="UPSTREAM">
              <a:extLst>
                <a:ext uri="{FF2B5EF4-FFF2-40B4-BE49-F238E27FC236}">
                  <a16:creationId xmlns:a16="http://schemas.microsoft.com/office/drawing/2014/main" id="{75A281DC-230C-5CC6-A061-690DCBDF8E3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6" name="(CIERA-NORTHWESTERN)">
              <a:extLst>
                <a:ext uri="{FF2B5EF4-FFF2-40B4-BE49-F238E27FC236}">
                  <a16:creationId xmlns:a16="http://schemas.microsoft.com/office/drawing/2014/main" id="{B42256E7-CFCD-711A-BF50-B95E027A56D1}"/>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8" name="Group 7">
            <a:extLst>
              <a:ext uri="{FF2B5EF4-FFF2-40B4-BE49-F238E27FC236}">
                <a16:creationId xmlns:a16="http://schemas.microsoft.com/office/drawing/2014/main" id="{97871B28-86AA-A09E-AFFA-429F7C571EE0}"/>
              </a:ext>
            </a:extLst>
          </p:cNvPr>
          <p:cNvGrpSpPr/>
          <p:nvPr/>
        </p:nvGrpSpPr>
        <p:grpSpPr>
          <a:xfrm>
            <a:off x="7500541" y="1802160"/>
            <a:ext cx="3981459" cy="865263"/>
            <a:chOff x="8159992" y="1811769"/>
            <a:chExt cx="3981459" cy="865263"/>
          </a:xfrm>
        </p:grpSpPr>
        <p:grpSp>
          <p:nvGrpSpPr>
            <p:cNvPr id="9" name="Group 8">
              <a:extLst>
                <a:ext uri="{FF2B5EF4-FFF2-40B4-BE49-F238E27FC236}">
                  <a16:creationId xmlns:a16="http://schemas.microsoft.com/office/drawing/2014/main" id="{0A6B61EC-3B4F-F83F-1E8E-346E36BB01B7}"/>
                </a:ext>
              </a:extLst>
            </p:cNvPr>
            <p:cNvGrpSpPr/>
            <p:nvPr/>
          </p:nvGrpSpPr>
          <p:grpSpPr>
            <a:xfrm>
              <a:off x="8159992" y="1811769"/>
              <a:ext cx="2662558" cy="865263"/>
              <a:chOff x="154155" y="1339222"/>
              <a:chExt cx="2662558" cy="865263"/>
            </a:xfrm>
          </p:grpSpPr>
          <p:sp>
            <p:nvSpPr>
              <p:cNvPr id="11" name="Line">
                <a:extLst>
                  <a:ext uri="{FF2B5EF4-FFF2-40B4-BE49-F238E27FC236}">
                    <a16:creationId xmlns:a16="http://schemas.microsoft.com/office/drawing/2014/main" id="{2636BBC9-EE7C-1DE2-B1E0-BB0D70A6FF96}"/>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2" name="Group">
                <a:extLst>
                  <a:ext uri="{FF2B5EF4-FFF2-40B4-BE49-F238E27FC236}">
                    <a16:creationId xmlns:a16="http://schemas.microsoft.com/office/drawing/2014/main" id="{63F11B4D-A269-2600-3F0A-9E250585B7CB}"/>
                  </a:ext>
                </a:extLst>
              </p:cNvPr>
              <p:cNvGrpSpPr/>
              <p:nvPr/>
            </p:nvGrpSpPr>
            <p:grpSpPr>
              <a:xfrm>
                <a:off x="1158038" y="1339222"/>
                <a:ext cx="1074562" cy="757004"/>
                <a:chOff x="0" y="0"/>
                <a:chExt cx="826094" cy="378502"/>
              </a:xfrm>
            </p:grpSpPr>
            <p:sp>
              <p:nvSpPr>
                <p:cNvPr id="14" name="Line">
                  <a:extLst>
                    <a:ext uri="{FF2B5EF4-FFF2-40B4-BE49-F238E27FC236}">
                      <a16:creationId xmlns:a16="http://schemas.microsoft.com/office/drawing/2014/main" id="{59B20F2C-F74E-7D8B-79CD-D81FF925673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5" name="Line">
                  <a:extLst>
                    <a:ext uri="{FF2B5EF4-FFF2-40B4-BE49-F238E27FC236}">
                      <a16:creationId xmlns:a16="http://schemas.microsoft.com/office/drawing/2014/main" id="{CB4153DD-87C7-51CF-E369-9B88334B7F99}"/>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3" name="master">
                <a:extLst>
                  <a:ext uri="{FF2B5EF4-FFF2-40B4-BE49-F238E27FC236}">
                    <a16:creationId xmlns:a16="http://schemas.microsoft.com/office/drawing/2014/main" id="{2040A390-3682-F176-C15D-C430FF783DA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6" name="Clones…">
              <a:extLst>
                <a:ext uri="{FF2B5EF4-FFF2-40B4-BE49-F238E27FC236}">
                  <a16:creationId xmlns:a16="http://schemas.microsoft.com/office/drawing/2014/main" id="{07246692-8BDD-270B-32A4-FFBDF043AE6F}"/>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17" name="Group 16">
            <a:extLst>
              <a:ext uri="{FF2B5EF4-FFF2-40B4-BE49-F238E27FC236}">
                <a16:creationId xmlns:a16="http://schemas.microsoft.com/office/drawing/2014/main" id="{EB1ED970-C194-9E5D-5CA2-C3FAB91F38ED}"/>
              </a:ext>
            </a:extLst>
          </p:cNvPr>
          <p:cNvGrpSpPr/>
          <p:nvPr/>
        </p:nvGrpSpPr>
        <p:grpSpPr>
          <a:xfrm>
            <a:off x="8116867" y="3202374"/>
            <a:ext cx="2662558" cy="865263"/>
            <a:chOff x="154155" y="1339222"/>
            <a:chExt cx="2662558" cy="865263"/>
          </a:xfrm>
        </p:grpSpPr>
        <p:sp>
          <p:nvSpPr>
            <p:cNvPr id="18" name="Line">
              <a:extLst>
                <a:ext uri="{FF2B5EF4-FFF2-40B4-BE49-F238E27FC236}">
                  <a16:creationId xmlns:a16="http://schemas.microsoft.com/office/drawing/2014/main" id="{7369AFCF-BBA8-A9CE-9734-0E00C56CB71D}"/>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9" name="Group">
              <a:extLst>
                <a:ext uri="{FF2B5EF4-FFF2-40B4-BE49-F238E27FC236}">
                  <a16:creationId xmlns:a16="http://schemas.microsoft.com/office/drawing/2014/main" id="{42631B10-30F3-7D9D-E467-165E72556BD7}"/>
                </a:ext>
              </a:extLst>
            </p:cNvPr>
            <p:cNvGrpSpPr/>
            <p:nvPr/>
          </p:nvGrpSpPr>
          <p:grpSpPr>
            <a:xfrm>
              <a:off x="1158038" y="1339222"/>
              <a:ext cx="1074562" cy="757004"/>
              <a:chOff x="0" y="0"/>
              <a:chExt cx="826094" cy="378502"/>
            </a:xfrm>
          </p:grpSpPr>
          <p:sp>
            <p:nvSpPr>
              <p:cNvPr id="21" name="Line">
                <a:extLst>
                  <a:ext uri="{FF2B5EF4-FFF2-40B4-BE49-F238E27FC236}">
                    <a16:creationId xmlns:a16="http://schemas.microsoft.com/office/drawing/2014/main" id="{B84E0D7B-E539-9CE9-9840-905E24380A12}"/>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2" name="Line">
                <a:extLst>
                  <a:ext uri="{FF2B5EF4-FFF2-40B4-BE49-F238E27FC236}">
                    <a16:creationId xmlns:a16="http://schemas.microsoft.com/office/drawing/2014/main" id="{F45981CF-B207-21B4-0AB3-EA9439783C6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0" name="master">
              <a:extLst>
                <a:ext uri="{FF2B5EF4-FFF2-40B4-BE49-F238E27FC236}">
                  <a16:creationId xmlns:a16="http://schemas.microsoft.com/office/drawing/2014/main" id="{2B4F0AAB-CB59-0633-B603-2A4B10A4FA3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3" name="Clones…">
            <a:extLst>
              <a:ext uri="{FF2B5EF4-FFF2-40B4-BE49-F238E27FC236}">
                <a16:creationId xmlns:a16="http://schemas.microsoft.com/office/drawing/2014/main" id="{CB0D1F2E-A546-0FFE-D8CF-C10010AA1F4A}"/>
              </a:ext>
            </a:extLst>
          </p:cNvPr>
          <p:cNvSpPr txBox="1"/>
          <p:nvPr/>
        </p:nvSpPr>
        <p:spPr>
          <a:xfrm>
            <a:off x="10287909" y="3324282"/>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Quest</a:t>
            </a:r>
            <a:endParaRPr sz="3200"/>
          </a:p>
        </p:txBody>
      </p:sp>
      <p:grpSp>
        <p:nvGrpSpPr>
          <p:cNvPr id="10" name="Group 9">
            <a:extLst>
              <a:ext uri="{FF2B5EF4-FFF2-40B4-BE49-F238E27FC236}">
                <a16:creationId xmlns:a16="http://schemas.microsoft.com/office/drawing/2014/main" id="{1C3B99E4-8AD5-F229-29CD-FBA79C41846E}"/>
              </a:ext>
            </a:extLst>
          </p:cNvPr>
          <p:cNvGrpSpPr/>
          <p:nvPr/>
        </p:nvGrpSpPr>
        <p:grpSpPr>
          <a:xfrm>
            <a:off x="8246630" y="5558321"/>
            <a:ext cx="3981459" cy="865263"/>
            <a:chOff x="8159992" y="1811769"/>
            <a:chExt cx="3981459" cy="865263"/>
          </a:xfrm>
        </p:grpSpPr>
        <p:grpSp>
          <p:nvGrpSpPr>
            <p:cNvPr id="24" name="Group 23">
              <a:extLst>
                <a:ext uri="{FF2B5EF4-FFF2-40B4-BE49-F238E27FC236}">
                  <a16:creationId xmlns:a16="http://schemas.microsoft.com/office/drawing/2014/main" id="{7998C5A0-3242-541D-14C2-7D750A7797E9}"/>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867CFD68-B025-5E48-01DB-9B3154496160}"/>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46F387F3-62F1-0537-F4E3-ADBC2007C9E9}"/>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FB0D07BF-15EF-C302-FAAC-2D4C4501C6E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0F7137EE-8A46-A663-87A3-E13D0C3585A5}"/>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CF59997D-8B6F-27B4-7934-9860BB4E9F81}"/>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D212B68-7E85-DD62-E153-E071C3848E3B}"/>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32E628F2-ED01-52C2-46B1-724A9CA1CAD6}"/>
              </a:ext>
            </a:extLst>
          </p:cNvPr>
          <p:cNvGrpSpPr/>
          <p:nvPr/>
        </p:nvGrpSpPr>
        <p:grpSpPr>
          <a:xfrm>
            <a:off x="8250925" y="4548138"/>
            <a:ext cx="3981459" cy="865263"/>
            <a:chOff x="8159992" y="1811769"/>
            <a:chExt cx="3981459" cy="865263"/>
          </a:xfrm>
        </p:grpSpPr>
        <p:grpSp>
          <p:nvGrpSpPr>
            <p:cNvPr id="32" name="Group 31">
              <a:extLst>
                <a:ext uri="{FF2B5EF4-FFF2-40B4-BE49-F238E27FC236}">
                  <a16:creationId xmlns:a16="http://schemas.microsoft.com/office/drawing/2014/main" id="{1D5C28FD-5EA1-B87D-C17C-BE8B2D33B4C1}"/>
                </a:ext>
              </a:extLst>
            </p:cNvPr>
            <p:cNvGrpSpPr/>
            <p:nvPr/>
          </p:nvGrpSpPr>
          <p:grpSpPr>
            <a:xfrm>
              <a:off x="8159992" y="1811769"/>
              <a:ext cx="2662558" cy="865263"/>
              <a:chOff x="154155" y="1339222"/>
              <a:chExt cx="2662558" cy="865263"/>
            </a:xfrm>
          </p:grpSpPr>
          <p:sp>
            <p:nvSpPr>
              <p:cNvPr id="34" name="Line">
                <a:extLst>
                  <a:ext uri="{FF2B5EF4-FFF2-40B4-BE49-F238E27FC236}">
                    <a16:creationId xmlns:a16="http://schemas.microsoft.com/office/drawing/2014/main" id="{47E50058-99F0-950F-EF20-53E39DEF505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35" name="Group">
                <a:extLst>
                  <a:ext uri="{FF2B5EF4-FFF2-40B4-BE49-F238E27FC236}">
                    <a16:creationId xmlns:a16="http://schemas.microsoft.com/office/drawing/2014/main" id="{CF6DFFBE-2EBA-3608-14FF-78EDAA179884}"/>
                  </a:ext>
                </a:extLst>
              </p:cNvPr>
              <p:cNvGrpSpPr/>
              <p:nvPr/>
            </p:nvGrpSpPr>
            <p:grpSpPr>
              <a:xfrm>
                <a:off x="1158038" y="1339222"/>
                <a:ext cx="1074562" cy="757004"/>
                <a:chOff x="0" y="0"/>
                <a:chExt cx="826094" cy="378502"/>
              </a:xfrm>
            </p:grpSpPr>
            <p:sp>
              <p:nvSpPr>
                <p:cNvPr id="37" name="Line">
                  <a:extLst>
                    <a:ext uri="{FF2B5EF4-FFF2-40B4-BE49-F238E27FC236}">
                      <a16:creationId xmlns:a16="http://schemas.microsoft.com/office/drawing/2014/main" id="{A01B65AF-D5E3-08EC-224C-1B37FFC4AC70}"/>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8" name="Line">
                  <a:extLst>
                    <a:ext uri="{FF2B5EF4-FFF2-40B4-BE49-F238E27FC236}">
                      <a16:creationId xmlns:a16="http://schemas.microsoft.com/office/drawing/2014/main" id="{A60C020B-E206-D001-BFC5-F262B3563F3B}"/>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36" name="master">
                <a:extLst>
                  <a:ext uri="{FF2B5EF4-FFF2-40B4-BE49-F238E27FC236}">
                    <a16:creationId xmlns:a16="http://schemas.microsoft.com/office/drawing/2014/main" id="{03F2CA92-12DB-0A5B-DD6D-51D46AAFA10D}"/>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33" name="Clones…">
              <a:extLst>
                <a:ext uri="{FF2B5EF4-FFF2-40B4-BE49-F238E27FC236}">
                  <a16:creationId xmlns:a16="http://schemas.microsoft.com/office/drawing/2014/main" id="{B4A07431-069C-9323-0894-0FB2E47633AC}"/>
                </a:ext>
              </a:extLst>
            </p:cNvPr>
            <p:cNvSpPr txBox="1"/>
            <p:nvPr/>
          </p:nvSpPr>
          <p:spPr>
            <a:xfrm>
              <a:off x="10237360" y="1976109"/>
              <a:ext cx="1904091"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sp>
        <p:nvSpPr>
          <p:cNvPr id="82" name="Title 1">
            <a:extLst>
              <a:ext uri="{FF2B5EF4-FFF2-40B4-BE49-F238E27FC236}">
                <a16:creationId xmlns:a16="http://schemas.microsoft.com/office/drawing/2014/main" id="{B79F5B87-EE87-4712-5806-95E35FEB06CD}"/>
              </a:ext>
            </a:extLst>
          </p:cNvPr>
          <p:cNvSpPr>
            <a:spLocks noGrp="1"/>
          </p:cNvSpPr>
          <p:nvPr>
            <p:ph type="title"/>
          </p:nvPr>
        </p:nvSpPr>
        <p:spPr>
          <a:xfrm>
            <a:off x="-73959" y="-207830"/>
            <a:ext cx="12445253" cy="1076859"/>
          </a:xfrm>
        </p:spPr>
        <p:txBody>
          <a:bodyPr>
            <a:noAutofit/>
          </a:bodyPr>
          <a:lstStyle/>
          <a:p>
            <a:pPr algn="l"/>
            <a:r>
              <a:rPr lang="en-US" sz="2800">
                <a:solidFill>
                  <a:srgbClr val="4E2A84"/>
                </a:solidFill>
              </a:rPr>
              <a:t>Now I want to merge `</a:t>
            </a:r>
            <a:r>
              <a:rPr lang="en-US" sz="2800" err="1">
                <a:solidFill>
                  <a:srgbClr val="4E2A84"/>
                </a:solidFill>
              </a:rPr>
              <a:t>matthew</a:t>
            </a:r>
            <a:r>
              <a:rPr lang="en-US" sz="2800">
                <a:solidFill>
                  <a:srgbClr val="4E2A84"/>
                </a:solidFill>
              </a:rPr>
              <a:t>/my-branch` into my local `my-branch`</a:t>
            </a:r>
            <a:endParaRPr lang="en-US" sz="2400"/>
          </a:p>
        </p:txBody>
      </p:sp>
      <p:grpSp>
        <p:nvGrpSpPr>
          <p:cNvPr id="41" name="Group 40">
            <a:extLst>
              <a:ext uri="{FF2B5EF4-FFF2-40B4-BE49-F238E27FC236}">
                <a16:creationId xmlns:a16="http://schemas.microsoft.com/office/drawing/2014/main" id="{9F0E79DB-2F27-D59E-7F12-641092449E57}"/>
              </a:ext>
            </a:extLst>
          </p:cNvPr>
          <p:cNvGrpSpPr/>
          <p:nvPr/>
        </p:nvGrpSpPr>
        <p:grpSpPr>
          <a:xfrm>
            <a:off x="8722726" y="2552780"/>
            <a:ext cx="1896971" cy="524256"/>
            <a:chOff x="9412999" y="2552920"/>
            <a:chExt cx="1896971" cy="524256"/>
          </a:xfrm>
        </p:grpSpPr>
        <p:sp>
          <p:nvSpPr>
            <p:cNvPr id="2" name="Line">
              <a:extLst>
                <a:ext uri="{FF2B5EF4-FFF2-40B4-BE49-F238E27FC236}">
                  <a16:creationId xmlns:a16="http://schemas.microsoft.com/office/drawing/2014/main" id="{DBE64739-1550-752A-316E-0ADF508199B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 name="Line">
              <a:extLst>
                <a:ext uri="{FF2B5EF4-FFF2-40B4-BE49-F238E27FC236}">
                  <a16:creationId xmlns:a16="http://schemas.microsoft.com/office/drawing/2014/main" id="{7F0CA702-6263-A09B-532E-3940C0EF1852}"/>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9" name="master">
              <a:extLst>
                <a:ext uri="{FF2B5EF4-FFF2-40B4-BE49-F238E27FC236}">
                  <a16:creationId xmlns:a16="http://schemas.microsoft.com/office/drawing/2014/main" id="{91AF21A4-CFC7-2D00-8B2E-58A1DB3C3388}"/>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79" name="Group 78">
            <a:extLst>
              <a:ext uri="{FF2B5EF4-FFF2-40B4-BE49-F238E27FC236}">
                <a16:creationId xmlns:a16="http://schemas.microsoft.com/office/drawing/2014/main" id="{5DAD7517-85BF-9CA5-EEC6-590BBDEB215E}"/>
              </a:ext>
            </a:extLst>
          </p:cNvPr>
          <p:cNvGrpSpPr/>
          <p:nvPr/>
        </p:nvGrpSpPr>
        <p:grpSpPr>
          <a:xfrm>
            <a:off x="3912088" y="2579958"/>
            <a:ext cx="1896971" cy="524256"/>
            <a:chOff x="9412999" y="2552920"/>
            <a:chExt cx="1896971" cy="524256"/>
          </a:xfrm>
        </p:grpSpPr>
        <p:sp>
          <p:nvSpPr>
            <p:cNvPr id="81" name="Line">
              <a:extLst>
                <a:ext uri="{FF2B5EF4-FFF2-40B4-BE49-F238E27FC236}">
                  <a16:creationId xmlns:a16="http://schemas.microsoft.com/office/drawing/2014/main" id="{C837837A-EAAE-F088-32FF-90821907195C}"/>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3" name="Line">
              <a:extLst>
                <a:ext uri="{FF2B5EF4-FFF2-40B4-BE49-F238E27FC236}">
                  <a16:creationId xmlns:a16="http://schemas.microsoft.com/office/drawing/2014/main" id="{8E60DED7-AA36-DE6E-2CD8-119D35AEAFDA}"/>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84" name="master">
              <a:extLst>
                <a:ext uri="{FF2B5EF4-FFF2-40B4-BE49-F238E27FC236}">
                  <a16:creationId xmlns:a16="http://schemas.microsoft.com/office/drawing/2014/main" id="{82E60C8C-9EBB-AB39-86C0-2842AFAAAE53}"/>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92" name="Group 91">
            <a:extLst>
              <a:ext uri="{FF2B5EF4-FFF2-40B4-BE49-F238E27FC236}">
                <a16:creationId xmlns:a16="http://schemas.microsoft.com/office/drawing/2014/main" id="{43304EF6-4ADC-3206-01B3-6D5808463C57}"/>
              </a:ext>
            </a:extLst>
          </p:cNvPr>
          <p:cNvGrpSpPr/>
          <p:nvPr/>
        </p:nvGrpSpPr>
        <p:grpSpPr>
          <a:xfrm>
            <a:off x="9491271" y="3937580"/>
            <a:ext cx="1896971" cy="524256"/>
            <a:chOff x="9412999" y="2552920"/>
            <a:chExt cx="1896971" cy="524256"/>
          </a:xfrm>
        </p:grpSpPr>
        <p:sp>
          <p:nvSpPr>
            <p:cNvPr id="93" name="Line">
              <a:extLst>
                <a:ext uri="{FF2B5EF4-FFF2-40B4-BE49-F238E27FC236}">
                  <a16:creationId xmlns:a16="http://schemas.microsoft.com/office/drawing/2014/main" id="{F7BBA321-4A1C-748C-07E1-851984EB147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4" name="Line">
              <a:extLst>
                <a:ext uri="{FF2B5EF4-FFF2-40B4-BE49-F238E27FC236}">
                  <a16:creationId xmlns:a16="http://schemas.microsoft.com/office/drawing/2014/main" id="{4FA11012-F3C1-06E5-11CF-4A0DAC49767F}"/>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5" name="master">
              <a:extLst>
                <a:ext uri="{FF2B5EF4-FFF2-40B4-BE49-F238E27FC236}">
                  <a16:creationId xmlns:a16="http://schemas.microsoft.com/office/drawing/2014/main" id="{BDF3AE04-32CE-11C3-BB90-D9D5C5CBF7A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00B050"/>
                  </a:solidFill>
                </a:rPr>
                <a:t>my-branch</a:t>
              </a:r>
              <a:endParaRPr sz="1400">
                <a:solidFill>
                  <a:srgbClr val="00B050"/>
                </a:solidFill>
              </a:endParaRPr>
            </a:p>
          </p:txBody>
        </p:sp>
      </p:grpSp>
      <p:grpSp>
        <p:nvGrpSpPr>
          <p:cNvPr id="89" name="Group 88">
            <a:extLst>
              <a:ext uri="{FF2B5EF4-FFF2-40B4-BE49-F238E27FC236}">
                <a16:creationId xmlns:a16="http://schemas.microsoft.com/office/drawing/2014/main" id="{267CE31E-06B5-E93B-0203-EF05FEBD2E9A}"/>
              </a:ext>
            </a:extLst>
          </p:cNvPr>
          <p:cNvGrpSpPr/>
          <p:nvPr/>
        </p:nvGrpSpPr>
        <p:grpSpPr>
          <a:xfrm>
            <a:off x="3963662" y="5736384"/>
            <a:ext cx="1896971" cy="524256"/>
            <a:chOff x="9412999" y="2552920"/>
            <a:chExt cx="1896971" cy="524256"/>
          </a:xfrm>
        </p:grpSpPr>
        <p:sp>
          <p:nvSpPr>
            <p:cNvPr id="90" name="Line">
              <a:extLst>
                <a:ext uri="{FF2B5EF4-FFF2-40B4-BE49-F238E27FC236}">
                  <a16:creationId xmlns:a16="http://schemas.microsoft.com/office/drawing/2014/main" id="{7B58F8D5-9257-BFE0-DEFA-2999E4ED3A22}"/>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1" name="Line">
              <a:extLst>
                <a:ext uri="{FF2B5EF4-FFF2-40B4-BE49-F238E27FC236}">
                  <a16:creationId xmlns:a16="http://schemas.microsoft.com/office/drawing/2014/main" id="{DCE3671E-BD42-EA2C-82F8-7C92158D1C6E}"/>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96" name="master">
              <a:extLst>
                <a:ext uri="{FF2B5EF4-FFF2-40B4-BE49-F238E27FC236}">
                  <a16:creationId xmlns:a16="http://schemas.microsoft.com/office/drawing/2014/main" id="{51DD1537-92D6-31EE-14B5-CA222B737ACD}"/>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solidFill>
                    <a:srgbClr val="FFC000"/>
                  </a:solidFill>
                </a:rPr>
                <a:t>my-branch</a:t>
              </a:r>
              <a:endParaRPr sz="1400">
                <a:solidFill>
                  <a:srgbClr val="FFC000"/>
                </a:solidFill>
              </a:endParaRPr>
            </a:p>
          </p:txBody>
        </p:sp>
      </p:grpSp>
      <p:grpSp>
        <p:nvGrpSpPr>
          <p:cNvPr id="87" name="Group 86">
            <a:extLst>
              <a:ext uri="{FF2B5EF4-FFF2-40B4-BE49-F238E27FC236}">
                <a16:creationId xmlns:a16="http://schemas.microsoft.com/office/drawing/2014/main" id="{A0C2A7BA-2C46-7917-41A2-F0803E4FC3F7}"/>
              </a:ext>
            </a:extLst>
          </p:cNvPr>
          <p:cNvGrpSpPr/>
          <p:nvPr/>
        </p:nvGrpSpPr>
        <p:grpSpPr>
          <a:xfrm>
            <a:off x="10492886" y="2471070"/>
            <a:ext cx="1319759" cy="522019"/>
            <a:chOff x="2816713" y="1444643"/>
            <a:chExt cx="2662558" cy="1255142"/>
          </a:xfrm>
        </p:grpSpPr>
        <p:grpSp>
          <p:nvGrpSpPr>
            <p:cNvPr id="88" name="Group 87">
              <a:extLst>
                <a:ext uri="{FF2B5EF4-FFF2-40B4-BE49-F238E27FC236}">
                  <a16:creationId xmlns:a16="http://schemas.microsoft.com/office/drawing/2014/main" id="{7C4C3912-681D-5471-3E30-A670FF2DDDEE}"/>
                </a:ext>
              </a:extLst>
            </p:cNvPr>
            <p:cNvGrpSpPr/>
            <p:nvPr/>
          </p:nvGrpSpPr>
          <p:grpSpPr>
            <a:xfrm>
              <a:off x="2816713" y="1834522"/>
              <a:ext cx="2662558" cy="865263"/>
              <a:chOff x="154155" y="1339222"/>
              <a:chExt cx="2662558" cy="865263"/>
            </a:xfrm>
          </p:grpSpPr>
          <p:sp>
            <p:nvSpPr>
              <p:cNvPr id="101" name="Line">
                <a:extLst>
                  <a:ext uri="{FF2B5EF4-FFF2-40B4-BE49-F238E27FC236}">
                    <a16:creationId xmlns:a16="http://schemas.microsoft.com/office/drawing/2014/main" id="{0D64564D-6610-1DF0-EEB8-50C6BA96B83C}"/>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102" name="Group">
                <a:extLst>
                  <a:ext uri="{FF2B5EF4-FFF2-40B4-BE49-F238E27FC236}">
                    <a16:creationId xmlns:a16="http://schemas.microsoft.com/office/drawing/2014/main" id="{FC9D3709-58D0-4DC2-9431-69CC7DB2ABCA}"/>
                  </a:ext>
                </a:extLst>
              </p:cNvPr>
              <p:cNvGrpSpPr/>
              <p:nvPr/>
            </p:nvGrpSpPr>
            <p:grpSpPr>
              <a:xfrm>
                <a:off x="1158038" y="1339222"/>
                <a:ext cx="1074562" cy="757004"/>
                <a:chOff x="0" y="0"/>
                <a:chExt cx="826094" cy="378502"/>
              </a:xfrm>
            </p:grpSpPr>
            <p:sp>
              <p:nvSpPr>
                <p:cNvPr id="104" name="Line">
                  <a:extLst>
                    <a:ext uri="{FF2B5EF4-FFF2-40B4-BE49-F238E27FC236}">
                      <a16:creationId xmlns:a16="http://schemas.microsoft.com/office/drawing/2014/main" id="{94FEEB45-930D-816A-B844-9F4F3F38AE1D}"/>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05" name="Line">
                  <a:extLst>
                    <a:ext uri="{FF2B5EF4-FFF2-40B4-BE49-F238E27FC236}">
                      <a16:creationId xmlns:a16="http://schemas.microsoft.com/office/drawing/2014/main" id="{6945F633-1414-427C-7C19-F89A231447F0}"/>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03" name="master">
                <a:extLst>
                  <a:ext uri="{FF2B5EF4-FFF2-40B4-BE49-F238E27FC236}">
                    <a16:creationId xmlns:a16="http://schemas.microsoft.com/office/drawing/2014/main" id="{B19CCD1F-CE8B-9601-0343-1150AA082594}"/>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t>main</a:t>
                </a:r>
                <a:endParaRPr sz="1000"/>
              </a:p>
            </p:txBody>
          </p:sp>
        </p:grpSp>
        <p:sp>
          <p:nvSpPr>
            <p:cNvPr id="100" name="(CIERA-NORTHWESTERN)">
              <a:extLst>
                <a:ext uri="{FF2B5EF4-FFF2-40B4-BE49-F238E27FC236}">
                  <a16:creationId xmlns:a16="http://schemas.microsoft.com/office/drawing/2014/main" id="{0A553B0A-7869-14A2-F4AF-5AB9533316E9}"/>
                </a:ext>
              </a:extLst>
            </p:cNvPr>
            <p:cNvSpPr txBox="1"/>
            <p:nvPr/>
          </p:nvSpPr>
          <p:spPr>
            <a:xfrm>
              <a:off x="3136692" y="1444643"/>
              <a:ext cx="1596394" cy="414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050">
                  <a:solidFill>
                    <a:srgbClr val="FFC000"/>
                  </a:solidFill>
                </a:rPr>
                <a:t>(Matthew)</a:t>
              </a:r>
              <a:endParaRPr sz="500">
                <a:solidFill>
                  <a:srgbClr val="FFC000"/>
                </a:solidFill>
              </a:endParaRPr>
            </a:p>
          </p:txBody>
        </p:sp>
      </p:grpSp>
      <p:grpSp>
        <p:nvGrpSpPr>
          <p:cNvPr id="106" name="Group 105">
            <a:extLst>
              <a:ext uri="{FF2B5EF4-FFF2-40B4-BE49-F238E27FC236}">
                <a16:creationId xmlns:a16="http://schemas.microsoft.com/office/drawing/2014/main" id="{1CE38119-64F6-AE47-63F2-693F782CE562}"/>
              </a:ext>
            </a:extLst>
          </p:cNvPr>
          <p:cNvGrpSpPr/>
          <p:nvPr/>
        </p:nvGrpSpPr>
        <p:grpSpPr>
          <a:xfrm>
            <a:off x="11112261" y="2968054"/>
            <a:ext cx="940278" cy="265047"/>
            <a:chOff x="9412999" y="2552920"/>
            <a:chExt cx="1896971" cy="524256"/>
          </a:xfrm>
        </p:grpSpPr>
        <p:sp>
          <p:nvSpPr>
            <p:cNvPr id="107" name="Line">
              <a:extLst>
                <a:ext uri="{FF2B5EF4-FFF2-40B4-BE49-F238E27FC236}">
                  <a16:creationId xmlns:a16="http://schemas.microsoft.com/office/drawing/2014/main" id="{B8E7FCA4-6A82-F5CA-506E-EA72223D791F}"/>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08" name="Line">
              <a:extLst>
                <a:ext uri="{FF2B5EF4-FFF2-40B4-BE49-F238E27FC236}">
                  <a16:creationId xmlns:a16="http://schemas.microsoft.com/office/drawing/2014/main" id="{D01EDABA-E4DA-20B7-8F0E-2375996DEAEB}"/>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09" name="master">
              <a:extLst>
                <a:ext uri="{FF2B5EF4-FFF2-40B4-BE49-F238E27FC236}">
                  <a16:creationId xmlns:a16="http://schemas.microsoft.com/office/drawing/2014/main" id="{BE5A09ED-153C-3AE3-1F59-8D7077C16006}"/>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solidFill>
                    <a:srgbClr val="FFC000"/>
                  </a:solidFill>
                </a:rPr>
                <a:t>my-branch</a:t>
              </a:r>
              <a:endParaRPr sz="1400">
                <a:solidFill>
                  <a:srgbClr val="FFC000"/>
                </a:solidFill>
              </a:endParaRPr>
            </a:p>
          </p:txBody>
        </p:sp>
      </p:grpSp>
      <p:cxnSp>
        <p:nvCxnSpPr>
          <p:cNvPr id="80" name="Straight Arrow Connector 79">
            <a:extLst>
              <a:ext uri="{FF2B5EF4-FFF2-40B4-BE49-F238E27FC236}">
                <a16:creationId xmlns:a16="http://schemas.microsoft.com/office/drawing/2014/main" id="{41ECB309-5BCE-B8E4-BF30-C17838B6BE9A}"/>
              </a:ext>
            </a:extLst>
          </p:cNvPr>
          <p:cNvCxnSpPr>
            <a:cxnSpLocks/>
            <a:stCxn id="108" idx="0"/>
          </p:cNvCxnSpPr>
          <p:nvPr/>
        </p:nvCxnSpPr>
        <p:spPr>
          <a:xfrm flipH="1" flipV="1">
            <a:off x="10290162" y="2801629"/>
            <a:ext cx="928044" cy="391457"/>
          </a:xfrm>
          <a:prstGeom prst="straightConnector1">
            <a:avLst/>
          </a:prstGeom>
          <a:ln w="66675">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3474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418222"/>
            <a:ext cx="10972800" cy="4933078"/>
          </a:xfrm>
        </p:spPr>
        <p:txBody>
          <a:bodyPr vert="horz" lIns="91440" tIns="45720" rIns="91440" bIns="45720" rtlCol="0" anchor="t">
            <a:normAutofit fontScale="62500" lnSpcReduction="20000"/>
          </a:bodyPr>
          <a:lstStyle/>
          <a:p>
            <a:pPr marL="456565" indent="-456565"/>
            <a:r>
              <a:rPr lang="en-US" sz="4250" b="1" dirty="0"/>
              <a:t>Upstream:</a:t>
            </a:r>
            <a:r>
              <a:rPr lang="en-US" sz="4250" dirty="0"/>
              <a:t> When talking about a branch or a fork, the primary branch on the original repository is often referred to as the "upstream", since that is the main place that other changes will come in from. The branch/fork you are working on is then the "downstream"</a:t>
            </a:r>
          </a:p>
          <a:p>
            <a:pPr marL="0" indent="0">
              <a:buNone/>
            </a:pPr>
            <a:endParaRPr lang="en-US" sz="4250"/>
          </a:p>
          <a:p>
            <a:pPr marL="456565" indent="-456565"/>
            <a:r>
              <a:rPr lang="en-US" sz="4250" b="1" dirty="0"/>
              <a:t>Upstream Branch:</a:t>
            </a:r>
            <a:r>
              <a:rPr lang="en-US" sz="4250" dirty="0"/>
              <a:t> The default branch that is merged into the branch in question (or the branch in question is rebased onto). If the upstream branch of A is origin/B, we say "A is tracking origin/B." </a:t>
            </a:r>
          </a:p>
          <a:p>
            <a:pPr marL="0" indent="0">
              <a:buNone/>
            </a:pPr>
            <a:endParaRPr lang="en-US" sz="4250"/>
          </a:p>
          <a:p>
            <a:pPr marL="456565" indent="-456565"/>
            <a:r>
              <a:rPr lang="en-US" sz="4250" b="1" dirty="0"/>
              <a:t>Main:</a:t>
            </a:r>
            <a:r>
              <a:rPr lang="en-US" sz="4250" dirty="0"/>
              <a:t> The default development branch. Whenever you create a Git repository, a branch named </a:t>
            </a:r>
            <a:r>
              <a:rPr lang="en-US" sz="4250" dirty="0">
                <a:latin typeface="Courier New"/>
              </a:rPr>
              <a:t>main </a:t>
            </a:r>
            <a:r>
              <a:rPr lang="en-US" sz="4250" dirty="0"/>
              <a:t>is created, and becomes the active branch.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a:t>
            </a:fld>
            <a:endParaRPr lang="en-US"/>
          </a:p>
        </p:txBody>
      </p:sp>
      <p:sp>
        <p:nvSpPr>
          <p:cNvPr id="5" name="TextBox 4">
            <a:extLst>
              <a:ext uri="{FF2B5EF4-FFF2-40B4-BE49-F238E27FC236}">
                <a16:creationId xmlns:a16="http://schemas.microsoft.com/office/drawing/2014/main" id="{FB5E8AC0-B666-4CA0-076E-3AF337A6E253}"/>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80644523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40</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600"/>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1" y="0"/>
            <a:ext cx="11647055" cy="1143000"/>
          </a:xfrm>
        </p:spPr>
        <p:txBody>
          <a:bodyPr>
            <a:normAutofit fontScale="90000"/>
          </a:bodyPr>
          <a:lstStyle/>
          <a:p>
            <a:pPr algn="l"/>
            <a:r>
              <a:rPr lang="en-US" sz="4400">
                <a:solidFill>
                  <a:srgbClr val="4E2A84"/>
                </a:solidFill>
              </a:rPr>
              <a:t>Example: How do I get the code in `</a:t>
            </a:r>
            <a:r>
              <a:rPr lang="en-US" sz="4400" err="1">
                <a:solidFill>
                  <a:srgbClr val="4E2A84"/>
                </a:solidFill>
              </a:rPr>
              <a:t>matthew</a:t>
            </a:r>
            <a:r>
              <a:rPr lang="en-US" sz="4400">
                <a:solidFill>
                  <a:srgbClr val="4E2A84"/>
                </a:solidFill>
              </a:rPr>
              <a:t>/my-branch` into `my-branch` </a:t>
            </a:r>
            <a:r>
              <a:rPr lang="en-US" sz="4400">
                <a:solidFill>
                  <a:srgbClr val="4E2A84"/>
                </a:solidFill>
                <a:sym typeface="Wingdings" pitchFamily="2" charset="2"/>
              </a:rPr>
              <a:t> </a:t>
            </a:r>
            <a:r>
              <a:rPr lang="en-US" sz="4400" b="1">
                <a:solidFill>
                  <a:srgbClr val="4E2A84"/>
                </a:solidFill>
                <a:sym typeface="Wingdings" pitchFamily="2" charset="2"/>
              </a:rPr>
              <a:t>git merge</a:t>
            </a:r>
            <a:endParaRPr lang="en-US" sz="4000" b="1"/>
          </a:p>
        </p:txBody>
      </p:sp>
      <p:sp>
        <p:nvSpPr>
          <p:cNvPr id="7" name="Text Placeholder 2">
            <a:extLst>
              <a:ext uri="{FF2B5EF4-FFF2-40B4-BE49-F238E27FC236}">
                <a16:creationId xmlns:a16="http://schemas.microsoft.com/office/drawing/2014/main" id="{EB446BAA-BA93-D4F6-9607-1CF02DBB8B9B}"/>
              </a:ext>
            </a:extLst>
          </p:cNvPr>
          <p:cNvSpPr>
            <a:spLocks noGrp="1"/>
          </p:cNvSpPr>
          <p:nvPr>
            <p:ph type="body" idx="1"/>
          </p:nvPr>
        </p:nvSpPr>
        <p:spPr>
          <a:xfrm>
            <a:off x="344184" y="2107434"/>
            <a:ext cx="6631746" cy="2892980"/>
          </a:xfrm>
          <a:solidFill>
            <a:schemeClr val="bg2"/>
          </a:solidFill>
        </p:spPr>
        <p:txBody>
          <a:bodyPr vert="horz" lIns="91440" tIns="45720" rIns="91440" bIns="45720" rtlCol="0" anchor="t">
            <a:normAutofit/>
          </a:bodyPr>
          <a:lstStyle/>
          <a:p>
            <a:pPr marL="0" indent="0">
              <a:buNone/>
            </a:pP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git merge </a:t>
            </a:r>
            <a:r>
              <a:rPr lang="en-US" sz="2400" b="1" err="1">
                <a:latin typeface="Courier New" panose="02070309020205020404" pitchFamily="49" charset="0"/>
                <a:cs typeface="Courier New" panose="02070309020205020404" pitchFamily="49" charset="0"/>
              </a:rPr>
              <a:t>matthew</a:t>
            </a:r>
            <a:r>
              <a:rPr lang="en-US" sz="2400" b="1">
                <a:latin typeface="Courier New" panose="02070309020205020404" pitchFamily="49" charset="0"/>
                <a:cs typeface="Courier New" panose="02070309020205020404" pitchFamily="49" charset="0"/>
              </a:rPr>
              <a:t>/my-branch</a:t>
            </a:r>
          </a:p>
          <a:p>
            <a:pPr marL="0" indent="0">
              <a:buNone/>
            </a:pPr>
            <a:r>
              <a:rPr lang="en-US" sz="2400">
                <a:latin typeface="Courier New" panose="02070309020205020404" pitchFamily="49" charset="0"/>
                <a:cs typeface="Courier New" panose="02070309020205020404" pitchFamily="49" charset="0"/>
              </a:rPr>
              <a:t>Auto-merging </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CONFLICT</a:t>
            </a:r>
            <a:r>
              <a:rPr lang="en-US" sz="2400">
                <a:latin typeface="Courier New" panose="02070309020205020404" pitchFamily="49" charset="0"/>
                <a:cs typeface="Courier New" panose="02070309020205020404" pitchFamily="49" charset="0"/>
              </a:rPr>
              <a:t> (content): Merge conflict in </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Automatic merge failed; fix conflicts and then commit the result.</a:t>
            </a:r>
          </a:p>
        </p:txBody>
      </p:sp>
      <p:grpSp>
        <p:nvGrpSpPr>
          <p:cNvPr id="20" name="Group 19">
            <a:extLst>
              <a:ext uri="{FF2B5EF4-FFF2-40B4-BE49-F238E27FC236}">
                <a16:creationId xmlns:a16="http://schemas.microsoft.com/office/drawing/2014/main" id="{C73082C5-A0B4-8F97-99AA-57FF2B6F1174}"/>
              </a:ext>
            </a:extLst>
          </p:cNvPr>
          <p:cNvGrpSpPr/>
          <p:nvPr/>
        </p:nvGrpSpPr>
        <p:grpSpPr>
          <a:xfrm>
            <a:off x="8579518" y="1070772"/>
            <a:ext cx="1907931" cy="1098893"/>
            <a:chOff x="597877" y="463379"/>
            <a:chExt cx="1907931" cy="1098893"/>
          </a:xfrm>
        </p:grpSpPr>
        <p:sp>
          <p:nvSpPr>
            <p:cNvPr id="21" name="UPSTREAM">
              <a:extLst>
                <a:ext uri="{FF2B5EF4-FFF2-40B4-BE49-F238E27FC236}">
                  <a16:creationId xmlns:a16="http://schemas.microsoft.com/office/drawing/2014/main" id="{C7810DEF-CBE4-B9A8-3CAD-F9911BF8B74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22" name="(CIERA-NORTHWESTERN)">
              <a:extLst>
                <a:ext uri="{FF2B5EF4-FFF2-40B4-BE49-F238E27FC236}">
                  <a16:creationId xmlns:a16="http://schemas.microsoft.com/office/drawing/2014/main" id="{6E8D0961-5129-D51C-6E5A-E5272EA6430E}"/>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23" name="Group 22">
            <a:extLst>
              <a:ext uri="{FF2B5EF4-FFF2-40B4-BE49-F238E27FC236}">
                <a16:creationId xmlns:a16="http://schemas.microsoft.com/office/drawing/2014/main" id="{74BA6D2D-CE7D-4CD2-7852-AAF58382627F}"/>
              </a:ext>
            </a:extLst>
          </p:cNvPr>
          <p:cNvGrpSpPr/>
          <p:nvPr/>
        </p:nvGrpSpPr>
        <p:grpSpPr>
          <a:xfrm>
            <a:off x="7354573" y="2005357"/>
            <a:ext cx="2683819" cy="1213196"/>
            <a:chOff x="8159992" y="1049868"/>
            <a:chExt cx="3916289" cy="1627164"/>
          </a:xfrm>
        </p:grpSpPr>
        <p:grpSp>
          <p:nvGrpSpPr>
            <p:cNvPr id="24" name="Group 23">
              <a:extLst>
                <a:ext uri="{FF2B5EF4-FFF2-40B4-BE49-F238E27FC236}">
                  <a16:creationId xmlns:a16="http://schemas.microsoft.com/office/drawing/2014/main" id="{B8F176FC-24B7-A12F-81BD-93B19964EB64}"/>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BBDB06C4-C9B6-82BD-9523-8A8A34D427DE}"/>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8531365F-5C51-1D4C-5B84-1890F77AB9E6}"/>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1360B91D-2B17-AA78-8F44-8FBCE49AD83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2E2A1A3C-6610-F429-A3B3-DBF94A4CC42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DCCE06B4-ACF3-AB33-CFB7-086FA1C47BE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4922648-E79E-2AE0-C9D3-19CC8AECF0EA}"/>
                </a:ext>
              </a:extLst>
            </p:cNvPr>
            <p:cNvSpPr txBox="1"/>
            <p:nvPr/>
          </p:nvSpPr>
          <p:spPr>
            <a:xfrm>
              <a:off x="9669921" y="1049868"/>
              <a:ext cx="2406360"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B3EA1359-C1C9-3B6C-C516-7163A1E6EA4D}"/>
              </a:ext>
            </a:extLst>
          </p:cNvPr>
          <p:cNvGrpSpPr/>
          <p:nvPr/>
        </p:nvGrpSpPr>
        <p:grpSpPr>
          <a:xfrm>
            <a:off x="8233496" y="3148574"/>
            <a:ext cx="1299988" cy="390880"/>
            <a:chOff x="9412999" y="2552920"/>
            <a:chExt cx="1896971" cy="524256"/>
          </a:xfrm>
        </p:grpSpPr>
        <p:sp>
          <p:nvSpPr>
            <p:cNvPr id="32" name="Line">
              <a:extLst>
                <a:ext uri="{FF2B5EF4-FFF2-40B4-BE49-F238E27FC236}">
                  <a16:creationId xmlns:a16="http://schemas.microsoft.com/office/drawing/2014/main" id="{F412731D-3844-F363-4976-A00D2583EC83}"/>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3" name="Line">
              <a:extLst>
                <a:ext uri="{FF2B5EF4-FFF2-40B4-BE49-F238E27FC236}">
                  <a16:creationId xmlns:a16="http://schemas.microsoft.com/office/drawing/2014/main" id="{3D351A21-3B8A-4E6F-3618-CAB4556BD199}"/>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4" name="master">
              <a:extLst>
                <a:ext uri="{FF2B5EF4-FFF2-40B4-BE49-F238E27FC236}">
                  <a16:creationId xmlns:a16="http://schemas.microsoft.com/office/drawing/2014/main" id="{0AB012BD-034F-1663-86A4-4AF4F45638C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400">
                  <a:solidFill>
                    <a:srgbClr val="00B050"/>
                  </a:solidFill>
                </a:rPr>
                <a:t>my-branch</a:t>
              </a:r>
              <a:endParaRPr sz="1100">
                <a:solidFill>
                  <a:srgbClr val="00B050"/>
                </a:solidFill>
              </a:endParaRPr>
            </a:p>
          </p:txBody>
        </p:sp>
      </p:grpSp>
      <p:grpSp>
        <p:nvGrpSpPr>
          <p:cNvPr id="39" name="Group 38">
            <a:extLst>
              <a:ext uri="{FF2B5EF4-FFF2-40B4-BE49-F238E27FC236}">
                <a16:creationId xmlns:a16="http://schemas.microsoft.com/office/drawing/2014/main" id="{6C6DE419-3E51-2A4C-7328-E937C91A18C5}"/>
              </a:ext>
            </a:extLst>
          </p:cNvPr>
          <p:cNvGrpSpPr/>
          <p:nvPr/>
        </p:nvGrpSpPr>
        <p:grpSpPr>
          <a:xfrm>
            <a:off x="9859463" y="2531223"/>
            <a:ext cx="1850931" cy="848355"/>
            <a:chOff x="2816713" y="1444643"/>
            <a:chExt cx="2662558" cy="1255142"/>
          </a:xfrm>
        </p:grpSpPr>
        <p:grpSp>
          <p:nvGrpSpPr>
            <p:cNvPr id="40" name="Group 39">
              <a:extLst>
                <a:ext uri="{FF2B5EF4-FFF2-40B4-BE49-F238E27FC236}">
                  <a16:creationId xmlns:a16="http://schemas.microsoft.com/office/drawing/2014/main" id="{86A4D7FC-F66B-F0DC-9A49-853C80AE737C}"/>
                </a:ext>
              </a:extLst>
            </p:cNvPr>
            <p:cNvGrpSpPr/>
            <p:nvPr/>
          </p:nvGrpSpPr>
          <p:grpSpPr>
            <a:xfrm>
              <a:off x="2816713" y="1834522"/>
              <a:ext cx="2662558" cy="865263"/>
              <a:chOff x="154155" y="1339222"/>
              <a:chExt cx="2662558" cy="865263"/>
            </a:xfrm>
          </p:grpSpPr>
          <p:sp>
            <p:nvSpPr>
              <p:cNvPr id="42" name="Line">
                <a:extLst>
                  <a:ext uri="{FF2B5EF4-FFF2-40B4-BE49-F238E27FC236}">
                    <a16:creationId xmlns:a16="http://schemas.microsoft.com/office/drawing/2014/main" id="{F10AE492-7317-8D60-6670-69A9DBCFEF42}"/>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a:extLst>
                  <a:ext uri="{FF2B5EF4-FFF2-40B4-BE49-F238E27FC236}">
                    <a16:creationId xmlns:a16="http://schemas.microsoft.com/office/drawing/2014/main" id="{4C5D86C6-601E-B0D0-C13A-0E949123F8DA}"/>
                  </a:ext>
                </a:extLst>
              </p:cNvPr>
              <p:cNvGrpSpPr/>
              <p:nvPr/>
            </p:nvGrpSpPr>
            <p:grpSpPr>
              <a:xfrm>
                <a:off x="1158038" y="1339222"/>
                <a:ext cx="1074562" cy="757004"/>
                <a:chOff x="0" y="0"/>
                <a:chExt cx="826094" cy="378502"/>
              </a:xfrm>
            </p:grpSpPr>
            <p:sp>
              <p:nvSpPr>
                <p:cNvPr id="45" name="Line">
                  <a:extLst>
                    <a:ext uri="{FF2B5EF4-FFF2-40B4-BE49-F238E27FC236}">
                      <a16:creationId xmlns:a16="http://schemas.microsoft.com/office/drawing/2014/main" id="{B770D11E-AEBF-DED6-A46D-91F097E998E9}"/>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6" name="Line">
                  <a:extLst>
                    <a:ext uri="{FF2B5EF4-FFF2-40B4-BE49-F238E27FC236}">
                      <a16:creationId xmlns:a16="http://schemas.microsoft.com/office/drawing/2014/main" id="{8C5432E7-AB6E-26D2-29EB-CE37AA647DC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4" name="master">
                <a:extLst>
                  <a:ext uri="{FF2B5EF4-FFF2-40B4-BE49-F238E27FC236}">
                    <a16:creationId xmlns:a16="http://schemas.microsoft.com/office/drawing/2014/main" id="{F0EBED5B-50AE-51E7-C25D-4272844D63D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t>main</a:t>
                </a:r>
                <a:endParaRPr sz="1000"/>
              </a:p>
            </p:txBody>
          </p:sp>
        </p:grpSp>
        <p:sp>
          <p:nvSpPr>
            <p:cNvPr id="41" name="(CIERA-NORTHWESTERN)">
              <a:extLst>
                <a:ext uri="{FF2B5EF4-FFF2-40B4-BE49-F238E27FC236}">
                  <a16:creationId xmlns:a16="http://schemas.microsoft.com/office/drawing/2014/main" id="{8E7A3CE8-ADAA-98BC-D4CE-2D1100743CB5}"/>
                </a:ext>
              </a:extLst>
            </p:cNvPr>
            <p:cNvSpPr txBox="1"/>
            <p:nvPr/>
          </p:nvSpPr>
          <p:spPr>
            <a:xfrm>
              <a:off x="3136692" y="1444643"/>
              <a:ext cx="1596394" cy="414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050">
                  <a:solidFill>
                    <a:srgbClr val="FFC000"/>
                  </a:solidFill>
                </a:rPr>
                <a:t>(Matthew)</a:t>
              </a:r>
              <a:endParaRPr sz="500">
                <a:solidFill>
                  <a:srgbClr val="FFC000"/>
                </a:solidFill>
              </a:endParaRPr>
            </a:p>
          </p:txBody>
        </p:sp>
      </p:grpSp>
      <p:grpSp>
        <p:nvGrpSpPr>
          <p:cNvPr id="47" name="Group 46">
            <a:extLst>
              <a:ext uri="{FF2B5EF4-FFF2-40B4-BE49-F238E27FC236}">
                <a16:creationId xmlns:a16="http://schemas.microsoft.com/office/drawing/2014/main" id="{0D5B2991-90B1-439B-1C57-9053844E55A5}"/>
              </a:ext>
            </a:extLst>
          </p:cNvPr>
          <p:cNvGrpSpPr/>
          <p:nvPr/>
        </p:nvGrpSpPr>
        <p:grpSpPr>
          <a:xfrm>
            <a:off x="10846845" y="3334825"/>
            <a:ext cx="940278" cy="265047"/>
            <a:chOff x="9412999" y="2552920"/>
            <a:chExt cx="1896971" cy="524256"/>
          </a:xfrm>
        </p:grpSpPr>
        <p:sp>
          <p:nvSpPr>
            <p:cNvPr id="48" name="Line">
              <a:extLst>
                <a:ext uri="{FF2B5EF4-FFF2-40B4-BE49-F238E27FC236}">
                  <a16:creationId xmlns:a16="http://schemas.microsoft.com/office/drawing/2014/main" id="{571FB772-05FD-4ABD-2234-FC1C1475F31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9" name="Line">
              <a:extLst>
                <a:ext uri="{FF2B5EF4-FFF2-40B4-BE49-F238E27FC236}">
                  <a16:creationId xmlns:a16="http://schemas.microsoft.com/office/drawing/2014/main" id="{6242335D-7002-D3C6-276F-D612975BCE99}"/>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0" name="master">
              <a:extLst>
                <a:ext uri="{FF2B5EF4-FFF2-40B4-BE49-F238E27FC236}">
                  <a16:creationId xmlns:a16="http://schemas.microsoft.com/office/drawing/2014/main" id="{BE6C41D2-8273-5468-E411-0D65F695EED7}"/>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solidFill>
                    <a:srgbClr val="FFC000"/>
                  </a:solidFill>
                </a:rPr>
                <a:t>my-branch</a:t>
              </a:r>
              <a:endParaRPr sz="1400">
                <a:solidFill>
                  <a:srgbClr val="FFC000"/>
                </a:solidFill>
              </a:endParaRPr>
            </a:p>
          </p:txBody>
        </p:sp>
      </p:grpSp>
      <p:cxnSp>
        <p:nvCxnSpPr>
          <p:cNvPr id="56" name="Straight Arrow Connector 55">
            <a:extLst>
              <a:ext uri="{FF2B5EF4-FFF2-40B4-BE49-F238E27FC236}">
                <a16:creationId xmlns:a16="http://schemas.microsoft.com/office/drawing/2014/main" id="{108FE68A-F70E-A6DB-49E1-26C259BDE151}"/>
              </a:ext>
            </a:extLst>
          </p:cNvPr>
          <p:cNvCxnSpPr>
            <a:cxnSpLocks/>
            <a:stCxn id="50" idx="1"/>
          </p:cNvCxnSpPr>
          <p:nvPr/>
        </p:nvCxnSpPr>
        <p:spPr>
          <a:xfrm flipH="1" flipV="1">
            <a:off x="9374015" y="3324994"/>
            <a:ext cx="1472830" cy="142355"/>
          </a:xfrm>
          <a:prstGeom prst="straightConnector1">
            <a:avLst/>
          </a:prstGeom>
          <a:ln w="66675">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095BD2C-00F2-99B4-BEB8-07D50065BB8F}"/>
              </a:ext>
            </a:extLst>
          </p:cNvPr>
          <p:cNvGrpSpPr/>
          <p:nvPr/>
        </p:nvGrpSpPr>
        <p:grpSpPr>
          <a:xfrm>
            <a:off x="9793207" y="3011801"/>
            <a:ext cx="586215" cy="803979"/>
            <a:chOff x="9728078" y="3095500"/>
            <a:chExt cx="586215" cy="803979"/>
          </a:xfrm>
        </p:grpSpPr>
        <p:cxnSp>
          <p:nvCxnSpPr>
            <p:cNvPr id="55" name="Straight Connector 54">
              <a:extLst>
                <a:ext uri="{FF2B5EF4-FFF2-40B4-BE49-F238E27FC236}">
                  <a16:creationId xmlns:a16="http://schemas.microsoft.com/office/drawing/2014/main" id="{F5DEB65B-BF9B-D97B-B242-197FD76F03FF}"/>
                </a:ext>
              </a:extLst>
            </p:cNvPr>
            <p:cNvCxnSpPr/>
            <p:nvPr/>
          </p:nvCxnSpPr>
          <p:spPr>
            <a:xfrm flipH="1">
              <a:off x="9737079" y="3095500"/>
              <a:ext cx="577214" cy="803979"/>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4036316-51A2-3F28-4416-48F9D6950500}"/>
                </a:ext>
              </a:extLst>
            </p:cNvPr>
            <p:cNvCxnSpPr>
              <a:cxnSpLocks/>
            </p:cNvCxnSpPr>
            <p:nvPr/>
          </p:nvCxnSpPr>
          <p:spPr>
            <a:xfrm>
              <a:off x="9728078" y="3109141"/>
              <a:ext cx="577214" cy="790338"/>
            </a:xfrm>
            <a:prstGeom prst="line">
              <a:avLst/>
            </a:prstGeom>
            <a:ln w="889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4" name="TextBox 63">
            <a:extLst>
              <a:ext uri="{FF2B5EF4-FFF2-40B4-BE49-F238E27FC236}">
                <a16:creationId xmlns:a16="http://schemas.microsoft.com/office/drawing/2014/main" id="{ED04D86A-1135-558E-98A2-B832C57C1D6B}"/>
              </a:ext>
            </a:extLst>
          </p:cNvPr>
          <p:cNvSpPr txBox="1"/>
          <p:nvPr/>
        </p:nvSpPr>
        <p:spPr>
          <a:xfrm>
            <a:off x="8599987" y="3975511"/>
            <a:ext cx="2688887" cy="461665"/>
          </a:xfrm>
          <a:prstGeom prst="rect">
            <a:avLst/>
          </a:prstGeom>
          <a:noFill/>
        </p:spPr>
        <p:txBody>
          <a:bodyPr wrap="square" rtlCol="0">
            <a:spAutoFit/>
          </a:bodyPr>
          <a:lstStyle/>
          <a:p>
            <a:r>
              <a:rPr lang="en-US" sz="2400" b="1"/>
              <a:t>MERGE CONFLICT</a:t>
            </a:r>
          </a:p>
        </p:txBody>
      </p:sp>
    </p:spTree>
    <p:extLst>
      <p:ext uri="{BB962C8B-B14F-4D97-AF65-F5344CB8AC3E}">
        <p14:creationId xmlns:p14="http://schemas.microsoft.com/office/powerpoint/2010/main" val="253259297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660678"/>
            <a:ext cx="10972800" cy="4555648"/>
          </a:xfrm>
        </p:spPr>
        <p:txBody>
          <a:bodyPr vert="horz" lIns="91440" tIns="45720" rIns="91440" bIns="45720" rtlCol="0" anchor="t">
            <a:normAutofit/>
          </a:bodyPr>
          <a:lstStyle/>
          <a:p>
            <a:pPr marL="456565" indent="-456565"/>
            <a:r>
              <a:rPr lang="en-US" sz="2800" b="1"/>
              <a:t>Merge</a:t>
            </a:r>
            <a:r>
              <a:rPr lang="en-US" sz="2800"/>
              <a:t>: Merging takes the changes from one branch (in the same repository or from a fork), and applies them into another. This often happens as a "pull request" (which can be thought of as a request to merge), or via the command line. A merge can be done through a pull request via the command line.</a:t>
            </a:r>
          </a:p>
          <a:p>
            <a:pPr marL="456565" indent="-456565"/>
            <a:r>
              <a:rPr lang="en-US" sz="2800" b="1"/>
              <a:t>Merge conflict:</a:t>
            </a:r>
            <a:r>
              <a:rPr lang="en-US" sz="2800"/>
              <a:t> A difference that occurs between merged branches. Merge conflicts happen when people make different changes to the same line of the same file, or when one person edits a file and another person deletes the same file. The merge conflict must be resolved before you can merge branches</a:t>
            </a:r>
          </a:p>
          <a:p>
            <a:pPr marL="0" indent="0">
              <a:buNone/>
            </a:pPr>
            <a:endParaRPr lang="en-US" sz="4250"/>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41</a:t>
            </a:fld>
            <a:endParaRPr lang="en-US"/>
          </a:p>
        </p:txBody>
      </p:sp>
      <p:sp>
        <p:nvSpPr>
          <p:cNvPr id="6" name="TextBox 5">
            <a:extLst>
              <a:ext uri="{FF2B5EF4-FFF2-40B4-BE49-F238E27FC236}">
                <a16:creationId xmlns:a16="http://schemas.microsoft.com/office/drawing/2014/main" id="{AE1178A9-BA50-8E13-D321-DD9D2A767BE7}"/>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387846320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42</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600"/>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1" y="0"/>
            <a:ext cx="11647055" cy="1143000"/>
          </a:xfrm>
        </p:spPr>
        <p:txBody>
          <a:bodyPr>
            <a:normAutofit/>
          </a:bodyPr>
          <a:lstStyle/>
          <a:p>
            <a:pPr algn="l"/>
            <a:r>
              <a:rPr lang="en-US" sz="4400">
                <a:solidFill>
                  <a:srgbClr val="4E2A84"/>
                </a:solidFill>
              </a:rPr>
              <a:t>Example: How do resolve this conflict?</a:t>
            </a:r>
            <a:endParaRPr lang="en-US" sz="4000" b="1"/>
          </a:p>
        </p:txBody>
      </p:sp>
      <p:sp>
        <p:nvSpPr>
          <p:cNvPr id="7" name="Text Placeholder 2">
            <a:extLst>
              <a:ext uri="{FF2B5EF4-FFF2-40B4-BE49-F238E27FC236}">
                <a16:creationId xmlns:a16="http://schemas.microsoft.com/office/drawing/2014/main" id="{EB446BAA-BA93-D4F6-9607-1CF02DBB8B9B}"/>
              </a:ext>
            </a:extLst>
          </p:cNvPr>
          <p:cNvSpPr>
            <a:spLocks noGrp="1"/>
          </p:cNvSpPr>
          <p:nvPr>
            <p:ph type="body" idx="1"/>
          </p:nvPr>
        </p:nvSpPr>
        <p:spPr>
          <a:xfrm>
            <a:off x="344183" y="2218323"/>
            <a:ext cx="11302871" cy="3656004"/>
          </a:xfrm>
          <a:solidFill>
            <a:schemeClr val="bg2"/>
          </a:solidFill>
        </p:spPr>
        <p:txBody>
          <a:bodyPr vert="horz" lIns="91440" tIns="45720" rIns="91440" bIns="45720" rtlCol="0" anchor="t">
            <a:normAutofit fontScale="70000" lnSpcReduction="20000"/>
          </a:bodyPr>
          <a:lstStyle/>
          <a:p>
            <a:pPr marL="0" indent="0">
              <a:buNone/>
            </a:pPr>
            <a:r>
              <a:rPr lang="en-US" sz="2400">
                <a:latin typeface="Courier New" panose="02070309020205020404" pitchFamily="49" charset="0"/>
                <a:cs typeface="Courier New" panose="02070309020205020404" pitchFamily="49" charset="0"/>
              </a:rPr>
              <a:t>$ </a:t>
            </a:r>
            <a:r>
              <a:rPr lang="en-US" sz="2900" b="1">
                <a:latin typeface="Courier New" panose="02070309020205020404" pitchFamily="49" charset="0"/>
                <a:cs typeface="Courier New" panose="02070309020205020404" pitchFamily="49" charset="0"/>
              </a:rPr>
              <a:t>git status</a:t>
            </a:r>
            <a:endParaRPr lang="en-US" sz="2400" b="1">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On branch my-branch</a:t>
            </a:r>
          </a:p>
          <a:p>
            <a:pPr marL="0" indent="0">
              <a:buNone/>
            </a:pPr>
            <a:r>
              <a:rPr lang="en-US" sz="2400">
                <a:latin typeface="Courier New" panose="02070309020205020404" pitchFamily="49" charset="0"/>
                <a:cs typeface="Courier New" panose="02070309020205020404" pitchFamily="49" charset="0"/>
              </a:rPr>
              <a:t>Your branch is up to date with 'origin/my-branch'.</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You have unmerged paths.</a:t>
            </a:r>
          </a:p>
          <a:p>
            <a:pPr marL="0" indent="0">
              <a:buNone/>
            </a:pPr>
            <a:r>
              <a:rPr lang="en-US" sz="2400">
                <a:latin typeface="Courier New" panose="02070309020205020404" pitchFamily="49" charset="0"/>
                <a:cs typeface="Courier New" panose="02070309020205020404" pitchFamily="49" charset="0"/>
              </a:rPr>
              <a:t>  (fix conflicts and run "git commit")</a:t>
            </a:r>
          </a:p>
          <a:p>
            <a:pPr marL="0" indent="0">
              <a:buNone/>
            </a:pPr>
            <a:r>
              <a:rPr lang="en-US" sz="2400">
                <a:latin typeface="Courier New" panose="02070309020205020404" pitchFamily="49" charset="0"/>
                <a:cs typeface="Courier New" panose="02070309020205020404" pitchFamily="49" charset="0"/>
              </a:rPr>
              <a:t>  (use "git merge --abort" to abort the merge)</a:t>
            </a: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b="1">
                <a:latin typeface="Courier New" panose="02070309020205020404" pitchFamily="49" charset="0"/>
                <a:cs typeface="Courier New" panose="02070309020205020404" pitchFamily="49" charset="0"/>
              </a:rPr>
              <a:t>Unmerged paths:</a:t>
            </a:r>
          </a:p>
          <a:p>
            <a:pPr marL="0" indent="0">
              <a:buNone/>
            </a:pPr>
            <a:r>
              <a:rPr lang="en-US" sz="2400" b="1">
                <a:latin typeface="Courier New" panose="02070309020205020404" pitchFamily="49" charset="0"/>
                <a:cs typeface="Courier New" panose="02070309020205020404" pitchFamily="49" charset="0"/>
              </a:rPr>
              <a:t>  (use "git add &lt;file&gt;..." to mark resolution)</a:t>
            </a:r>
          </a:p>
          <a:p>
            <a:pPr marL="0" indent="0">
              <a:buNone/>
            </a:pPr>
            <a:r>
              <a:rPr lang="en-US" sz="2400" b="1">
                <a:latin typeface="Courier New" panose="02070309020205020404" pitchFamily="49" charset="0"/>
                <a:cs typeface="Courier New" panose="02070309020205020404" pitchFamily="49" charset="0"/>
              </a:rPr>
              <a:t>	both modified:   </a:t>
            </a:r>
            <a:r>
              <a:rPr lang="en-US" sz="2400" b="1" err="1">
                <a:latin typeface="Courier New" panose="02070309020205020404" pitchFamily="49" charset="0"/>
                <a:cs typeface="Courier New" panose="02070309020205020404" pitchFamily="49" charset="0"/>
              </a:rPr>
              <a:t>README.md</a:t>
            </a:r>
            <a:endParaRPr lang="en-US" sz="2400" b="1">
              <a:latin typeface="Courier New" panose="02070309020205020404" pitchFamily="49" charset="0"/>
              <a:cs typeface="Courier New" panose="02070309020205020404" pitchFamily="49" charset="0"/>
            </a:endParaRPr>
          </a:p>
          <a:p>
            <a:pPr marL="0" indent="0">
              <a:buNone/>
            </a:pP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no changes added to commit (use "git add" and/or "git commit -a")</a:t>
            </a:r>
          </a:p>
        </p:txBody>
      </p:sp>
      <p:sp>
        <p:nvSpPr>
          <p:cNvPr id="2" name="Text Placeholder 2">
            <a:extLst>
              <a:ext uri="{FF2B5EF4-FFF2-40B4-BE49-F238E27FC236}">
                <a16:creationId xmlns:a16="http://schemas.microsoft.com/office/drawing/2014/main" id="{4C1BE301-0A11-B8BB-F49B-B5DA9216C927}"/>
              </a:ext>
            </a:extLst>
          </p:cNvPr>
          <p:cNvSpPr txBox="1">
            <a:spLocks/>
          </p:cNvSpPr>
          <p:nvPr/>
        </p:nvSpPr>
        <p:spPr>
          <a:xfrm>
            <a:off x="337126" y="996087"/>
            <a:ext cx="11854874" cy="1143000"/>
          </a:xfrm>
          <a:prstGeom prst="rect">
            <a:avLst/>
          </a:prstGeom>
        </p:spPr>
        <p:txBody>
          <a:bodyPr vert="horz" lIns="91440" tIns="45720" rIns="91440" bIns="45720" rtlCol="0" anchor="t">
            <a:normAutofit fontScale="85000" lnSpcReduction="1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Use </a:t>
            </a:r>
            <a:r>
              <a:rPr lang="en-US" sz="3600" b="1"/>
              <a:t>git status</a:t>
            </a:r>
            <a:r>
              <a:rPr lang="en-US" sz="3600"/>
              <a:t> to determine which file failed to `merge` automatically between `</a:t>
            </a:r>
            <a:r>
              <a:rPr lang="en-US" sz="3600" err="1"/>
              <a:t>matthew</a:t>
            </a:r>
            <a:r>
              <a:rPr lang="en-US" sz="3600"/>
              <a:t>/my-branch and `my-branch`.</a:t>
            </a:r>
          </a:p>
        </p:txBody>
      </p:sp>
    </p:spTree>
    <p:extLst>
      <p:ext uri="{BB962C8B-B14F-4D97-AF65-F5344CB8AC3E}">
        <p14:creationId xmlns:p14="http://schemas.microsoft.com/office/powerpoint/2010/main" val="3694097700"/>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43</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600"/>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1" y="0"/>
            <a:ext cx="11647055" cy="1143000"/>
          </a:xfrm>
        </p:spPr>
        <p:txBody>
          <a:bodyPr>
            <a:normAutofit/>
          </a:bodyPr>
          <a:lstStyle/>
          <a:p>
            <a:pPr algn="l"/>
            <a:r>
              <a:rPr lang="en-US" sz="4400">
                <a:solidFill>
                  <a:srgbClr val="4E2A84"/>
                </a:solidFill>
              </a:rPr>
              <a:t>Example: How do resolve this conflict?</a:t>
            </a:r>
            <a:endParaRPr lang="en-US" sz="4000" b="1"/>
          </a:p>
        </p:txBody>
      </p:sp>
      <p:sp>
        <p:nvSpPr>
          <p:cNvPr id="7" name="Text Placeholder 2">
            <a:extLst>
              <a:ext uri="{FF2B5EF4-FFF2-40B4-BE49-F238E27FC236}">
                <a16:creationId xmlns:a16="http://schemas.microsoft.com/office/drawing/2014/main" id="{EB446BAA-BA93-D4F6-9607-1CF02DBB8B9B}"/>
              </a:ext>
            </a:extLst>
          </p:cNvPr>
          <p:cNvSpPr>
            <a:spLocks noGrp="1"/>
          </p:cNvSpPr>
          <p:nvPr>
            <p:ph type="body" idx="1"/>
          </p:nvPr>
        </p:nvSpPr>
        <p:spPr>
          <a:xfrm>
            <a:off x="344184" y="2218323"/>
            <a:ext cx="10972800" cy="3656004"/>
          </a:xfrm>
          <a:solidFill>
            <a:schemeClr val="bg2"/>
          </a:solidFill>
        </p:spPr>
        <p:txBody>
          <a:bodyPr vert="horz" lIns="91440" tIns="45720" rIns="91440" bIns="45720" rtlCol="0" anchor="t">
            <a:normAutofit fontScale="62500" lnSpcReduction="20000"/>
          </a:bodyPr>
          <a:lstStyle/>
          <a:p>
            <a:pPr marL="0" indent="0">
              <a:buNone/>
            </a:pPr>
            <a:r>
              <a:rPr lang="en-US" sz="2400">
                <a:latin typeface="Courier New" panose="02070309020205020404" pitchFamily="49" charset="0"/>
                <a:cs typeface="Courier New" panose="02070309020205020404" pitchFamily="49" charset="0"/>
              </a:rPr>
              <a:t>$ </a:t>
            </a:r>
            <a:r>
              <a:rPr lang="en-US" sz="3200" b="1">
                <a:latin typeface="Courier New" panose="02070309020205020404" pitchFamily="49" charset="0"/>
                <a:cs typeface="Courier New" panose="02070309020205020404" pitchFamily="49" charset="0"/>
              </a:rPr>
              <a:t>git diff</a:t>
            </a:r>
            <a:endParaRPr lang="en-US" sz="2400" b="1">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diff --cc </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index dbccf37,a5cde5a..0000000</a:t>
            </a:r>
          </a:p>
          <a:p>
            <a:pPr marL="0" indent="0">
              <a:buNone/>
            </a:pPr>
            <a:r>
              <a:rPr lang="en-US" sz="2400">
                <a:latin typeface="Courier New" panose="02070309020205020404" pitchFamily="49" charset="0"/>
                <a:cs typeface="Courier New" panose="02070309020205020404" pitchFamily="49" charset="0"/>
              </a:rPr>
              <a:t>--- a/</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b/</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-1,4 -1,4 +1,8 @@@</a:t>
            </a:r>
          </a:p>
          <a:p>
            <a:pPr marL="0" indent="0">
              <a:buNone/>
            </a:pPr>
            <a:r>
              <a:rPr lang="en-US" sz="2400">
                <a:latin typeface="Courier New" panose="02070309020205020404" pitchFamily="49" charset="0"/>
                <a:cs typeface="Courier New" panose="02070309020205020404" pitchFamily="49" charset="0"/>
              </a:rPr>
              <a:t>  # </a:t>
            </a:r>
            <a:r>
              <a:rPr lang="en-US" sz="2400" err="1">
                <a:latin typeface="Courier New" panose="02070309020205020404" pitchFamily="49" charset="0"/>
                <a:cs typeface="Courier New" panose="02070309020205020404" pitchFamily="49" charset="0"/>
              </a:rPr>
              <a:t>github-reu</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Example repository for REU git workshops</a:t>
            </a:r>
          </a:p>
          <a:p>
            <a:pPr marL="0" indent="0">
              <a:buNone/>
            </a:pPr>
            <a:r>
              <a:rPr lang="en-US" sz="2400">
                <a:latin typeface="Courier New" panose="02070309020205020404" pitchFamily="49" charset="0"/>
                <a:cs typeface="Courier New" panose="02070309020205020404" pitchFamily="49" charset="0"/>
              </a:rPr>
              <a:t>  </a:t>
            </a:r>
          </a:p>
          <a:p>
            <a:pPr marL="0" indent="0">
              <a:buNone/>
            </a:pPr>
            <a:r>
              <a:rPr lang="en-US" sz="2400" b="1">
                <a:latin typeface="Courier New" panose="02070309020205020404" pitchFamily="49" charset="0"/>
                <a:cs typeface="Courier New" panose="02070309020205020404" pitchFamily="49" charset="0"/>
              </a:rPr>
              <a:t>++&lt;&lt;&lt;&lt;&lt;&lt;&lt; HEAD</a:t>
            </a:r>
          </a:p>
          <a:p>
            <a:pPr marL="0" indent="0">
              <a:buNone/>
            </a:pPr>
            <a:r>
              <a:rPr lang="en-US" sz="2400" b="1">
                <a:latin typeface="Courier New" panose="02070309020205020404" pitchFamily="49" charset="0"/>
                <a:cs typeface="Courier New" panose="02070309020205020404" pitchFamily="49" charset="0"/>
              </a:rPr>
              <a:t> +Scott Coughlin loves the Vikings and Wolves.</a:t>
            </a:r>
          </a:p>
          <a:p>
            <a:pPr marL="0" indent="0">
              <a:buNone/>
            </a:pPr>
            <a:r>
              <a:rPr lang="en-US" sz="2400" b="1">
                <a:latin typeface="Courier New" panose="02070309020205020404" pitchFamily="49" charset="0"/>
                <a:cs typeface="Courier New" panose="02070309020205020404" pitchFamily="49" charset="0"/>
              </a:rPr>
              <a:t>++=======</a:t>
            </a:r>
          </a:p>
          <a:p>
            <a:pPr marL="0" indent="0">
              <a:buNone/>
            </a:pPr>
            <a:r>
              <a:rPr lang="en-US" sz="2400" b="1">
                <a:latin typeface="Courier New" panose="02070309020205020404" pitchFamily="49" charset="0"/>
                <a:cs typeface="Courier New" panose="02070309020205020404" pitchFamily="49" charset="0"/>
              </a:rPr>
              <a:t>+ Matthew </a:t>
            </a:r>
            <a:r>
              <a:rPr lang="en-US" sz="2400" b="1" err="1">
                <a:latin typeface="Courier New" panose="02070309020205020404" pitchFamily="49" charset="0"/>
                <a:cs typeface="Courier New" panose="02070309020205020404" pitchFamily="49" charset="0"/>
              </a:rPr>
              <a:t>Gorby</a:t>
            </a:r>
            <a:r>
              <a:rPr lang="en-US" sz="2400" b="1">
                <a:latin typeface="Courier New" panose="02070309020205020404" pitchFamily="49" charset="0"/>
                <a:cs typeface="Courier New" panose="02070309020205020404" pitchFamily="49" charset="0"/>
              </a:rPr>
              <a:t> loved the Portland Trail Blazers until the front office ruined the team.</a:t>
            </a:r>
          </a:p>
          <a:p>
            <a:pPr marL="0" indent="0">
              <a:buNone/>
            </a:pPr>
            <a:r>
              <a:rPr lang="en-US" sz="2400" b="1">
                <a:latin typeface="Courier New" panose="02070309020205020404" pitchFamily="49" charset="0"/>
                <a:cs typeface="Courier New" panose="02070309020205020404" pitchFamily="49" charset="0"/>
              </a:rPr>
              <a:t>++&gt;&gt;&gt;&gt;&gt;&gt;&gt; </a:t>
            </a:r>
            <a:r>
              <a:rPr lang="en-US" sz="2400" b="1" err="1">
                <a:latin typeface="Courier New" panose="02070309020205020404" pitchFamily="49" charset="0"/>
                <a:cs typeface="Courier New" panose="02070309020205020404" pitchFamily="49" charset="0"/>
              </a:rPr>
              <a:t>matthew</a:t>
            </a:r>
            <a:r>
              <a:rPr lang="en-US" sz="2400" b="1">
                <a:latin typeface="Courier New" panose="02070309020205020404" pitchFamily="49" charset="0"/>
                <a:cs typeface="Courier New" panose="02070309020205020404" pitchFamily="49" charset="0"/>
              </a:rPr>
              <a:t>/my-branch</a:t>
            </a:r>
          </a:p>
        </p:txBody>
      </p:sp>
      <p:sp>
        <p:nvSpPr>
          <p:cNvPr id="2" name="Text Placeholder 2">
            <a:extLst>
              <a:ext uri="{FF2B5EF4-FFF2-40B4-BE49-F238E27FC236}">
                <a16:creationId xmlns:a16="http://schemas.microsoft.com/office/drawing/2014/main" id="{4C1BE301-0A11-B8BB-F49B-B5DA9216C927}"/>
              </a:ext>
            </a:extLst>
          </p:cNvPr>
          <p:cNvSpPr txBox="1">
            <a:spLocks/>
          </p:cNvSpPr>
          <p:nvPr/>
        </p:nvSpPr>
        <p:spPr>
          <a:xfrm>
            <a:off x="337126" y="996087"/>
            <a:ext cx="11854874" cy="1143000"/>
          </a:xfrm>
          <a:prstGeom prst="rect">
            <a:avLst/>
          </a:prstGeom>
        </p:spPr>
        <p:txBody>
          <a:bodyPr vert="horz" lIns="91440" tIns="45720" rIns="91440" bIns="45720" rtlCol="0" anchor="t">
            <a:normAutofit lnSpcReduction="1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Use </a:t>
            </a:r>
            <a:r>
              <a:rPr lang="en-US" sz="3600" b="1"/>
              <a:t>git diff </a:t>
            </a:r>
            <a:r>
              <a:rPr lang="en-US" sz="3600"/>
              <a:t>to determine the specific lines of code that could not be merged automatically.</a:t>
            </a:r>
          </a:p>
        </p:txBody>
      </p:sp>
    </p:spTree>
    <p:extLst>
      <p:ext uri="{BB962C8B-B14F-4D97-AF65-F5344CB8AC3E}">
        <p14:creationId xmlns:p14="http://schemas.microsoft.com/office/powerpoint/2010/main" val="3241875560"/>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44</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600"/>
          </a:p>
        </p:txBody>
      </p:sp>
      <p:sp>
        <p:nvSpPr>
          <p:cNvPr id="8" name="Title 1">
            <a:extLst>
              <a:ext uri="{FF2B5EF4-FFF2-40B4-BE49-F238E27FC236}">
                <a16:creationId xmlns:a16="http://schemas.microsoft.com/office/drawing/2014/main" id="{62927144-D9F5-3D29-B9DE-7F0A79FF3065}"/>
              </a:ext>
            </a:extLst>
          </p:cNvPr>
          <p:cNvSpPr>
            <a:spLocks noGrp="1"/>
          </p:cNvSpPr>
          <p:nvPr>
            <p:ph type="title"/>
          </p:nvPr>
        </p:nvSpPr>
        <p:spPr>
          <a:xfrm>
            <a:off x="-1" y="0"/>
            <a:ext cx="11647055" cy="1143000"/>
          </a:xfrm>
        </p:spPr>
        <p:txBody>
          <a:bodyPr>
            <a:normAutofit/>
          </a:bodyPr>
          <a:lstStyle/>
          <a:p>
            <a:pPr algn="l"/>
            <a:r>
              <a:rPr lang="en-US" sz="4400">
                <a:solidFill>
                  <a:srgbClr val="4E2A84"/>
                </a:solidFill>
              </a:rPr>
              <a:t>Example: How do resolve this conflict?</a:t>
            </a:r>
            <a:endParaRPr lang="en-US" sz="4000" b="1"/>
          </a:p>
        </p:txBody>
      </p:sp>
      <p:sp>
        <p:nvSpPr>
          <p:cNvPr id="7" name="Text Placeholder 2">
            <a:extLst>
              <a:ext uri="{FF2B5EF4-FFF2-40B4-BE49-F238E27FC236}">
                <a16:creationId xmlns:a16="http://schemas.microsoft.com/office/drawing/2014/main" id="{EB446BAA-BA93-D4F6-9607-1CF02DBB8B9B}"/>
              </a:ext>
            </a:extLst>
          </p:cNvPr>
          <p:cNvSpPr>
            <a:spLocks noGrp="1"/>
          </p:cNvSpPr>
          <p:nvPr>
            <p:ph type="body" idx="1"/>
          </p:nvPr>
        </p:nvSpPr>
        <p:spPr>
          <a:xfrm>
            <a:off x="344184" y="2218323"/>
            <a:ext cx="10972800" cy="3656004"/>
          </a:xfrm>
          <a:solidFill>
            <a:schemeClr val="bg2"/>
          </a:solidFill>
        </p:spPr>
        <p:txBody>
          <a:bodyPr vert="horz" lIns="91440" tIns="45720" rIns="91440" bIns="45720" rtlCol="0" anchor="t">
            <a:normAutofit fontScale="85000" lnSpcReduction="20000"/>
          </a:bodyPr>
          <a:lstStyle/>
          <a:p>
            <a:pPr marL="0" indent="0">
              <a:buNone/>
            </a:pPr>
            <a:r>
              <a:rPr lang="en-US" sz="2400">
                <a:latin typeface="Courier New" panose="02070309020205020404" pitchFamily="49" charset="0"/>
                <a:cs typeface="Courier New" panose="02070309020205020404" pitchFamily="49" charset="0"/>
              </a:rPr>
              <a:t>$ </a:t>
            </a:r>
            <a:r>
              <a:rPr lang="en-US" sz="2400" b="1">
                <a:latin typeface="Courier New" panose="02070309020205020404" pitchFamily="49" charset="0"/>
                <a:cs typeface="Courier New" panose="02070309020205020404" pitchFamily="49" charset="0"/>
              </a:rPr>
              <a:t>git diff    </a:t>
            </a:r>
          </a:p>
          <a:p>
            <a:pPr marL="0" indent="0">
              <a:buNone/>
            </a:pPr>
            <a:r>
              <a:rPr lang="en-US" sz="2400">
                <a:latin typeface="Courier New" panose="02070309020205020404" pitchFamily="49" charset="0"/>
                <a:cs typeface="Courier New" panose="02070309020205020404" pitchFamily="49" charset="0"/>
              </a:rPr>
              <a:t>diff --cc </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index dbccf37,a5cde5a..0000000</a:t>
            </a:r>
          </a:p>
          <a:p>
            <a:pPr marL="0" indent="0">
              <a:buNone/>
            </a:pPr>
            <a:r>
              <a:rPr lang="en-US" sz="2400">
                <a:latin typeface="Courier New" panose="02070309020205020404" pitchFamily="49" charset="0"/>
                <a:cs typeface="Courier New" panose="02070309020205020404" pitchFamily="49" charset="0"/>
              </a:rPr>
              <a:t>--- a/</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b/</a:t>
            </a:r>
            <a:r>
              <a:rPr lang="en-US" sz="2400" err="1">
                <a:latin typeface="Courier New" panose="02070309020205020404" pitchFamily="49" charset="0"/>
                <a:cs typeface="Courier New" panose="02070309020205020404" pitchFamily="49" charset="0"/>
              </a:rPr>
              <a:t>README.md</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-1,4 -1,4 +1,5 @@@</a:t>
            </a:r>
          </a:p>
          <a:p>
            <a:pPr marL="0" indent="0">
              <a:buNone/>
            </a:pPr>
            <a:r>
              <a:rPr lang="en-US" sz="2400">
                <a:latin typeface="Courier New" panose="02070309020205020404" pitchFamily="49" charset="0"/>
                <a:cs typeface="Courier New" panose="02070309020205020404" pitchFamily="49" charset="0"/>
              </a:rPr>
              <a:t>  # </a:t>
            </a:r>
            <a:r>
              <a:rPr lang="en-US" sz="2400" err="1">
                <a:latin typeface="Courier New" panose="02070309020205020404" pitchFamily="49" charset="0"/>
                <a:cs typeface="Courier New" panose="02070309020205020404" pitchFamily="49" charset="0"/>
              </a:rPr>
              <a:t>github-reu</a:t>
            </a:r>
            <a:endParaRPr lang="en-US" sz="2400">
              <a:latin typeface="Courier New" panose="02070309020205020404" pitchFamily="49" charset="0"/>
              <a:cs typeface="Courier New" panose="02070309020205020404" pitchFamily="49" charset="0"/>
            </a:endParaRPr>
          </a:p>
          <a:p>
            <a:pPr marL="0" indent="0">
              <a:buNone/>
            </a:pPr>
            <a:r>
              <a:rPr lang="en-US" sz="2400">
                <a:latin typeface="Courier New" panose="02070309020205020404" pitchFamily="49" charset="0"/>
                <a:cs typeface="Courier New" panose="02070309020205020404" pitchFamily="49" charset="0"/>
              </a:rPr>
              <a:t>  Example repository for REU git workshops</a:t>
            </a:r>
          </a:p>
          <a:p>
            <a:pPr marL="0" indent="0">
              <a:buNone/>
            </a:pPr>
            <a:r>
              <a:rPr lang="en-US" sz="2400">
                <a:latin typeface="Courier New" panose="02070309020205020404" pitchFamily="49" charset="0"/>
                <a:cs typeface="Courier New" panose="02070309020205020404" pitchFamily="49" charset="0"/>
              </a:rPr>
              <a:t>  </a:t>
            </a:r>
          </a:p>
          <a:p>
            <a:pPr marL="0" indent="0">
              <a:buNone/>
            </a:pPr>
            <a:r>
              <a:rPr lang="en-US" sz="2400" b="1">
                <a:latin typeface="Courier New" panose="02070309020205020404" pitchFamily="49" charset="0"/>
                <a:cs typeface="Courier New" panose="02070309020205020404" pitchFamily="49" charset="0"/>
              </a:rPr>
              <a:t> +Scott Coughlin loves the Vikings and Wolves.</a:t>
            </a:r>
          </a:p>
          <a:p>
            <a:pPr marL="0" indent="0">
              <a:buNone/>
            </a:pPr>
            <a:r>
              <a:rPr lang="en-US" sz="2400" b="1">
                <a:latin typeface="Courier New" panose="02070309020205020404" pitchFamily="49" charset="0"/>
                <a:cs typeface="Courier New" panose="02070309020205020404" pitchFamily="49" charset="0"/>
              </a:rPr>
              <a:t>+ Matthew </a:t>
            </a:r>
            <a:r>
              <a:rPr lang="en-US" sz="2400" b="1" err="1">
                <a:latin typeface="Courier New" panose="02070309020205020404" pitchFamily="49" charset="0"/>
                <a:cs typeface="Courier New" panose="02070309020205020404" pitchFamily="49" charset="0"/>
              </a:rPr>
              <a:t>Gorby</a:t>
            </a:r>
            <a:r>
              <a:rPr lang="en-US" sz="2400" b="1">
                <a:latin typeface="Courier New" panose="02070309020205020404" pitchFamily="49" charset="0"/>
                <a:cs typeface="Courier New" panose="02070309020205020404" pitchFamily="49" charset="0"/>
              </a:rPr>
              <a:t> loved the Portland Trail Blazers until the front office ruined the team.</a:t>
            </a:r>
          </a:p>
        </p:txBody>
      </p:sp>
      <p:sp>
        <p:nvSpPr>
          <p:cNvPr id="2" name="Text Placeholder 2">
            <a:extLst>
              <a:ext uri="{FF2B5EF4-FFF2-40B4-BE49-F238E27FC236}">
                <a16:creationId xmlns:a16="http://schemas.microsoft.com/office/drawing/2014/main" id="{4C1BE301-0A11-B8BB-F49B-B5DA9216C927}"/>
              </a:ext>
            </a:extLst>
          </p:cNvPr>
          <p:cNvSpPr txBox="1">
            <a:spLocks/>
          </p:cNvSpPr>
          <p:nvPr/>
        </p:nvSpPr>
        <p:spPr>
          <a:xfrm>
            <a:off x="337126" y="996087"/>
            <a:ext cx="11854874" cy="1143000"/>
          </a:xfrm>
          <a:prstGeom prst="rect">
            <a:avLst/>
          </a:prstGeom>
        </p:spPr>
        <p:txBody>
          <a:bodyPr vert="horz" lIns="91440" tIns="45720" rIns="91440" bIns="45720" rtlCol="0" anchor="t">
            <a:normAutofit lnSpcReduction="1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At this point </a:t>
            </a:r>
            <a:r>
              <a:rPr lang="en-US" sz="3600" b="1"/>
              <a:t>you</a:t>
            </a:r>
            <a:r>
              <a:rPr lang="en-US" sz="3600"/>
              <a:t> decide what you want to do with this information. Here I decide to keep both lines.</a:t>
            </a:r>
          </a:p>
        </p:txBody>
      </p:sp>
    </p:spTree>
    <p:extLst>
      <p:ext uri="{BB962C8B-B14F-4D97-AF65-F5344CB8AC3E}">
        <p14:creationId xmlns:p14="http://schemas.microsoft.com/office/powerpoint/2010/main" val="1638272842"/>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563416" y="2333719"/>
            <a:ext cx="10649529" cy="3381281"/>
          </a:xfrm>
          <a:solidFill>
            <a:schemeClr val="bg2"/>
          </a:solidFill>
        </p:spPr>
        <p:txBody>
          <a:bodyPr vert="horz" lIns="91440" tIns="45720" rIns="91440" bIns="45720" rtlCol="0" anchor="t">
            <a:normAutofit/>
          </a:bodyPr>
          <a:lstStyle/>
          <a:p>
            <a:pPr marL="0" indent="0">
              <a:buNone/>
            </a:pPr>
            <a:r>
              <a:rPr lang="en-US" sz="2800">
                <a:latin typeface="Courier New" panose="02070309020205020404" pitchFamily="49" charset="0"/>
                <a:cs typeface="Courier New" panose="02070309020205020404" pitchFamily="49" charset="0"/>
              </a:rPr>
              <a:t>$ </a:t>
            </a:r>
            <a:r>
              <a:rPr lang="en-US" sz="2800" b="1">
                <a:latin typeface="Courier New" panose="02070309020205020404" pitchFamily="49" charset="0"/>
                <a:cs typeface="Courier New" panose="02070309020205020404" pitchFamily="49" charset="0"/>
              </a:rPr>
              <a:t>git add </a:t>
            </a:r>
            <a:r>
              <a:rPr lang="en-US" sz="2800" b="1" err="1">
                <a:latin typeface="Courier New" panose="02070309020205020404" pitchFamily="49" charset="0"/>
                <a:cs typeface="Courier New" panose="02070309020205020404" pitchFamily="49" charset="0"/>
              </a:rPr>
              <a:t>README.md</a:t>
            </a:r>
            <a:r>
              <a:rPr lang="en-US" sz="2800" b="1">
                <a:latin typeface="Courier New" panose="02070309020205020404" pitchFamily="49" charset="0"/>
                <a:cs typeface="Courier New" panose="02070309020205020404" pitchFamily="49" charset="0"/>
              </a:rPr>
              <a:t> </a:t>
            </a:r>
          </a:p>
          <a:p>
            <a:pPr marL="0" indent="0">
              <a:buNone/>
            </a:pPr>
            <a:r>
              <a:rPr lang="en-US" sz="2800">
                <a:latin typeface="Courier New" panose="02070309020205020404" pitchFamily="49" charset="0"/>
                <a:cs typeface="Courier New" panose="02070309020205020404" pitchFamily="49" charset="0"/>
              </a:rPr>
              <a:t>$ </a:t>
            </a:r>
            <a:r>
              <a:rPr lang="en-US" sz="2800" b="1">
                <a:latin typeface="Courier New" panose="02070309020205020404" pitchFamily="49" charset="0"/>
                <a:cs typeface="Courier New" panose="02070309020205020404" pitchFamily="49" charset="0"/>
              </a:rPr>
              <a:t>git commit -m "Resolving the merge conflict between </a:t>
            </a:r>
            <a:r>
              <a:rPr lang="en-US" sz="2800" b="1" err="1">
                <a:latin typeface="Courier New" panose="02070309020205020404" pitchFamily="49" charset="0"/>
                <a:cs typeface="Courier New" panose="02070309020205020404" pitchFamily="49" charset="0"/>
              </a:rPr>
              <a:t>matthew</a:t>
            </a:r>
            <a:r>
              <a:rPr lang="en-US" sz="2800" b="1">
                <a:latin typeface="Courier New" panose="02070309020205020404" pitchFamily="49" charset="0"/>
                <a:cs typeface="Courier New" panose="02070309020205020404" pitchFamily="49" charset="0"/>
              </a:rPr>
              <a:t>/my-branch and my-branch"</a:t>
            </a:r>
          </a:p>
          <a:p>
            <a:pPr marL="0" indent="0">
              <a:buNone/>
            </a:pPr>
            <a:r>
              <a:rPr lang="en-US" sz="2800">
                <a:latin typeface="Courier New" panose="02070309020205020404" pitchFamily="49" charset="0"/>
                <a:cs typeface="Courier New" panose="02070309020205020404" pitchFamily="49" charset="0"/>
              </a:rPr>
              <a:t>[my-branch 7728888] Resolving the merge conflict between </a:t>
            </a:r>
            <a:r>
              <a:rPr lang="en-US" sz="2800" err="1">
                <a:latin typeface="Courier New" panose="02070309020205020404" pitchFamily="49" charset="0"/>
                <a:cs typeface="Courier New" panose="02070309020205020404" pitchFamily="49" charset="0"/>
              </a:rPr>
              <a:t>matthew</a:t>
            </a:r>
            <a:r>
              <a:rPr lang="en-US" sz="2800">
                <a:latin typeface="Courier New" panose="02070309020205020404" pitchFamily="49" charset="0"/>
                <a:cs typeface="Courier New" panose="02070309020205020404" pitchFamily="49" charset="0"/>
              </a:rPr>
              <a:t>/my-branch and my-branch</a:t>
            </a:r>
          </a:p>
          <a:p>
            <a:pPr marL="0" indent="0">
              <a:buNone/>
            </a:pPr>
            <a:r>
              <a:rPr lang="en-US" sz="2800">
                <a:latin typeface="Courier New" panose="02070309020205020404" pitchFamily="49" charset="0"/>
                <a:cs typeface="Courier New" panose="02070309020205020404" pitchFamily="49" charset="0"/>
              </a:rPr>
              <a:t>$ </a:t>
            </a:r>
            <a:r>
              <a:rPr lang="en-US" sz="2800" b="1">
                <a:latin typeface="Courier New" panose="02070309020205020404" pitchFamily="49" charset="0"/>
                <a:cs typeface="Courier New" panose="02070309020205020404" pitchFamily="49" charset="0"/>
              </a:rPr>
              <a:t>git push</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45</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609600" y="1143000"/>
            <a:ext cx="10603345" cy="648083"/>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200"/>
          </a:p>
        </p:txBody>
      </p:sp>
      <p:sp>
        <p:nvSpPr>
          <p:cNvPr id="2" name="Title 1">
            <a:extLst>
              <a:ext uri="{FF2B5EF4-FFF2-40B4-BE49-F238E27FC236}">
                <a16:creationId xmlns:a16="http://schemas.microsoft.com/office/drawing/2014/main" id="{68F7FB00-ABCE-2946-D37E-2BC52794D86E}"/>
              </a:ext>
            </a:extLst>
          </p:cNvPr>
          <p:cNvSpPr>
            <a:spLocks noGrp="1"/>
          </p:cNvSpPr>
          <p:nvPr>
            <p:ph type="title"/>
          </p:nvPr>
        </p:nvSpPr>
        <p:spPr>
          <a:xfrm>
            <a:off x="-1" y="0"/>
            <a:ext cx="11647055" cy="1143000"/>
          </a:xfrm>
        </p:spPr>
        <p:txBody>
          <a:bodyPr>
            <a:normAutofit/>
          </a:bodyPr>
          <a:lstStyle/>
          <a:p>
            <a:pPr algn="l"/>
            <a:r>
              <a:rPr lang="en-US" sz="4400">
                <a:solidFill>
                  <a:srgbClr val="4E2A84"/>
                </a:solidFill>
              </a:rPr>
              <a:t>Example: How do resolve this conflict?</a:t>
            </a:r>
            <a:endParaRPr lang="en-US" sz="4000" b="1"/>
          </a:p>
        </p:txBody>
      </p:sp>
      <p:sp>
        <p:nvSpPr>
          <p:cNvPr id="7" name="Text Placeholder 2">
            <a:extLst>
              <a:ext uri="{FF2B5EF4-FFF2-40B4-BE49-F238E27FC236}">
                <a16:creationId xmlns:a16="http://schemas.microsoft.com/office/drawing/2014/main" id="{01BB1BF4-6250-549A-861D-416841EC0511}"/>
              </a:ext>
            </a:extLst>
          </p:cNvPr>
          <p:cNvSpPr txBox="1">
            <a:spLocks/>
          </p:cNvSpPr>
          <p:nvPr/>
        </p:nvSpPr>
        <p:spPr>
          <a:xfrm>
            <a:off x="337126" y="1120868"/>
            <a:ext cx="10875819" cy="1143000"/>
          </a:xfrm>
          <a:prstGeom prst="rect">
            <a:avLst/>
          </a:prstGeom>
        </p:spPr>
        <p:txBody>
          <a:bodyPr vert="horz" lIns="91440" tIns="45720" rIns="91440" bIns="45720" rtlCol="0" anchor="t">
            <a:normAutofit lnSpcReduction="1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r>
              <a:rPr lang="en-US" sz="3600"/>
              <a:t>Solution: Now we repeat the regular “add”, “commit”, “push” steps from earlier.</a:t>
            </a:r>
          </a:p>
        </p:txBody>
      </p:sp>
    </p:spTree>
    <p:extLst>
      <p:ext uri="{BB962C8B-B14F-4D97-AF65-F5344CB8AC3E}">
        <p14:creationId xmlns:p14="http://schemas.microsoft.com/office/powerpoint/2010/main" val="2685993356"/>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46</a:t>
            </a:fld>
            <a:endParaRPr lang="en-US"/>
          </a:p>
        </p:txBody>
      </p:sp>
      <p:sp>
        <p:nvSpPr>
          <p:cNvPr id="5" name="Text Placeholder 2">
            <a:extLst>
              <a:ext uri="{FF2B5EF4-FFF2-40B4-BE49-F238E27FC236}">
                <a16:creationId xmlns:a16="http://schemas.microsoft.com/office/drawing/2014/main" id="{44C0D391-0595-150C-5090-6F4CDDFDFF58}"/>
              </a:ext>
            </a:extLst>
          </p:cNvPr>
          <p:cNvSpPr txBox="1">
            <a:spLocks/>
          </p:cNvSpPr>
          <p:nvPr/>
        </p:nvSpPr>
        <p:spPr>
          <a:xfrm>
            <a:off x="344184" y="1075323"/>
            <a:ext cx="10972800" cy="1222236"/>
          </a:xfrm>
          <a:prstGeom prst="rect">
            <a:avLst/>
          </a:prstGeom>
        </p:spPr>
        <p:txBody>
          <a:bodyPr vert="horz" lIns="91440" tIns="45720" rIns="91440" bIns="45720" rtlCol="0" anchor="t">
            <a:norm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marL="0" indent="0">
              <a:buNone/>
            </a:pPr>
            <a:endParaRPr lang="en-US" sz="3600"/>
          </a:p>
        </p:txBody>
      </p:sp>
      <p:grpSp>
        <p:nvGrpSpPr>
          <p:cNvPr id="20" name="Group 19">
            <a:extLst>
              <a:ext uri="{FF2B5EF4-FFF2-40B4-BE49-F238E27FC236}">
                <a16:creationId xmlns:a16="http://schemas.microsoft.com/office/drawing/2014/main" id="{C73082C5-A0B4-8F97-99AA-57FF2B6F1174}"/>
              </a:ext>
            </a:extLst>
          </p:cNvPr>
          <p:cNvGrpSpPr/>
          <p:nvPr/>
        </p:nvGrpSpPr>
        <p:grpSpPr>
          <a:xfrm>
            <a:off x="4709481" y="1198666"/>
            <a:ext cx="1907931" cy="1098893"/>
            <a:chOff x="597877" y="463379"/>
            <a:chExt cx="1907931" cy="1098893"/>
          </a:xfrm>
        </p:grpSpPr>
        <p:sp>
          <p:nvSpPr>
            <p:cNvPr id="21" name="UPSTREAM">
              <a:extLst>
                <a:ext uri="{FF2B5EF4-FFF2-40B4-BE49-F238E27FC236}">
                  <a16:creationId xmlns:a16="http://schemas.microsoft.com/office/drawing/2014/main" id="{C7810DEF-CBE4-B9A8-3CAD-F9911BF8B743}"/>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Local</a:t>
              </a:r>
              <a:endParaRPr sz="2400"/>
            </a:p>
          </p:txBody>
        </p:sp>
        <p:sp>
          <p:nvSpPr>
            <p:cNvPr id="22" name="(CIERA-NORTHWESTERN)">
              <a:extLst>
                <a:ext uri="{FF2B5EF4-FFF2-40B4-BE49-F238E27FC236}">
                  <a16:creationId xmlns:a16="http://schemas.microsoft.com/office/drawing/2014/main" id="{6E8D0961-5129-D51C-6E5A-E5272EA6430E}"/>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(Wherever You Clone)</a:t>
              </a:r>
              <a:endParaRPr sz="800"/>
            </a:p>
          </p:txBody>
        </p:sp>
      </p:grpSp>
      <p:grpSp>
        <p:nvGrpSpPr>
          <p:cNvPr id="23" name="Group 22">
            <a:extLst>
              <a:ext uri="{FF2B5EF4-FFF2-40B4-BE49-F238E27FC236}">
                <a16:creationId xmlns:a16="http://schemas.microsoft.com/office/drawing/2014/main" id="{74BA6D2D-CE7D-4CD2-7852-AAF58382627F}"/>
              </a:ext>
            </a:extLst>
          </p:cNvPr>
          <p:cNvGrpSpPr/>
          <p:nvPr/>
        </p:nvGrpSpPr>
        <p:grpSpPr>
          <a:xfrm>
            <a:off x="3484536" y="2133251"/>
            <a:ext cx="2683819" cy="1213196"/>
            <a:chOff x="8159992" y="1049868"/>
            <a:chExt cx="3916289" cy="1627164"/>
          </a:xfrm>
        </p:grpSpPr>
        <p:grpSp>
          <p:nvGrpSpPr>
            <p:cNvPr id="24" name="Group 23">
              <a:extLst>
                <a:ext uri="{FF2B5EF4-FFF2-40B4-BE49-F238E27FC236}">
                  <a16:creationId xmlns:a16="http://schemas.microsoft.com/office/drawing/2014/main" id="{B8F176FC-24B7-A12F-81BD-93B19964EB64}"/>
                </a:ext>
              </a:extLst>
            </p:cNvPr>
            <p:cNvGrpSpPr/>
            <p:nvPr/>
          </p:nvGrpSpPr>
          <p:grpSpPr>
            <a:xfrm>
              <a:off x="8159992" y="1811769"/>
              <a:ext cx="2662558" cy="865263"/>
              <a:chOff x="154155" y="1339222"/>
              <a:chExt cx="2662558" cy="865263"/>
            </a:xfrm>
          </p:grpSpPr>
          <p:sp>
            <p:nvSpPr>
              <p:cNvPr id="26" name="Line">
                <a:extLst>
                  <a:ext uri="{FF2B5EF4-FFF2-40B4-BE49-F238E27FC236}">
                    <a16:creationId xmlns:a16="http://schemas.microsoft.com/office/drawing/2014/main" id="{BBDB06C4-C9B6-82BD-9523-8A8A34D427DE}"/>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7" name="Group">
                <a:extLst>
                  <a:ext uri="{FF2B5EF4-FFF2-40B4-BE49-F238E27FC236}">
                    <a16:creationId xmlns:a16="http://schemas.microsoft.com/office/drawing/2014/main" id="{8531365F-5C51-1D4C-5B84-1890F77AB9E6}"/>
                  </a:ext>
                </a:extLst>
              </p:cNvPr>
              <p:cNvGrpSpPr/>
              <p:nvPr/>
            </p:nvGrpSpPr>
            <p:grpSpPr>
              <a:xfrm>
                <a:off x="1158038" y="1339222"/>
                <a:ext cx="1074562" cy="757004"/>
                <a:chOff x="0" y="0"/>
                <a:chExt cx="826094" cy="378502"/>
              </a:xfrm>
            </p:grpSpPr>
            <p:sp>
              <p:nvSpPr>
                <p:cNvPr id="29" name="Line">
                  <a:extLst>
                    <a:ext uri="{FF2B5EF4-FFF2-40B4-BE49-F238E27FC236}">
                      <a16:creationId xmlns:a16="http://schemas.microsoft.com/office/drawing/2014/main" id="{1360B91D-2B17-AA78-8F44-8FBCE49AD838}"/>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0" name="Line">
                  <a:extLst>
                    <a:ext uri="{FF2B5EF4-FFF2-40B4-BE49-F238E27FC236}">
                      <a16:creationId xmlns:a16="http://schemas.microsoft.com/office/drawing/2014/main" id="{2E2A1A3C-6610-F429-A3B3-DBF94A4CC42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8" name="master">
                <a:extLst>
                  <a:ext uri="{FF2B5EF4-FFF2-40B4-BE49-F238E27FC236}">
                    <a16:creationId xmlns:a16="http://schemas.microsoft.com/office/drawing/2014/main" id="{DCCE06B4-ACF3-AB33-CFB7-086FA1C47BEE}"/>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5" name="Clones…">
              <a:extLst>
                <a:ext uri="{FF2B5EF4-FFF2-40B4-BE49-F238E27FC236}">
                  <a16:creationId xmlns:a16="http://schemas.microsoft.com/office/drawing/2014/main" id="{64922648-E79E-2AE0-C9D3-19CC8AECF0EA}"/>
                </a:ext>
              </a:extLst>
            </p:cNvPr>
            <p:cNvSpPr txBox="1"/>
            <p:nvPr/>
          </p:nvSpPr>
          <p:spPr>
            <a:xfrm>
              <a:off x="9669921" y="1049868"/>
              <a:ext cx="2406360" cy="498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p>
              <a:pPr algn="ctr" defTabSz="410765">
                <a:defRPr sz="1100" b="1" i="1">
                  <a:solidFill>
                    <a:srgbClr val="FF40FF"/>
                  </a:solidFill>
                  <a:uFillTx/>
                  <a:latin typeface="Helvetica Neue"/>
                  <a:ea typeface="Helvetica Neue"/>
                  <a:cs typeface="Helvetica Neue"/>
                  <a:sym typeface="Helvetica Neue"/>
                </a:defRPr>
              </a:pPr>
              <a:r>
                <a:rPr lang="en-US" sz="3200"/>
                <a:t>Laptop</a:t>
              </a:r>
              <a:endParaRPr sz="3200"/>
            </a:p>
          </p:txBody>
        </p:sp>
      </p:grpSp>
      <p:grpSp>
        <p:nvGrpSpPr>
          <p:cNvPr id="31" name="Group 30">
            <a:extLst>
              <a:ext uri="{FF2B5EF4-FFF2-40B4-BE49-F238E27FC236}">
                <a16:creationId xmlns:a16="http://schemas.microsoft.com/office/drawing/2014/main" id="{B3EA1359-C1C9-3B6C-C516-7163A1E6EA4D}"/>
              </a:ext>
            </a:extLst>
          </p:cNvPr>
          <p:cNvGrpSpPr/>
          <p:nvPr/>
        </p:nvGrpSpPr>
        <p:grpSpPr>
          <a:xfrm>
            <a:off x="4363459" y="3276468"/>
            <a:ext cx="1299988" cy="390880"/>
            <a:chOff x="9412999" y="2552920"/>
            <a:chExt cx="1896971" cy="524256"/>
          </a:xfrm>
        </p:grpSpPr>
        <p:sp>
          <p:nvSpPr>
            <p:cNvPr id="32" name="Line">
              <a:extLst>
                <a:ext uri="{FF2B5EF4-FFF2-40B4-BE49-F238E27FC236}">
                  <a16:creationId xmlns:a16="http://schemas.microsoft.com/office/drawing/2014/main" id="{F412731D-3844-F363-4976-A00D2583EC83}"/>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3" name="Line">
              <a:extLst>
                <a:ext uri="{FF2B5EF4-FFF2-40B4-BE49-F238E27FC236}">
                  <a16:creationId xmlns:a16="http://schemas.microsoft.com/office/drawing/2014/main" id="{3D351A21-3B8A-4E6F-3618-CAB4556BD199}"/>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4" name="master">
              <a:extLst>
                <a:ext uri="{FF2B5EF4-FFF2-40B4-BE49-F238E27FC236}">
                  <a16:creationId xmlns:a16="http://schemas.microsoft.com/office/drawing/2014/main" id="{0AB012BD-034F-1663-86A4-4AF4F45638C4}"/>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400">
                  <a:solidFill>
                    <a:srgbClr val="00B050"/>
                  </a:solidFill>
                </a:rPr>
                <a:t>my-branch</a:t>
              </a:r>
              <a:endParaRPr sz="1100">
                <a:solidFill>
                  <a:srgbClr val="00B050"/>
                </a:solidFill>
              </a:endParaRPr>
            </a:p>
          </p:txBody>
        </p:sp>
      </p:grpSp>
      <p:grpSp>
        <p:nvGrpSpPr>
          <p:cNvPr id="39" name="Group 38">
            <a:extLst>
              <a:ext uri="{FF2B5EF4-FFF2-40B4-BE49-F238E27FC236}">
                <a16:creationId xmlns:a16="http://schemas.microsoft.com/office/drawing/2014/main" id="{6C6DE419-3E51-2A4C-7328-E937C91A18C5}"/>
              </a:ext>
            </a:extLst>
          </p:cNvPr>
          <p:cNvGrpSpPr/>
          <p:nvPr/>
        </p:nvGrpSpPr>
        <p:grpSpPr>
          <a:xfrm>
            <a:off x="5989426" y="2659117"/>
            <a:ext cx="1850931" cy="848355"/>
            <a:chOff x="2816713" y="1444643"/>
            <a:chExt cx="2662558" cy="1255142"/>
          </a:xfrm>
        </p:grpSpPr>
        <p:grpSp>
          <p:nvGrpSpPr>
            <p:cNvPr id="40" name="Group 39">
              <a:extLst>
                <a:ext uri="{FF2B5EF4-FFF2-40B4-BE49-F238E27FC236}">
                  <a16:creationId xmlns:a16="http://schemas.microsoft.com/office/drawing/2014/main" id="{86A4D7FC-F66B-F0DC-9A49-853C80AE737C}"/>
                </a:ext>
              </a:extLst>
            </p:cNvPr>
            <p:cNvGrpSpPr/>
            <p:nvPr/>
          </p:nvGrpSpPr>
          <p:grpSpPr>
            <a:xfrm>
              <a:off x="2816713" y="1834522"/>
              <a:ext cx="2662558" cy="865263"/>
              <a:chOff x="154155" y="1339222"/>
              <a:chExt cx="2662558" cy="865263"/>
            </a:xfrm>
          </p:grpSpPr>
          <p:sp>
            <p:nvSpPr>
              <p:cNvPr id="42" name="Line">
                <a:extLst>
                  <a:ext uri="{FF2B5EF4-FFF2-40B4-BE49-F238E27FC236}">
                    <a16:creationId xmlns:a16="http://schemas.microsoft.com/office/drawing/2014/main" id="{F10AE492-7317-8D60-6670-69A9DBCFEF42}"/>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43" name="Group">
                <a:extLst>
                  <a:ext uri="{FF2B5EF4-FFF2-40B4-BE49-F238E27FC236}">
                    <a16:creationId xmlns:a16="http://schemas.microsoft.com/office/drawing/2014/main" id="{4C5D86C6-601E-B0D0-C13A-0E949123F8DA}"/>
                  </a:ext>
                </a:extLst>
              </p:cNvPr>
              <p:cNvGrpSpPr/>
              <p:nvPr/>
            </p:nvGrpSpPr>
            <p:grpSpPr>
              <a:xfrm>
                <a:off x="1158038" y="1339222"/>
                <a:ext cx="1074562" cy="757004"/>
                <a:chOff x="0" y="0"/>
                <a:chExt cx="826094" cy="378502"/>
              </a:xfrm>
            </p:grpSpPr>
            <p:sp>
              <p:nvSpPr>
                <p:cNvPr id="45" name="Line">
                  <a:extLst>
                    <a:ext uri="{FF2B5EF4-FFF2-40B4-BE49-F238E27FC236}">
                      <a16:creationId xmlns:a16="http://schemas.microsoft.com/office/drawing/2014/main" id="{B770D11E-AEBF-DED6-A46D-91F097E998E9}"/>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6" name="Line">
                  <a:extLst>
                    <a:ext uri="{FF2B5EF4-FFF2-40B4-BE49-F238E27FC236}">
                      <a16:creationId xmlns:a16="http://schemas.microsoft.com/office/drawing/2014/main" id="{8C5432E7-AB6E-26D2-29EB-CE37AA647DC6}"/>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44" name="master">
                <a:extLst>
                  <a:ext uri="{FF2B5EF4-FFF2-40B4-BE49-F238E27FC236}">
                    <a16:creationId xmlns:a16="http://schemas.microsoft.com/office/drawing/2014/main" id="{F0EBED5B-50AE-51E7-C25D-4272844D63D8}"/>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t>main</a:t>
                </a:r>
                <a:endParaRPr sz="1000"/>
              </a:p>
            </p:txBody>
          </p:sp>
        </p:grpSp>
        <p:sp>
          <p:nvSpPr>
            <p:cNvPr id="41" name="(CIERA-NORTHWESTERN)">
              <a:extLst>
                <a:ext uri="{FF2B5EF4-FFF2-40B4-BE49-F238E27FC236}">
                  <a16:creationId xmlns:a16="http://schemas.microsoft.com/office/drawing/2014/main" id="{8E7A3CE8-ADAA-98BC-D4CE-2D1100743CB5}"/>
                </a:ext>
              </a:extLst>
            </p:cNvPr>
            <p:cNvSpPr txBox="1"/>
            <p:nvPr/>
          </p:nvSpPr>
          <p:spPr>
            <a:xfrm>
              <a:off x="3136692" y="1444643"/>
              <a:ext cx="1596394" cy="4147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050">
                  <a:solidFill>
                    <a:srgbClr val="FFC000"/>
                  </a:solidFill>
                </a:rPr>
                <a:t>(Matthew)</a:t>
              </a:r>
              <a:endParaRPr sz="500">
                <a:solidFill>
                  <a:srgbClr val="FFC000"/>
                </a:solidFill>
              </a:endParaRPr>
            </a:p>
          </p:txBody>
        </p:sp>
      </p:grpSp>
      <p:grpSp>
        <p:nvGrpSpPr>
          <p:cNvPr id="47" name="Group 46">
            <a:extLst>
              <a:ext uri="{FF2B5EF4-FFF2-40B4-BE49-F238E27FC236}">
                <a16:creationId xmlns:a16="http://schemas.microsoft.com/office/drawing/2014/main" id="{0D5B2991-90B1-439B-1C57-9053844E55A5}"/>
              </a:ext>
            </a:extLst>
          </p:cNvPr>
          <p:cNvGrpSpPr/>
          <p:nvPr/>
        </p:nvGrpSpPr>
        <p:grpSpPr>
          <a:xfrm>
            <a:off x="6976808" y="3462719"/>
            <a:ext cx="940278" cy="265047"/>
            <a:chOff x="9412999" y="2552920"/>
            <a:chExt cx="1896971" cy="524256"/>
          </a:xfrm>
        </p:grpSpPr>
        <p:sp>
          <p:nvSpPr>
            <p:cNvPr id="48" name="Line">
              <a:extLst>
                <a:ext uri="{FF2B5EF4-FFF2-40B4-BE49-F238E27FC236}">
                  <a16:creationId xmlns:a16="http://schemas.microsoft.com/office/drawing/2014/main" id="{571FB772-05FD-4ABD-2234-FC1C1475F315}"/>
                </a:ext>
              </a:extLst>
            </p:cNvPr>
            <p:cNvSpPr/>
            <p:nvPr/>
          </p:nvSpPr>
          <p:spPr>
            <a:xfrm flipV="1">
              <a:off x="9613500" y="2986292"/>
              <a:ext cx="1482590" cy="168"/>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49" name="Line">
              <a:extLst>
                <a:ext uri="{FF2B5EF4-FFF2-40B4-BE49-F238E27FC236}">
                  <a16:creationId xmlns:a16="http://schemas.microsoft.com/office/drawing/2014/main" id="{6242335D-7002-D3C6-276F-D612975BCE99}"/>
                </a:ext>
              </a:extLst>
            </p:cNvPr>
            <p:cNvSpPr/>
            <p:nvPr/>
          </p:nvSpPr>
          <p:spPr>
            <a:xfrm flipH="1" flipV="1">
              <a:off x="9619619" y="2557204"/>
              <a:ext cx="7120" cy="440823"/>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50" name="master">
              <a:extLst>
                <a:ext uri="{FF2B5EF4-FFF2-40B4-BE49-F238E27FC236}">
                  <a16:creationId xmlns:a16="http://schemas.microsoft.com/office/drawing/2014/main" id="{BE6C41D2-8273-5468-E411-0D65F695EED7}"/>
                </a:ext>
              </a:extLst>
            </p:cNvPr>
            <p:cNvSpPr txBox="1"/>
            <p:nvPr/>
          </p:nvSpPr>
          <p:spPr>
            <a:xfrm>
              <a:off x="9412999" y="2552920"/>
              <a:ext cx="1896971"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100">
                  <a:solidFill>
                    <a:srgbClr val="FFC000"/>
                  </a:solidFill>
                </a:rPr>
                <a:t>my-branch</a:t>
              </a:r>
              <a:endParaRPr sz="1400">
                <a:solidFill>
                  <a:srgbClr val="FFC000"/>
                </a:solidFill>
              </a:endParaRPr>
            </a:p>
          </p:txBody>
        </p:sp>
      </p:grpSp>
      <p:cxnSp>
        <p:nvCxnSpPr>
          <p:cNvPr id="56" name="Straight Arrow Connector 55">
            <a:extLst>
              <a:ext uri="{FF2B5EF4-FFF2-40B4-BE49-F238E27FC236}">
                <a16:creationId xmlns:a16="http://schemas.microsoft.com/office/drawing/2014/main" id="{108FE68A-F70E-A6DB-49E1-26C259BDE151}"/>
              </a:ext>
            </a:extLst>
          </p:cNvPr>
          <p:cNvCxnSpPr>
            <a:cxnSpLocks/>
            <a:stCxn id="50" idx="1"/>
          </p:cNvCxnSpPr>
          <p:nvPr/>
        </p:nvCxnSpPr>
        <p:spPr>
          <a:xfrm flipH="1" flipV="1">
            <a:off x="5503978" y="3452888"/>
            <a:ext cx="1472830" cy="142355"/>
          </a:xfrm>
          <a:prstGeom prst="straightConnector1">
            <a:avLst/>
          </a:prstGeom>
          <a:ln w="66675">
            <a:solidFill>
              <a:srgbClr val="FFC000"/>
            </a:solidFill>
            <a:prstDash val="dash"/>
            <a:tailEnd type="triangle"/>
          </a:ln>
        </p:spPr>
        <p:style>
          <a:lnRef idx="2">
            <a:schemeClr val="accent1"/>
          </a:lnRef>
          <a:fillRef idx="0">
            <a:schemeClr val="accent1"/>
          </a:fillRef>
          <a:effectRef idx="1">
            <a:schemeClr val="accent1"/>
          </a:effectRef>
          <a:fontRef idx="minor">
            <a:schemeClr val="tx1"/>
          </a:fontRef>
        </p:style>
      </p:cxnSp>
      <p:grpSp>
        <p:nvGrpSpPr>
          <p:cNvPr id="63" name="Group 62">
            <a:extLst>
              <a:ext uri="{FF2B5EF4-FFF2-40B4-BE49-F238E27FC236}">
                <a16:creationId xmlns:a16="http://schemas.microsoft.com/office/drawing/2014/main" id="{9095BD2C-00F2-99B4-BEB8-07D50065BB8F}"/>
              </a:ext>
            </a:extLst>
          </p:cNvPr>
          <p:cNvGrpSpPr/>
          <p:nvPr/>
        </p:nvGrpSpPr>
        <p:grpSpPr>
          <a:xfrm>
            <a:off x="5733786" y="3139695"/>
            <a:ext cx="775599" cy="803979"/>
            <a:chOff x="9538694" y="3095500"/>
            <a:chExt cx="775599" cy="803979"/>
          </a:xfrm>
        </p:grpSpPr>
        <p:cxnSp>
          <p:nvCxnSpPr>
            <p:cNvPr id="55" name="Straight Connector 54">
              <a:extLst>
                <a:ext uri="{FF2B5EF4-FFF2-40B4-BE49-F238E27FC236}">
                  <a16:creationId xmlns:a16="http://schemas.microsoft.com/office/drawing/2014/main" id="{F5DEB65B-BF9B-D97B-B242-197FD76F03FF}"/>
                </a:ext>
              </a:extLst>
            </p:cNvPr>
            <p:cNvCxnSpPr/>
            <p:nvPr/>
          </p:nvCxnSpPr>
          <p:spPr>
            <a:xfrm flipH="1">
              <a:off x="9737079" y="3095500"/>
              <a:ext cx="577214" cy="803979"/>
            </a:xfrm>
            <a:prstGeom prst="line">
              <a:avLst/>
            </a:prstGeom>
            <a:ln w="889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34036316-51A2-3F28-4416-48F9D6950500}"/>
                </a:ext>
              </a:extLst>
            </p:cNvPr>
            <p:cNvCxnSpPr>
              <a:cxnSpLocks/>
            </p:cNvCxnSpPr>
            <p:nvPr/>
          </p:nvCxnSpPr>
          <p:spPr>
            <a:xfrm>
              <a:off x="9538694" y="3620385"/>
              <a:ext cx="219657" cy="261856"/>
            </a:xfrm>
            <a:prstGeom prst="line">
              <a:avLst/>
            </a:prstGeom>
            <a:ln w="88900">
              <a:solidFill>
                <a:srgbClr val="00B050"/>
              </a:solidFill>
            </a:ln>
          </p:spPr>
          <p:style>
            <a:lnRef idx="2">
              <a:schemeClr val="accent1"/>
            </a:lnRef>
            <a:fillRef idx="0">
              <a:schemeClr val="accent1"/>
            </a:fillRef>
            <a:effectRef idx="1">
              <a:schemeClr val="accent1"/>
            </a:effectRef>
            <a:fontRef idx="minor">
              <a:schemeClr val="tx1"/>
            </a:fontRef>
          </p:style>
        </p:cxnSp>
      </p:grpSp>
      <p:sp>
        <p:nvSpPr>
          <p:cNvPr id="64" name="TextBox 63">
            <a:extLst>
              <a:ext uri="{FF2B5EF4-FFF2-40B4-BE49-F238E27FC236}">
                <a16:creationId xmlns:a16="http://schemas.microsoft.com/office/drawing/2014/main" id="{ED04D86A-1135-558E-98A2-B832C57C1D6B}"/>
              </a:ext>
            </a:extLst>
          </p:cNvPr>
          <p:cNvSpPr txBox="1"/>
          <p:nvPr/>
        </p:nvSpPr>
        <p:spPr>
          <a:xfrm>
            <a:off x="3876463" y="4239024"/>
            <a:ext cx="3934301" cy="461665"/>
          </a:xfrm>
          <a:prstGeom prst="rect">
            <a:avLst/>
          </a:prstGeom>
          <a:noFill/>
        </p:spPr>
        <p:txBody>
          <a:bodyPr wrap="square" rtlCol="0">
            <a:spAutoFit/>
          </a:bodyPr>
          <a:lstStyle/>
          <a:p>
            <a:r>
              <a:rPr lang="en-US" sz="2400" b="1"/>
              <a:t>MERGE CONFLICT RESOLVE!</a:t>
            </a:r>
          </a:p>
        </p:txBody>
      </p:sp>
      <p:sp>
        <p:nvSpPr>
          <p:cNvPr id="11" name="Title 1">
            <a:extLst>
              <a:ext uri="{FF2B5EF4-FFF2-40B4-BE49-F238E27FC236}">
                <a16:creationId xmlns:a16="http://schemas.microsoft.com/office/drawing/2014/main" id="{C76B5ED1-D50B-85C3-30B0-DDFA920D74A4}"/>
              </a:ext>
            </a:extLst>
          </p:cNvPr>
          <p:cNvSpPr>
            <a:spLocks noGrp="1"/>
          </p:cNvSpPr>
          <p:nvPr>
            <p:ph type="title"/>
          </p:nvPr>
        </p:nvSpPr>
        <p:spPr>
          <a:xfrm>
            <a:off x="-1" y="0"/>
            <a:ext cx="11647055" cy="1143000"/>
          </a:xfrm>
        </p:spPr>
        <p:txBody>
          <a:bodyPr>
            <a:normAutofit/>
          </a:bodyPr>
          <a:lstStyle/>
          <a:p>
            <a:pPr algn="l"/>
            <a:r>
              <a:rPr lang="en-US" sz="4400">
                <a:solidFill>
                  <a:srgbClr val="4E2A84"/>
                </a:solidFill>
              </a:rPr>
              <a:t>Example: How do resolve this conflict?</a:t>
            </a:r>
            <a:endParaRPr lang="en-US" sz="4000" b="1"/>
          </a:p>
        </p:txBody>
      </p:sp>
    </p:spTree>
    <p:extLst>
      <p:ext uri="{BB962C8B-B14F-4D97-AF65-F5344CB8AC3E}">
        <p14:creationId xmlns:p14="http://schemas.microsoft.com/office/powerpoint/2010/main" val="3731491833"/>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772A-B31C-3542-B6CA-3F1596340C29}"/>
              </a:ext>
            </a:extLst>
          </p:cNvPr>
          <p:cNvSpPr>
            <a:spLocks noGrp="1"/>
          </p:cNvSpPr>
          <p:nvPr>
            <p:ph type="title"/>
          </p:nvPr>
        </p:nvSpPr>
        <p:spPr/>
        <p:txBody>
          <a:bodyPr/>
          <a:lstStyle/>
          <a:p>
            <a:r>
              <a:rPr lang="en-US"/>
              <a:t>Demo</a:t>
            </a:r>
          </a:p>
        </p:txBody>
      </p:sp>
    </p:spTree>
    <p:extLst>
      <p:ext uri="{BB962C8B-B14F-4D97-AF65-F5344CB8AC3E}">
        <p14:creationId xmlns:p14="http://schemas.microsoft.com/office/powerpoint/2010/main" val="2789670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772A-B31C-3542-B6CA-3F1596340C29}"/>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2050743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 name="Group 4">
            <a:extLst>
              <a:ext uri="{FF2B5EF4-FFF2-40B4-BE49-F238E27FC236}">
                <a16:creationId xmlns:a16="http://schemas.microsoft.com/office/drawing/2014/main" id="{EB405C56-B97D-F90F-5EC5-5A741056EAE4}"/>
              </a:ext>
            </a:extLst>
          </p:cNvPr>
          <p:cNvGrpSpPr/>
          <p:nvPr/>
        </p:nvGrpSpPr>
        <p:grpSpPr>
          <a:xfrm>
            <a:off x="154155" y="1339222"/>
            <a:ext cx="2662558" cy="757004"/>
            <a:chOff x="154155" y="1339222"/>
            <a:chExt cx="2662558" cy="757004"/>
          </a:xfrm>
        </p:grpSpPr>
        <p:sp>
          <p:nvSpPr>
            <p:cNvPr id="66" name="Line"/>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1" name="Group"/>
            <p:cNvGrpSpPr/>
            <p:nvPr/>
          </p:nvGrpSpPr>
          <p:grpSpPr>
            <a:xfrm>
              <a:off x="1158038" y="1339222"/>
              <a:ext cx="1074562" cy="757004"/>
              <a:chOff x="0" y="0"/>
              <a:chExt cx="826094" cy="378502"/>
            </a:xfrm>
          </p:grpSpPr>
          <p:sp>
            <p:nvSpPr>
              <p:cNvPr id="69" name="Line"/>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0" name="Line"/>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2" name="master"/>
            <p:cNvSpPr txBox="1"/>
            <p:nvPr/>
          </p:nvSpPr>
          <p:spPr>
            <a:xfrm>
              <a:off x="1157342" y="1473358"/>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400"/>
                <a:t>main</a:t>
              </a:r>
              <a:endParaRPr sz="1400"/>
            </a:p>
          </p:txBody>
        </p:sp>
      </p:grpSp>
      <p:grpSp>
        <p:nvGrpSpPr>
          <p:cNvPr id="6" name="Group 5">
            <a:extLst>
              <a:ext uri="{FF2B5EF4-FFF2-40B4-BE49-F238E27FC236}">
                <a16:creationId xmlns:a16="http://schemas.microsoft.com/office/drawing/2014/main" id="{BD5B3D01-78FA-F7C4-E047-D5B0B2D25228}"/>
              </a:ext>
            </a:extLst>
          </p:cNvPr>
          <p:cNvGrpSpPr/>
          <p:nvPr/>
        </p:nvGrpSpPr>
        <p:grpSpPr>
          <a:xfrm>
            <a:off x="597877" y="463379"/>
            <a:ext cx="1907931" cy="1098893"/>
            <a:chOff x="597877" y="463379"/>
            <a:chExt cx="1907931" cy="1098893"/>
          </a:xfrm>
        </p:grpSpPr>
        <p:sp>
          <p:nvSpPr>
            <p:cNvPr id="68" name="UPSTREAM"/>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73" name="(CIERA-NORTHWESTERN)"/>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sp>
        <p:nvSpPr>
          <p:cNvPr id="4" name="Slide Number Placeholder 3">
            <a:extLst>
              <a:ext uri="{FF2B5EF4-FFF2-40B4-BE49-F238E27FC236}">
                <a16:creationId xmlns:a16="http://schemas.microsoft.com/office/drawing/2014/main" id="{2D7BA187-7556-0018-A254-05C81DF450E1}"/>
              </a:ext>
            </a:extLst>
          </p:cNvPr>
          <p:cNvSpPr>
            <a:spLocks noGrp="1"/>
          </p:cNvSpPr>
          <p:nvPr>
            <p:ph type="sldNum" sz="quarter" idx="2"/>
          </p:nvPr>
        </p:nvSpPr>
        <p:spPr/>
        <p:txBody>
          <a:bodyPr/>
          <a:lstStyle/>
          <a:p>
            <a:fld id="{86CB4B4D-7CA3-9044-876B-883B54F8677D}" type="slidenum">
              <a:rPr lang="en-US" smtClean="0"/>
              <a:t>5</a:t>
            </a:fld>
            <a:endParaRPr lang="en-US"/>
          </a:p>
        </p:txBody>
      </p:sp>
      <p:grpSp>
        <p:nvGrpSpPr>
          <p:cNvPr id="13" name="Group 12">
            <a:extLst>
              <a:ext uri="{FF2B5EF4-FFF2-40B4-BE49-F238E27FC236}">
                <a16:creationId xmlns:a16="http://schemas.microsoft.com/office/drawing/2014/main" id="{A6424A22-AE07-03D1-4907-7071265C1A33}"/>
              </a:ext>
            </a:extLst>
          </p:cNvPr>
          <p:cNvGrpSpPr/>
          <p:nvPr/>
        </p:nvGrpSpPr>
        <p:grpSpPr>
          <a:xfrm>
            <a:off x="3187455" y="463379"/>
            <a:ext cx="1907931" cy="1098893"/>
            <a:chOff x="597877" y="463379"/>
            <a:chExt cx="1907931" cy="1098893"/>
          </a:xfrm>
        </p:grpSpPr>
        <p:sp>
          <p:nvSpPr>
            <p:cNvPr id="14" name="UPSTREAM">
              <a:extLst>
                <a:ext uri="{FF2B5EF4-FFF2-40B4-BE49-F238E27FC236}">
                  <a16:creationId xmlns:a16="http://schemas.microsoft.com/office/drawing/2014/main" id="{A4718631-A09D-5BB2-4ACA-386559732FEA}"/>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15" name="(CIERA-NORTHWESTERN)">
              <a:extLst>
                <a:ext uri="{FF2B5EF4-FFF2-40B4-BE49-F238E27FC236}">
                  <a16:creationId xmlns:a16="http://schemas.microsoft.com/office/drawing/2014/main" id="{B9B0204F-26AF-8A28-EB59-D2F14B3B7644}"/>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E86445B8-32A7-9B7C-560D-D66D72C05C15}"/>
              </a:ext>
            </a:extLst>
          </p:cNvPr>
          <p:cNvGrpSpPr/>
          <p:nvPr/>
        </p:nvGrpSpPr>
        <p:grpSpPr>
          <a:xfrm>
            <a:off x="2816713" y="1439262"/>
            <a:ext cx="2662558" cy="1152264"/>
            <a:chOff x="2816713" y="1439262"/>
            <a:chExt cx="2662558" cy="1152264"/>
          </a:xfrm>
        </p:grpSpPr>
        <p:grpSp>
          <p:nvGrpSpPr>
            <p:cNvPr id="7" name="Group 6">
              <a:extLst>
                <a:ext uri="{FF2B5EF4-FFF2-40B4-BE49-F238E27FC236}">
                  <a16:creationId xmlns:a16="http://schemas.microsoft.com/office/drawing/2014/main" id="{20332101-FBD8-C1A5-EC92-4496FA98852C}"/>
                </a:ext>
              </a:extLst>
            </p:cNvPr>
            <p:cNvGrpSpPr/>
            <p:nvPr/>
          </p:nvGrpSpPr>
          <p:grpSpPr>
            <a:xfrm>
              <a:off x="2816713" y="1834522"/>
              <a:ext cx="2662558" cy="757004"/>
              <a:chOff x="154155" y="1339222"/>
              <a:chExt cx="2662558" cy="757004"/>
            </a:xfrm>
          </p:grpSpPr>
          <p:sp>
            <p:nvSpPr>
              <p:cNvPr id="8" name="Line">
                <a:extLst>
                  <a:ext uri="{FF2B5EF4-FFF2-40B4-BE49-F238E27FC236}">
                    <a16:creationId xmlns:a16="http://schemas.microsoft.com/office/drawing/2014/main" id="{EE9FD8C7-8B8D-E5C5-00B2-AAAE57CD824C}"/>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9" name="Group">
                <a:extLst>
                  <a:ext uri="{FF2B5EF4-FFF2-40B4-BE49-F238E27FC236}">
                    <a16:creationId xmlns:a16="http://schemas.microsoft.com/office/drawing/2014/main" id="{DD917763-DACF-43C0-EA0A-0B62995AC4CD}"/>
                  </a:ext>
                </a:extLst>
              </p:cNvPr>
              <p:cNvGrpSpPr/>
              <p:nvPr/>
            </p:nvGrpSpPr>
            <p:grpSpPr>
              <a:xfrm>
                <a:off x="1158038" y="1339222"/>
                <a:ext cx="1074562" cy="757004"/>
                <a:chOff x="0" y="0"/>
                <a:chExt cx="826094" cy="378502"/>
              </a:xfrm>
            </p:grpSpPr>
            <p:sp>
              <p:nvSpPr>
                <p:cNvPr id="11" name="Line">
                  <a:extLst>
                    <a:ext uri="{FF2B5EF4-FFF2-40B4-BE49-F238E27FC236}">
                      <a16:creationId xmlns:a16="http://schemas.microsoft.com/office/drawing/2014/main" id="{1ABA9415-945E-F297-B31C-CE3B50BEDB9C}"/>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2" name="Line">
                  <a:extLst>
                    <a:ext uri="{FF2B5EF4-FFF2-40B4-BE49-F238E27FC236}">
                      <a16:creationId xmlns:a16="http://schemas.microsoft.com/office/drawing/2014/main" id="{BB538D63-5859-3BD6-C665-0FD68AE08F13}"/>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0" name="master">
                <a:extLst>
                  <a:ext uri="{FF2B5EF4-FFF2-40B4-BE49-F238E27FC236}">
                    <a16:creationId xmlns:a16="http://schemas.microsoft.com/office/drawing/2014/main" id="{6CB9A5B8-E913-25AE-D0F4-D56F8A2B0ED5}"/>
                  </a:ext>
                </a:extLst>
              </p:cNvPr>
              <p:cNvSpPr txBox="1"/>
              <p:nvPr/>
            </p:nvSpPr>
            <p:spPr>
              <a:xfrm>
                <a:off x="1157342" y="1473358"/>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400"/>
                  <a:t>main</a:t>
                </a:r>
                <a:endParaRPr sz="1400"/>
              </a:p>
            </p:txBody>
          </p:sp>
        </p:grpSp>
        <p:sp>
          <p:nvSpPr>
            <p:cNvPr id="2" name="(CIERA-NORTHWESTERN)">
              <a:extLst>
                <a:ext uri="{FF2B5EF4-FFF2-40B4-BE49-F238E27FC236}">
                  <a16:creationId xmlns:a16="http://schemas.microsoft.com/office/drawing/2014/main" id="{62545178-889C-9589-1E96-FE4D81C7B644}"/>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cxnSp>
        <p:nvCxnSpPr>
          <p:cNvPr id="17" name="Straight Arrow Connector 16">
            <a:extLst>
              <a:ext uri="{FF2B5EF4-FFF2-40B4-BE49-F238E27FC236}">
                <a16:creationId xmlns:a16="http://schemas.microsoft.com/office/drawing/2014/main" id="{D1A53707-4DBD-4673-8397-7780D722D70E}"/>
              </a:ext>
            </a:extLst>
          </p:cNvPr>
          <p:cNvCxnSpPr>
            <a:cxnSpLocks/>
          </p:cNvCxnSpPr>
          <p:nvPr/>
        </p:nvCxnSpPr>
        <p:spPr>
          <a:xfrm>
            <a:off x="2512379" y="1142165"/>
            <a:ext cx="1594865" cy="29709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BDC337C-6300-1BCC-2E09-665FD678537D}"/>
              </a:ext>
            </a:extLst>
          </p:cNvPr>
          <p:cNvSpPr txBox="1"/>
          <p:nvPr/>
        </p:nvSpPr>
        <p:spPr>
          <a:xfrm>
            <a:off x="1257300" y="112232"/>
            <a:ext cx="3903785" cy="523220"/>
          </a:xfrm>
          <a:prstGeom prst="rect">
            <a:avLst/>
          </a:prstGeom>
          <a:noFill/>
        </p:spPr>
        <p:txBody>
          <a:bodyPr wrap="square" rtlCol="0">
            <a:spAutoFit/>
          </a:bodyPr>
          <a:lstStyle/>
          <a:p>
            <a:r>
              <a:rPr lang="en-US" sz="2800"/>
              <a:t>And, thusly, I have </a:t>
            </a:r>
            <a:r>
              <a:rPr lang="en-US" sz="2800" b="1" i="1"/>
              <a:t>forked</a:t>
            </a:r>
          </a:p>
        </p:txBody>
      </p:sp>
    </p:spTree>
    <p:extLst>
      <p:ext uri="{BB962C8B-B14F-4D97-AF65-F5344CB8AC3E}">
        <p14:creationId xmlns:p14="http://schemas.microsoft.com/office/powerpoint/2010/main" val="143631813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 name="Group 4">
            <a:extLst>
              <a:ext uri="{FF2B5EF4-FFF2-40B4-BE49-F238E27FC236}">
                <a16:creationId xmlns:a16="http://schemas.microsoft.com/office/drawing/2014/main" id="{EB405C56-B97D-F90F-5EC5-5A741056EAE4}"/>
              </a:ext>
            </a:extLst>
          </p:cNvPr>
          <p:cNvGrpSpPr/>
          <p:nvPr/>
        </p:nvGrpSpPr>
        <p:grpSpPr>
          <a:xfrm>
            <a:off x="154155" y="1339222"/>
            <a:ext cx="2662558" cy="862710"/>
            <a:chOff x="154155" y="1339222"/>
            <a:chExt cx="2662558" cy="862710"/>
          </a:xfrm>
        </p:grpSpPr>
        <p:sp>
          <p:nvSpPr>
            <p:cNvPr id="66" name="Line"/>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1" name="Group"/>
            <p:cNvGrpSpPr/>
            <p:nvPr/>
          </p:nvGrpSpPr>
          <p:grpSpPr>
            <a:xfrm>
              <a:off x="1158038" y="1339222"/>
              <a:ext cx="1074562" cy="757004"/>
              <a:chOff x="0" y="0"/>
              <a:chExt cx="826094" cy="378502"/>
            </a:xfrm>
          </p:grpSpPr>
          <p:sp>
            <p:nvSpPr>
              <p:cNvPr id="69" name="Line"/>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0" name="Line"/>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2" name="maste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6" name="Group 5">
            <a:extLst>
              <a:ext uri="{FF2B5EF4-FFF2-40B4-BE49-F238E27FC236}">
                <a16:creationId xmlns:a16="http://schemas.microsoft.com/office/drawing/2014/main" id="{BD5B3D01-78FA-F7C4-E047-D5B0B2D25228}"/>
              </a:ext>
            </a:extLst>
          </p:cNvPr>
          <p:cNvGrpSpPr/>
          <p:nvPr/>
        </p:nvGrpSpPr>
        <p:grpSpPr>
          <a:xfrm>
            <a:off x="597877" y="463379"/>
            <a:ext cx="1907931" cy="1098893"/>
            <a:chOff x="597877" y="463379"/>
            <a:chExt cx="1907931" cy="1098893"/>
          </a:xfrm>
        </p:grpSpPr>
        <p:sp>
          <p:nvSpPr>
            <p:cNvPr id="68" name="UPSTREAM"/>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73" name="(CIERA-NORTHWESTERN)"/>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sp>
        <p:nvSpPr>
          <p:cNvPr id="4" name="Slide Number Placeholder 3">
            <a:extLst>
              <a:ext uri="{FF2B5EF4-FFF2-40B4-BE49-F238E27FC236}">
                <a16:creationId xmlns:a16="http://schemas.microsoft.com/office/drawing/2014/main" id="{2D7BA187-7556-0018-A254-05C81DF450E1}"/>
              </a:ext>
            </a:extLst>
          </p:cNvPr>
          <p:cNvSpPr>
            <a:spLocks noGrp="1"/>
          </p:cNvSpPr>
          <p:nvPr>
            <p:ph type="sldNum" sz="quarter" idx="2"/>
          </p:nvPr>
        </p:nvSpPr>
        <p:spPr/>
        <p:txBody>
          <a:bodyPr/>
          <a:lstStyle/>
          <a:p>
            <a:fld id="{86CB4B4D-7CA3-9044-876B-883B54F8677D}" type="slidenum">
              <a:rPr lang="en-US" smtClean="0"/>
              <a:t>6</a:t>
            </a:fld>
            <a:endParaRPr lang="en-US"/>
          </a:p>
        </p:txBody>
      </p:sp>
      <p:grpSp>
        <p:nvGrpSpPr>
          <p:cNvPr id="13" name="Group 12">
            <a:extLst>
              <a:ext uri="{FF2B5EF4-FFF2-40B4-BE49-F238E27FC236}">
                <a16:creationId xmlns:a16="http://schemas.microsoft.com/office/drawing/2014/main" id="{A6424A22-AE07-03D1-4907-7071265C1A33}"/>
              </a:ext>
            </a:extLst>
          </p:cNvPr>
          <p:cNvGrpSpPr/>
          <p:nvPr/>
        </p:nvGrpSpPr>
        <p:grpSpPr>
          <a:xfrm>
            <a:off x="3187455" y="463379"/>
            <a:ext cx="1907931" cy="1098893"/>
            <a:chOff x="597877" y="463379"/>
            <a:chExt cx="1907931" cy="1098893"/>
          </a:xfrm>
        </p:grpSpPr>
        <p:sp>
          <p:nvSpPr>
            <p:cNvPr id="14" name="UPSTREAM">
              <a:extLst>
                <a:ext uri="{FF2B5EF4-FFF2-40B4-BE49-F238E27FC236}">
                  <a16:creationId xmlns:a16="http://schemas.microsoft.com/office/drawing/2014/main" id="{A4718631-A09D-5BB2-4ACA-386559732FEA}"/>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15" name="(CIERA-NORTHWESTERN)">
              <a:extLst>
                <a:ext uri="{FF2B5EF4-FFF2-40B4-BE49-F238E27FC236}">
                  <a16:creationId xmlns:a16="http://schemas.microsoft.com/office/drawing/2014/main" id="{B9B0204F-26AF-8A28-EB59-D2F14B3B7644}"/>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E86445B8-32A7-9B7C-560D-D66D72C05C15}"/>
              </a:ext>
            </a:extLst>
          </p:cNvPr>
          <p:cNvGrpSpPr/>
          <p:nvPr/>
        </p:nvGrpSpPr>
        <p:grpSpPr>
          <a:xfrm>
            <a:off x="2816713" y="1439262"/>
            <a:ext cx="2662558" cy="1260523"/>
            <a:chOff x="2816713" y="1439262"/>
            <a:chExt cx="2662558" cy="1260523"/>
          </a:xfrm>
        </p:grpSpPr>
        <p:grpSp>
          <p:nvGrpSpPr>
            <p:cNvPr id="7" name="Group 6">
              <a:extLst>
                <a:ext uri="{FF2B5EF4-FFF2-40B4-BE49-F238E27FC236}">
                  <a16:creationId xmlns:a16="http://schemas.microsoft.com/office/drawing/2014/main" id="{20332101-FBD8-C1A5-EC92-4496FA98852C}"/>
                </a:ext>
              </a:extLst>
            </p:cNvPr>
            <p:cNvGrpSpPr/>
            <p:nvPr/>
          </p:nvGrpSpPr>
          <p:grpSpPr>
            <a:xfrm>
              <a:off x="2816713" y="1834522"/>
              <a:ext cx="2662558" cy="865263"/>
              <a:chOff x="154155" y="1339222"/>
              <a:chExt cx="2662558" cy="865263"/>
            </a:xfrm>
          </p:grpSpPr>
          <p:sp>
            <p:nvSpPr>
              <p:cNvPr id="8" name="Line">
                <a:extLst>
                  <a:ext uri="{FF2B5EF4-FFF2-40B4-BE49-F238E27FC236}">
                    <a16:creationId xmlns:a16="http://schemas.microsoft.com/office/drawing/2014/main" id="{EE9FD8C7-8B8D-E5C5-00B2-AAAE57CD824C}"/>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9" name="Group">
                <a:extLst>
                  <a:ext uri="{FF2B5EF4-FFF2-40B4-BE49-F238E27FC236}">
                    <a16:creationId xmlns:a16="http://schemas.microsoft.com/office/drawing/2014/main" id="{DD917763-DACF-43C0-EA0A-0B62995AC4CD}"/>
                  </a:ext>
                </a:extLst>
              </p:cNvPr>
              <p:cNvGrpSpPr/>
              <p:nvPr/>
            </p:nvGrpSpPr>
            <p:grpSpPr>
              <a:xfrm>
                <a:off x="1158038" y="1339222"/>
                <a:ext cx="1074562" cy="757004"/>
                <a:chOff x="0" y="0"/>
                <a:chExt cx="826094" cy="378502"/>
              </a:xfrm>
            </p:grpSpPr>
            <p:sp>
              <p:nvSpPr>
                <p:cNvPr id="11" name="Line">
                  <a:extLst>
                    <a:ext uri="{FF2B5EF4-FFF2-40B4-BE49-F238E27FC236}">
                      <a16:creationId xmlns:a16="http://schemas.microsoft.com/office/drawing/2014/main" id="{1ABA9415-945E-F297-B31C-CE3B50BEDB9C}"/>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2" name="Line">
                  <a:extLst>
                    <a:ext uri="{FF2B5EF4-FFF2-40B4-BE49-F238E27FC236}">
                      <a16:creationId xmlns:a16="http://schemas.microsoft.com/office/drawing/2014/main" id="{BB538D63-5859-3BD6-C665-0FD68AE08F13}"/>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0" name="master">
                <a:extLst>
                  <a:ext uri="{FF2B5EF4-FFF2-40B4-BE49-F238E27FC236}">
                    <a16:creationId xmlns:a16="http://schemas.microsoft.com/office/drawing/2014/main" id="{6CB9A5B8-E913-25AE-D0F4-D56F8A2B0ED5}"/>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 name="(CIERA-NORTHWESTERN)">
              <a:extLst>
                <a:ext uri="{FF2B5EF4-FFF2-40B4-BE49-F238E27FC236}">
                  <a16:creationId xmlns:a16="http://schemas.microsoft.com/office/drawing/2014/main" id="{62545178-889C-9589-1E96-FE4D81C7B644}"/>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16" name="Group 15">
            <a:extLst>
              <a:ext uri="{FF2B5EF4-FFF2-40B4-BE49-F238E27FC236}">
                <a16:creationId xmlns:a16="http://schemas.microsoft.com/office/drawing/2014/main" id="{E2A3EB1F-BB3D-43A1-E094-13210C71C825}"/>
              </a:ext>
            </a:extLst>
          </p:cNvPr>
          <p:cNvGrpSpPr/>
          <p:nvPr/>
        </p:nvGrpSpPr>
        <p:grpSpPr>
          <a:xfrm>
            <a:off x="2834780" y="3133231"/>
            <a:ext cx="2662558" cy="1260523"/>
            <a:chOff x="2816713" y="1439262"/>
            <a:chExt cx="2662558" cy="1260523"/>
          </a:xfrm>
        </p:grpSpPr>
        <p:grpSp>
          <p:nvGrpSpPr>
            <p:cNvPr id="17" name="Group 16">
              <a:extLst>
                <a:ext uri="{FF2B5EF4-FFF2-40B4-BE49-F238E27FC236}">
                  <a16:creationId xmlns:a16="http://schemas.microsoft.com/office/drawing/2014/main" id="{38B6CCE0-1164-E376-C4B9-989797710ABC}"/>
                </a:ext>
              </a:extLst>
            </p:cNvPr>
            <p:cNvGrpSpPr/>
            <p:nvPr/>
          </p:nvGrpSpPr>
          <p:grpSpPr>
            <a:xfrm>
              <a:off x="2816713" y="1834522"/>
              <a:ext cx="2662558" cy="865263"/>
              <a:chOff x="154155" y="1339222"/>
              <a:chExt cx="2662558" cy="865263"/>
            </a:xfrm>
          </p:grpSpPr>
          <p:sp>
            <p:nvSpPr>
              <p:cNvPr id="19" name="Line">
                <a:extLst>
                  <a:ext uri="{FF2B5EF4-FFF2-40B4-BE49-F238E27FC236}">
                    <a16:creationId xmlns:a16="http://schemas.microsoft.com/office/drawing/2014/main" id="{5A81D69F-9477-87AE-A4CF-091FB4B1BE6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0" name="Group">
                <a:extLst>
                  <a:ext uri="{FF2B5EF4-FFF2-40B4-BE49-F238E27FC236}">
                    <a16:creationId xmlns:a16="http://schemas.microsoft.com/office/drawing/2014/main" id="{4AFE1576-03F1-48D6-A8FD-2D84CDBD2732}"/>
                  </a:ext>
                </a:extLst>
              </p:cNvPr>
              <p:cNvGrpSpPr/>
              <p:nvPr/>
            </p:nvGrpSpPr>
            <p:grpSpPr>
              <a:xfrm>
                <a:off x="1158038" y="1339222"/>
                <a:ext cx="1074562" cy="757004"/>
                <a:chOff x="0" y="0"/>
                <a:chExt cx="826094" cy="378502"/>
              </a:xfrm>
            </p:grpSpPr>
            <p:sp>
              <p:nvSpPr>
                <p:cNvPr id="22" name="Line">
                  <a:extLst>
                    <a:ext uri="{FF2B5EF4-FFF2-40B4-BE49-F238E27FC236}">
                      <a16:creationId xmlns:a16="http://schemas.microsoft.com/office/drawing/2014/main" id="{A97EEBD7-5F5D-26DC-F195-AE9DFCF2B261}"/>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3" name="Line">
                  <a:extLst>
                    <a:ext uri="{FF2B5EF4-FFF2-40B4-BE49-F238E27FC236}">
                      <a16:creationId xmlns:a16="http://schemas.microsoft.com/office/drawing/2014/main" id="{67BA3DA6-8929-8C60-6FD5-A0617DEF283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1" name="master">
                <a:extLst>
                  <a:ext uri="{FF2B5EF4-FFF2-40B4-BE49-F238E27FC236}">
                    <a16:creationId xmlns:a16="http://schemas.microsoft.com/office/drawing/2014/main" id="{4CF81B7C-FFF1-14AF-31D6-A227DF197387}"/>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8" name="(CIERA-NORTHWESTERN)">
              <a:extLst>
                <a:ext uri="{FF2B5EF4-FFF2-40B4-BE49-F238E27FC236}">
                  <a16:creationId xmlns:a16="http://schemas.microsoft.com/office/drawing/2014/main" id="{21F158A7-0E41-DCA5-6AED-3D76BE82A86F}"/>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24" name="Group 23">
            <a:extLst>
              <a:ext uri="{FF2B5EF4-FFF2-40B4-BE49-F238E27FC236}">
                <a16:creationId xmlns:a16="http://schemas.microsoft.com/office/drawing/2014/main" id="{F916AB21-8DD0-E0E2-2A07-8BB824859F41}"/>
              </a:ext>
            </a:extLst>
          </p:cNvPr>
          <p:cNvGrpSpPr/>
          <p:nvPr/>
        </p:nvGrpSpPr>
        <p:grpSpPr>
          <a:xfrm>
            <a:off x="2834780" y="4788476"/>
            <a:ext cx="2662558" cy="1260523"/>
            <a:chOff x="2816713" y="1439262"/>
            <a:chExt cx="2662558" cy="1260523"/>
          </a:xfrm>
        </p:grpSpPr>
        <p:grpSp>
          <p:nvGrpSpPr>
            <p:cNvPr id="25" name="Group 24">
              <a:extLst>
                <a:ext uri="{FF2B5EF4-FFF2-40B4-BE49-F238E27FC236}">
                  <a16:creationId xmlns:a16="http://schemas.microsoft.com/office/drawing/2014/main" id="{5E8C94C8-6348-1B2C-98C8-9B741905141F}"/>
                </a:ext>
              </a:extLst>
            </p:cNvPr>
            <p:cNvGrpSpPr/>
            <p:nvPr/>
          </p:nvGrpSpPr>
          <p:grpSpPr>
            <a:xfrm>
              <a:off x="2816713" y="1834522"/>
              <a:ext cx="2662558" cy="865263"/>
              <a:chOff x="154155" y="1339222"/>
              <a:chExt cx="2662558" cy="865263"/>
            </a:xfrm>
          </p:grpSpPr>
          <p:sp>
            <p:nvSpPr>
              <p:cNvPr id="27" name="Line">
                <a:extLst>
                  <a:ext uri="{FF2B5EF4-FFF2-40B4-BE49-F238E27FC236}">
                    <a16:creationId xmlns:a16="http://schemas.microsoft.com/office/drawing/2014/main" id="{67E63B61-43A0-BA67-3DBA-6C3E64B617F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8" name="Group">
                <a:extLst>
                  <a:ext uri="{FF2B5EF4-FFF2-40B4-BE49-F238E27FC236}">
                    <a16:creationId xmlns:a16="http://schemas.microsoft.com/office/drawing/2014/main" id="{1D0658A7-160B-C9A0-0C47-010E1E861274}"/>
                  </a:ext>
                </a:extLst>
              </p:cNvPr>
              <p:cNvGrpSpPr/>
              <p:nvPr/>
            </p:nvGrpSpPr>
            <p:grpSpPr>
              <a:xfrm>
                <a:off x="1158038" y="1339222"/>
                <a:ext cx="1074562" cy="757004"/>
                <a:chOff x="0" y="0"/>
                <a:chExt cx="826094" cy="378502"/>
              </a:xfrm>
            </p:grpSpPr>
            <p:sp>
              <p:nvSpPr>
                <p:cNvPr id="30" name="Line">
                  <a:extLst>
                    <a:ext uri="{FF2B5EF4-FFF2-40B4-BE49-F238E27FC236}">
                      <a16:creationId xmlns:a16="http://schemas.microsoft.com/office/drawing/2014/main" id="{B5B2C8C3-0A48-77C1-9517-C17BAA9E611D}"/>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1" name="Line">
                  <a:extLst>
                    <a:ext uri="{FF2B5EF4-FFF2-40B4-BE49-F238E27FC236}">
                      <a16:creationId xmlns:a16="http://schemas.microsoft.com/office/drawing/2014/main" id="{B7963AA3-0C5F-731A-DFC6-6B2B470DE650}"/>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9" name="master">
                <a:extLst>
                  <a:ext uri="{FF2B5EF4-FFF2-40B4-BE49-F238E27FC236}">
                    <a16:creationId xmlns:a16="http://schemas.microsoft.com/office/drawing/2014/main" id="{8C697833-8957-7D73-983D-72AEAC4947CB}"/>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6" name="(CIERA-NORTHWESTERN)">
              <a:extLst>
                <a:ext uri="{FF2B5EF4-FFF2-40B4-BE49-F238E27FC236}">
                  <a16:creationId xmlns:a16="http://schemas.microsoft.com/office/drawing/2014/main" id="{F78652C7-4E5B-9649-4A20-396AC3E74D14}"/>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sp>
        <p:nvSpPr>
          <p:cNvPr id="32" name="TextBox 31">
            <a:extLst>
              <a:ext uri="{FF2B5EF4-FFF2-40B4-BE49-F238E27FC236}">
                <a16:creationId xmlns:a16="http://schemas.microsoft.com/office/drawing/2014/main" id="{16350BB8-9A25-2F04-526C-F39334E6F685}"/>
              </a:ext>
            </a:extLst>
          </p:cNvPr>
          <p:cNvSpPr txBox="1"/>
          <p:nvPr/>
        </p:nvSpPr>
        <p:spPr>
          <a:xfrm>
            <a:off x="306701" y="112232"/>
            <a:ext cx="7246465" cy="523220"/>
          </a:xfrm>
          <a:prstGeom prst="rect">
            <a:avLst/>
          </a:prstGeom>
          <a:noFill/>
        </p:spPr>
        <p:txBody>
          <a:bodyPr wrap="square" rtlCol="0">
            <a:spAutoFit/>
          </a:bodyPr>
          <a:lstStyle/>
          <a:p>
            <a:r>
              <a:rPr lang="en-US" sz="2800"/>
              <a:t>And, thusly, all your collaborators have </a:t>
            </a:r>
            <a:r>
              <a:rPr lang="en-US" sz="2800" b="1" i="1"/>
              <a:t>forked</a:t>
            </a:r>
          </a:p>
        </p:txBody>
      </p:sp>
      <p:cxnSp>
        <p:nvCxnSpPr>
          <p:cNvPr id="33" name="Straight Arrow Connector 32">
            <a:extLst>
              <a:ext uri="{FF2B5EF4-FFF2-40B4-BE49-F238E27FC236}">
                <a16:creationId xmlns:a16="http://schemas.microsoft.com/office/drawing/2014/main" id="{0B526840-1D48-966B-5C87-C8E78B7787E9}"/>
              </a:ext>
            </a:extLst>
          </p:cNvPr>
          <p:cNvCxnSpPr>
            <a:cxnSpLocks/>
          </p:cNvCxnSpPr>
          <p:nvPr/>
        </p:nvCxnSpPr>
        <p:spPr>
          <a:xfrm>
            <a:off x="2512379" y="1142165"/>
            <a:ext cx="1612932" cy="1991066"/>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D1A82F3-70FC-37DF-1CDB-E44CAA0140DD}"/>
              </a:ext>
            </a:extLst>
          </p:cNvPr>
          <p:cNvCxnSpPr>
            <a:cxnSpLocks/>
          </p:cNvCxnSpPr>
          <p:nvPr/>
        </p:nvCxnSpPr>
        <p:spPr>
          <a:xfrm>
            <a:off x="2496137" y="1137658"/>
            <a:ext cx="1629174" cy="365081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7684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563915"/>
            <a:ext cx="10972800" cy="4973487"/>
          </a:xfrm>
        </p:spPr>
        <p:txBody>
          <a:bodyPr vert="horz" lIns="91440" tIns="45720" rIns="91440" bIns="45720" rtlCol="0" anchor="t">
            <a:noAutofit/>
          </a:bodyPr>
          <a:lstStyle/>
          <a:p>
            <a:pPr marL="456565" indent="-456565"/>
            <a:r>
              <a:rPr lang="en-US" sz="3200" b="1"/>
              <a:t>Fork/Forking: </a:t>
            </a:r>
            <a:r>
              <a:rPr lang="en-US" sz="3200"/>
              <a:t>A personal copy of another user's repository that lives on your account. Forks allow you to freely make changes to a project without affecting the original upstream repository.</a:t>
            </a:r>
          </a:p>
          <a:p>
            <a:pPr marL="0" indent="0">
              <a:buNone/>
            </a:pPr>
            <a:endParaRPr lang="en-US" sz="3200"/>
          </a:p>
          <a:p>
            <a:pPr marL="456565" indent="-456565"/>
            <a:r>
              <a:rPr lang="en-US" sz="3200" b="1"/>
              <a:t>Origin:</a:t>
            </a:r>
            <a:r>
              <a:rPr lang="en-US" sz="3200"/>
              <a:t> The default upstream repository. Most projects have at least one upstream project that they track. By default, origin is used for that purpose.</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7</a:t>
            </a:fld>
            <a:endParaRPr lang="en-US"/>
          </a:p>
        </p:txBody>
      </p:sp>
      <p:sp>
        <p:nvSpPr>
          <p:cNvPr id="6" name="TextBox 5">
            <a:extLst>
              <a:ext uri="{FF2B5EF4-FFF2-40B4-BE49-F238E27FC236}">
                <a16:creationId xmlns:a16="http://schemas.microsoft.com/office/drawing/2014/main" id="{223D5D0F-BAF7-4239-A816-0C24F9D7EAF2}"/>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24254662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Line"/>
          <p:cNvSpPr/>
          <p:nvPr/>
        </p:nvSpPr>
        <p:spPr>
          <a:xfrm flipH="1">
            <a:off x="2821638" y="1339221"/>
            <a:ext cx="8217" cy="4843907"/>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5" name="Group 4">
            <a:extLst>
              <a:ext uri="{FF2B5EF4-FFF2-40B4-BE49-F238E27FC236}">
                <a16:creationId xmlns:a16="http://schemas.microsoft.com/office/drawing/2014/main" id="{EB405C56-B97D-F90F-5EC5-5A741056EAE4}"/>
              </a:ext>
            </a:extLst>
          </p:cNvPr>
          <p:cNvGrpSpPr/>
          <p:nvPr/>
        </p:nvGrpSpPr>
        <p:grpSpPr>
          <a:xfrm>
            <a:off x="154155" y="1339222"/>
            <a:ext cx="2662558" cy="862710"/>
            <a:chOff x="154155" y="1339222"/>
            <a:chExt cx="2662558" cy="862710"/>
          </a:xfrm>
        </p:grpSpPr>
        <p:sp>
          <p:nvSpPr>
            <p:cNvPr id="66" name="Line"/>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71" name="Group"/>
            <p:cNvGrpSpPr/>
            <p:nvPr/>
          </p:nvGrpSpPr>
          <p:grpSpPr>
            <a:xfrm>
              <a:off x="1158038" y="1339222"/>
              <a:ext cx="1074562" cy="757004"/>
              <a:chOff x="0" y="0"/>
              <a:chExt cx="826094" cy="378502"/>
            </a:xfrm>
          </p:grpSpPr>
          <p:sp>
            <p:nvSpPr>
              <p:cNvPr id="69" name="Line"/>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70" name="Line"/>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72" name="master"/>
            <p:cNvSpPr txBox="1"/>
            <p:nvPr/>
          </p:nvSpPr>
          <p:spPr>
            <a:xfrm>
              <a:off x="1158038" y="1677676"/>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grpSp>
        <p:nvGrpSpPr>
          <p:cNvPr id="6" name="Group 5">
            <a:extLst>
              <a:ext uri="{FF2B5EF4-FFF2-40B4-BE49-F238E27FC236}">
                <a16:creationId xmlns:a16="http://schemas.microsoft.com/office/drawing/2014/main" id="{BD5B3D01-78FA-F7C4-E047-D5B0B2D25228}"/>
              </a:ext>
            </a:extLst>
          </p:cNvPr>
          <p:cNvGrpSpPr/>
          <p:nvPr/>
        </p:nvGrpSpPr>
        <p:grpSpPr>
          <a:xfrm>
            <a:off x="597877" y="463379"/>
            <a:ext cx="1907931" cy="1098893"/>
            <a:chOff x="597877" y="463379"/>
            <a:chExt cx="1907931" cy="1098893"/>
          </a:xfrm>
        </p:grpSpPr>
        <p:sp>
          <p:nvSpPr>
            <p:cNvPr id="68" name="UPSTREAM"/>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sz="2400"/>
                <a:t>UPSTREAM</a:t>
              </a:r>
            </a:p>
          </p:txBody>
        </p:sp>
        <p:sp>
          <p:nvSpPr>
            <p:cNvPr id="73" name="(CIERA-NORTHWESTERN)"/>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(NUIT-RCDS)</a:t>
              </a:r>
              <a:endParaRPr sz="800"/>
            </a:p>
          </p:txBody>
        </p:sp>
      </p:grpSp>
      <p:sp>
        <p:nvSpPr>
          <p:cNvPr id="4" name="Slide Number Placeholder 3">
            <a:extLst>
              <a:ext uri="{FF2B5EF4-FFF2-40B4-BE49-F238E27FC236}">
                <a16:creationId xmlns:a16="http://schemas.microsoft.com/office/drawing/2014/main" id="{2D7BA187-7556-0018-A254-05C81DF450E1}"/>
              </a:ext>
            </a:extLst>
          </p:cNvPr>
          <p:cNvSpPr>
            <a:spLocks noGrp="1"/>
          </p:cNvSpPr>
          <p:nvPr>
            <p:ph type="sldNum" sz="quarter" idx="2"/>
          </p:nvPr>
        </p:nvSpPr>
        <p:spPr/>
        <p:txBody>
          <a:bodyPr/>
          <a:lstStyle/>
          <a:p>
            <a:fld id="{86CB4B4D-7CA3-9044-876B-883B54F8677D}" type="slidenum">
              <a:rPr lang="en-US" smtClean="0"/>
              <a:t>8</a:t>
            </a:fld>
            <a:endParaRPr lang="en-US"/>
          </a:p>
        </p:txBody>
      </p:sp>
      <p:grpSp>
        <p:nvGrpSpPr>
          <p:cNvPr id="13" name="Group 12">
            <a:extLst>
              <a:ext uri="{FF2B5EF4-FFF2-40B4-BE49-F238E27FC236}">
                <a16:creationId xmlns:a16="http://schemas.microsoft.com/office/drawing/2014/main" id="{A6424A22-AE07-03D1-4907-7071265C1A33}"/>
              </a:ext>
            </a:extLst>
          </p:cNvPr>
          <p:cNvGrpSpPr/>
          <p:nvPr/>
        </p:nvGrpSpPr>
        <p:grpSpPr>
          <a:xfrm>
            <a:off x="3187455" y="463379"/>
            <a:ext cx="1907931" cy="1098893"/>
            <a:chOff x="597877" y="463379"/>
            <a:chExt cx="1907931" cy="1098893"/>
          </a:xfrm>
        </p:grpSpPr>
        <p:sp>
          <p:nvSpPr>
            <p:cNvPr id="14" name="UPSTREAM">
              <a:extLst>
                <a:ext uri="{FF2B5EF4-FFF2-40B4-BE49-F238E27FC236}">
                  <a16:creationId xmlns:a16="http://schemas.microsoft.com/office/drawing/2014/main" id="{A4718631-A09D-5BB2-4ACA-386559732FEA}"/>
                </a:ext>
              </a:extLst>
            </p:cNvPr>
            <p:cNvSpPr txBox="1"/>
            <p:nvPr/>
          </p:nvSpPr>
          <p:spPr>
            <a:xfrm>
              <a:off x="597877" y="463379"/>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1600" b="1">
                  <a:solidFill>
                    <a:srgbClr val="009AFF"/>
                  </a:solidFill>
                  <a:uFillTx/>
                  <a:latin typeface="Helvetica Neue"/>
                  <a:ea typeface="Helvetica Neue"/>
                  <a:cs typeface="Helvetica Neue"/>
                  <a:sym typeface="Helvetica Neue"/>
                </a:defRPr>
              </a:lvl1pPr>
            </a:lstStyle>
            <a:p>
              <a:r>
                <a:rPr lang="en-US" sz="2400"/>
                <a:t>ORIGIN</a:t>
              </a:r>
              <a:endParaRPr sz="2400"/>
            </a:p>
          </p:txBody>
        </p:sp>
        <p:sp>
          <p:nvSpPr>
            <p:cNvPr id="15" name="(CIERA-NORTHWESTERN)">
              <a:extLst>
                <a:ext uri="{FF2B5EF4-FFF2-40B4-BE49-F238E27FC236}">
                  <a16:creationId xmlns:a16="http://schemas.microsoft.com/office/drawing/2014/main" id="{B9B0204F-26AF-8A28-EB59-D2F14B3B7644}"/>
                </a:ext>
              </a:extLst>
            </p:cNvPr>
            <p:cNvSpPr txBox="1"/>
            <p:nvPr/>
          </p:nvSpPr>
          <p:spPr>
            <a:xfrm>
              <a:off x="597877" y="722057"/>
              <a:ext cx="1907931" cy="8402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400"/>
                <a:t>(YOU)</a:t>
              </a:r>
              <a:endParaRPr sz="800"/>
            </a:p>
          </p:txBody>
        </p:sp>
      </p:grpSp>
      <p:grpSp>
        <p:nvGrpSpPr>
          <p:cNvPr id="3" name="Group 2">
            <a:extLst>
              <a:ext uri="{FF2B5EF4-FFF2-40B4-BE49-F238E27FC236}">
                <a16:creationId xmlns:a16="http://schemas.microsoft.com/office/drawing/2014/main" id="{E86445B8-32A7-9B7C-560D-D66D72C05C15}"/>
              </a:ext>
            </a:extLst>
          </p:cNvPr>
          <p:cNvGrpSpPr/>
          <p:nvPr/>
        </p:nvGrpSpPr>
        <p:grpSpPr>
          <a:xfrm>
            <a:off x="2816713" y="1439262"/>
            <a:ext cx="2662558" cy="1260523"/>
            <a:chOff x="2816713" y="1439262"/>
            <a:chExt cx="2662558" cy="1260523"/>
          </a:xfrm>
        </p:grpSpPr>
        <p:grpSp>
          <p:nvGrpSpPr>
            <p:cNvPr id="7" name="Group 6">
              <a:extLst>
                <a:ext uri="{FF2B5EF4-FFF2-40B4-BE49-F238E27FC236}">
                  <a16:creationId xmlns:a16="http://schemas.microsoft.com/office/drawing/2014/main" id="{20332101-FBD8-C1A5-EC92-4496FA98852C}"/>
                </a:ext>
              </a:extLst>
            </p:cNvPr>
            <p:cNvGrpSpPr/>
            <p:nvPr/>
          </p:nvGrpSpPr>
          <p:grpSpPr>
            <a:xfrm>
              <a:off x="2816713" y="1834522"/>
              <a:ext cx="2662558" cy="865263"/>
              <a:chOff x="154155" y="1339222"/>
              <a:chExt cx="2662558" cy="865263"/>
            </a:xfrm>
          </p:grpSpPr>
          <p:sp>
            <p:nvSpPr>
              <p:cNvPr id="8" name="Line">
                <a:extLst>
                  <a:ext uri="{FF2B5EF4-FFF2-40B4-BE49-F238E27FC236}">
                    <a16:creationId xmlns:a16="http://schemas.microsoft.com/office/drawing/2014/main" id="{EE9FD8C7-8B8D-E5C5-00B2-AAAE57CD824C}"/>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9" name="Group">
                <a:extLst>
                  <a:ext uri="{FF2B5EF4-FFF2-40B4-BE49-F238E27FC236}">
                    <a16:creationId xmlns:a16="http://schemas.microsoft.com/office/drawing/2014/main" id="{DD917763-DACF-43C0-EA0A-0B62995AC4CD}"/>
                  </a:ext>
                </a:extLst>
              </p:cNvPr>
              <p:cNvGrpSpPr/>
              <p:nvPr/>
            </p:nvGrpSpPr>
            <p:grpSpPr>
              <a:xfrm>
                <a:off x="1158038" y="1339222"/>
                <a:ext cx="1074562" cy="757004"/>
                <a:chOff x="0" y="0"/>
                <a:chExt cx="826094" cy="378502"/>
              </a:xfrm>
            </p:grpSpPr>
            <p:sp>
              <p:nvSpPr>
                <p:cNvPr id="11" name="Line">
                  <a:extLst>
                    <a:ext uri="{FF2B5EF4-FFF2-40B4-BE49-F238E27FC236}">
                      <a16:creationId xmlns:a16="http://schemas.microsoft.com/office/drawing/2014/main" id="{1ABA9415-945E-F297-B31C-CE3B50BEDB9C}"/>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12" name="Line">
                  <a:extLst>
                    <a:ext uri="{FF2B5EF4-FFF2-40B4-BE49-F238E27FC236}">
                      <a16:creationId xmlns:a16="http://schemas.microsoft.com/office/drawing/2014/main" id="{BB538D63-5859-3BD6-C665-0FD68AE08F13}"/>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10" name="master">
                <a:extLst>
                  <a:ext uri="{FF2B5EF4-FFF2-40B4-BE49-F238E27FC236}">
                    <a16:creationId xmlns:a16="http://schemas.microsoft.com/office/drawing/2014/main" id="{6CB9A5B8-E913-25AE-D0F4-D56F8A2B0ED5}"/>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 name="(CIERA-NORTHWESTERN)">
              <a:extLst>
                <a:ext uri="{FF2B5EF4-FFF2-40B4-BE49-F238E27FC236}">
                  <a16:creationId xmlns:a16="http://schemas.microsoft.com/office/drawing/2014/main" id="{62545178-889C-9589-1E96-FE4D81C7B644}"/>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(Scotty)</a:t>
              </a:r>
              <a:endParaRPr sz="1000"/>
            </a:p>
          </p:txBody>
        </p:sp>
      </p:grpSp>
      <p:grpSp>
        <p:nvGrpSpPr>
          <p:cNvPr id="16" name="Group 15">
            <a:extLst>
              <a:ext uri="{FF2B5EF4-FFF2-40B4-BE49-F238E27FC236}">
                <a16:creationId xmlns:a16="http://schemas.microsoft.com/office/drawing/2014/main" id="{E2A3EB1F-BB3D-43A1-E094-13210C71C825}"/>
              </a:ext>
            </a:extLst>
          </p:cNvPr>
          <p:cNvGrpSpPr/>
          <p:nvPr/>
        </p:nvGrpSpPr>
        <p:grpSpPr>
          <a:xfrm>
            <a:off x="2834780" y="3133231"/>
            <a:ext cx="2662558" cy="1260523"/>
            <a:chOff x="2816713" y="1439262"/>
            <a:chExt cx="2662558" cy="1260523"/>
          </a:xfrm>
        </p:grpSpPr>
        <p:grpSp>
          <p:nvGrpSpPr>
            <p:cNvPr id="17" name="Group 16">
              <a:extLst>
                <a:ext uri="{FF2B5EF4-FFF2-40B4-BE49-F238E27FC236}">
                  <a16:creationId xmlns:a16="http://schemas.microsoft.com/office/drawing/2014/main" id="{38B6CCE0-1164-E376-C4B9-989797710ABC}"/>
                </a:ext>
              </a:extLst>
            </p:cNvPr>
            <p:cNvGrpSpPr/>
            <p:nvPr/>
          </p:nvGrpSpPr>
          <p:grpSpPr>
            <a:xfrm>
              <a:off x="2816713" y="1834522"/>
              <a:ext cx="2662558" cy="865263"/>
              <a:chOff x="154155" y="1339222"/>
              <a:chExt cx="2662558" cy="865263"/>
            </a:xfrm>
          </p:grpSpPr>
          <p:sp>
            <p:nvSpPr>
              <p:cNvPr id="19" name="Line">
                <a:extLst>
                  <a:ext uri="{FF2B5EF4-FFF2-40B4-BE49-F238E27FC236}">
                    <a16:creationId xmlns:a16="http://schemas.microsoft.com/office/drawing/2014/main" id="{5A81D69F-9477-87AE-A4CF-091FB4B1BE69}"/>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0" name="Group">
                <a:extLst>
                  <a:ext uri="{FF2B5EF4-FFF2-40B4-BE49-F238E27FC236}">
                    <a16:creationId xmlns:a16="http://schemas.microsoft.com/office/drawing/2014/main" id="{4AFE1576-03F1-48D6-A8FD-2D84CDBD2732}"/>
                  </a:ext>
                </a:extLst>
              </p:cNvPr>
              <p:cNvGrpSpPr/>
              <p:nvPr/>
            </p:nvGrpSpPr>
            <p:grpSpPr>
              <a:xfrm>
                <a:off x="1158038" y="1339222"/>
                <a:ext cx="1074562" cy="757004"/>
                <a:chOff x="0" y="0"/>
                <a:chExt cx="826094" cy="378502"/>
              </a:xfrm>
            </p:grpSpPr>
            <p:sp>
              <p:nvSpPr>
                <p:cNvPr id="22" name="Line">
                  <a:extLst>
                    <a:ext uri="{FF2B5EF4-FFF2-40B4-BE49-F238E27FC236}">
                      <a16:creationId xmlns:a16="http://schemas.microsoft.com/office/drawing/2014/main" id="{A97EEBD7-5F5D-26DC-F195-AE9DFCF2B261}"/>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23" name="Line">
                  <a:extLst>
                    <a:ext uri="{FF2B5EF4-FFF2-40B4-BE49-F238E27FC236}">
                      <a16:creationId xmlns:a16="http://schemas.microsoft.com/office/drawing/2014/main" id="{67BA3DA6-8929-8C60-6FD5-A0617DEF2834}"/>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1" name="master">
                <a:extLst>
                  <a:ext uri="{FF2B5EF4-FFF2-40B4-BE49-F238E27FC236}">
                    <a16:creationId xmlns:a16="http://schemas.microsoft.com/office/drawing/2014/main" id="{4CF81B7C-FFF1-14AF-31D6-A227DF197387}"/>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18" name="(CIERA-NORTHWESTERN)">
              <a:extLst>
                <a:ext uri="{FF2B5EF4-FFF2-40B4-BE49-F238E27FC236}">
                  <a16:creationId xmlns:a16="http://schemas.microsoft.com/office/drawing/2014/main" id="{21F158A7-0E41-DCA5-6AED-3D76BE82A86F}"/>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(Julia)</a:t>
              </a:r>
              <a:endParaRPr sz="1000"/>
            </a:p>
          </p:txBody>
        </p:sp>
      </p:grpSp>
      <p:grpSp>
        <p:nvGrpSpPr>
          <p:cNvPr id="24" name="Group 23">
            <a:extLst>
              <a:ext uri="{FF2B5EF4-FFF2-40B4-BE49-F238E27FC236}">
                <a16:creationId xmlns:a16="http://schemas.microsoft.com/office/drawing/2014/main" id="{F916AB21-8DD0-E0E2-2A07-8BB824859F41}"/>
              </a:ext>
            </a:extLst>
          </p:cNvPr>
          <p:cNvGrpSpPr/>
          <p:nvPr/>
        </p:nvGrpSpPr>
        <p:grpSpPr>
          <a:xfrm>
            <a:off x="2834780" y="4788476"/>
            <a:ext cx="2662558" cy="1260523"/>
            <a:chOff x="2816713" y="1439262"/>
            <a:chExt cx="2662558" cy="1260523"/>
          </a:xfrm>
        </p:grpSpPr>
        <p:grpSp>
          <p:nvGrpSpPr>
            <p:cNvPr id="25" name="Group 24">
              <a:extLst>
                <a:ext uri="{FF2B5EF4-FFF2-40B4-BE49-F238E27FC236}">
                  <a16:creationId xmlns:a16="http://schemas.microsoft.com/office/drawing/2014/main" id="{5E8C94C8-6348-1B2C-98C8-9B741905141F}"/>
                </a:ext>
              </a:extLst>
            </p:cNvPr>
            <p:cNvGrpSpPr/>
            <p:nvPr/>
          </p:nvGrpSpPr>
          <p:grpSpPr>
            <a:xfrm>
              <a:off x="2816713" y="1834522"/>
              <a:ext cx="2662558" cy="865263"/>
              <a:chOff x="154155" y="1339222"/>
              <a:chExt cx="2662558" cy="865263"/>
            </a:xfrm>
          </p:grpSpPr>
          <p:sp>
            <p:nvSpPr>
              <p:cNvPr id="27" name="Line">
                <a:extLst>
                  <a:ext uri="{FF2B5EF4-FFF2-40B4-BE49-F238E27FC236}">
                    <a16:creationId xmlns:a16="http://schemas.microsoft.com/office/drawing/2014/main" id="{67E63B61-43A0-BA67-3DBA-6C3E64B617F5}"/>
                  </a:ext>
                </a:extLst>
              </p:cNvPr>
              <p:cNvSpPr/>
              <p:nvPr/>
            </p:nvSpPr>
            <p:spPr>
              <a:xfrm>
                <a:off x="154155" y="1343883"/>
                <a:ext cx="2662558" cy="1"/>
              </a:xfrm>
              <a:prstGeom prst="line">
                <a:avLst/>
              </a:prstGeom>
              <a:ln w="12700">
                <a:solidFill>
                  <a:srgbClr val="000000"/>
                </a:solidFill>
                <a:miter lim="400000"/>
              </a:ln>
            </p:spPr>
            <p:txBody>
              <a:bodyPr lIns="35718" tIns="35718" rIns="35718" bIns="35718" anchor="ct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nvGrpSpPr>
              <p:cNvPr id="28" name="Group">
                <a:extLst>
                  <a:ext uri="{FF2B5EF4-FFF2-40B4-BE49-F238E27FC236}">
                    <a16:creationId xmlns:a16="http://schemas.microsoft.com/office/drawing/2014/main" id="{1D0658A7-160B-C9A0-0C47-010E1E861274}"/>
                  </a:ext>
                </a:extLst>
              </p:cNvPr>
              <p:cNvGrpSpPr/>
              <p:nvPr/>
            </p:nvGrpSpPr>
            <p:grpSpPr>
              <a:xfrm>
                <a:off x="1158038" y="1339222"/>
                <a:ext cx="1074562" cy="757004"/>
                <a:chOff x="0" y="0"/>
                <a:chExt cx="826094" cy="378502"/>
              </a:xfrm>
            </p:grpSpPr>
            <p:sp>
              <p:nvSpPr>
                <p:cNvPr id="30" name="Line">
                  <a:extLst>
                    <a:ext uri="{FF2B5EF4-FFF2-40B4-BE49-F238E27FC236}">
                      <a16:creationId xmlns:a16="http://schemas.microsoft.com/office/drawing/2014/main" id="{B5B2C8C3-0A48-77C1-9517-C17BAA9E611D}"/>
                    </a:ext>
                  </a:extLst>
                </p:cNvPr>
                <p:cNvSpPr/>
                <p:nvPr/>
              </p:nvSpPr>
              <p:spPr>
                <a:xfrm>
                  <a:off x="0" y="372718"/>
                  <a:ext cx="826094" cy="1"/>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sp>
              <p:nvSpPr>
                <p:cNvPr id="31" name="Line">
                  <a:extLst>
                    <a:ext uri="{FF2B5EF4-FFF2-40B4-BE49-F238E27FC236}">
                      <a16:creationId xmlns:a16="http://schemas.microsoft.com/office/drawing/2014/main" id="{B7963AA3-0C5F-731A-DFC6-6B2B470DE650}"/>
                    </a:ext>
                  </a:extLst>
                </p:cNvPr>
                <p:cNvSpPr/>
                <p:nvPr/>
              </p:nvSpPr>
              <p:spPr>
                <a:xfrm flipV="1">
                  <a:off x="10177" y="0"/>
                  <a:ext cx="1" cy="378502"/>
                </a:xfrm>
                <a:prstGeom prst="line">
                  <a:avLst/>
                </a:prstGeom>
                <a:noFill/>
                <a:ln w="12700" cap="flat">
                  <a:solidFill>
                    <a:srgbClr val="000000"/>
                  </a:solidFill>
                  <a:prstDash val="solid"/>
                  <a:miter lim="400000"/>
                </a:ln>
                <a:effectLst/>
              </p:spPr>
              <p:txBody>
                <a:bodyPr wrap="square" lIns="35718" tIns="35718" rIns="35718" bIns="35718" numCol="1" anchor="ctr">
                  <a:noAutofit/>
                </a:bodyPr>
                <a:lstStyle/>
                <a:p>
                  <a:pPr algn="ctr" defTabSz="410765">
                    <a:defRPr sz="1400">
                      <a:solidFill>
                        <a:srgbClr val="FFFFFF"/>
                      </a:solidFill>
                      <a:uFillTx/>
                      <a:latin typeface="Helvetica Neue Medium"/>
                      <a:ea typeface="Helvetica Neue Medium"/>
                      <a:cs typeface="Helvetica Neue Medium"/>
                      <a:sym typeface="Helvetica Neue Medium"/>
                    </a:defRPr>
                  </a:pPr>
                  <a:endParaRPr sz="1200"/>
                </a:p>
              </p:txBody>
            </p:sp>
          </p:grpSp>
          <p:sp>
            <p:nvSpPr>
              <p:cNvPr id="29" name="master">
                <a:extLst>
                  <a:ext uri="{FF2B5EF4-FFF2-40B4-BE49-F238E27FC236}">
                    <a16:creationId xmlns:a16="http://schemas.microsoft.com/office/drawing/2014/main" id="{8C697833-8957-7D73-983D-72AEAC4947CB}"/>
                  </a:ext>
                </a:extLst>
              </p:cNvPr>
              <p:cNvSpPr txBox="1"/>
              <p:nvPr/>
            </p:nvSpPr>
            <p:spPr>
              <a:xfrm>
                <a:off x="1157342" y="1680229"/>
                <a:ext cx="913185" cy="5242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800" b="1">
                    <a:uFillTx/>
                    <a:latin typeface="Helvetica Neue"/>
                    <a:ea typeface="Helvetica Neue"/>
                    <a:cs typeface="Helvetica Neue"/>
                    <a:sym typeface="Helvetica Neue"/>
                  </a:defRPr>
                </a:lvl1pPr>
              </a:lstStyle>
              <a:p>
                <a:r>
                  <a:rPr lang="en-US" sz="1800"/>
                  <a:t>main</a:t>
                </a:r>
                <a:endParaRPr sz="1400"/>
              </a:p>
            </p:txBody>
          </p:sp>
        </p:grpSp>
        <p:sp>
          <p:nvSpPr>
            <p:cNvPr id="26" name="(CIERA-NORTHWESTERN)">
              <a:extLst>
                <a:ext uri="{FF2B5EF4-FFF2-40B4-BE49-F238E27FC236}">
                  <a16:creationId xmlns:a16="http://schemas.microsoft.com/office/drawing/2014/main" id="{F78652C7-4E5B-9649-4A20-396AC3E74D14}"/>
                </a:ext>
              </a:extLst>
            </p:cNvPr>
            <p:cNvSpPr txBox="1"/>
            <p:nvPr/>
          </p:nvSpPr>
          <p:spPr>
            <a:xfrm>
              <a:off x="3481403" y="1439262"/>
              <a:ext cx="1251682" cy="4201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8" tIns="35718" rIns="35718" bIns="35718" anchor="ctr"/>
            <a:lstStyle>
              <a:lvl1pPr algn="ctr" defTabSz="410765">
                <a:buClrTx/>
                <a:defRPr sz="700" b="1">
                  <a:solidFill>
                    <a:srgbClr val="009AFF"/>
                  </a:solidFill>
                  <a:uFillTx/>
                  <a:latin typeface="Helvetica Neue"/>
                  <a:ea typeface="Helvetica Neue"/>
                  <a:cs typeface="Helvetica Neue"/>
                  <a:sym typeface="Helvetica Neue"/>
                </a:defRPr>
              </a:lvl1pPr>
            </a:lstStyle>
            <a:p>
              <a:r>
                <a:rPr lang="en-US" sz="1800"/>
                <a:t>(Sophie)</a:t>
              </a:r>
              <a:endParaRPr sz="1000"/>
            </a:p>
          </p:txBody>
        </p:sp>
      </p:grpSp>
      <p:sp>
        <p:nvSpPr>
          <p:cNvPr id="32" name="TextBox 31">
            <a:extLst>
              <a:ext uri="{FF2B5EF4-FFF2-40B4-BE49-F238E27FC236}">
                <a16:creationId xmlns:a16="http://schemas.microsoft.com/office/drawing/2014/main" id="{16350BB8-9A25-2F04-526C-F39334E6F685}"/>
              </a:ext>
            </a:extLst>
          </p:cNvPr>
          <p:cNvSpPr txBox="1"/>
          <p:nvPr/>
        </p:nvSpPr>
        <p:spPr>
          <a:xfrm>
            <a:off x="6317639" y="276326"/>
            <a:ext cx="4839922" cy="5509200"/>
          </a:xfrm>
          <a:prstGeom prst="rect">
            <a:avLst/>
          </a:prstGeom>
          <a:noFill/>
        </p:spPr>
        <p:txBody>
          <a:bodyPr wrap="square" rtlCol="0">
            <a:spAutoFit/>
          </a:bodyPr>
          <a:lstStyle/>
          <a:p>
            <a:pPr marL="571500" indent="-571500">
              <a:buFont typeface="Arial" panose="020B0604020202020204" pitchFamily="34" charset="0"/>
              <a:buChar char="•"/>
            </a:pPr>
            <a:r>
              <a:rPr lang="en-US" sz="3200" i="1"/>
              <a:t>At this stage, you have not left the GitHub eco-system. All these repositories still leave in GitHub, either in your personal account or in an organizational account.</a:t>
            </a:r>
          </a:p>
          <a:p>
            <a:pPr marL="571500" indent="-571500">
              <a:buFont typeface="Arial" panose="020B0604020202020204" pitchFamily="34" charset="0"/>
              <a:buChar char="•"/>
            </a:pPr>
            <a:r>
              <a:rPr lang="en-US" sz="3200" i="1"/>
              <a:t>So how do you get something that lives in GitHub, to exist locally?</a:t>
            </a:r>
          </a:p>
        </p:txBody>
      </p:sp>
    </p:spTree>
    <p:extLst>
      <p:ext uri="{BB962C8B-B14F-4D97-AF65-F5344CB8AC3E}">
        <p14:creationId xmlns:p14="http://schemas.microsoft.com/office/powerpoint/2010/main" val="3542839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770D4-8A26-1DD4-5A5B-C4BAFC0D9EBC}"/>
              </a:ext>
            </a:extLst>
          </p:cNvPr>
          <p:cNvSpPr>
            <a:spLocks noGrp="1"/>
          </p:cNvSpPr>
          <p:nvPr>
            <p:ph type="title"/>
          </p:nvPr>
        </p:nvSpPr>
        <p:spPr/>
        <p:txBody>
          <a:bodyPr/>
          <a:lstStyle/>
          <a:p>
            <a:pPr algn="l"/>
            <a:r>
              <a:rPr lang="en-US" sz="6400">
                <a:solidFill>
                  <a:srgbClr val="4E2A84"/>
                </a:solidFill>
              </a:rPr>
              <a:t>Vocabulary</a:t>
            </a:r>
            <a:endParaRPr lang="en-US"/>
          </a:p>
        </p:txBody>
      </p:sp>
      <p:sp>
        <p:nvSpPr>
          <p:cNvPr id="3" name="Text Placeholder 2">
            <a:extLst>
              <a:ext uri="{FF2B5EF4-FFF2-40B4-BE49-F238E27FC236}">
                <a16:creationId xmlns:a16="http://schemas.microsoft.com/office/drawing/2014/main" id="{817CC4B1-3845-CBF6-6244-C2D6F2CA7B19}"/>
              </a:ext>
            </a:extLst>
          </p:cNvPr>
          <p:cNvSpPr>
            <a:spLocks noGrp="1"/>
          </p:cNvSpPr>
          <p:nvPr>
            <p:ph type="body" idx="1"/>
          </p:nvPr>
        </p:nvSpPr>
        <p:spPr>
          <a:xfrm>
            <a:off x="609600" y="1660677"/>
            <a:ext cx="10972800" cy="4973487"/>
          </a:xfrm>
        </p:spPr>
        <p:txBody>
          <a:bodyPr vert="horz" lIns="91440" tIns="45720" rIns="91440" bIns="45720" rtlCol="0" anchor="t">
            <a:normAutofit/>
          </a:bodyPr>
          <a:lstStyle/>
          <a:p>
            <a:pPr marL="456565" indent="-456565"/>
            <a:r>
              <a:rPr lang="en-US" sz="3600" b="1"/>
              <a:t>Repository:</a:t>
            </a:r>
            <a:r>
              <a:rPr lang="en-US" sz="3600"/>
              <a:t> The most basic element of GitHub. They're easiest to imagine as a project's folder. A repository contains all of the project files (including documentation), and stores each file's revision history. Repositories can have multiple collaborators and can be either public or private.</a:t>
            </a:r>
          </a:p>
        </p:txBody>
      </p:sp>
      <p:sp>
        <p:nvSpPr>
          <p:cNvPr id="4" name="Slide Number Placeholder 3">
            <a:extLst>
              <a:ext uri="{FF2B5EF4-FFF2-40B4-BE49-F238E27FC236}">
                <a16:creationId xmlns:a16="http://schemas.microsoft.com/office/drawing/2014/main" id="{25223F35-F0C8-E687-3F89-18A17DD22B6C}"/>
              </a:ext>
            </a:extLst>
          </p:cNvPr>
          <p:cNvSpPr>
            <a:spLocks noGrp="1"/>
          </p:cNvSpPr>
          <p:nvPr>
            <p:ph type="sldNum" sz="quarter" idx="2"/>
          </p:nvPr>
        </p:nvSpPr>
        <p:spPr/>
        <p:txBody>
          <a:bodyPr/>
          <a:lstStyle/>
          <a:p>
            <a:fld id="{86CB4B4D-7CA3-9044-876B-883B54F8677D}" type="slidenum">
              <a:rPr lang="en-US"/>
              <a:t>9</a:t>
            </a:fld>
            <a:endParaRPr lang="en-US"/>
          </a:p>
        </p:txBody>
      </p:sp>
      <p:sp>
        <p:nvSpPr>
          <p:cNvPr id="6" name="TextBox 5">
            <a:extLst>
              <a:ext uri="{FF2B5EF4-FFF2-40B4-BE49-F238E27FC236}">
                <a16:creationId xmlns:a16="http://schemas.microsoft.com/office/drawing/2014/main" id="{D3C74C71-E27B-9263-D3B5-F55F0662E236}"/>
              </a:ext>
            </a:extLst>
          </p:cNvPr>
          <p:cNvSpPr txBox="1"/>
          <p:nvPr/>
        </p:nvSpPr>
        <p:spPr>
          <a:xfrm>
            <a:off x="3512841" y="5985493"/>
            <a:ext cx="8490857"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900">
                <a:latin typeface="Arial"/>
                <a:cs typeface="Arial"/>
                <a:hlinkClick r:id="rId2"/>
              </a:rPr>
              <a:t>https://docs.github.com/en/get-started/learning-about-github/github-glossary#fork</a:t>
            </a:r>
            <a:endParaRPr lang="en-US"/>
          </a:p>
        </p:txBody>
      </p:sp>
    </p:spTree>
    <p:extLst>
      <p:ext uri="{BB962C8B-B14F-4D97-AF65-F5344CB8AC3E}">
        <p14:creationId xmlns:p14="http://schemas.microsoft.com/office/powerpoint/2010/main" val="828632194"/>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fce84db-8738-4c7b-9bdc-65b9500871f6" xsi:nil="true"/>
    <lcf76f155ced4ddcb4097134ff3c332f xmlns="2abaa01e-9938-407e-aa0b-10580c653abd">
      <Terms xmlns="http://schemas.microsoft.com/office/infopath/2007/PartnerControls"/>
    </lcf76f155ced4ddcb4097134ff3c332f>
    <SharedWithUsers xmlns="7be34c64-93b8-4842-bfae-c3106b8c53c2">
      <UserInfo>
        <DisplayName>Scott B Coughlin</DisplayName>
        <AccountId>26</AccountId>
        <AccountType/>
      </UserInfo>
      <UserInfo>
        <DisplayName>Saya Rene Dennis</DisplayName>
        <AccountId>272</AccountId>
        <AccountType/>
      </UserInfo>
    </SharedWithUsers>
    <MediaLengthInSeconds xmlns="2abaa01e-9938-407e-aa0b-10580c653abd" xsi:nil="true"/>
    <Notes xmlns="2abaa01e-9938-407e-aa0b-10580c653ab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BC9924B2BE754D9B1ADDA1D4CEDCCC" ma:contentTypeVersion="19" ma:contentTypeDescription="Create a new document." ma:contentTypeScope="" ma:versionID="7b22c85b2f8f6a1c666a353fcbffedd6">
  <xsd:schema xmlns:xsd="http://www.w3.org/2001/XMLSchema" xmlns:xs="http://www.w3.org/2001/XMLSchema" xmlns:p="http://schemas.microsoft.com/office/2006/metadata/properties" xmlns:ns2="2abaa01e-9938-407e-aa0b-10580c653abd" xmlns:ns3="7be34c64-93b8-4842-bfae-c3106b8c53c2" xmlns:ns4="efce84db-8738-4c7b-9bdc-65b9500871f6" targetNamespace="http://schemas.microsoft.com/office/2006/metadata/properties" ma:root="true" ma:fieldsID="f5169a24320b7be6acaef9b01dd42178" ns2:_="" ns3:_="" ns4:_="">
    <xsd:import namespace="2abaa01e-9938-407e-aa0b-10580c653abd"/>
    <xsd:import namespace="7be34c64-93b8-4842-bfae-c3106b8c53c2"/>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element ref="ns2:MediaServiceSearchPropertie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aa01e-9938-407e-aa0b-10580c653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Notes" ma:index="25" nillable="true" ma:displayName="Notes"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be34c64-93b8-4842-bfae-c3106b8c53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9c316fb5-9e31-4487-b45f-917c480130b2}" ma:internalName="TaxCatchAll" ma:showField="CatchAllData" ma:web="7be34c64-93b8-4842-bfae-c3106b8c53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DA661A-52F0-4BFE-A48F-58421533903D}">
  <ds:schemaRefs>
    <ds:schemaRef ds:uri="http://schemas.microsoft.com/sharepoint/v3/contenttype/forms"/>
  </ds:schemaRefs>
</ds:datastoreItem>
</file>

<file path=customXml/itemProps2.xml><?xml version="1.0" encoding="utf-8"?>
<ds:datastoreItem xmlns:ds="http://schemas.openxmlformats.org/officeDocument/2006/customXml" ds:itemID="{3B2590F6-98F9-45E1-A3B0-3D38B568664E}">
  <ds:schemaRefs>
    <ds:schemaRef ds:uri="2abaa01e-9938-407e-aa0b-10580c653abd"/>
    <ds:schemaRef ds:uri="7be34c64-93b8-4842-bfae-c3106b8c53c2"/>
    <ds:schemaRef ds:uri="efce84db-8738-4c7b-9bdc-65b9500871f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10EEAE-3147-41D3-B0C7-7BFC4C2842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baa01e-9938-407e-aa0b-10580c653abd"/>
    <ds:schemaRef ds:uri="7be34c64-93b8-4842-bfae-c3106b8c53c2"/>
    <ds:schemaRef ds:uri="efce84db-8738-4c7b-9bdc-65b9500871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48</Slides>
  <Notes>0</Notes>
  <HiddenSlides>0</HiddenSlide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PowerPoint Presentation</vt:lpstr>
      <vt:lpstr>Outline</vt:lpstr>
      <vt:lpstr>PowerPoint Presentation</vt:lpstr>
      <vt:lpstr>Vocabulary</vt:lpstr>
      <vt:lpstr>PowerPoint Presentation</vt:lpstr>
      <vt:lpstr>PowerPoint Presentation</vt:lpstr>
      <vt:lpstr>Vocabulary</vt:lpstr>
      <vt:lpstr>PowerPoint Presentation</vt:lpstr>
      <vt:lpstr>Vocabulary</vt:lpstr>
      <vt:lpstr>PowerPoint Presentation</vt:lpstr>
      <vt:lpstr>Vocabulary</vt:lpstr>
      <vt:lpstr>PowerPoint Presentation</vt:lpstr>
      <vt:lpstr>Let’s Talk Connections</vt:lpstr>
      <vt:lpstr>Vocabulary</vt:lpstr>
      <vt:lpstr>Example: Clone</vt:lpstr>
      <vt:lpstr>What If I Wanted to Connect My Clone to Upstream?</vt:lpstr>
      <vt:lpstr>Example: Remotes</vt:lpstr>
      <vt:lpstr>Let’s Talk Branches: Because When Something Looks like a Tree…</vt:lpstr>
      <vt:lpstr>Vocabulary</vt:lpstr>
      <vt:lpstr>PowerPoint Presentation</vt:lpstr>
      <vt:lpstr>This branch only lives on your laptop, origin has no clue it exists…</vt:lpstr>
      <vt:lpstr>PowerPoint Presentation</vt:lpstr>
      <vt:lpstr>Now my-branch exists in `origin`.</vt:lpstr>
      <vt:lpstr>PowerPoint Presentation</vt:lpstr>
      <vt:lpstr>Vocabulary</vt:lpstr>
      <vt:lpstr>Now my-branch exists in `origin`, time to get `my-branch` onto Quest.</vt:lpstr>
      <vt:lpstr>Now my-branch exists in `origin`, time to get `my-branch` onto Quest.</vt:lpstr>
      <vt:lpstr>Vocabulary</vt:lpstr>
      <vt:lpstr>Now I want my super awesome code changes to be accepted into `upstream`</vt:lpstr>
      <vt:lpstr>Now I want my super awesome code changes to be accepted into `upstream`</vt:lpstr>
      <vt:lpstr>Vocabulary</vt:lpstr>
      <vt:lpstr>PowerPoint Presentation</vt:lpstr>
      <vt:lpstr>PowerPoint Presentation</vt:lpstr>
      <vt:lpstr>Now I want one of my collaborators super awesome code…</vt:lpstr>
      <vt:lpstr>Example: Remotes…Again!! </vt:lpstr>
      <vt:lpstr>Example: Make fetch Happen</vt:lpstr>
      <vt:lpstr>Now I want one of my collaborators super awesome code…</vt:lpstr>
      <vt:lpstr>Example: How do I keep these branches straight?</vt:lpstr>
      <vt:lpstr>Now I want to merge `matthew/my-branch` into my local `my-branch`</vt:lpstr>
      <vt:lpstr>Example: How do I get the code in `matthew/my-branch` into `my-branch`  git merge</vt:lpstr>
      <vt:lpstr>Vocabulary</vt:lpstr>
      <vt:lpstr>Example: How do resolve this conflict?</vt:lpstr>
      <vt:lpstr>Example: How do resolve this conflict?</vt:lpstr>
      <vt:lpstr>Example: How do resolve this conflict?</vt:lpstr>
      <vt:lpstr>Example: How do resolve this conflict?</vt:lpstr>
      <vt:lpstr>Example: How do resolve this conflict?</vt:lpstr>
      <vt:lpstr>Demo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2022-02-02T17:41:53Z</dcterms:created>
  <dcterms:modified xsi:type="dcterms:W3CDTF">2025-06-10T19:21:19Z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0x010100A0BC9924B2BE754D9B1ADDA1D4CEDCCC</vt:lpwstr>
  </property>
  <property fmtid="{D5CDD505-2E9C-101B-9397-08002B2CF9AE}" pid="3" name="Order">
    <vt:r8>92600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y fmtid="{D5CDD505-2E9C-101B-9397-08002B2CF9AE}" pid="9" name="MediaServiceImageTags">
    <vt:lpwstr/>
  </property>
</Properties>
</file>