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F_F4026A88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9" r:id="rId5"/>
    <p:sldId id="256" r:id="rId6"/>
    <p:sldId id="257" r:id="rId7"/>
    <p:sldId id="271" r:id="rId8"/>
    <p:sldId id="272" r:id="rId9"/>
    <p:sldId id="319" r:id="rId10"/>
    <p:sldId id="317" r:id="rId11"/>
    <p:sldId id="309" r:id="rId12"/>
    <p:sldId id="304" r:id="rId13"/>
    <p:sldId id="305" r:id="rId14"/>
    <p:sldId id="313" r:id="rId15"/>
    <p:sldId id="306" r:id="rId16"/>
    <p:sldId id="314" r:id="rId17"/>
    <p:sldId id="315" r:id="rId18"/>
    <p:sldId id="318" r:id="rId19"/>
    <p:sldId id="308" r:id="rId20"/>
    <p:sldId id="310" r:id="rId21"/>
    <p:sldId id="269" r:id="rId22"/>
    <p:sldId id="307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65347-71F7-5BC1-02C5-E3742BB86AD3}" v="90" dt="2025-01-07T18:15:16.351"/>
    <p1510:client id="{921835D3-88DF-8F65-4B3E-42D2BED862D9}" v="754" dt="2025-01-07T22:47:20.573"/>
    <p1510:client id="{B5C75BAA-94FE-FDDB-552B-C2F892DD375F}" v="9" dt="2025-01-07T19:12:35.352"/>
    <p1510:client id="{FA5FF46E-9827-AD1A-AB59-20758B85443F}" v="22" dt="2025-01-08T13:45:59.733"/>
    <p1510:client id="{FC70066D-7AC5-9367-079A-A2CE434375EA}" v="515" dt="2025-01-08T13:44:2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modernComment_13F_F4026A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3E8199-8063-4C6B-8A2C-0B6431D915DF}" authorId="{DD1DDF8C-1F6C-D3B8-9A71-8D4AA527FCC5}" status="resolved" created="2024-12-19T21:40:24.096">
    <pc:sldMkLst xmlns:pc="http://schemas.microsoft.com/office/powerpoint/2013/main/command">
      <pc:docMk/>
      <pc:sldMk cId="594445095" sldId="272"/>
    </pc:sldMkLst>
    <p188:replyLst>
      <p188:reply id="{027735DE-0404-4879-B92D-44369A55F514}" authorId="{6BFD8881-B8EF-A3A8-0DF1-7612FB82037B}" created="2024-12-19T21:43:08.419">
        <p188:txBody>
          <a:bodyPr/>
          <a:lstStyle/>
          <a:p>
            <a:r>
              <a:rPr lang="en-US"/>
              <a:t>Looks great. I’m good with it.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5-01-08T15:53:04.740" authorId="{DD1DDF8C-1F6C-D3B8-9A71-8D4AA527FCC5}"/>
              </p223:rxn>
            </p223:reactions>
          </p:ext>
        </p188:extLst>
      </p188:reply>
    </p188:replyLst>
    <p188:txBody>
      <a:bodyPr/>
      <a:lstStyle/>
      <a:p>
        <a:r>
          <a:rPr lang="en-US"/>
          <a:t>[@Colby Witherup Wood] per our discussion, how do you feel about adding this slide to the slides for AI-related workshops? This would be part of the "extra initiative" for the Green Office Certification.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B315-5397-4FE3-8B05-B79F2F424FC3}" type="datetimeFigureOut"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C9BAD-8341-437E-8C42-B3F6742728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ep.org/news-and-stories/story/ai-has-environmental-problem-heres-what-world-can-do-abou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chnologyreview.com/2023/12/01/1084189/making-an-image-with-generative-ai-uses-as-much-energy-as-charging-your-phone/" TargetMode="External"/><Relationship Id="rId4" Type="http://schemas.openxmlformats.org/officeDocument/2006/relationships/hyperlink" Target="https://iea.blob.core.windows.net/assets/6b2fd954-2017-408e-bf08-952fdd62118a/Electricity2024-Analysisandforecastto2026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decoder.com/github-copilot-x-is-microsofts-new-gpt-4-coding-assistant/" TargetMode="External"/><Relationship Id="rId3" Type="http://schemas.openxmlformats.org/officeDocument/2006/relationships/hyperlink" Target="https://docs.github.com/en/copilot/about-github-copilot/what-is-github-copilot" TargetMode="External"/><Relationship Id="rId7" Type="http://schemas.openxmlformats.org/officeDocument/2006/relationships/hyperlink" Target="https://realpython.com/github-copilot-pyth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https://medium.com/@rajesh.jadav/using-github-copilot-effectively-8b46604299ed" TargetMode="External"/><Relationship Id="rId5" Type="http://schemas.openxmlformats.org/officeDocument/2006/relationships/hyperlink" Target="https://code.visualstudio.com/docs/copilot/overview" TargetMode="External"/><Relationship Id="rId10" Type="http://schemas.openxmlformats.org/officeDocument/2006/relationships/hyperlink" Target="https://github.blog/changelog/2023-11-30-github-copilot-november-30th-update/" TargetMode="External"/><Relationship Id="rId4" Type="http://schemas.openxmlformats.org/officeDocument/2006/relationships/hyperlink" Target="https://www.freecodecamp.org/news/developer-productivity-with-github-copilot/" TargetMode="External"/><Relationship Id="rId9" Type="http://schemas.openxmlformats.org/officeDocument/2006/relationships/hyperlink" Target="https://github.blog/ai-and-ml/github-copilot/inside-github-working-with-the-llms-behind-github-copilot/#:~:text=LLMs%20are%20changing%20the%20ways,training%20techniques%2C%20are%20capable%20of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copilot/prompt-crafting" TargetMode="External"/><Relationship Id="rId3" Type="http://schemas.openxmlformats.org/officeDocument/2006/relationships/hyperlink" Target="https://github.blog/developer-skills/github/how-to-write-better-prompts-for-github-copilot/" TargetMode="External"/><Relationship Id="rId7" Type="http://schemas.openxmlformats.org/officeDocument/2006/relationships/hyperlink" Target="https://docs.github.com/en/copilot/using-github-copilot/prompt-engineering-for-github-copilo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alpython.com/github-copilot-python/" TargetMode="External"/><Relationship Id="rId5" Type="http://schemas.openxmlformats.org/officeDocument/2006/relationships/hyperlink" Target="mailto:https://medium.com/@rajesh.jadav/using-github-copilot-effectively-8b46604299ed" TargetMode="External"/><Relationship Id="rId10" Type="http://schemas.openxmlformats.org/officeDocument/2006/relationships/hyperlink" Target="https://github.com/nuitrcs/CoDEx-LLM-Workshop/blob/main/prompt_engineering_cheat_sheet.pdf" TargetMode="External"/><Relationship Id="rId4" Type="http://schemas.openxmlformats.org/officeDocument/2006/relationships/hyperlink" Target="https://dev.to/github/a-beginners-guide-to-prompt-engineering-with-github-copilot-3ibp" TargetMode="External"/><Relationship Id="rId9" Type="http://schemas.openxmlformats.org/officeDocument/2006/relationships/hyperlink" Target="https://docs.github.com/en/copilot/using-github-copilot/best-practices-for-using-github-copilo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copilot/managing-copilot/managing-copilot-as-an-individual-subscriber/managing-copilot-policies-as-an-individual-subscriber" TargetMode="External"/><Relationship Id="rId3" Type="http://schemas.openxmlformats.org/officeDocument/2006/relationships/hyperlink" Target="https://resources.github.com/learn/pathways/copilot/essentials/how-github-copilot-handles-data/" TargetMode="External"/><Relationship Id="rId7" Type="http://schemas.openxmlformats.org/officeDocument/2006/relationships/hyperlink" Target="https://github.com/settings/copilo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ithub.com/en/copilot/managing-copilot/managing-github-copilot-in-your-organization/setting-policies-for-copilot-in-your-organization/excluding-content-from-github-copilot" TargetMode="External"/><Relationship Id="rId11" Type="http://schemas.openxmlformats.org/officeDocument/2006/relationships/hyperlink" Target="https://docs.posit.co/ide/user/ide/guide/tools/copilot.html" TargetMode="External"/><Relationship Id="rId5" Type="http://schemas.openxmlformats.org/officeDocument/2006/relationships/hyperlink" Target="https://docs.github.com/en/site-policy/privacy-policies/github-general-privacy-statement" TargetMode="External"/><Relationship Id="rId10" Type="http://schemas.openxmlformats.org/officeDocument/2006/relationships/hyperlink" Target="https://githubcopilotlitigation.com/case-updates.html" TargetMode="External"/><Relationship Id="rId4" Type="http://schemas.openxmlformats.org/officeDocument/2006/relationships/hyperlink" Target="https://github.com/features/copilot/#faq" TargetMode="External"/><Relationship Id="rId9" Type="http://schemas.openxmlformats.org/officeDocument/2006/relationships/hyperlink" Target="https://www.saverilawfirm.com/our-cases/github-copilot-intellectual-property-litigat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Short overview: </a:t>
            </a:r>
            <a:r>
              <a:rPr lang="en-US" dirty="0">
                <a:hlinkClick r:id="rId3"/>
              </a:rPr>
              <a:t>https://www.unep.org/news-and-stories/story/ai-has-environmental-problem-heres-what-world-can-do-about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2024 report by the International Energy Agency: </a:t>
            </a:r>
            <a:r>
              <a:rPr lang="en-US" dirty="0">
                <a:hlinkClick r:id="rId4"/>
              </a:rPr>
              <a:t>https://iea.blob.core.windows.net/assets/6b2fd954-2017-408e-bf08-952fdd62118a/Electricity2024-Analysisandforecastto2026.pdf</a:t>
            </a:r>
            <a:r>
              <a:rPr lang="en-US" dirty="0"/>
              <a:t> </a:t>
            </a:r>
          </a:p>
          <a:p>
            <a:r>
              <a:rPr lang="en-US" dirty="0">
                <a:ea typeface="Calibri"/>
                <a:cs typeface="Calibri"/>
              </a:rPr>
              <a:t>MIT Technology Review article: </a:t>
            </a:r>
            <a:r>
              <a:rPr lang="en-US" dirty="0">
                <a:hlinkClick r:id="rId5"/>
              </a:rPr>
              <a:t>https://www.technologyreview.com/2023/12/01/1084189/making-an-image-with-generative-ai-uses-as-much-energy-as-charging-your-phone/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DEA2B-89C2-451D-8EE9-C90C1D75197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8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https://docs.github.com/en/copilot/about-github-copilot/what-is-github-copilot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https://www.freecodecamp.org/news/developer-productivity-with-github-copilot/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https://code.visualstudio.com/docs/copilot/overview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https://medium.com/@rajesh.jadav/using-github-copilot-effectively-8b46604299ed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/>
              <a:t>The model behind GitHub Copilot is not as transparent as one would wish. Initially it seems to have been OpenAI’s Codex, which is an off-shoot of GPT-3. However, later on it seems to have used GPT-4, at least for Copilot Chat.</a:t>
            </a:r>
          </a:p>
          <a:p>
            <a:r>
              <a:rPr lang="en-US" dirty="0">
                <a:hlinkClick r:id="rId8"/>
              </a:rPr>
              <a:t>https://the-decoder.com/github-copilot-x-is-microsofts-new-gpt-4-coding-assistant/</a:t>
            </a:r>
            <a:endParaRPr lang="en-US"/>
          </a:p>
          <a:p>
            <a:r>
              <a:rPr lang="en-US" dirty="0">
                <a:hlinkClick r:id="rId9"/>
              </a:rPr>
              <a:t>https://github.blog/ai-and-ml/github-copilot/inside-github-working-with-the-llms-behind-github-copilot/#:~:text=LLMs%20are%20changing%20the%20ways,training%20techniques%2C%20are%20capable%20of</a:t>
            </a:r>
            <a:r>
              <a:rPr lang="en-US" dirty="0"/>
              <a:t>.</a:t>
            </a:r>
            <a:endParaRPr lang="en-US"/>
          </a:p>
          <a:p>
            <a:r>
              <a:rPr lang="en-US" dirty="0">
                <a:hlinkClick r:id="rId10"/>
              </a:rPr>
              <a:t>https://github.blog/changelog/2023-11-30-github-copilot-november-30th-update/</a:t>
            </a:r>
            <a:endParaRPr lang="en-US"/>
          </a:p>
          <a:p>
            <a:r>
              <a:rPr lang="en-US" dirty="0"/>
              <a:t>It’s important to know that GitHub Copilot provides suggestions for many languages, but works better for Python, JavaScript, TypeScript, Ruby, Go, C#, and C++ (and less well for languages that are less represented in public repositories) 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https://github.blog/developer-skills/github/how-to-write-better-prompts-for-github-copilot/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https://dev.to/github/a-beginners-guide-to-prompt-engineering-with-github-copilot-3ibp</a:t>
            </a:r>
            <a:endParaRPr lang="en-US"/>
          </a:p>
          <a:p>
            <a:r>
              <a:rPr lang="en-US" dirty="0">
                <a:hlinkClick r:id="rId5"/>
              </a:rPr>
              <a:t>https://medium.com/@rajesh.jadav/using-github-copilot-effectively-8b46604299ed</a:t>
            </a:r>
            <a:endParaRPr lang="en-US"/>
          </a:p>
          <a:p>
            <a:r>
              <a:rPr lang="en-US" dirty="0">
                <a:hlinkClick r:id="rId6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https://docs.github.com/en/copilot/using-github-copilot/prompt-engineering-for-github-copilot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8"/>
              </a:rPr>
              <a:t>https://code.visualstudio.com/docs/copilot/prompt-crafting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https://docs.github.com/en/copilot/using-github-copilot/best-practices-for-using-github-copilot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To a large extent, these are similar than more general prompt engineering tips. You can find more about that here: </a:t>
            </a:r>
            <a:r>
              <a:rPr lang="en-US" dirty="0">
                <a:hlinkClick r:id="rId10"/>
              </a:rPr>
              <a:t>https://github.com/nuitrcs/CoDEx-LLM-Workshop/blob/main/prompt_engineering_cheat_sheet.pdf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https://resources.github.com/learn/pathways/copilot/essentials/how-github-copilot-handles-data/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https://github.com/features/copilot/#faq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https://docs.github.com/en/site-policy/privacy-policies/github-general-privacy-statement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https://docs.github.com/en/copilot/managing-copilot/managing-github-copilot-in-your-organization/setting-policies-for-copilot-in-your-organization/excluding-content-from-github-copilot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https://github.com/settings/copilot</a:t>
            </a:r>
            <a:endParaRPr lang="en-US"/>
          </a:p>
          <a:p>
            <a:r>
              <a:rPr lang="en-US" dirty="0">
                <a:hlinkClick r:id="rId8"/>
              </a:rPr>
              <a:t>https://docs.github.com/en/copilot/managing-copilot/managing-copilot-as-an-individual-subscriber/managing-copilot-policies-as-an-individual-subscriber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https://www.saverilawfirm.com/our-cases/github-copilot-intellectual-property-litigation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10"/>
              </a:rPr>
              <a:t>https://githubcopilotlitigation.com/case-updates.html</a:t>
            </a:r>
            <a:r>
              <a:rPr lang="en-US" dirty="0"/>
              <a:t> </a:t>
            </a:r>
          </a:p>
          <a:p>
            <a:r>
              <a:rPr lang="en-US" dirty="0">
                <a:ea typeface="Calibri"/>
                <a:cs typeface="Calibri"/>
              </a:rPr>
              <a:t>For RStudio -- </a:t>
            </a:r>
            <a:r>
              <a:rPr lang="en-US" dirty="0">
                <a:hlinkClick r:id="rId11"/>
              </a:rPr>
              <a:t>https://docs.posit.co/ide/user/ide/guide/tools/copilot.html</a:t>
            </a:r>
            <a:r>
              <a:rPr lang="en-US" dirty="0"/>
              <a:t> "GitHub Copilot primarily relies on the context in the file you are actively editing. Any comments, code, or other context provided within the active document will be used as a “prompt” that Copilot will then use to provide a suggested completion. To expand the scope of the context used by Copilot beyond just the active document, there is a setting to also index and read from other R, Python, or SQL files in the current project. This setting can be toggled on or off in the Tools &gt; Global Options &gt; Copilot &gt; “Index project files with GitHub Copilot” setting."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github_copilot_worksho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nuitrcs/github_copilot_workshop/refs/heads/main/simulated_data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osit.co/ide/user/ide/guide/tools/copilot.html" TargetMode="External"/><Relationship Id="rId7" Type="http://schemas.openxmlformats.org/officeDocument/2006/relationships/hyperlink" Target="https://code.visualstudio.com/docs/copilot/getting-started-cha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copilot/using-github-copilot/asking-github-copilot-questions-in-your-ide" TargetMode="External"/><Relationship Id="rId5" Type="http://schemas.openxmlformats.org/officeDocument/2006/relationships/hyperlink" Target="https://code.visualstudio.com/docs/copilot/ai-powered-suggestions" TargetMode="External"/><Relationship Id="rId4" Type="http://schemas.openxmlformats.org/officeDocument/2006/relationships/hyperlink" Target="https://docs.github.com/en/copilot/using-github-copilot/getting-code-suggestions-in-your-ide-with-github-copilot?tool=vscod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F4026A8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r>
              <a:rPr lang="en-US" dirty="0"/>
              <a:t>AI for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/>
              <a:t>To work on your computer.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Materials available here: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https://github.com/nuitrcs/github_copilot_workshop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You'll need VS Code and/or RStudio open and ready to go.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12:02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B3E-3D98-DE77-8487-89A2E1F9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Copilot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B13A-277B-C3E9-5DB4-06E01A01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Iterate over your prompts.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Allow Copilot to generate code in small steps.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 context.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Explain the high-level goal at the beginning of your script.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Import the libraries that you want to work with.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Write simple and specific instructions breaking down the logic and steps.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Give Copilot examples.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Keep a couple of tabs open in your IDE.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good coding practices.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Provide descriptive/meaningful variable and function names.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Follow a consistent/predictable style and pattern.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Structure your code into small functions.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Demo 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7A4-F741-F2DC-20F6-CC89B7C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Privacy, Security,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3A3C-0669-E2E8-8DDC-15CB0C5E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422"/>
            <a:ext cx="10515600" cy="4703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GitHub Copilot can use data including content in the file that you are editing, neighboring or related files within a project, repository URLs, file paths, prompts, and previous conversations.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You should probably disable or uninstall the GitHub Copilot extension when you’re working within a project that contains sensitive data and code. See appendices for how to do this.  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“GitHub uses neither Copilot Business nor Enterprise data to train the GitHub model.”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Repository administrators and organization owners of organizations with a Business or Enterprise subscription can prevent Copilot from accessing certain content.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Individual users can also change some of the settings, such as disabling suggestions matching public code and disabling the collection of prompts and suggestions.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A lawsuit was filed against GitHub Copilot on November 3</a:t>
            </a:r>
            <a:r>
              <a:rPr lang="en-US" sz="2200" baseline="30000" dirty="0">
                <a:ea typeface="+mn-lt"/>
                <a:cs typeface="+mn-lt"/>
              </a:rPr>
              <a:t>rd</a:t>
            </a:r>
            <a:r>
              <a:rPr lang="en-US" sz="2200" dirty="0">
                <a:ea typeface="+mn-lt"/>
                <a:cs typeface="+mn-lt"/>
              </a:rPr>
              <a:t>, 2022, alleging violations of open-source licenses. The case is still pending.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915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Easy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Write a comment describing a simple function, e.g., to take a list/vector of numbers, calculate the mean, and return the result rounded to two decimals.</a:t>
            </a:r>
          </a:p>
          <a:p>
            <a:r>
              <a:rPr lang="en-US" dirty="0">
                <a:ea typeface="+mn-lt"/>
                <a:cs typeface="+mn-lt"/>
              </a:rPr>
              <a:t>Let GitHub Copilot generate the function.</a:t>
            </a:r>
          </a:p>
          <a:p>
            <a:r>
              <a:rPr lang="en-US" dirty="0">
                <a:ea typeface="+mn-lt"/>
                <a:cs typeface="+mn-lt"/>
              </a:rPr>
              <a:t>Modify the comment slightly (e.g., adding comments, adding error handling) and observe how GitHub Copilot adapts.</a:t>
            </a:r>
          </a:p>
          <a:p>
            <a:r>
              <a:rPr lang="en-US" dirty="0">
                <a:ea typeface="+mn-lt"/>
                <a:cs typeface="+mn-lt"/>
              </a:rPr>
              <a:t>Bonus: use GitHub to generate examples to test the function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23457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Intermediate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Read the dataset "simulated_data.csv" (available here: </a:t>
            </a:r>
            <a:r>
              <a:rPr lang="en-US" dirty="0">
                <a:ea typeface="+mn-lt"/>
                <a:cs typeface="+mn-lt"/>
                <a:hlinkClick r:id="rId3"/>
              </a:rPr>
              <a:t>https://raw.githubusercontent.com/nuitrcs/github_copilot_workshop/refs/heads/main/simulated_data.csv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Look at the data (e.g., how many columns/rows, what type of data, proportion of missing values for each column).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the means and create histograms for all numeric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a frequency table and create bar graphs for all categorical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customize the graphs (e.g., add titles).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instead of printing the graphs, save them to a folder in your computer with informative file names.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77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Hard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Select a Wikipedia page that's interesting to you (or the one about meditation: </a:t>
            </a:r>
            <a:r>
              <a:rPr lang="en-US" dirty="0">
                <a:ea typeface="+mn-lt"/>
                <a:cs typeface="+mn-lt"/>
                <a:hlinkClick r:id="rId3"/>
              </a:rPr>
              <a:t>https://en.wikipedia.org/wiki/Meditation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a script that goes to the Wikipedia page and gets the source code. From the source code, get the title of the page (e.g., "Meditation", not "Meditation – Wikipedia") and, at random, one of the URLs to other Wikipedia pages (e.g.,  "https://en.wikipedia.org/wiki/Awareness"). Repeat the process fifty times. Save the resulting data in a CSV with two columns: title and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write the script above using a recursive function.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have fun, pretend like this is your research project!</a:t>
            </a:r>
          </a:p>
        </p:txBody>
      </p:sp>
    </p:spTree>
    <p:extLst>
      <p:ext uri="{BB962C8B-B14F-4D97-AF65-F5344CB8AC3E}">
        <p14:creationId xmlns:p14="http://schemas.microsoft.com/office/powerpoint/2010/main" val="342148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continue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Some of the notes in this deck have links.</a:t>
            </a:r>
          </a:p>
          <a:p>
            <a:r>
              <a:rPr lang="en-US" dirty="0">
                <a:ea typeface="+mn-lt"/>
                <a:cs typeface="+mn-lt"/>
              </a:rPr>
              <a:t>More on GitHub Copilot in RStudio: </a:t>
            </a:r>
            <a:r>
              <a:rPr lang="en-US" dirty="0">
                <a:ea typeface="+mn-lt"/>
                <a:cs typeface="+mn-lt"/>
                <a:hlinkClick r:id="rId3"/>
              </a:rPr>
              <a:t>https://docs.posit.co/ide/user/ide/guide/tools/copilot.html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More on code suggestions in VS Code: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https://docs.github.com/en/copilot/using-github-copilot/getting-code-suggestions-in-your-ide-with-github-copilot?tool=vscode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5"/>
              </a:rPr>
              <a:t>https://code.visualstudio.com/docs/copilot/ai-powered-suggestions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More on chat in VS Code: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6"/>
              </a:rPr>
              <a:t>https://docs.github.com/en/copilot/using-github-copilot/asking-github-copilot-questions-in-your-ide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7"/>
              </a:rPr>
              <a:t>https://code.visualstudio.com/docs/copilot/getting-started-chat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1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for your attention!  🙂</a:t>
            </a:r>
          </a:p>
        </p:txBody>
      </p:sp>
    </p:spTree>
    <p:extLst>
      <p:ext uri="{BB962C8B-B14F-4D97-AF65-F5344CB8AC3E}">
        <p14:creationId xmlns:p14="http://schemas.microsoft.com/office/powerpoint/2010/main" val="84223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Appendices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1: Disabling or Uninstalling the GitHub Copilot Extension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Go to the View menu in the top left and click on Extensions.</a:t>
            </a:r>
          </a:p>
          <a:p>
            <a:r>
              <a:rPr lang="en-US" dirty="0">
                <a:ea typeface="+mn-lt"/>
                <a:cs typeface="+mn-lt"/>
              </a:rPr>
              <a:t>Click on the GitHub Copilot extension.</a:t>
            </a:r>
          </a:p>
          <a:p>
            <a:r>
              <a:rPr lang="en-US" dirty="0">
                <a:ea typeface="+mn-lt"/>
                <a:cs typeface="+mn-lt"/>
              </a:rPr>
              <a:t>Click Disable or Uninstall.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63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Copilot for Coding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Emilio </a:t>
            </a:r>
            <a:r>
              <a:rPr lang="en-US" dirty="0" err="1"/>
              <a:t>Lehoucq</a:t>
            </a:r>
          </a:p>
          <a:p>
            <a:r>
              <a:rPr lang="en-US" dirty="0"/>
              <a:t>Data Scientist, Research Computing and Data Services</a:t>
            </a:r>
          </a:p>
          <a:p>
            <a:r>
              <a:rPr lang="en-US" dirty="0"/>
              <a:t>Northwestern IT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2: Disabling the GitHub Copilot Extension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Tools in the top bar.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Click on Global Options.</a:t>
            </a:r>
            <a:endParaRPr lang="en-US" dirty="0"/>
          </a:p>
          <a:p>
            <a:r>
              <a:rPr lang="en-US" dirty="0"/>
              <a:t>Click on Copilot in the left bar.</a:t>
            </a:r>
          </a:p>
          <a:p>
            <a:r>
              <a:rPr lang="en-US" dirty="0"/>
              <a:t>Uncheck the box that says "Enable GitHub Copilot".</a:t>
            </a:r>
          </a:p>
        </p:txBody>
      </p:sp>
    </p:spTree>
    <p:extLst>
      <p:ext uri="{BB962C8B-B14F-4D97-AF65-F5344CB8AC3E}">
        <p14:creationId xmlns:p14="http://schemas.microsoft.com/office/powerpoint/2010/main" val="18921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Need help?</a:t>
            </a:r>
          </a:p>
          <a:p>
            <a:r>
              <a:rPr lang="en-US" sz="1800"/>
              <a:t>AI, Machine Learning, Data Science</a:t>
            </a:r>
          </a:p>
          <a:p>
            <a:r>
              <a:rPr lang="en-US" sz="1800"/>
              <a:t>Statistics</a:t>
            </a:r>
          </a:p>
          <a:p>
            <a:r>
              <a:rPr lang="en-US" sz="1800"/>
              <a:t>Visualization</a:t>
            </a:r>
          </a:p>
          <a:p>
            <a:r>
              <a:rPr lang="en-US" sz="1800"/>
              <a:t>Collecting web data (scraping, APIs), text analysis, extracting information from text </a:t>
            </a:r>
          </a:p>
          <a:p>
            <a:r>
              <a:rPr lang="en-US" sz="1800"/>
              <a:t>Cleaning, transforming, reformatting, and wrangling data</a:t>
            </a:r>
          </a:p>
          <a:p>
            <a:r>
              <a:rPr lang="en-US" sz="1800"/>
              <a:t>Automating repetitive research tasks</a:t>
            </a:r>
          </a:p>
          <a:p>
            <a:r>
              <a:rPr lang="en-US" sz="1800"/>
              <a:t>Research reproducibility and replicability</a:t>
            </a:r>
          </a:p>
          <a:p>
            <a:r>
              <a:rPr lang="en-US" sz="1800"/>
              <a:t>Programming, computing, data management, etc.</a:t>
            </a:r>
          </a:p>
          <a:p>
            <a:r>
              <a:rPr lang="en-US" sz="180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Request a </a:t>
            </a:r>
            <a:r>
              <a:rPr lang="en-US" sz="3200" b="1">
                <a:solidFill>
                  <a:srgbClr val="C00000"/>
                </a:solidFill>
                <a:ea typeface="+mn-lt"/>
                <a:cs typeface="+mn-lt"/>
              </a:rPr>
              <a:t>FREE</a:t>
            </a:r>
            <a:r>
              <a:rPr lang="en-US" sz="3200">
                <a:ea typeface="+mn-lt"/>
                <a:cs typeface="+mn-lt"/>
              </a:rPr>
              <a:t> consultation at </a:t>
            </a:r>
            <a:r>
              <a:rPr lang="en-US" sz="3200" b="1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811-36FF-435C-7BB4-2C99A0D5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146B-6CED-6191-6133-907EBC12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Ask Questions</a:t>
            </a:r>
            <a:r>
              <a:rPr lang="en-US" dirty="0"/>
              <a:t> [in the zoom chat].</a:t>
            </a:r>
          </a:p>
          <a:p>
            <a:pPr lvl="1"/>
            <a:r>
              <a:rPr lang="en-US" dirty="0"/>
              <a:t>If you know the answer, feel free to respond (we may politely clarify if needed).</a:t>
            </a:r>
          </a:p>
          <a:p>
            <a:endParaRPr lang="en-US"/>
          </a:p>
          <a:p>
            <a:r>
              <a:rPr lang="en-US" b="1" dirty="0"/>
              <a:t>Be active in the Zoom chat.</a:t>
            </a:r>
          </a:p>
          <a:p>
            <a:pPr lvl="1"/>
            <a:r>
              <a:rPr lang="en-US" dirty="0"/>
              <a:t>How are you feeling? 🌻😵‍💫</a:t>
            </a:r>
          </a:p>
          <a:p>
            <a:pPr lvl="1"/>
            <a:r>
              <a:rPr lang="en-US" dirty="0"/>
              <a:t>Do you have any thoughts?</a:t>
            </a:r>
          </a:p>
          <a:p>
            <a:pPr lvl="1"/>
            <a:r>
              <a:rPr lang="en-US" dirty="0"/>
              <a:t>Did you find anything interesting while doing the exercise?</a:t>
            </a:r>
          </a:p>
          <a:p>
            <a:endParaRPr lang="en-US" b="1" dirty="0"/>
          </a:p>
          <a:p>
            <a:r>
              <a:rPr lang="en-US" b="1" dirty="0"/>
              <a:t>If my internet goes out.</a:t>
            </a:r>
            <a:endParaRPr lang="en-US" dirty="0"/>
          </a:p>
          <a:p>
            <a:pPr lvl="1"/>
            <a:r>
              <a:rPr lang="en-US" dirty="0"/>
              <a:t>Take a 5 minute break, and we will meet back in the same zoom room.</a:t>
            </a:r>
          </a:p>
        </p:txBody>
      </p:sp>
    </p:spTree>
    <p:extLst>
      <p:ext uri="{BB962C8B-B14F-4D97-AF65-F5344CB8AC3E}">
        <p14:creationId xmlns:p14="http://schemas.microsoft.com/office/powerpoint/2010/main" val="16159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Tuesday, February 11: Extract Information From Text with LLMs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8"/>
            <a:ext cx="10515600" cy="899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AI has an environmental impact 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18"/>
            <a:ext cx="10515600" cy="518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Carbon footprint due to energy consumption both during model training and usage.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Fresh water evaporated to cool servers.</a:t>
            </a:r>
          </a:p>
          <a:p>
            <a:r>
              <a:rPr lang="en-US" sz="2400" dirty="0">
                <a:ea typeface="+mn-lt"/>
                <a:cs typeface="+mn-lt"/>
              </a:rPr>
              <a:t>E-waste containing hazardous substances generated with the production of hardware.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A query to </a:t>
            </a:r>
            <a:r>
              <a:rPr lang="en-US" sz="2600" b="1" dirty="0"/>
              <a:t>ChatGPT </a:t>
            </a:r>
            <a:r>
              <a:rPr lang="en-US" sz="2600" dirty="0"/>
              <a:t>consumes</a:t>
            </a:r>
            <a:r>
              <a:rPr lang="en-US" sz="2600" b="1" dirty="0"/>
              <a:t> about </a:t>
            </a:r>
            <a:r>
              <a:rPr lang="en-US" sz="2600" b="1" i="1" dirty="0"/>
              <a:t>10 times more</a:t>
            </a:r>
            <a:r>
              <a:rPr lang="en-US" sz="2600" b="1" dirty="0"/>
              <a:t> electricity</a:t>
            </a:r>
            <a:r>
              <a:rPr lang="en-US" sz="2600" dirty="0"/>
              <a:t> than a </a:t>
            </a:r>
            <a:r>
              <a:rPr lang="en-US" sz="2600" b="1" dirty="0"/>
              <a:t>Google search</a:t>
            </a:r>
            <a:r>
              <a:rPr lang="en-US" sz="2600" dirty="0"/>
              <a:t>.💡</a:t>
            </a:r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/>
              <a:t>Generating images is even more energy intensive than generating text... </a:t>
            </a:r>
            <a:r>
              <a:rPr lang="en-US" sz="2600" b="1" dirty="0"/>
              <a:t>generating </a:t>
            </a:r>
            <a:r>
              <a:rPr lang="en-US" sz="2600" b="1" i="1" dirty="0"/>
              <a:t>just one image</a:t>
            </a:r>
            <a:r>
              <a:rPr lang="en-US" sz="2600" dirty="0"/>
              <a:t> can take as much energy as </a:t>
            </a:r>
            <a:r>
              <a:rPr lang="en-US" sz="2600" b="1" dirty="0"/>
              <a:t>fully charging a smartphone</a:t>
            </a:r>
            <a:r>
              <a:rPr lang="en-US" sz="2600" dirty="0"/>
              <a:t>.📱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37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Let's get started!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Introduction to GitHub Copilot</a:t>
            </a:r>
          </a:p>
          <a:p>
            <a:r>
              <a:rPr lang="en-US" dirty="0">
                <a:ea typeface="+mn-lt"/>
                <a:cs typeface="+mn-lt"/>
              </a:rPr>
              <a:t>GitHub Copilot best practices</a:t>
            </a:r>
          </a:p>
          <a:p>
            <a:r>
              <a:rPr lang="en-US" dirty="0">
                <a:ea typeface="+mn-lt"/>
                <a:cs typeface="+mn-lt"/>
              </a:rPr>
              <a:t>Demo</a:t>
            </a:r>
          </a:p>
          <a:p>
            <a:r>
              <a:rPr lang="en-US" dirty="0">
                <a:ea typeface="+mn-lt"/>
                <a:cs typeface="+mn-lt"/>
              </a:rPr>
              <a:t>Privacy, security, and intellectual property</a:t>
            </a:r>
          </a:p>
          <a:p>
            <a:r>
              <a:rPr lang="en-US" dirty="0">
                <a:ea typeface="+mn-lt"/>
                <a:cs typeface="+mn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558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“AI coding assistant” that can help you with code generation, explanation, translation, debugging, refactoring, test generation, and code reviews.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Available in various </a:t>
            </a:r>
            <a:r>
              <a:rPr lang="en-US" b="1" dirty="0">
                <a:ea typeface="+mn-lt"/>
                <a:cs typeface="+mn-lt"/>
              </a:rPr>
              <a:t>Integrated Development Environments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You can use Copilot to: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Get code suggestions as you type.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Chat to ask for help with your code.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Microsoft Macintosh PowerPoint</Application>
  <PresentationFormat>Widescreen</PresentationFormat>
  <Paragraphs>165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AI for Research</vt:lpstr>
      <vt:lpstr>GitHub Copilot for Coding Productivity</vt:lpstr>
      <vt:lpstr>This workshop is brought to you by:</vt:lpstr>
      <vt:lpstr>Logistics</vt:lpstr>
      <vt:lpstr>What’s next?</vt:lpstr>
      <vt:lpstr>AI has an environmental impact 🌍</vt:lpstr>
      <vt:lpstr>PowerPoint Presentation</vt:lpstr>
      <vt:lpstr>Agenda</vt:lpstr>
      <vt:lpstr>Introduction to GitHub Copilot</vt:lpstr>
      <vt:lpstr>GitHub Copilot Best Practices</vt:lpstr>
      <vt:lpstr>Demo 🎬</vt:lpstr>
      <vt:lpstr>Privacy, Security, and Intellectual Property</vt:lpstr>
      <vt:lpstr>Exercise 1 – Easy </vt:lpstr>
      <vt:lpstr>Exercise 2 – Intermediate </vt:lpstr>
      <vt:lpstr>Exercise 3 – Hard </vt:lpstr>
      <vt:lpstr>Resources to continue learning</vt:lpstr>
      <vt:lpstr>Thank you for your attention!  🙂</vt:lpstr>
      <vt:lpstr>PowerPoint Presentation</vt:lpstr>
      <vt:lpstr>Appendix 1: Disabling or Uninstalling the GitHub Copilot Extension in VS Code</vt:lpstr>
      <vt:lpstr>Appendix 2: Disabling the GitHub Copilot Extension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Emilio Lehoucq</cp:lastModifiedBy>
  <cp:revision>398</cp:revision>
  <dcterms:created xsi:type="dcterms:W3CDTF">2024-09-11T16:32:37Z</dcterms:created>
  <dcterms:modified xsi:type="dcterms:W3CDTF">2025-01-08T15:56:44Z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