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88" r:id="rId6"/>
    <p:sldId id="261" r:id="rId7"/>
    <p:sldId id="258" r:id="rId8"/>
    <p:sldId id="267" r:id="rId9"/>
    <p:sldId id="275" r:id="rId10"/>
    <p:sldId id="276" r:id="rId11"/>
    <p:sldId id="277" r:id="rId12"/>
    <p:sldId id="278" r:id="rId13"/>
    <p:sldId id="259" r:id="rId14"/>
    <p:sldId id="260" r:id="rId15"/>
    <p:sldId id="280" r:id="rId16"/>
    <p:sldId id="281" r:id="rId17"/>
    <p:sldId id="282" r:id="rId18"/>
    <p:sldId id="283" r:id="rId19"/>
    <p:sldId id="284" r:id="rId20"/>
    <p:sldId id="285" r:id="rId21"/>
    <p:sldId id="287" r:id="rId22"/>
    <p:sldId id="286" r:id="rId23"/>
    <p:sldId id="291" r:id="rId24"/>
    <p:sldId id="289" r:id="rId25"/>
    <p:sldId id="292" r:id="rId26"/>
    <p:sldId id="293" r:id="rId27"/>
    <p:sldId id="294" r:id="rId28"/>
    <p:sldId id="295" r:id="rId29"/>
    <p:sldId id="29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6258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908370-CE61-B24D-AE53-10590D5FA0F5}" v="321" dt="2025-05-07T15:43:02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7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59A938-BFF8-4969-871F-CECDAC12510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D0B00-18A3-4A5D-A23C-4881C2C600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could write a for loop in bash that would work through your list of samples</a:t>
          </a:r>
        </a:p>
      </dgm:t>
    </dgm:pt>
    <dgm:pt modelId="{BECC685D-B83A-465D-BF75-3FC601B50093}" type="parTrans" cxnId="{5CB25967-8EC6-4140-BCA3-1297593CEEC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0726399-F534-4228-9C8F-CF3960F35781}" type="sibTrans" cxnId="{5CB25967-8EC6-4140-BCA3-1297593CEEC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5D083A6-0188-4E9B-A9C9-2BA0285EA3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job arrays are an alternative built into SLURM</a:t>
          </a:r>
        </a:p>
      </dgm:t>
    </dgm:pt>
    <dgm:pt modelId="{91D0291E-4BA7-42CE-A605-75DFB6379CAC}" type="parTrans" cxnId="{BAAA3CE9-A56B-402B-9332-C2543C2F06B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05ACAF9-43D2-44B1-9B48-41C6D1EA291D}" type="sibTrans" cxnId="{BAAA3CE9-A56B-402B-9332-C2543C2F06B4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0FC1807-CA20-4B20-B86B-8F27DB8A77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easier on the scheduling system because they take up less room in the queue while pending</a:t>
          </a:r>
        </a:p>
      </dgm:t>
    </dgm:pt>
    <dgm:pt modelId="{0A204B75-CD39-4968-82A1-3C00824A79B1}" type="parTrans" cxnId="{9E397B9D-FAB0-45AF-823A-07372B83D88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CC0D692-CA9E-4CA2-9A80-2E9334D9B0CA}" type="sibTrans" cxnId="{9E397B9D-FAB0-45AF-823A-07372B83D88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6FC6D13-2C3D-2D4A-BBF6-75D8A8ADD9AB}" type="pres">
      <dgm:prSet presAssocID="{9D59A938-BFF8-4969-871F-CECDAC125100}" presName="vert0" presStyleCnt="0">
        <dgm:presLayoutVars>
          <dgm:dir/>
          <dgm:animOne val="branch"/>
          <dgm:animLvl val="lvl"/>
        </dgm:presLayoutVars>
      </dgm:prSet>
      <dgm:spPr/>
    </dgm:pt>
    <dgm:pt modelId="{69303FDB-8117-D14C-863D-9192A2820C84}" type="pres">
      <dgm:prSet presAssocID="{123D0B00-18A3-4A5D-A23C-4881C2C6008E}" presName="thickLine" presStyleLbl="alignNode1" presStyleIdx="0" presStyleCnt="3"/>
      <dgm:spPr/>
    </dgm:pt>
    <dgm:pt modelId="{40FBD773-486B-4D4A-B9F0-9ECE13FCD557}" type="pres">
      <dgm:prSet presAssocID="{123D0B00-18A3-4A5D-A23C-4881C2C6008E}" presName="horz1" presStyleCnt="0"/>
      <dgm:spPr/>
    </dgm:pt>
    <dgm:pt modelId="{FA89A8B0-EF40-C447-8B51-3BEBCC6E8292}" type="pres">
      <dgm:prSet presAssocID="{123D0B00-18A3-4A5D-A23C-4881C2C6008E}" presName="tx1" presStyleLbl="revTx" presStyleIdx="0" presStyleCnt="3"/>
      <dgm:spPr/>
    </dgm:pt>
    <dgm:pt modelId="{0DC69878-03D0-F949-A5DC-C74508BFBFA6}" type="pres">
      <dgm:prSet presAssocID="{123D0B00-18A3-4A5D-A23C-4881C2C6008E}" presName="vert1" presStyleCnt="0"/>
      <dgm:spPr/>
    </dgm:pt>
    <dgm:pt modelId="{44C1606F-9E9D-664C-8F9F-F4581299031D}" type="pres">
      <dgm:prSet presAssocID="{65D083A6-0188-4E9B-A9C9-2BA0285EA3A8}" presName="thickLine" presStyleLbl="alignNode1" presStyleIdx="1" presStyleCnt="3"/>
      <dgm:spPr/>
    </dgm:pt>
    <dgm:pt modelId="{1528FA0E-24A5-2249-998A-BEA587F6A9C2}" type="pres">
      <dgm:prSet presAssocID="{65D083A6-0188-4E9B-A9C9-2BA0285EA3A8}" presName="horz1" presStyleCnt="0"/>
      <dgm:spPr/>
    </dgm:pt>
    <dgm:pt modelId="{E2CCEDAA-0804-D44D-828D-647698E9AC1D}" type="pres">
      <dgm:prSet presAssocID="{65D083A6-0188-4E9B-A9C9-2BA0285EA3A8}" presName="tx1" presStyleLbl="revTx" presStyleIdx="1" presStyleCnt="3"/>
      <dgm:spPr/>
    </dgm:pt>
    <dgm:pt modelId="{655A40E3-599D-7C40-8CCD-D59FBDEEB2D0}" type="pres">
      <dgm:prSet presAssocID="{65D083A6-0188-4E9B-A9C9-2BA0285EA3A8}" presName="vert1" presStyleCnt="0"/>
      <dgm:spPr/>
    </dgm:pt>
    <dgm:pt modelId="{0876D715-D9D9-CA43-B961-3DC4A91C702E}" type="pres">
      <dgm:prSet presAssocID="{F0FC1807-CA20-4B20-B86B-8F27DB8A77CC}" presName="thickLine" presStyleLbl="alignNode1" presStyleIdx="2" presStyleCnt="3"/>
      <dgm:spPr/>
    </dgm:pt>
    <dgm:pt modelId="{134DD676-37E4-C149-9093-148CD2CF57A0}" type="pres">
      <dgm:prSet presAssocID="{F0FC1807-CA20-4B20-B86B-8F27DB8A77CC}" presName="horz1" presStyleCnt="0"/>
      <dgm:spPr/>
    </dgm:pt>
    <dgm:pt modelId="{925ACAA7-B738-504D-B55B-BD43A875C102}" type="pres">
      <dgm:prSet presAssocID="{F0FC1807-CA20-4B20-B86B-8F27DB8A77CC}" presName="tx1" presStyleLbl="revTx" presStyleIdx="2" presStyleCnt="3"/>
      <dgm:spPr/>
    </dgm:pt>
    <dgm:pt modelId="{15FB170C-231E-FD46-A47F-FF5FB8E4D0CE}" type="pres">
      <dgm:prSet presAssocID="{F0FC1807-CA20-4B20-B86B-8F27DB8A77CC}" presName="vert1" presStyleCnt="0"/>
      <dgm:spPr/>
    </dgm:pt>
  </dgm:ptLst>
  <dgm:cxnLst>
    <dgm:cxn modelId="{BBC1612B-F918-C947-9423-65075C56764E}" type="presOf" srcId="{9D59A938-BFF8-4969-871F-CECDAC125100}" destId="{F6FC6D13-2C3D-2D4A-BBF6-75D8A8ADD9AB}" srcOrd="0" destOrd="0" presId="urn:microsoft.com/office/officeart/2008/layout/LinedList"/>
    <dgm:cxn modelId="{A819BB5D-E20D-7545-A5FA-70AC8A8EEA12}" type="presOf" srcId="{F0FC1807-CA20-4B20-B86B-8F27DB8A77CC}" destId="{925ACAA7-B738-504D-B55B-BD43A875C102}" srcOrd="0" destOrd="0" presId="urn:microsoft.com/office/officeart/2008/layout/LinedList"/>
    <dgm:cxn modelId="{5CB25967-8EC6-4140-BCA3-1297593CEEC5}" srcId="{9D59A938-BFF8-4969-871F-CECDAC125100}" destId="{123D0B00-18A3-4A5D-A23C-4881C2C6008E}" srcOrd="0" destOrd="0" parTransId="{BECC685D-B83A-465D-BF75-3FC601B50093}" sibTransId="{C0726399-F534-4228-9C8F-CF3960F35781}"/>
    <dgm:cxn modelId="{8A8F5475-2A94-8C4E-8BCF-9453D8316CC9}" type="presOf" srcId="{65D083A6-0188-4E9B-A9C9-2BA0285EA3A8}" destId="{E2CCEDAA-0804-D44D-828D-647698E9AC1D}" srcOrd="0" destOrd="0" presId="urn:microsoft.com/office/officeart/2008/layout/LinedList"/>
    <dgm:cxn modelId="{9E397B9D-FAB0-45AF-823A-07372B83D887}" srcId="{9D59A938-BFF8-4969-871F-CECDAC125100}" destId="{F0FC1807-CA20-4B20-B86B-8F27DB8A77CC}" srcOrd="2" destOrd="0" parTransId="{0A204B75-CD39-4968-82A1-3C00824A79B1}" sibTransId="{BCC0D692-CA9E-4CA2-9A80-2E9334D9B0CA}"/>
    <dgm:cxn modelId="{DF0A1CB5-4D15-D046-96FD-0CCC06F2F297}" type="presOf" srcId="{123D0B00-18A3-4A5D-A23C-4881C2C6008E}" destId="{FA89A8B0-EF40-C447-8B51-3BEBCC6E8292}" srcOrd="0" destOrd="0" presId="urn:microsoft.com/office/officeart/2008/layout/LinedList"/>
    <dgm:cxn modelId="{BAAA3CE9-A56B-402B-9332-C2543C2F06B4}" srcId="{9D59A938-BFF8-4969-871F-CECDAC125100}" destId="{65D083A6-0188-4E9B-A9C9-2BA0285EA3A8}" srcOrd="1" destOrd="0" parTransId="{91D0291E-4BA7-42CE-A605-75DFB6379CAC}" sibTransId="{D05ACAF9-43D2-44B1-9B48-41C6D1EA291D}"/>
    <dgm:cxn modelId="{8FD6953E-CBAC-6948-8653-D22349692304}" type="presParOf" srcId="{F6FC6D13-2C3D-2D4A-BBF6-75D8A8ADD9AB}" destId="{69303FDB-8117-D14C-863D-9192A2820C84}" srcOrd="0" destOrd="0" presId="urn:microsoft.com/office/officeart/2008/layout/LinedList"/>
    <dgm:cxn modelId="{663FE99C-96FE-AF4D-ABD1-5D3900E69236}" type="presParOf" srcId="{F6FC6D13-2C3D-2D4A-BBF6-75D8A8ADD9AB}" destId="{40FBD773-486B-4D4A-B9F0-9ECE13FCD557}" srcOrd="1" destOrd="0" presId="urn:microsoft.com/office/officeart/2008/layout/LinedList"/>
    <dgm:cxn modelId="{7A0793A9-AF6B-5340-AB3E-C309D564A5AD}" type="presParOf" srcId="{40FBD773-486B-4D4A-B9F0-9ECE13FCD557}" destId="{FA89A8B0-EF40-C447-8B51-3BEBCC6E8292}" srcOrd="0" destOrd="0" presId="urn:microsoft.com/office/officeart/2008/layout/LinedList"/>
    <dgm:cxn modelId="{0AABCAD9-3EA7-7B4E-84E5-8EDC87D0C339}" type="presParOf" srcId="{40FBD773-486B-4D4A-B9F0-9ECE13FCD557}" destId="{0DC69878-03D0-F949-A5DC-C74508BFBFA6}" srcOrd="1" destOrd="0" presId="urn:microsoft.com/office/officeart/2008/layout/LinedList"/>
    <dgm:cxn modelId="{2DEC3117-3786-F44A-9B5A-35111DAB907C}" type="presParOf" srcId="{F6FC6D13-2C3D-2D4A-BBF6-75D8A8ADD9AB}" destId="{44C1606F-9E9D-664C-8F9F-F4581299031D}" srcOrd="2" destOrd="0" presId="urn:microsoft.com/office/officeart/2008/layout/LinedList"/>
    <dgm:cxn modelId="{CE774617-8671-0749-BA8E-1AA63A00E56E}" type="presParOf" srcId="{F6FC6D13-2C3D-2D4A-BBF6-75D8A8ADD9AB}" destId="{1528FA0E-24A5-2249-998A-BEA587F6A9C2}" srcOrd="3" destOrd="0" presId="urn:microsoft.com/office/officeart/2008/layout/LinedList"/>
    <dgm:cxn modelId="{F17397E8-3B38-8D4B-8FAA-0F4C849D1096}" type="presParOf" srcId="{1528FA0E-24A5-2249-998A-BEA587F6A9C2}" destId="{E2CCEDAA-0804-D44D-828D-647698E9AC1D}" srcOrd="0" destOrd="0" presId="urn:microsoft.com/office/officeart/2008/layout/LinedList"/>
    <dgm:cxn modelId="{16491825-0DF2-7941-B0BC-6BCB57D771D0}" type="presParOf" srcId="{1528FA0E-24A5-2249-998A-BEA587F6A9C2}" destId="{655A40E3-599D-7C40-8CCD-D59FBDEEB2D0}" srcOrd="1" destOrd="0" presId="urn:microsoft.com/office/officeart/2008/layout/LinedList"/>
    <dgm:cxn modelId="{44ABB3A0-2B65-ED49-8355-252C71982CB2}" type="presParOf" srcId="{F6FC6D13-2C3D-2D4A-BBF6-75D8A8ADD9AB}" destId="{0876D715-D9D9-CA43-B961-3DC4A91C702E}" srcOrd="4" destOrd="0" presId="urn:microsoft.com/office/officeart/2008/layout/LinedList"/>
    <dgm:cxn modelId="{D6FFE0FB-E1BB-164E-A8C8-D31B9EC41D7C}" type="presParOf" srcId="{F6FC6D13-2C3D-2D4A-BBF6-75D8A8ADD9AB}" destId="{134DD676-37E4-C149-9093-148CD2CF57A0}" srcOrd="5" destOrd="0" presId="urn:microsoft.com/office/officeart/2008/layout/LinedList"/>
    <dgm:cxn modelId="{7A9B9EAF-6DD5-DB4C-BB2E-D4325C24D11B}" type="presParOf" srcId="{134DD676-37E4-C149-9093-148CD2CF57A0}" destId="{925ACAA7-B738-504D-B55B-BD43A875C102}" srcOrd="0" destOrd="0" presId="urn:microsoft.com/office/officeart/2008/layout/LinedList"/>
    <dgm:cxn modelId="{C23269DA-C908-ED48-A9D4-0BD49E596491}" type="presParOf" srcId="{134DD676-37E4-C149-9093-148CD2CF57A0}" destId="{15FB170C-231E-FD46-A47F-FF5FB8E4D0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03FDB-8117-D14C-863D-9192A2820C84}">
      <dsp:nvSpPr>
        <dsp:cNvPr id="0" name=""/>
        <dsp:cNvSpPr/>
      </dsp:nvSpPr>
      <dsp:spPr>
        <a:xfrm>
          <a:off x="0" y="2124"/>
          <a:ext cx="97105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9A8B0-EF40-C447-8B51-3BEBCC6E8292}">
      <dsp:nvSpPr>
        <dsp:cNvPr id="0" name=""/>
        <dsp:cNvSpPr/>
      </dsp:nvSpPr>
      <dsp:spPr>
        <a:xfrm>
          <a:off x="0" y="2124"/>
          <a:ext cx="9710529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bg1"/>
              </a:solidFill>
            </a:rPr>
            <a:t>could write a for loop in bash that would work through your list of samples</a:t>
          </a:r>
        </a:p>
      </dsp:txBody>
      <dsp:txXfrm>
        <a:off x="0" y="2124"/>
        <a:ext cx="9710529" cy="1449029"/>
      </dsp:txXfrm>
    </dsp:sp>
    <dsp:sp modelId="{44C1606F-9E9D-664C-8F9F-F4581299031D}">
      <dsp:nvSpPr>
        <dsp:cNvPr id="0" name=""/>
        <dsp:cNvSpPr/>
      </dsp:nvSpPr>
      <dsp:spPr>
        <a:xfrm>
          <a:off x="0" y="1451154"/>
          <a:ext cx="97105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CEDAA-0804-D44D-828D-647698E9AC1D}">
      <dsp:nvSpPr>
        <dsp:cNvPr id="0" name=""/>
        <dsp:cNvSpPr/>
      </dsp:nvSpPr>
      <dsp:spPr>
        <a:xfrm>
          <a:off x="0" y="1451154"/>
          <a:ext cx="9710529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bg1"/>
              </a:solidFill>
            </a:rPr>
            <a:t>job arrays are an alternative built into SLURM</a:t>
          </a:r>
        </a:p>
      </dsp:txBody>
      <dsp:txXfrm>
        <a:off x="0" y="1451154"/>
        <a:ext cx="9710529" cy="1449029"/>
      </dsp:txXfrm>
    </dsp:sp>
    <dsp:sp modelId="{0876D715-D9D9-CA43-B961-3DC4A91C702E}">
      <dsp:nvSpPr>
        <dsp:cNvPr id="0" name=""/>
        <dsp:cNvSpPr/>
      </dsp:nvSpPr>
      <dsp:spPr>
        <a:xfrm>
          <a:off x="0" y="2900183"/>
          <a:ext cx="97105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ACAA7-B738-504D-B55B-BD43A875C102}">
      <dsp:nvSpPr>
        <dsp:cNvPr id="0" name=""/>
        <dsp:cNvSpPr/>
      </dsp:nvSpPr>
      <dsp:spPr>
        <a:xfrm>
          <a:off x="0" y="2900183"/>
          <a:ext cx="9710529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solidFill>
                <a:schemeClr val="bg1"/>
              </a:solidFill>
            </a:rPr>
            <a:t>easier on the scheduling system because they take up less room in the queue while pending</a:t>
          </a:r>
        </a:p>
      </dsp:txBody>
      <dsp:txXfrm>
        <a:off x="0" y="2900183"/>
        <a:ext cx="9710529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790B8-8D49-64BA-DF68-FCAF82A8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12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A2A3E32A-2EE1-AC4C-ED21-EDA650C7F1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5984" r="-1" b="972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98A5E8-A350-6CEB-C2D5-6DA10567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Replace hard-coding with variables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CB6F8B-2F1D-EB4B-D702-040CF8C5CA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6C772-80AD-BF75-BBD0-FA1777228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bash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D6DD5-FB21-C780-AA82-7A35E93D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set with =</a:t>
            </a:r>
          </a:p>
          <a:p>
            <a:r>
              <a:rPr lang="en-US" dirty="0">
                <a:solidFill>
                  <a:srgbClr val="FFFFFF"/>
                </a:solidFill>
              </a:rPr>
              <a:t>referenced with $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Lucida Sans" panose="020B0602030504020204" pitchFamily="34" charset="77"/>
              </a:rPr>
              <a:t>FAVORITE_FOOD</a:t>
            </a:r>
            <a:r>
              <a:rPr lang="en-US" dirty="0">
                <a:solidFill>
                  <a:srgbClr val="FFFFFF"/>
                </a:solidFill>
                <a:latin typeface="Lucida Sans" panose="020B0602030504020204" pitchFamily="34" charset="77"/>
              </a:rPr>
              <a:t>=“</a:t>
            </a:r>
            <a:r>
              <a:rPr lang="en-US" dirty="0" err="1">
                <a:solidFill>
                  <a:srgbClr val="FFFFFF"/>
                </a:solidFill>
                <a:latin typeface="Lucida Sans" panose="020B0602030504020204" pitchFamily="34" charset="77"/>
              </a:rPr>
              <a:t>sisig</a:t>
            </a:r>
            <a:r>
              <a:rPr lang="en-US" dirty="0">
                <a:solidFill>
                  <a:srgbClr val="FFFFFF"/>
                </a:solidFill>
                <a:latin typeface="Lucida Sans" panose="020B0602030504020204" pitchFamily="34" charset="77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Lucida Sans" panose="020B0602030504020204" pitchFamily="34" charset="77"/>
              </a:rPr>
              <a:t>echo $FAVORITE_FOOD</a:t>
            </a:r>
          </a:p>
        </p:txBody>
      </p:sp>
    </p:spTree>
    <p:extLst>
      <p:ext uri="{BB962C8B-B14F-4D97-AF65-F5344CB8AC3E}">
        <p14:creationId xmlns:p14="http://schemas.microsoft.com/office/powerpoint/2010/main" val="1574675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9EDEA3-7D31-08DA-63BC-0FBF7453B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174F0-6AD5-DE64-3BD3-59866F567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1" y="127621"/>
            <a:ext cx="10959547" cy="66027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--account=e32559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--partition=normal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--job-name=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bwa_align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--time=10:00:00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--mem=10G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ntasks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=8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--nodes=1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load bwa/0.7.17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bwa mem -t 8 \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  /projects/e32559/</a:t>
            </a:r>
            <a:r>
              <a:rPr lang="en-US" dirty="0" err="1">
                <a:solidFill>
                  <a:schemeClr val="bg1"/>
                </a:solidFill>
                <a:highlight>
                  <a:srgbClr val="008080"/>
                </a:highlight>
              </a:rPr>
              <a:t>example_data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oenotheraHarringtonii.softmasked.fasta</a:t>
            </a:r>
            <a:r>
              <a:rPr lang="en-US" dirty="0">
                <a:solidFill>
                  <a:schemeClr val="bg1"/>
                </a:solidFill>
              </a:rPr>
              <a:t>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  /projects/e32559/</a:t>
            </a:r>
            <a:r>
              <a:rPr lang="en-US" dirty="0" err="1">
                <a:solidFill>
                  <a:schemeClr val="bg1"/>
                </a:solidFill>
                <a:highlight>
                  <a:srgbClr val="008080"/>
                </a:highlight>
              </a:rPr>
              <a:t>example_data</a:t>
            </a:r>
            <a:r>
              <a:rPr lang="en-US" dirty="0">
                <a:solidFill>
                  <a:schemeClr val="bg1"/>
                </a:solidFill>
              </a:rPr>
              <a:t>/TRIN_5690_11_S31_L001_R1_001.fastq.gz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  /projects/e32559/</a:t>
            </a:r>
            <a:r>
              <a:rPr lang="en-US" dirty="0" err="1">
                <a:solidFill>
                  <a:schemeClr val="bg1"/>
                </a:solidFill>
                <a:highlight>
                  <a:srgbClr val="008080"/>
                </a:highlight>
              </a:rPr>
              <a:t>example_data</a:t>
            </a:r>
            <a:r>
              <a:rPr lang="en-US" dirty="0">
                <a:solidFill>
                  <a:schemeClr val="bg1"/>
                </a:solidFill>
              </a:rPr>
              <a:t>/TRIN_5690_11_S31_L001_R2_001.fastq.gz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&gt; TRIN_5690_11_S31_L001_aln-pe.sam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6A414-282E-AFFF-670C-C47995E23ACF}"/>
              </a:ext>
            </a:extLst>
          </p:cNvPr>
          <p:cNvSpPr txBox="1"/>
          <p:nvPr/>
        </p:nvSpPr>
        <p:spPr>
          <a:xfrm>
            <a:off x="6175513" y="2057548"/>
            <a:ext cx="4340088" cy="107721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What do we want to call this variable?</a:t>
            </a:r>
          </a:p>
        </p:txBody>
      </p:sp>
    </p:spTree>
    <p:extLst>
      <p:ext uri="{BB962C8B-B14F-4D97-AF65-F5344CB8AC3E}">
        <p14:creationId xmlns:p14="http://schemas.microsoft.com/office/powerpoint/2010/main" val="1765885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0A56C4-63E5-6664-2BEB-AED9E364B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C3469-C7A6-36E3-5A90-14B1AE870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1" y="127621"/>
            <a:ext cx="10959547" cy="66027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--account=e32559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--partition=normal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--job-name=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bwa_align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--time=10:00:00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--mem=10G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ntasks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=8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--nodes=1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load bwa/0.7.17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SAMPLE_DIR=/projects/e32559/</a:t>
            </a:r>
            <a:r>
              <a:rPr lang="en-US" dirty="0" err="1">
                <a:solidFill>
                  <a:schemeClr val="bg1"/>
                </a:solidFill>
                <a:highlight>
                  <a:srgbClr val="008080"/>
                </a:highlight>
              </a:rPr>
              <a:t>example_data</a:t>
            </a:r>
            <a:endParaRPr lang="en-US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bwa mem -t 8 \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$SAMPLE_DIR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oenotheraHarringtonii.softmasked.fasta</a:t>
            </a:r>
            <a:r>
              <a:rPr lang="en-US" dirty="0">
                <a:solidFill>
                  <a:schemeClr val="bg1"/>
                </a:solidFill>
              </a:rPr>
              <a:t>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$SAMPLE_DIR</a:t>
            </a:r>
            <a:r>
              <a:rPr lang="en-US" dirty="0">
                <a:solidFill>
                  <a:schemeClr val="bg1"/>
                </a:solidFill>
              </a:rPr>
              <a:t>/TRIN_5690_11_S31_L001_R1_001.fastq.gz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$SAMPLE_DIR</a:t>
            </a:r>
            <a:r>
              <a:rPr lang="en-US" dirty="0">
                <a:solidFill>
                  <a:schemeClr val="bg1"/>
                </a:solidFill>
              </a:rPr>
              <a:t>/TRIN_5690_11_S31_L001_R2_001.fastq.gz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&gt; TRIN_5690_11_S31_L001_aln-pe.sam</a:t>
            </a:r>
          </a:p>
        </p:txBody>
      </p:sp>
    </p:spTree>
    <p:extLst>
      <p:ext uri="{BB962C8B-B14F-4D97-AF65-F5344CB8AC3E}">
        <p14:creationId xmlns:p14="http://schemas.microsoft.com/office/powerpoint/2010/main" val="1247443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6BEEA0-614D-6D0E-50EC-763611A6C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3F57B-73B8-FAC4-CE40-D58FE73A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1" y="127621"/>
            <a:ext cx="10959547" cy="66027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--account=e32559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--partition=normal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--job-name=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bwa_align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--time=10:00:00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--mem=10G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highlight>
                  <a:srgbClr val="008080"/>
                </a:highlight>
              </a:rPr>
              <a:t>--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highlight>
                  <a:srgbClr val="008080"/>
                </a:highlight>
              </a:rPr>
              <a:t>ntasks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highlight>
                  <a:srgbClr val="008080"/>
                </a:highlight>
              </a:rPr>
              <a:t>=8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--nodes=1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load bwa/0.7.17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SAMPLE_DIR=/projects/e32559/</a:t>
            </a:r>
            <a:r>
              <a:rPr lang="en-US" dirty="0" err="1">
                <a:solidFill>
                  <a:schemeClr val="bg1"/>
                </a:solidFill>
              </a:rPr>
              <a:t>example_data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bwa mem 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-t 8 </a:t>
            </a:r>
            <a:r>
              <a:rPr lang="en-US" dirty="0">
                <a:solidFill>
                  <a:schemeClr val="bg1"/>
                </a:solidFill>
              </a:rPr>
              <a:t>\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$SAMPLE_DIR/</a:t>
            </a:r>
            <a:r>
              <a:rPr lang="en-US" dirty="0" err="1">
                <a:solidFill>
                  <a:schemeClr val="bg1"/>
                </a:solidFill>
              </a:rPr>
              <a:t>oenotheraHarringtonii.softmasked.fasta</a:t>
            </a:r>
            <a:r>
              <a:rPr lang="en-US" dirty="0">
                <a:solidFill>
                  <a:schemeClr val="bg1"/>
                </a:solidFill>
              </a:rPr>
              <a:t>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$SAMPLE_DIR/TRIN_5690_11_S31_L001_R1_001.fastq.gz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$SAMPLE_DIR/TRIN_5690_11_S31_L001_R2_001.fastq.gz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&gt; TRIN_5690_11_S31_L001_aln-pe.sam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C7EEC-562C-CBE3-3FCF-61E5AB09D9A3}"/>
              </a:ext>
            </a:extLst>
          </p:cNvPr>
          <p:cNvSpPr txBox="1"/>
          <p:nvPr/>
        </p:nvSpPr>
        <p:spPr>
          <a:xfrm>
            <a:off x="6414052" y="1580470"/>
            <a:ext cx="4509052" cy="156966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This can use a SLURM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variabl</a:t>
            </a:r>
            <a:r>
              <a:rPr lang="en-US" sz="3200" dirty="0">
                <a:solidFill>
                  <a:prstClr val="black"/>
                </a:solidFill>
                <a:latin typeface="Aptos" panose="020B0004020202020204"/>
              </a:rPr>
              <a:t>e built into the scheduling software.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686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861D3D-4270-3316-C9CF-48F75AB63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5DB1-C28A-8E56-9EB9-A2D4FE2C0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1" y="127621"/>
            <a:ext cx="10959547" cy="66027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--account=e32559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--partition=normal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--job-name=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bwa_align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--time=10:00:00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--mem=10G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ntasks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=8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--nodes=1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load bwa/0.7.17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SAMPLE_DIR=/projects/e32559/</a:t>
            </a:r>
            <a:r>
              <a:rPr lang="en-US" dirty="0" err="1">
                <a:solidFill>
                  <a:schemeClr val="bg1"/>
                </a:solidFill>
              </a:rPr>
              <a:t>example_data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bwa mem -t 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$SLURM_NPROCS</a:t>
            </a:r>
            <a:r>
              <a:rPr lang="en-US" dirty="0">
                <a:solidFill>
                  <a:schemeClr val="bg1"/>
                </a:solidFill>
              </a:rPr>
              <a:t> \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$SAMPLE_DIR/</a:t>
            </a:r>
            <a:r>
              <a:rPr lang="en-US" dirty="0" err="1">
                <a:solidFill>
                  <a:schemeClr val="bg1"/>
                </a:solidFill>
              </a:rPr>
              <a:t>oenotheraHarringtonii.softmasked.fasta</a:t>
            </a:r>
            <a:r>
              <a:rPr lang="en-US" dirty="0">
                <a:solidFill>
                  <a:schemeClr val="bg1"/>
                </a:solidFill>
              </a:rPr>
              <a:t>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$SAMPLE_DIR/TRIN_5690_11_S31_L001_R1_001.fastq.gz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$SAMPLE_DIR/TRIN_5690_11_S31_L001_R2_001.fastq.gz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&gt; TRIN_5690_11_S31_L001_aln-pe.sam</a:t>
            </a:r>
          </a:p>
        </p:txBody>
      </p:sp>
    </p:spTree>
    <p:extLst>
      <p:ext uri="{BB962C8B-B14F-4D97-AF65-F5344CB8AC3E}">
        <p14:creationId xmlns:p14="http://schemas.microsoft.com/office/powerpoint/2010/main" val="1492735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B63174-7D2D-0D32-32FD-A9B17646E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643E7-38EC-C5BD-5F3B-E1290D91B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1" y="127621"/>
            <a:ext cx="10959547" cy="66027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--account=e32559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--partition=normal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--job-name=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bwa_align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--time=10:00:00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--mem=10G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ntasks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=8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--nodes=1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load bwa/0.7.17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SAMPLE_DIR=/projects/e32559/</a:t>
            </a:r>
            <a:r>
              <a:rPr lang="en-US" dirty="0" err="1">
                <a:solidFill>
                  <a:schemeClr val="bg1"/>
                </a:solidFill>
              </a:rPr>
              <a:t>example_data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bwa mem -t $SLURM_NPROCS \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$SAMPLE_DIR/</a:t>
            </a:r>
            <a:r>
              <a:rPr lang="en-US" dirty="0" err="1">
                <a:solidFill>
                  <a:schemeClr val="bg1"/>
                </a:solidFill>
              </a:rPr>
              <a:t>oenotheraHarringtonii.softmasked.fasta</a:t>
            </a:r>
            <a:r>
              <a:rPr lang="en-US" dirty="0">
                <a:solidFill>
                  <a:schemeClr val="bg1"/>
                </a:solidFill>
              </a:rPr>
              <a:t>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$SAMPLE_DIR/TRIN_5690_11_S31_L001_R1_001.fastq.gz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$SAMPLE_DIR/TRIN_5690_11_S31_L001_R2_001.fastq.gz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&gt; TRIN_5690_11_S31_L001_aln-pe.sam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AD09D3-2F8C-7C56-1778-19C3D69B7EAA}"/>
              </a:ext>
            </a:extLst>
          </p:cNvPr>
          <p:cNvSpPr txBox="1"/>
          <p:nvPr/>
        </p:nvSpPr>
        <p:spPr>
          <a:xfrm>
            <a:off x="6096000" y="2057548"/>
            <a:ext cx="4661452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What is still hard-coded?</a:t>
            </a:r>
          </a:p>
        </p:txBody>
      </p:sp>
    </p:spTree>
    <p:extLst>
      <p:ext uri="{BB962C8B-B14F-4D97-AF65-F5344CB8AC3E}">
        <p14:creationId xmlns:p14="http://schemas.microsoft.com/office/powerpoint/2010/main" val="3012924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EF6A36-BD50-D107-49CB-252A83563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AEF3-3255-31CF-1186-DD41B3AB8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1" y="127621"/>
            <a:ext cx="10959547" cy="66027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--account=e32559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--partition=normal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--job-name=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bwa_align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--time=10:00:00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--mem=10G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ntasks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=8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--nodes=1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load bwa/0.7.17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SAMPLE_DIR=/projects/e32559/</a:t>
            </a:r>
            <a:r>
              <a:rPr lang="en-US" dirty="0" err="1">
                <a:solidFill>
                  <a:schemeClr val="bg1"/>
                </a:solidFill>
              </a:rPr>
              <a:t>example_data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bwa mem -t $SLURM_NPROCS \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$SAMPLE_DIR/</a:t>
            </a:r>
            <a:r>
              <a:rPr lang="en-US" dirty="0" err="1">
                <a:solidFill>
                  <a:schemeClr val="bg1"/>
                </a:solidFill>
                <a:highlight>
                  <a:srgbClr val="008080"/>
                </a:highlight>
              </a:rPr>
              <a:t>oenotheraHarringtonii.softmasked.fasta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$SAMPLE_DIR/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TRIN_5690_11_S31_L001_R1_001.fastq.gz </a:t>
            </a:r>
            <a:r>
              <a:rPr lang="en-US" dirty="0">
                <a:solidFill>
                  <a:schemeClr val="bg1"/>
                </a:solidFill>
              </a:rPr>
              <a:t>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$SAMPLE_DIR/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TRIN_5690_11_S31_L001_R2_001.fastq.gz </a:t>
            </a:r>
            <a:r>
              <a:rPr lang="en-US" dirty="0">
                <a:solidFill>
                  <a:schemeClr val="bg1"/>
                </a:solidFill>
              </a:rPr>
              <a:t>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&gt; 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TRIN_5690_11_S31_L001</a:t>
            </a:r>
            <a:r>
              <a:rPr lang="en-US" dirty="0">
                <a:solidFill>
                  <a:schemeClr val="bg1"/>
                </a:solidFill>
              </a:rPr>
              <a:t>_aln-pe.sam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08917B-38B2-CEEB-23D4-B52AD0517A42}"/>
              </a:ext>
            </a:extLst>
          </p:cNvPr>
          <p:cNvSpPr txBox="1"/>
          <p:nvPr/>
        </p:nvSpPr>
        <p:spPr>
          <a:xfrm>
            <a:off x="6096000" y="2057548"/>
            <a:ext cx="4661452" cy="58477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What is still hard-coded?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835E74C-70D3-F3F6-DC26-186071840833}"/>
              </a:ext>
            </a:extLst>
          </p:cNvPr>
          <p:cNvCxnSpPr>
            <a:cxnSpLocks/>
          </p:cNvCxnSpPr>
          <p:nvPr/>
        </p:nvCxnSpPr>
        <p:spPr>
          <a:xfrm flipH="1">
            <a:off x="6758610" y="4572250"/>
            <a:ext cx="308113" cy="308113"/>
          </a:xfrm>
          <a:prstGeom prst="straightConnector1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767506-C20B-3D59-7CEF-857D8BC58D38}"/>
              </a:ext>
            </a:extLst>
          </p:cNvPr>
          <p:cNvSpPr txBox="1"/>
          <p:nvPr/>
        </p:nvSpPr>
        <p:spPr>
          <a:xfrm>
            <a:off x="6758610" y="4215678"/>
            <a:ext cx="3200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25000"/>
                    <a:lumOff val="75000"/>
                  </a:schemeClr>
                </a:solidFill>
              </a:rPr>
              <a:t>One time input, set as variable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BCF6CBC-FB07-A5CD-EBD3-18F790ED95FC}"/>
              </a:ext>
            </a:extLst>
          </p:cNvPr>
          <p:cNvSpPr/>
          <p:nvPr/>
        </p:nvSpPr>
        <p:spPr>
          <a:xfrm>
            <a:off x="8458200" y="5516217"/>
            <a:ext cx="546652" cy="1023732"/>
          </a:xfrm>
          <a:prstGeom prst="rightBrace">
            <a:avLst>
              <a:gd name="adj1" fmla="val 8333"/>
              <a:gd name="adj2" fmla="val 46522"/>
            </a:avLst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9CE44-57AA-A4FA-01AB-670D5258A200}"/>
              </a:ext>
            </a:extLst>
          </p:cNvPr>
          <p:cNvSpPr txBox="1"/>
          <p:nvPr/>
        </p:nvSpPr>
        <p:spPr>
          <a:xfrm>
            <a:off x="9004852" y="5516217"/>
            <a:ext cx="2782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25000"/>
                    <a:lumOff val="75000"/>
                  </a:schemeClr>
                </a:solidFill>
              </a:rPr>
              <a:t>Refers to specific samples</a:t>
            </a:r>
          </a:p>
          <a:p>
            <a:r>
              <a:rPr lang="en-US" dirty="0">
                <a:solidFill>
                  <a:schemeClr val="tx2">
                    <a:lumMod val="25000"/>
                    <a:lumOff val="75000"/>
                  </a:schemeClr>
                </a:solidFill>
              </a:rPr>
              <a:t>What we want to “loop” through</a:t>
            </a:r>
          </a:p>
        </p:txBody>
      </p:sp>
    </p:spTree>
    <p:extLst>
      <p:ext uri="{BB962C8B-B14F-4D97-AF65-F5344CB8AC3E}">
        <p14:creationId xmlns:p14="http://schemas.microsoft.com/office/powerpoint/2010/main" val="2501062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78E0-31CE-2759-F897-F617CC7A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bg1"/>
                </a:solidFill>
              </a:rPr>
              <a:t>Job arrays are preferred over loops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30BB66C-0E4A-D845-E82E-805BE6788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198260"/>
              </p:ext>
            </p:extLst>
          </p:nvPr>
        </p:nvGraphicFramePr>
        <p:xfrm>
          <a:off x="1643270" y="1825625"/>
          <a:ext cx="971053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Pencil with solid fill">
            <a:extLst>
              <a:ext uri="{FF2B5EF4-FFF2-40B4-BE49-F238E27FC236}">
                <a16:creationId xmlns:a16="http://schemas.microsoft.com/office/drawing/2014/main" id="{89AEA97B-395D-7D80-507F-9ED248CFF1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1000" y="2070653"/>
            <a:ext cx="914400" cy="914400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C1DFEC1C-0FC8-32B4-CF68-C222C6010C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1000" y="3335201"/>
            <a:ext cx="914400" cy="914400"/>
          </a:xfrm>
          <a:prstGeom prst="rect">
            <a:avLst/>
          </a:prstGeom>
        </p:spPr>
      </p:pic>
      <p:pic>
        <p:nvPicPr>
          <p:cNvPr id="13" name="Graphic 12" descr="Stopwatch with solid fill">
            <a:extLst>
              <a:ext uri="{FF2B5EF4-FFF2-40B4-BE49-F238E27FC236}">
                <a16:creationId xmlns:a16="http://schemas.microsoft.com/office/drawing/2014/main" id="{F1554479-EFBB-54C1-D69A-F1CA6BFE12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1000" y="504336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0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CEF10C-8841-0CFB-021C-AFE1A6509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8C94D-B19B-78CE-4C80-54999AAF4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1" y="127621"/>
            <a:ext cx="10959547" cy="660275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--account=e32559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--partition=normal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--job-name=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bwa_align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--time=10:00:00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--mem=10G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ntasks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=8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--nodes=1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highlight>
                  <a:srgbClr val="008080"/>
                </a:highlight>
              </a:rPr>
              <a:t>#SBATCH --array=0-66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load bwa/0.7.17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SAMPLE_DIR=/projects/e32559/</a:t>
            </a:r>
            <a:r>
              <a:rPr lang="en-US" dirty="0" err="1">
                <a:solidFill>
                  <a:schemeClr val="bg1"/>
                </a:solidFill>
              </a:rPr>
              <a:t>example_data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REF_GENOME=</a:t>
            </a:r>
            <a:r>
              <a:rPr lang="en-US" dirty="0" err="1">
                <a:solidFill>
                  <a:schemeClr val="bg1"/>
                </a:solidFill>
              </a:rPr>
              <a:t>oenotheraHarringtonii.softmasked.fasta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# read in list of samples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IFS=$'\n' read -d '' -r -a lines &lt; $SAMPLE_DIR/</a:t>
            </a:r>
            <a:r>
              <a:rPr lang="en-US" dirty="0" err="1">
                <a:solidFill>
                  <a:schemeClr val="bg1"/>
                </a:solidFill>
                <a:highlight>
                  <a:srgbClr val="008080"/>
                </a:highlight>
              </a:rPr>
              <a:t>list_of_samples.txt</a:t>
            </a:r>
            <a:endParaRPr lang="en-US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bwa mem -t $SLURM_PROCS $SAMPLE_DIR/$REF_GENOME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$SAMPLE_DIR/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${lines[$SLURM_ARRAY_TASK_ID]}</a:t>
            </a:r>
            <a:r>
              <a:rPr lang="en-US" dirty="0">
                <a:solidFill>
                  <a:schemeClr val="bg1"/>
                </a:solidFill>
              </a:rPr>
              <a:t>_R1_001.fastq.gz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$SAMPLE_DIR/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${lines[$SLURM_ARRAY_TASK_ID]}</a:t>
            </a:r>
            <a:r>
              <a:rPr lang="en-US" dirty="0">
                <a:solidFill>
                  <a:schemeClr val="bg1"/>
                </a:solidFill>
              </a:rPr>
              <a:t>_R2_001.fastq.gz &gt; 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${lines[$SLURM_ARRAY_TASK_ID]}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aln-pe.sam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8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DBAE6B-A972-1065-376B-6D220C983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8B972D-A7C6-B1EB-BCE0-4BF010DD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Goals - scaling up for high throughput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1971C-F9F5-E990-6956-67529156B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modify individual submission scripts to work across samples</a:t>
            </a:r>
          </a:p>
          <a:p>
            <a:pPr lvl="1"/>
            <a:r>
              <a:rPr lang="en-US" dirty="0"/>
              <a:t>use variables to remove hard-coding and increase generalizability</a:t>
            </a:r>
          </a:p>
          <a:p>
            <a:pPr lvl="1"/>
            <a:r>
              <a:rPr lang="en-US" dirty="0"/>
              <a:t>use job arrays to launch multiple jobs with one script</a:t>
            </a:r>
          </a:p>
          <a:p>
            <a:r>
              <a:rPr lang="en-US" sz="2400" dirty="0"/>
              <a:t>set up dependent jobs</a:t>
            </a:r>
          </a:p>
        </p:txBody>
      </p:sp>
      <p:pic>
        <p:nvPicPr>
          <p:cNvPr id="7" name="Picture 6" descr="A close-up of steps with a magnifying glass&#10;&#10;AI-generated content may be incorrect.">
            <a:extLst>
              <a:ext uri="{FF2B5EF4-FFF2-40B4-BE49-F238E27FC236}">
                <a16:creationId xmlns:a16="http://schemas.microsoft.com/office/drawing/2014/main" id="{43BD16D6-16C1-8FA9-57DD-CF6275988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27740"/>
            <a:ext cx="5150277" cy="342727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54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6E1841-6724-44FC-B5F4-A22D7D7C7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7FD01-3625-AF3E-AEEC-077B7C367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1" y="127621"/>
            <a:ext cx="10959547" cy="66027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# read in list of samples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IFS=$'\n' read -d '' -r -a lines &lt; $SAMPLE_DIR/</a:t>
            </a:r>
            <a:r>
              <a:rPr lang="en-US" dirty="0" err="1">
                <a:solidFill>
                  <a:schemeClr val="bg1"/>
                </a:solidFill>
                <a:highlight>
                  <a:srgbClr val="008080"/>
                </a:highlight>
              </a:rPr>
              <a:t>list_of_samples.txt</a:t>
            </a:r>
            <a:endParaRPr lang="en-US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bwa mem -t $SLURM_PROCS $SAMPLE_DIR/$REF_GENOME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$SAMPLE_DIR/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${lines[$SLURM_ARRAY_TASK_ID]}</a:t>
            </a:r>
            <a:r>
              <a:rPr lang="en-US" dirty="0">
                <a:solidFill>
                  <a:schemeClr val="bg1"/>
                </a:solidFill>
              </a:rPr>
              <a:t>_R1_001.fastq.gz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$SAMPLE_DIR/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${lines[$SLURM_ARRAY_TASK_ID]}</a:t>
            </a:r>
            <a:r>
              <a:rPr lang="en-US" dirty="0">
                <a:solidFill>
                  <a:schemeClr val="bg1"/>
                </a:solidFill>
              </a:rPr>
              <a:t>_R2_001.fastq.gz &gt; ${lines[$SLURM_ARRAY_TASK_ID]}_</a:t>
            </a:r>
            <a:r>
              <a:rPr lang="en-US" dirty="0" err="1">
                <a:solidFill>
                  <a:schemeClr val="bg1"/>
                </a:solidFill>
              </a:rPr>
              <a:t>aln-pe.sam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C1CDD7A-8A14-8308-FE6C-4F264FBE57B2}"/>
              </a:ext>
            </a:extLst>
          </p:cNvPr>
          <p:cNvSpPr/>
          <p:nvPr/>
        </p:nvSpPr>
        <p:spPr>
          <a:xfrm rot="5400000">
            <a:off x="8628822" y="372718"/>
            <a:ext cx="455544" cy="2933703"/>
          </a:xfrm>
          <a:prstGeom prst="rightBrace">
            <a:avLst>
              <a:gd name="adj1" fmla="val 8333"/>
              <a:gd name="adj2" fmla="val 46522"/>
            </a:avLst>
          </a:prstGeom>
          <a:ln w="381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12D92-D15C-86A0-8139-910605CFFE16}"/>
              </a:ext>
            </a:extLst>
          </p:cNvPr>
          <p:cNvSpPr txBox="1"/>
          <p:nvPr/>
        </p:nvSpPr>
        <p:spPr>
          <a:xfrm>
            <a:off x="7154913" y="2067342"/>
            <a:ext cx="382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25000"/>
                    <a:lumOff val="75000"/>
                  </a:srgbClr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1. take a list of samples</a:t>
            </a:r>
          </a:p>
        </p:txBody>
      </p:sp>
    </p:spTree>
    <p:extLst>
      <p:ext uri="{BB962C8B-B14F-4D97-AF65-F5344CB8AC3E}">
        <p14:creationId xmlns:p14="http://schemas.microsoft.com/office/powerpoint/2010/main" val="1970439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13AAF5-10E9-A42D-1991-4F4681C2D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5DAD-9106-89A6-E589-66D59FDD7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1" y="127621"/>
            <a:ext cx="10959547" cy="66027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# read in list of samples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IFS=$'\n' read -d '' -r -a lines &lt; $SAMPLE_DIR/</a:t>
            </a:r>
            <a:r>
              <a:rPr lang="en-US" dirty="0" err="1">
                <a:solidFill>
                  <a:schemeClr val="bg1"/>
                </a:solidFill>
                <a:highlight>
                  <a:srgbClr val="008080"/>
                </a:highlight>
              </a:rPr>
              <a:t>list_of_samples.txt</a:t>
            </a:r>
            <a:endParaRPr lang="en-US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bwa mem -t $SLURM_PROCS $SAMPLE_DIR/$REF_GENOME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$SAMPLE_DIR/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${lines[$SLURM_ARRAY_TASK_ID]}</a:t>
            </a:r>
            <a:r>
              <a:rPr lang="en-US" dirty="0">
                <a:solidFill>
                  <a:schemeClr val="bg1"/>
                </a:solidFill>
              </a:rPr>
              <a:t>_R1_001.fastq.gz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$SAMPLE_DIR/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${lines[$SLURM_ARRAY_TASK_ID]}</a:t>
            </a:r>
            <a:r>
              <a:rPr lang="en-US" dirty="0">
                <a:solidFill>
                  <a:schemeClr val="bg1"/>
                </a:solidFill>
              </a:rPr>
              <a:t>_R2_001.fastq.gz &gt; 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${lines[$SLURM_ARRAY_TASK_ID]}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aln-pe.sam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AC018238-6630-A89A-1B88-862C6BE46C73}"/>
              </a:ext>
            </a:extLst>
          </p:cNvPr>
          <p:cNvSpPr/>
          <p:nvPr/>
        </p:nvSpPr>
        <p:spPr>
          <a:xfrm rot="5400000">
            <a:off x="8628822" y="372718"/>
            <a:ext cx="455544" cy="2933703"/>
          </a:xfrm>
          <a:prstGeom prst="rightBrace">
            <a:avLst>
              <a:gd name="adj1" fmla="val 8333"/>
              <a:gd name="adj2" fmla="val 46522"/>
            </a:avLst>
          </a:prstGeom>
          <a:ln w="381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F15EF-B771-9699-F409-CFBA5BC342C1}"/>
              </a:ext>
            </a:extLst>
          </p:cNvPr>
          <p:cNvSpPr txBox="1"/>
          <p:nvPr/>
        </p:nvSpPr>
        <p:spPr>
          <a:xfrm>
            <a:off x="7154913" y="2067342"/>
            <a:ext cx="382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1. take a list of samples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94785-8112-E341-27A9-BF215CA58F36}"/>
              </a:ext>
            </a:extLst>
          </p:cNvPr>
          <p:cNvSpPr txBox="1"/>
          <p:nvPr/>
        </p:nvSpPr>
        <p:spPr>
          <a:xfrm>
            <a:off x="954156" y="2742627"/>
            <a:ext cx="6920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2. read it line by line into a variable called ‘lines’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294F940-09CA-03FF-9C2F-CAE1BB85FD09}"/>
              </a:ext>
            </a:extLst>
          </p:cNvPr>
          <p:cNvSpPr/>
          <p:nvPr/>
        </p:nvSpPr>
        <p:spPr>
          <a:xfrm rot="5400000">
            <a:off x="2518204" y="290"/>
            <a:ext cx="860809" cy="4412977"/>
          </a:xfrm>
          <a:prstGeom prst="rightBrace">
            <a:avLst>
              <a:gd name="adj1" fmla="val 8333"/>
              <a:gd name="adj2" fmla="val 46522"/>
            </a:avLst>
          </a:prstGeom>
          <a:ln w="381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0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09DC4-0AFC-F2EA-8050-C2C23A6AD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3A3E-4A96-63CB-F514-73F86A276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1" y="127621"/>
            <a:ext cx="10959547" cy="660275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# read in list of samples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IFS=$'\n' read -d '' -r -a lines &lt; $SAMPLE_DIR/</a:t>
            </a:r>
            <a:r>
              <a:rPr lang="en-US" dirty="0" err="1">
                <a:solidFill>
                  <a:schemeClr val="bg1"/>
                </a:solidFill>
                <a:highlight>
                  <a:srgbClr val="008080"/>
                </a:highlight>
              </a:rPr>
              <a:t>list_of_samples.txt</a:t>
            </a:r>
            <a:endParaRPr lang="en-US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bwa mem -t $SLURM_PROCS $SAMPLE_DIR/$REF_GENOME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$SAMPLE_DIR/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${lines[$SLURM_ARRAY_TASK_ID]}</a:t>
            </a:r>
            <a:r>
              <a:rPr lang="en-US" dirty="0">
                <a:solidFill>
                  <a:schemeClr val="bg1"/>
                </a:solidFill>
              </a:rPr>
              <a:t>_R1_001.fastq.gz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$SAMPLE_DIR/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${lines[$SLURM_ARRAY_TASK_ID]}</a:t>
            </a:r>
            <a:r>
              <a:rPr lang="en-US" dirty="0">
                <a:solidFill>
                  <a:schemeClr val="bg1"/>
                </a:solidFill>
              </a:rPr>
              <a:t>_R2_001.fastq.gz &gt; 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${lines[$SLURM_ARRAY_TASK_ID]}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aln-pe.sam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2A0365C7-457F-3F88-04D2-F7B38A1826FC}"/>
              </a:ext>
            </a:extLst>
          </p:cNvPr>
          <p:cNvSpPr/>
          <p:nvPr/>
        </p:nvSpPr>
        <p:spPr>
          <a:xfrm rot="5400000">
            <a:off x="8628822" y="372718"/>
            <a:ext cx="455544" cy="2933703"/>
          </a:xfrm>
          <a:prstGeom prst="rightBrace">
            <a:avLst>
              <a:gd name="adj1" fmla="val 8333"/>
              <a:gd name="adj2" fmla="val 46522"/>
            </a:avLst>
          </a:prstGeom>
          <a:ln w="381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ACF3DE-E6DC-614D-31BD-7D8B28A2FE0D}"/>
              </a:ext>
            </a:extLst>
          </p:cNvPr>
          <p:cNvSpPr txBox="1"/>
          <p:nvPr/>
        </p:nvSpPr>
        <p:spPr>
          <a:xfrm>
            <a:off x="7154913" y="2067342"/>
            <a:ext cx="382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25000"/>
                    <a:lumOff val="75000"/>
                  </a:srgbClr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1. take a list of samples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2BB833-09A2-72F8-479E-883C8CFB7353}"/>
              </a:ext>
            </a:extLst>
          </p:cNvPr>
          <p:cNvSpPr txBox="1"/>
          <p:nvPr/>
        </p:nvSpPr>
        <p:spPr>
          <a:xfrm>
            <a:off x="954156" y="2742627"/>
            <a:ext cx="6920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25000"/>
                    <a:lumOff val="75000"/>
                  </a:srgbClr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2. read it line by line into a variable called ‘lines’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6271AE0-12D1-9746-3EE1-6CAFF77E3F1C}"/>
              </a:ext>
            </a:extLst>
          </p:cNvPr>
          <p:cNvSpPr/>
          <p:nvPr/>
        </p:nvSpPr>
        <p:spPr>
          <a:xfrm rot="5400000">
            <a:off x="2518204" y="290"/>
            <a:ext cx="860809" cy="4412977"/>
          </a:xfrm>
          <a:prstGeom prst="rightBrace">
            <a:avLst>
              <a:gd name="adj1" fmla="val 8333"/>
              <a:gd name="adj2" fmla="val 46522"/>
            </a:avLst>
          </a:prstGeom>
          <a:ln w="3810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1623C2-31E6-EAA5-1976-1F510EFBE3BB}"/>
              </a:ext>
            </a:extLst>
          </p:cNvPr>
          <p:cNvCxnSpPr>
            <a:cxnSpLocks/>
          </p:cNvCxnSpPr>
          <p:nvPr/>
        </p:nvCxnSpPr>
        <p:spPr>
          <a:xfrm flipH="1" flipV="1">
            <a:off x="8123585" y="5321183"/>
            <a:ext cx="384311" cy="643001"/>
          </a:xfrm>
          <a:prstGeom prst="straightConnector1">
            <a:avLst/>
          </a:prstGeom>
          <a:ln w="38100"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092F264-7757-4EDB-07D5-9957616AB79C}"/>
              </a:ext>
            </a:extLst>
          </p:cNvPr>
          <p:cNvSpPr txBox="1"/>
          <p:nvPr/>
        </p:nvSpPr>
        <p:spPr>
          <a:xfrm>
            <a:off x="7137852" y="5852387"/>
            <a:ext cx="5005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Replace sample ID with line from list</a:t>
            </a:r>
          </a:p>
          <a:p>
            <a:r>
              <a:rPr lang="en-US" sz="2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Indexing by iteration in the array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862C55-2572-8F92-B373-9907B4FC2DF4}"/>
              </a:ext>
            </a:extLst>
          </p:cNvPr>
          <p:cNvCxnSpPr>
            <a:cxnSpLocks/>
          </p:cNvCxnSpPr>
          <p:nvPr/>
        </p:nvCxnSpPr>
        <p:spPr>
          <a:xfrm flipH="1" flipV="1">
            <a:off x="4200939" y="5658678"/>
            <a:ext cx="2953974" cy="790595"/>
          </a:xfrm>
          <a:prstGeom prst="straightConnector1">
            <a:avLst/>
          </a:prstGeom>
          <a:ln w="38100"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851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D433E-6933-D659-F94B-A54FC858A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CD5C5-827A-BBA4-5A8F-F6C3A3C52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1" y="127621"/>
            <a:ext cx="10959547" cy="660275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--account=e32559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--partition=normal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--job-name=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bwa_align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--time=10:00:00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--mem=10G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ntasks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=8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--nodes=1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#SBATCH --array=0-66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load bwa/0.7.17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SAMPLE_DIR=/projects/e32559/</a:t>
            </a:r>
            <a:r>
              <a:rPr lang="en-US" dirty="0" err="1">
                <a:solidFill>
                  <a:schemeClr val="bg1"/>
                </a:solidFill>
              </a:rPr>
              <a:t>example_data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REF_GENOME=</a:t>
            </a:r>
            <a:r>
              <a:rPr lang="en-US" dirty="0" err="1">
                <a:solidFill>
                  <a:schemeClr val="bg1"/>
                </a:solidFill>
              </a:rPr>
              <a:t>oenotheraHarringtonii.softmasked.fasta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# read in list of samples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IFS=$'\n' read -d '' -r -a lines &lt; $SAMPLE_DIR/</a:t>
            </a:r>
            <a:r>
              <a:rPr lang="en-US" dirty="0" err="1">
                <a:solidFill>
                  <a:schemeClr val="bg1"/>
                </a:solidFill>
                <a:highlight>
                  <a:srgbClr val="008080"/>
                </a:highlight>
              </a:rPr>
              <a:t>list_of_samples.txt</a:t>
            </a:r>
            <a:endParaRPr lang="en-US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bwa mem -t $SLURM_PROCS $SAMPLE_DIR/$REF_GENOME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$SAMPLE_DIR/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${lines[$SLURM_ARRAY_TASK_ID]}</a:t>
            </a:r>
            <a:r>
              <a:rPr lang="en-US" dirty="0">
                <a:solidFill>
                  <a:schemeClr val="bg1"/>
                </a:solidFill>
              </a:rPr>
              <a:t>_R1_001.fastq.gz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$SAMPLE_DIR/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${lines[$SLURM_ARRAY_TASK_ID]}</a:t>
            </a:r>
            <a:r>
              <a:rPr lang="en-US" dirty="0">
                <a:solidFill>
                  <a:schemeClr val="bg1"/>
                </a:solidFill>
              </a:rPr>
              <a:t>_R2_001.fastq.gz &gt; 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${lines[$SLURM_ARRAY_TASK_ID]}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aln-pe.sam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19DB77-FC8D-9156-49E0-869D0992146C}"/>
              </a:ext>
            </a:extLst>
          </p:cNvPr>
          <p:cNvSpPr txBox="1"/>
          <p:nvPr/>
        </p:nvSpPr>
        <p:spPr>
          <a:xfrm>
            <a:off x="6342721" y="1797222"/>
            <a:ext cx="5005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Define an array with the number of samples you have to go through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4A96E8-33A8-B965-A454-E0BCEEE317F2}"/>
              </a:ext>
            </a:extLst>
          </p:cNvPr>
          <p:cNvCxnSpPr>
            <a:cxnSpLocks/>
          </p:cNvCxnSpPr>
          <p:nvPr/>
        </p:nvCxnSpPr>
        <p:spPr>
          <a:xfrm flipH="1">
            <a:off x="2888974" y="2394108"/>
            <a:ext cx="3470808" cy="402101"/>
          </a:xfrm>
          <a:prstGeom prst="straightConnector1">
            <a:avLst/>
          </a:prstGeom>
          <a:ln w="38100"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420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789A71-F804-53CD-E65B-06BC0BE34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556C-53B7-2353-9D98-A3EC307C8EA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Let’s practice!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8F0BAD-E25E-3FAF-429D-B99B4328687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3600"/>
              </a:spcAft>
              <a:buNone/>
            </a:pPr>
            <a:r>
              <a:rPr lang="en-US" sz="3600" dirty="0"/>
              <a:t>Recursively copy /projects/e32680/04_highthroughput to a folder within your folder called scripts:</a:t>
            </a:r>
          </a:p>
          <a:p>
            <a:pPr marL="0" indent="0">
              <a:spcBef>
                <a:spcPts val="0"/>
              </a:spcBef>
              <a:spcAft>
                <a:spcPts val="3600"/>
              </a:spcAft>
              <a:buNone/>
            </a:pPr>
            <a:r>
              <a:rPr lang="en-US" sz="3600" dirty="0"/>
              <a:t>cp -R /projects/e32680/04_highthroughput ./scripts/</a:t>
            </a:r>
          </a:p>
          <a:p>
            <a:pPr marL="0" indent="0">
              <a:spcBef>
                <a:spcPts val="0"/>
              </a:spcBef>
              <a:spcAft>
                <a:spcPts val="3600"/>
              </a:spcAft>
              <a:buNone/>
            </a:pPr>
            <a:r>
              <a:rPr lang="en-US" sz="3600" dirty="0"/>
              <a:t>Which of these scripts make sense as arrays?</a:t>
            </a:r>
          </a:p>
        </p:txBody>
      </p:sp>
    </p:spTree>
    <p:extLst>
      <p:ext uri="{BB962C8B-B14F-4D97-AF65-F5344CB8AC3E}">
        <p14:creationId xmlns:p14="http://schemas.microsoft.com/office/powerpoint/2010/main" val="333523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E3FAE5-39ED-8D59-2997-7B1D24B0F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253FDB-6B99-1DAA-6463-3F0173951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00665"/>
              </p:ext>
            </p:extLst>
          </p:nvPr>
        </p:nvGraphicFramePr>
        <p:xfrm>
          <a:off x="1148440" y="257175"/>
          <a:ext cx="9661072" cy="634365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905003">
                  <a:extLst>
                    <a:ext uri="{9D8B030D-6E8A-4147-A177-3AD203B41FA5}">
                      <a16:colId xmlns:a16="http://schemas.microsoft.com/office/drawing/2014/main" val="2231665589"/>
                    </a:ext>
                  </a:extLst>
                </a:gridCol>
                <a:gridCol w="3037114">
                  <a:extLst>
                    <a:ext uri="{9D8B030D-6E8A-4147-A177-3AD203B41FA5}">
                      <a16:colId xmlns:a16="http://schemas.microsoft.com/office/drawing/2014/main" val="2239191890"/>
                    </a:ext>
                  </a:extLst>
                </a:gridCol>
                <a:gridCol w="1208315">
                  <a:extLst>
                    <a:ext uri="{9D8B030D-6E8A-4147-A177-3AD203B41FA5}">
                      <a16:colId xmlns:a16="http://schemas.microsoft.com/office/drawing/2014/main" val="3869929904"/>
                    </a:ext>
                  </a:extLst>
                </a:gridCol>
                <a:gridCol w="3510640">
                  <a:extLst>
                    <a:ext uri="{9D8B030D-6E8A-4147-A177-3AD203B41FA5}">
                      <a16:colId xmlns:a16="http://schemas.microsoft.com/office/drawing/2014/main" val="3774388516"/>
                    </a:ext>
                  </a:extLst>
                </a:gridCol>
              </a:tblGrid>
              <a:tr h="74170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Array?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Other files needed: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92775"/>
                  </a:ext>
                </a:extLst>
              </a:tr>
              <a:tr h="11924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star1.sh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index genome for STAR aligner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194524"/>
                  </a:ext>
                </a:extLst>
              </a:tr>
              <a:tr h="11924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star2.sh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align reads to ref. genome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64384"/>
                  </a:ext>
                </a:extLst>
              </a:tr>
              <a:tr h="11924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MACS2_1.sh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call peaks with MACS2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56535"/>
                  </a:ext>
                </a:extLst>
              </a:tr>
              <a:tr h="2024465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fasterq.sh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download data from NCBI short read archive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142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965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3C2040-A4D7-F6E8-C8DE-BEC979D77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73CA-3620-9B5C-3FA8-F53AD6D0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3253" cy="1325563"/>
          </a:xfrm>
          <a:ln>
            <a:noFill/>
          </a:ln>
        </p:spPr>
        <p:txBody>
          <a:bodyPr/>
          <a:lstStyle/>
          <a:p>
            <a:r>
              <a:rPr lang="en-US" dirty="0"/>
              <a:t>Generating lists of files or samples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B463CF-FFA0-8E11-0CFB-65C4D0096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852" y="3330333"/>
            <a:ext cx="10515600" cy="4351338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naming schemes and wildcards *</a:t>
            </a:r>
          </a:p>
          <a:p>
            <a:r>
              <a:rPr lang="en-US" sz="3600" dirty="0"/>
              <a:t>ls</a:t>
            </a:r>
          </a:p>
          <a:p>
            <a:r>
              <a:rPr lang="en-US" sz="3600" dirty="0"/>
              <a:t>grep or sed</a:t>
            </a:r>
          </a:p>
          <a:p>
            <a:r>
              <a:rPr lang="en-US" sz="3600" dirty="0"/>
              <a:t>&gt; to pipe output to a file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02677-73EB-056E-9035-27F6187A0D0D}"/>
              </a:ext>
            </a:extLst>
          </p:cNvPr>
          <p:cNvSpPr txBox="1"/>
          <p:nvPr/>
        </p:nvSpPr>
        <p:spPr>
          <a:xfrm>
            <a:off x="488066" y="2145389"/>
            <a:ext cx="1121586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600" dirty="0">
                <a:effectLst/>
                <a:latin typeface="Monaco" pitchFamily="2" charset="77"/>
              </a:rPr>
              <a:t>ls -1 | sed -e 's/\_..</a:t>
            </a:r>
            <a:r>
              <a:rPr lang="en-US" sz="2600" dirty="0" err="1">
                <a:effectLst/>
                <a:latin typeface="Monaco" pitchFamily="2" charset="77"/>
              </a:rPr>
              <a:t>fastq.gz</a:t>
            </a:r>
            <a:r>
              <a:rPr lang="en-US" sz="2600" dirty="0">
                <a:effectLst/>
                <a:latin typeface="Monaco" pitchFamily="2" charset="77"/>
              </a:rPr>
              <a:t>$//' | </a:t>
            </a:r>
            <a:r>
              <a:rPr lang="en-US" sz="2600" dirty="0" err="1">
                <a:effectLst/>
                <a:latin typeface="Monaco" pitchFamily="2" charset="77"/>
              </a:rPr>
              <a:t>uniq</a:t>
            </a:r>
            <a:r>
              <a:rPr lang="en-US" sz="2600" dirty="0">
                <a:effectLst/>
                <a:latin typeface="Monaco" pitchFamily="2" charset="77"/>
              </a:rPr>
              <a:t> &gt; </a:t>
            </a:r>
            <a:r>
              <a:rPr lang="en-US" sz="2600" dirty="0" err="1">
                <a:effectLst/>
                <a:latin typeface="Monaco" pitchFamily="2" charset="77"/>
              </a:rPr>
              <a:t>samples.txt</a:t>
            </a:r>
            <a:endParaRPr lang="en-US" sz="2600" dirty="0">
              <a:effectLst/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0192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tack of files">
            <a:extLst>
              <a:ext uri="{FF2B5EF4-FFF2-40B4-BE49-F238E27FC236}">
                <a16:creationId xmlns:a16="http://schemas.microsoft.com/office/drawing/2014/main" id="{4564164C-E3EA-DF95-45E1-88A047E952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80A623-2E69-A048-22BC-829F5A2D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Start by opening up a script to modify...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ABA82-0077-A2AC-20E0-C966DD51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log onto Quest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move into our allocation directory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make a personal folder if you don’t already have one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copy /projects/e32559/data/</a:t>
            </a:r>
            <a:r>
              <a:rPr lang="en-US" dirty="0" err="1">
                <a:solidFill>
                  <a:srgbClr val="FFFFFF"/>
                </a:solidFill>
              </a:rPr>
              <a:t>bwa.sh</a:t>
            </a:r>
            <a:r>
              <a:rPr lang="en-US" dirty="0">
                <a:solidFill>
                  <a:srgbClr val="FFFFFF"/>
                </a:solidFill>
              </a:rPr>
              <a:t> to your personal folder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open your copy of </a:t>
            </a:r>
            <a:r>
              <a:rPr lang="en-US" dirty="0" err="1">
                <a:solidFill>
                  <a:srgbClr val="FFFFFF"/>
                </a:solidFill>
              </a:rPr>
              <a:t>bwa.sh</a:t>
            </a:r>
            <a:r>
              <a:rPr lang="en-US" dirty="0">
                <a:solidFill>
                  <a:srgbClr val="FFFFFF"/>
                </a:solidFill>
              </a:rPr>
              <a:t> with your editor of choice</a:t>
            </a:r>
          </a:p>
        </p:txBody>
      </p:sp>
    </p:spTree>
    <p:extLst>
      <p:ext uri="{BB962C8B-B14F-4D97-AF65-F5344CB8AC3E}">
        <p14:creationId xmlns:p14="http://schemas.microsoft.com/office/powerpoint/2010/main" val="841356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C1BE-B1E4-512A-D6CC-A927E410E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6" y="135972"/>
            <a:ext cx="10959547" cy="66027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#SBATCH --account=e32559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#SBATCH --partition=normal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#SBATCH --job-name=</a:t>
            </a:r>
            <a:r>
              <a:rPr lang="en-US" dirty="0" err="1">
                <a:solidFill>
                  <a:schemeClr val="bg1"/>
                </a:solidFill>
              </a:rPr>
              <a:t>bwa_align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#SBATCH --time=10:00:00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#SBATCH --mem=10G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#SBATCH --</a:t>
            </a:r>
            <a:r>
              <a:rPr lang="en-US" dirty="0" err="1">
                <a:solidFill>
                  <a:schemeClr val="bg1"/>
                </a:solidFill>
              </a:rPr>
              <a:t>ntasks</a:t>
            </a:r>
            <a:r>
              <a:rPr lang="en-US" dirty="0">
                <a:solidFill>
                  <a:schemeClr val="bg1"/>
                </a:solidFill>
              </a:rPr>
              <a:t>=8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#SBATCH --nodes=1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module load bwa/0.7.17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bwa mem -t 8 \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/projects/e32559/</a:t>
            </a:r>
            <a:r>
              <a:rPr lang="en-US" dirty="0" err="1">
                <a:solidFill>
                  <a:schemeClr val="bg1"/>
                </a:solidFill>
              </a:rPr>
              <a:t>example_data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oenotheraHarringtonii.softmasked.fasta</a:t>
            </a:r>
            <a:r>
              <a:rPr lang="en-US" dirty="0">
                <a:solidFill>
                  <a:schemeClr val="bg1"/>
                </a:solidFill>
              </a:rPr>
              <a:t>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/projects/e32559/</a:t>
            </a:r>
            <a:r>
              <a:rPr lang="en-US" dirty="0" err="1">
                <a:solidFill>
                  <a:schemeClr val="bg1"/>
                </a:solidFill>
              </a:rPr>
              <a:t>example_data</a:t>
            </a:r>
            <a:r>
              <a:rPr lang="en-US" dirty="0">
                <a:solidFill>
                  <a:schemeClr val="bg1"/>
                </a:solidFill>
              </a:rPr>
              <a:t>/TRIN_5690_11_S31_L001_R1_001.fastq.gz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/projects/e32559/</a:t>
            </a:r>
            <a:r>
              <a:rPr lang="en-US" dirty="0" err="1">
                <a:solidFill>
                  <a:schemeClr val="bg1"/>
                </a:solidFill>
              </a:rPr>
              <a:t>example_data</a:t>
            </a:r>
            <a:r>
              <a:rPr lang="en-US" dirty="0">
                <a:solidFill>
                  <a:schemeClr val="bg1"/>
                </a:solidFill>
              </a:rPr>
              <a:t>/TRIN_5690_11_S31_L001_R2_001.fastq.gz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&gt; TRIN_5690_11_S31_L001_aln-pe.sam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644289D3-2228-3C36-03EA-2473E6A7C34F}"/>
              </a:ext>
            </a:extLst>
          </p:cNvPr>
          <p:cNvSpPr/>
          <p:nvPr/>
        </p:nvSpPr>
        <p:spPr>
          <a:xfrm>
            <a:off x="4641574" y="127621"/>
            <a:ext cx="1454426" cy="2913753"/>
          </a:xfrm>
          <a:prstGeom prst="rightBrac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851E7-9DCE-13BE-4FA5-1A6EE93B7747}"/>
              </a:ext>
            </a:extLst>
          </p:cNvPr>
          <p:cNvSpPr txBox="1"/>
          <p:nvPr/>
        </p:nvSpPr>
        <p:spPr>
          <a:xfrm>
            <a:off x="6211956" y="1399831"/>
            <a:ext cx="427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25000"/>
                    <a:lumOff val="75000"/>
                  </a:schemeClr>
                </a:solidFill>
              </a:rPr>
              <a:t>Requesting resources from the scheduler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92F00A-6147-3C83-65DB-3C0CBBC0344B}"/>
              </a:ext>
            </a:extLst>
          </p:cNvPr>
          <p:cNvCxnSpPr/>
          <p:nvPr/>
        </p:nvCxnSpPr>
        <p:spPr>
          <a:xfrm>
            <a:off x="4055165" y="3766930"/>
            <a:ext cx="1242392" cy="0"/>
          </a:xfrm>
          <a:prstGeom prst="straightConnector1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08ECFF-AF0C-A95C-A07E-C358A8CF0D0A}"/>
              </a:ext>
            </a:extLst>
          </p:cNvPr>
          <p:cNvSpPr txBox="1"/>
          <p:nvPr/>
        </p:nvSpPr>
        <p:spPr>
          <a:xfrm>
            <a:off x="5489712" y="3582264"/>
            <a:ext cx="2851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25000"/>
                    <a:lumOff val="75000"/>
                  </a:schemeClr>
                </a:solidFill>
              </a:rPr>
              <a:t>Using specific bwa module</a:t>
            </a:r>
          </a:p>
        </p:txBody>
      </p:sp>
    </p:spTree>
    <p:extLst>
      <p:ext uri="{BB962C8B-B14F-4D97-AF65-F5344CB8AC3E}">
        <p14:creationId xmlns:p14="http://schemas.microsoft.com/office/powerpoint/2010/main" val="122416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D0CE8C-2E4E-AEA2-45AD-A669758E3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11B7-0AEA-E705-BD6A-4E9A847DF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1" y="127621"/>
            <a:ext cx="10959547" cy="66027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--account=e32559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--partition=normal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--job-name=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bwa_align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--time=10:00:00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--mem=10G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ntasks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=8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--nodes=1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load bwa/0.7.17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bwa mem -t 8 \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/projects/e32559/</a:t>
            </a:r>
            <a:r>
              <a:rPr lang="en-US" dirty="0" err="1">
                <a:solidFill>
                  <a:schemeClr val="bg1"/>
                </a:solidFill>
              </a:rPr>
              <a:t>example_data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oenotheraHarringtonii.softmasked.fasta</a:t>
            </a:r>
            <a:r>
              <a:rPr lang="en-US" dirty="0">
                <a:solidFill>
                  <a:schemeClr val="bg1"/>
                </a:solidFill>
              </a:rPr>
              <a:t>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/projects/e32559/</a:t>
            </a:r>
            <a:r>
              <a:rPr lang="en-US" dirty="0" err="1">
                <a:solidFill>
                  <a:schemeClr val="bg1"/>
                </a:solidFill>
              </a:rPr>
              <a:t>example_data</a:t>
            </a:r>
            <a:r>
              <a:rPr lang="en-US" dirty="0">
                <a:solidFill>
                  <a:schemeClr val="bg1"/>
                </a:solidFill>
              </a:rPr>
              <a:t>/TRIN_5690_11_S31_L001_R1_001.fastq.gz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/projects/e32559/</a:t>
            </a:r>
            <a:r>
              <a:rPr lang="en-US" dirty="0" err="1">
                <a:solidFill>
                  <a:schemeClr val="bg1"/>
                </a:solidFill>
              </a:rPr>
              <a:t>example_data</a:t>
            </a:r>
            <a:r>
              <a:rPr lang="en-US" dirty="0">
                <a:solidFill>
                  <a:schemeClr val="bg1"/>
                </a:solidFill>
              </a:rPr>
              <a:t>/TRIN_5690_11_S31_L001_R2_001.fastq.gz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&gt; TRIN_5690_11_S31_L001_aln-pe.sam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CE8E3-1A1E-1A06-C90D-E4D2CBB1CF65}"/>
              </a:ext>
            </a:extLst>
          </p:cNvPr>
          <p:cNvSpPr txBox="1"/>
          <p:nvPr/>
        </p:nvSpPr>
        <p:spPr>
          <a:xfrm>
            <a:off x="6096000" y="218809"/>
            <a:ext cx="4571999" cy="30469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 bwa mem command takes 5 arguments: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threads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genome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fastq</a:t>
            </a:r>
            <a:r>
              <a:rPr lang="en-US" sz="3200" dirty="0">
                <a:solidFill>
                  <a:schemeClr val="tx1"/>
                </a:solidFill>
              </a:rPr>
              <a:t> files (1+2)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output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7D10E-4E3A-1906-F670-AA8543C78A5A}"/>
              </a:ext>
            </a:extLst>
          </p:cNvPr>
          <p:cNvSpPr txBox="1"/>
          <p:nvPr/>
        </p:nvSpPr>
        <p:spPr>
          <a:xfrm>
            <a:off x="6096000" y="3592204"/>
            <a:ext cx="4571999" cy="6463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What is hard-coded?</a:t>
            </a:r>
          </a:p>
        </p:txBody>
      </p:sp>
    </p:spTree>
    <p:extLst>
      <p:ext uri="{BB962C8B-B14F-4D97-AF65-F5344CB8AC3E}">
        <p14:creationId xmlns:p14="http://schemas.microsoft.com/office/powerpoint/2010/main" val="246012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1EEB81-5FC4-E5A0-29FE-F8C343C50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4DE3-2AAC-920D-3EB2-3CB491F81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1" y="127621"/>
            <a:ext cx="10959547" cy="66027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--account=e32559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--partition=normal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--job-name=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bwa_align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--time=10:00:00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--mem=10G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ntasks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=8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--nodes=1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load bwa/0.7.17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bwa mem -t 8 \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/projects/e32559/</a:t>
            </a:r>
            <a:r>
              <a:rPr lang="en-US" dirty="0" err="1">
                <a:solidFill>
                  <a:schemeClr val="bg1"/>
                </a:solidFill>
              </a:rPr>
              <a:t>example_data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oenotheraHarringtonii.softmasked.fasta</a:t>
            </a:r>
            <a:r>
              <a:rPr lang="en-US" dirty="0">
                <a:solidFill>
                  <a:schemeClr val="bg1"/>
                </a:solidFill>
              </a:rPr>
              <a:t>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/projects/e32559/</a:t>
            </a:r>
            <a:r>
              <a:rPr lang="en-US" dirty="0" err="1">
                <a:solidFill>
                  <a:schemeClr val="bg1"/>
                </a:solidFill>
              </a:rPr>
              <a:t>example_data</a:t>
            </a:r>
            <a:r>
              <a:rPr lang="en-US" dirty="0">
                <a:solidFill>
                  <a:schemeClr val="bg1"/>
                </a:solidFill>
              </a:rPr>
              <a:t>/TRIN_5690_11_S31_L001_R1_001.fastq.gz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/projects/e32559/</a:t>
            </a:r>
            <a:r>
              <a:rPr lang="en-US" dirty="0" err="1">
                <a:solidFill>
                  <a:schemeClr val="bg1"/>
                </a:solidFill>
              </a:rPr>
              <a:t>example_data</a:t>
            </a:r>
            <a:r>
              <a:rPr lang="en-US" dirty="0">
                <a:solidFill>
                  <a:schemeClr val="bg1"/>
                </a:solidFill>
              </a:rPr>
              <a:t>/TRIN_5690_11_S31_L001_R2_001.fastq.gz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&gt; TRIN_5690_11_S31_L001_aln-pe.sam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D52E69-6CB8-F869-EBAF-FF84A640F352}"/>
              </a:ext>
            </a:extLst>
          </p:cNvPr>
          <p:cNvSpPr txBox="1"/>
          <p:nvPr/>
        </p:nvSpPr>
        <p:spPr>
          <a:xfrm>
            <a:off x="6096000" y="218809"/>
            <a:ext cx="4571999" cy="30469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The bwa mem command takes 5 arguments: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threads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genome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fastq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 files (1+2)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output file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FE413E-8A53-09CC-7128-8C5FD27A9CEC}"/>
              </a:ext>
            </a:extLst>
          </p:cNvPr>
          <p:cNvSpPr txBox="1"/>
          <p:nvPr/>
        </p:nvSpPr>
        <p:spPr>
          <a:xfrm>
            <a:off x="6096000" y="3592204"/>
            <a:ext cx="5426766" cy="6463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Where is there repetition?</a:t>
            </a:r>
          </a:p>
        </p:txBody>
      </p:sp>
    </p:spTree>
    <p:extLst>
      <p:ext uri="{BB962C8B-B14F-4D97-AF65-F5344CB8AC3E}">
        <p14:creationId xmlns:p14="http://schemas.microsoft.com/office/powerpoint/2010/main" val="418182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EAB8B6-C6F8-C98D-3208-0BD6442A1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2D140-DDA6-94D5-D166-F906F2D03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1" y="127621"/>
            <a:ext cx="10959547" cy="66027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--account=e32559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--partition=normal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--job-name=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bwa_align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--time=10:00:00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--mem=10G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ntasks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=8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--nodes=1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load bwa/0.7.17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bwa mem -t 8 \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  /projects/e32559/</a:t>
            </a:r>
            <a:r>
              <a:rPr lang="en-US" dirty="0" err="1">
                <a:solidFill>
                  <a:schemeClr val="bg1"/>
                </a:solidFill>
                <a:highlight>
                  <a:srgbClr val="008080"/>
                </a:highlight>
              </a:rPr>
              <a:t>example_data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oenotheraHarringtonii.softmasked.fasta</a:t>
            </a:r>
            <a:r>
              <a:rPr lang="en-US" dirty="0">
                <a:solidFill>
                  <a:schemeClr val="bg1"/>
                </a:solidFill>
              </a:rPr>
              <a:t>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  /projects/e32559/</a:t>
            </a:r>
            <a:r>
              <a:rPr lang="en-US" dirty="0" err="1">
                <a:solidFill>
                  <a:schemeClr val="bg1"/>
                </a:solidFill>
                <a:highlight>
                  <a:srgbClr val="008080"/>
                </a:highlight>
              </a:rPr>
              <a:t>example_data</a:t>
            </a:r>
            <a:r>
              <a:rPr lang="en-US" dirty="0">
                <a:solidFill>
                  <a:schemeClr val="bg1"/>
                </a:solidFill>
              </a:rPr>
              <a:t>/TRIN_5690_11_S31_L001_R1_001.fastq.gz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  /projects/e32559/</a:t>
            </a:r>
            <a:r>
              <a:rPr lang="en-US" dirty="0" err="1">
                <a:solidFill>
                  <a:schemeClr val="bg1"/>
                </a:solidFill>
                <a:highlight>
                  <a:srgbClr val="008080"/>
                </a:highlight>
              </a:rPr>
              <a:t>example_data</a:t>
            </a:r>
            <a:r>
              <a:rPr lang="en-US" dirty="0">
                <a:solidFill>
                  <a:schemeClr val="bg1"/>
                </a:solidFill>
              </a:rPr>
              <a:t>/TRIN_5690_11_S31_L001_R2_001.fastq.gz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&gt; TRIN_5690_11_S31_L001_aln-pe.sam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B3BC5-4AB1-9641-4CD0-E143808D1BBC}"/>
              </a:ext>
            </a:extLst>
          </p:cNvPr>
          <p:cNvSpPr txBox="1"/>
          <p:nvPr/>
        </p:nvSpPr>
        <p:spPr>
          <a:xfrm>
            <a:off x="6096000" y="218809"/>
            <a:ext cx="4571999" cy="30469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The bwa mem command takes 5 arguments: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threads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genome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fastq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 files (1+2)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output file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BA0E94-3C22-A3DF-2E29-9F9178178302}"/>
              </a:ext>
            </a:extLst>
          </p:cNvPr>
          <p:cNvSpPr txBox="1"/>
          <p:nvPr/>
        </p:nvSpPr>
        <p:spPr>
          <a:xfrm>
            <a:off x="6096000" y="3592204"/>
            <a:ext cx="5426766" cy="6463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Where is there repetition?</a:t>
            </a:r>
          </a:p>
        </p:txBody>
      </p:sp>
    </p:spTree>
    <p:extLst>
      <p:ext uri="{BB962C8B-B14F-4D97-AF65-F5344CB8AC3E}">
        <p14:creationId xmlns:p14="http://schemas.microsoft.com/office/powerpoint/2010/main" val="232483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DE70A3-E922-D65C-1113-FE7B798B8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86C92-5F22-56F7-EB8D-9CD885124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1" y="127621"/>
            <a:ext cx="10959547" cy="66027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--account=e32559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--partition=normal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--job-name=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bwa_align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--time=10:00:00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--mem=10G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ntasks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=8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--nodes=1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load bwa/0.7.17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bwa mem -t 8 \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/projects/e32559/</a:t>
            </a:r>
            <a:r>
              <a:rPr lang="en-US" dirty="0" err="1">
                <a:solidFill>
                  <a:schemeClr val="bg1"/>
                </a:solidFill>
              </a:rPr>
              <a:t>example_data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oenotheraHarringtonii.softmasked.fasta</a:t>
            </a:r>
            <a:r>
              <a:rPr lang="en-US" dirty="0">
                <a:solidFill>
                  <a:schemeClr val="bg1"/>
                </a:solidFill>
              </a:rPr>
              <a:t>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/projects/e32559/</a:t>
            </a:r>
            <a:r>
              <a:rPr lang="en-US" dirty="0" err="1">
                <a:solidFill>
                  <a:schemeClr val="bg1"/>
                </a:solidFill>
              </a:rPr>
              <a:t>example_data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TRIN_5690_11_S31_L001</a:t>
            </a:r>
            <a:r>
              <a:rPr lang="en-US" dirty="0">
                <a:solidFill>
                  <a:schemeClr val="bg1"/>
                </a:solidFill>
              </a:rPr>
              <a:t>_R1_001.fastq.gz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/projects/e32559/</a:t>
            </a:r>
            <a:r>
              <a:rPr lang="en-US" dirty="0" err="1">
                <a:solidFill>
                  <a:schemeClr val="bg1"/>
                </a:solidFill>
              </a:rPr>
              <a:t>example_data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TRIN_5690_11_S31_L001</a:t>
            </a:r>
            <a:r>
              <a:rPr lang="en-US" dirty="0">
                <a:solidFill>
                  <a:schemeClr val="bg1"/>
                </a:solidFill>
              </a:rPr>
              <a:t>_R2_001.fastq.gz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&gt; 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TRIN_5690_11_S31_L001</a:t>
            </a:r>
            <a:r>
              <a:rPr lang="en-US" dirty="0">
                <a:solidFill>
                  <a:schemeClr val="bg1"/>
                </a:solidFill>
              </a:rPr>
              <a:t>_aln-pe.sam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7F73E-73AD-CFB4-889F-5268EE340EBC}"/>
              </a:ext>
            </a:extLst>
          </p:cNvPr>
          <p:cNvSpPr txBox="1"/>
          <p:nvPr/>
        </p:nvSpPr>
        <p:spPr>
          <a:xfrm>
            <a:off x="6096000" y="218809"/>
            <a:ext cx="4571999" cy="30469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The bwa mem command takes 5 arguments: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threads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genome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fastq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 files (1+2)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output file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FC61DA-68F1-B071-119D-8668F400FDC4}"/>
              </a:ext>
            </a:extLst>
          </p:cNvPr>
          <p:cNvSpPr txBox="1"/>
          <p:nvPr/>
        </p:nvSpPr>
        <p:spPr>
          <a:xfrm>
            <a:off x="6096000" y="3592204"/>
            <a:ext cx="5426766" cy="6463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Where is there repetition?</a:t>
            </a:r>
          </a:p>
        </p:txBody>
      </p:sp>
    </p:spTree>
    <p:extLst>
      <p:ext uri="{BB962C8B-B14F-4D97-AF65-F5344CB8AC3E}">
        <p14:creationId xmlns:p14="http://schemas.microsoft.com/office/powerpoint/2010/main" val="112044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469803-FA44-0970-84F1-103025D94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1E39C-2ECF-BA2B-DC58-A52799AD2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1" y="127621"/>
            <a:ext cx="10959547" cy="66027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#!/bin/bash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--account=e32559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--partition=normal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--job-name=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bwa_align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--time=10:00:00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--mem=10G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highlight>
                  <a:srgbClr val="008080"/>
                </a:highlight>
              </a:rPr>
              <a:t>--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highlight>
                  <a:srgbClr val="008080"/>
                </a:highlight>
              </a:rPr>
              <a:t>ntasks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  <a:highlight>
                  <a:srgbClr val="008080"/>
                </a:highlight>
              </a:rPr>
              <a:t>=8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#SBATCH --nodes=1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module load bwa/0.7.17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bwa mem 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-t 8 </a:t>
            </a:r>
            <a:r>
              <a:rPr lang="en-US" dirty="0">
                <a:solidFill>
                  <a:schemeClr val="bg1"/>
                </a:solidFill>
              </a:rPr>
              <a:t>\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/projects/e32559/</a:t>
            </a:r>
            <a:r>
              <a:rPr lang="en-US" dirty="0" err="1">
                <a:solidFill>
                  <a:schemeClr val="bg1"/>
                </a:solidFill>
              </a:rPr>
              <a:t>example_data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oenotheraHarringtonii.softmasked.fasta</a:t>
            </a:r>
            <a:r>
              <a:rPr lang="en-US" dirty="0">
                <a:solidFill>
                  <a:schemeClr val="bg1"/>
                </a:solidFill>
              </a:rPr>
              <a:t>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/projects/e32559/</a:t>
            </a:r>
            <a:r>
              <a:rPr lang="en-US" dirty="0" err="1">
                <a:solidFill>
                  <a:schemeClr val="bg1"/>
                </a:solidFill>
              </a:rPr>
              <a:t>example_data</a:t>
            </a:r>
            <a:r>
              <a:rPr lang="en-US" dirty="0">
                <a:solidFill>
                  <a:schemeClr val="bg1"/>
                </a:solidFill>
              </a:rPr>
              <a:t>/TRIN_5690_11_S31_L001_R1_001.fastq.gz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/projects/e32559/</a:t>
            </a:r>
            <a:r>
              <a:rPr lang="en-US" dirty="0" err="1">
                <a:solidFill>
                  <a:schemeClr val="bg1"/>
                </a:solidFill>
              </a:rPr>
              <a:t>example_data</a:t>
            </a:r>
            <a:r>
              <a:rPr lang="en-US" dirty="0">
                <a:solidFill>
                  <a:schemeClr val="bg1"/>
                </a:solidFill>
              </a:rPr>
              <a:t>/TRIN_5690_11_S31_L001_R2_001.fastq.gz \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&gt; TRIN_5690_11_S31_L001_aln-pe.sam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9043E-7AA4-7835-9123-90087972B80F}"/>
              </a:ext>
            </a:extLst>
          </p:cNvPr>
          <p:cNvSpPr txBox="1"/>
          <p:nvPr/>
        </p:nvSpPr>
        <p:spPr>
          <a:xfrm>
            <a:off x="6096000" y="218809"/>
            <a:ext cx="4571999" cy="30469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The bwa mem command takes 5 arguments: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threads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genome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fastq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 files (1+2)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output file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D7165D-BE2C-11F6-601D-6507F9307704}"/>
              </a:ext>
            </a:extLst>
          </p:cNvPr>
          <p:cNvSpPr txBox="1"/>
          <p:nvPr/>
        </p:nvSpPr>
        <p:spPr>
          <a:xfrm>
            <a:off x="6096000" y="3592204"/>
            <a:ext cx="5426766" cy="64633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+mn-ea"/>
                <a:cs typeface="+mn-cs"/>
              </a:rPr>
              <a:t>Where is there repetition?</a:t>
            </a:r>
          </a:p>
        </p:txBody>
      </p:sp>
    </p:spTree>
    <p:extLst>
      <p:ext uri="{BB962C8B-B14F-4D97-AF65-F5344CB8AC3E}">
        <p14:creationId xmlns:p14="http://schemas.microsoft.com/office/powerpoint/2010/main" val="174368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2abaa01e-9938-407e-aa0b-10580c653abd" xsi:nil="true"/>
    <TaxCatchAll xmlns="efce84db-8738-4c7b-9bdc-65b9500871f6" xsi:nil="true"/>
    <lcf76f155ced4ddcb4097134ff3c332f xmlns="2abaa01e-9938-407e-aa0b-10580c653ab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C9924B2BE754D9B1ADDA1D4CEDCCC" ma:contentTypeVersion="19" ma:contentTypeDescription="Create a new document." ma:contentTypeScope="" ma:versionID="7b22c85b2f8f6a1c666a353fcbffedd6">
  <xsd:schema xmlns:xsd="http://www.w3.org/2001/XMLSchema" xmlns:xs="http://www.w3.org/2001/XMLSchema" xmlns:p="http://schemas.microsoft.com/office/2006/metadata/properties" xmlns:ns2="2abaa01e-9938-407e-aa0b-10580c653abd" xmlns:ns3="7be34c64-93b8-4842-bfae-c3106b8c53c2" xmlns:ns4="efce84db-8738-4c7b-9bdc-65b9500871f6" targetNamespace="http://schemas.microsoft.com/office/2006/metadata/properties" ma:root="true" ma:fieldsID="f5169a24320b7be6acaef9b01dd42178" ns2:_="" ns3:_="" ns4:_="">
    <xsd:import namespace="2abaa01e-9938-407e-aa0b-10580c653abd"/>
    <xsd:import namespace="7be34c64-93b8-4842-bfae-c3106b8c53c2"/>
    <xsd:import namespace="efce84db-8738-4c7b-9bdc-65b9500871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aa01e-9938-407e-aa0b-10580c653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2d55d72-5afa-45f9-90b6-e0708aeee9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Notes" ma:index="25" nillable="true" ma:displayName="Notes" ma:format="Dropdown" ma:internalName="Note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34c64-93b8-4842-bfae-c3106b8c5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e84db-8738-4c7b-9bdc-65b9500871f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9c316fb5-9e31-4487-b45f-917c480130b2}" ma:internalName="TaxCatchAll" ma:showField="CatchAllData" ma:web="7be34c64-93b8-4842-bfae-c3106b8c53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482297-17E5-4D83-97BB-1276784CCF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9709B5-5C9C-488E-90B5-ABDC2EC71315}">
  <ds:schemaRefs>
    <ds:schemaRef ds:uri="7be34c64-93b8-4842-bfae-c3106b8c53c2"/>
    <ds:schemaRef ds:uri="http://www.w3.org/XML/1998/namespace"/>
    <ds:schemaRef ds:uri="efce84db-8738-4c7b-9bdc-65b9500871f6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2abaa01e-9938-407e-aa0b-10580c653abd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81B5149-FDD6-4DEE-B8CF-34BFA32AB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baa01e-9938-407e-aa0b-10580c653abd"/>
    <ds:schemaRef ds:uri="7be34c64-93b8-4842-bfae-c3106b8c53c2"/>
    <ds:schemaRef ds:uri="efce84db-8738-4c7b-9bdc-65b9500871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2855</Words>
  <Application>Microsoft Macintosh PowerPoint</Application>
  <PresentationFormat>Widescreen</PresentationFormat>
  <Paragraphs>358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Lucida Sans</vt:lpstr>
      <vt:lpstr>Monaco</vt:lpstr>
      <vt:lpstr>office theme</vt:lpstr>
      <vt:lpstr>PowerPoint Presentation</vt:lpstr>
      <vt:lpstr>Goals - scaling up for high throughput</vt:lpstr>
      <vt:lpstr>Start by opening up a script to modify...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Replace hard-coding with variables</vt:lpstr>
      <vt:lpstr>bash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 arrays are preferred over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practice!</vt:lpstr>
      <vt:lpstr>PowerPoint Presentation</vt:lpstr>
      <vt:lpstr>Generating lists of files or samples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Haley Sharon Carter</cp:lastModifiedBy>
  <cp:revision>2</cp:revision>
  <dcterms:created xsi:type="dcterms:W3CDTF">2025-02-13T21:14:51Z</dcterms:created>
  <dcterms:modified xsi:type="dcterms:W3CDTF">2025-05-07T15:44:04Z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0x010100A0BC9924B2BE754D9B1ADDA1D4CEDCCC</vt:lpwstr>
  </property>
  <property fmtid="{D5CDD505-2E9C-101B-9397-08002B2CF9AE}" pid="3" name="MediaServiceImageTags">
    <vt:lpwstr/>
  </property>
</Properties>
</file>