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1AFB2-A34C-EC4D-B791-BE0E02FCE42E}" v="8" dt="2023-06-23T17:27:50.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8"/>
  </p:normalViewPr>
  <p:slideViewPr>
    <p:cSldViewPr snapToGrid="0">
      <p:cViewPr varScale="1">
        <p:scale>
          <a:sx n="96" d="100"/>
          <a:sy n="96"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37D0-1F7B-A051-4D29-6BEA1F43E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ACB2E-F836-747F-1B87-2F61D31CC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FF963-2CD6-0621-15AA-D45DB740D135}"/>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5" name="Footer Placeholder 4">
            <a:extLst>
              <a:ext uri="{FF2B5EF4-FFF2-40B4-BE49-F238E27FC236}">
                <a16:creationId xmlns:a16="http://schemas.microsoft.com/office/drawing/2014/main" id="{13104050-8D77-3760-D575-3CA206879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A1C2-938A-7FDD-216A-FEA34180AF0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87224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8416-DBE8-549C-82E2-86186FDC17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CA92E-9496-ABF0-C628-2BF8C87C5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58DC4-3925-4166-F1C7-74ED7B289FFD}"/>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5" name="Footer Placeholder 4">
            <a:extLst>
              <a:ext uri="{FF2B5EF4-FFF2-40B4-BE49-F238E27FC236}">
                <a16:creationId xmlns:a16="http://schemas.microsoft.com/office/drawing/2014/main" id="{E3296FF2-C3BA-7698-EBC1-4CFE59EB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5B84-AE29-5C93-AE14-92758CD020C0}"/>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4236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F9977-5133-B4F4-05CC-E73ED4D96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491CE-F065-03D7-F8A5-B85675840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99382-7553-8234-5C17-4E25E22ED277}"/>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5" name="Footer Placeholder 4">
            <a:extLst>
              <a:ext uri="{FF2B5EF4-FFF2-40B4-BE49-F238E27FC236}">
                <a16:creationId xmlns:a16="http://schemas.microsoft.com/office/drawing/2014/main" id="{272CE6B7-922D-5FE3-063D-8500D7119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D3498-973D-568E-36E5-1BF0217BF9C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3916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53E8-A865-84E3-F07A-A9B40D418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1088C-40ED-E006-7582-9DA3C3F0C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6385B-AE75-FD9E-86C2-F0D325E88484}"/>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5" name="Footer Placeholder 4">
            <a:extLst>
              <a:ext uri="{FF2B5EF4-FFF2-40B4-BE49-F238E27FC236}">
                <a16:creationId xmlns:a16="http://schemas.microsoft.com/office/drawing/2014/main" id="{D247782D-B298-D731-D37C-F680BA4FC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289B5-D61E-12E6-C7F6-689AB9315D3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70163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6F3A-0FD2-994C-8ECF-F9AB47DA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0CEF31-803E-D846-C8A6-08FC8EC61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22B1D-5B8E-439D-F83C-00027184EE26}"/>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5" name="Footer Placeholder 4">
            <a:extLst>
              <a:ext uri="{FF2B5EF4-FFF2-40B4-BE49-F238E27FC236}">
                <a16:creationId xmlns:a16="http://schemas.microsoft.com/office/drawing/2014/main" id="{252D4679-A9B4-480B-B7B3-60D709448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EF229-3B72-3022-14D2-0460C0BAF78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92299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E550-739D-FB2C-F5A0-E13410875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B4CAB-CD5C-A056-B6EF-0A2DF521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5DFE7-9F73-6501-6FE9-D95F49F5C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5ABB0-673D-2DC8-94D1-E1256B981243}"/>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6" name="Footer Placeholder 5">
            <a:extLst>
              <a:ext uri="{FF2B5EF4-FFF2-40B4-BE49-F238E27FC236}">
                <a16:creationId xmlns:a16="http://schemas.microsoft.com/office/drawing/2014/main" id="{A3E1DB3F-0DC7-9C5E-74CB-CC77DB550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B4009-D374-D16B-076F-FA4D3B0C19B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0281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0E2F-4ADD-F801-45DA-9BA7DAD96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619625-B3FD-7374-4CE0-CC9F9F71C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36D13-4596-1962-4461-778130B1D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615A7-5399-0C4A-E869-D794F86EF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2CB3EF-A743-F879-FC15-D96725805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94D23-5F66-4C0A-74E0-930ED16413F0}"/>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8" name="Footer Placeholder 7">
            <a:extLst>
              <a:ext uri="{FF2B5EF4-FFF2-40B4-BE49-F238E27FC236}">
                <a16:creationId xmlns:a16="http://schemas.microsoft.com/office/drawing/2014/main" id="{703318A0-BDCE-E18D-9754-765EE6D20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8B0F6-F141-6721-7F60-BE50B83749D4}"/>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44033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83C-CF33-DD6D-B8FD-E6AE368D85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D8D6-5890-68D1-73FA-F31FCB9A8D2D}"/>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4" name="Footer Placeholder 3">
            <a:extLst>
              <a:ext uri="{FF2B5EF4-FFF2-40B4-BE49-F238E27FC236}">
                <a16:creationId xmlns:a16="http://schemas.microsoft.com/office/drawing/2014/main" id="{777F38D5-8368-6DBB-9C69-6CF3E757E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7A23B6-E6A5-E163-5064-05F995B38C46}"/>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4239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6C147-E735-E173-04CD-1D0F3209129D}"/>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3" name="Footer Placeholder 2">
            <a:extLst>
              <a:ext uri="{FF2B5EF4-FFF2-40B4-BE49-F238E27FC236}">
                <a16:creationId xmlns:a16="http://schemas.microsoft.com/office/drawing/2014/main" id="{27F8DCD8-8E37-D062-E4DB-D10701D55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EB96B-9BC8-1E8F-A96B-4669D32CE3E2}"/>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5537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9574-B186-BC5A-4AB2-2B882BAE7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E9774C-CBDD-A4FE-46D1-272064750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F844-017B-00C2-53F0-A62429BC3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99F02-CE83-F343-8BAB-45E0C9711A95}"/>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6" name="Footer Placeholder 5">
            <a:extLst>
              <a:ext uri="{FF2B5EF4-FFF2-40B4-BE49-F238E27FC236}">
                <a16:creationId xmlns:a16="http://schemas.microsoft.com/office/drawing/2014/main" id="{5F780FA3-1EF0-5F9B-7EF7-F45459485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115C2-276E-11B6-72CC-87BA54EFEF89}"/>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53568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4CC-260E-C2AC-15CA-B1B7683C0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ABA01-E970-48D8-BA2B-506979B07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49DCD-FC51-5181-6A48-919E022E0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02D12-F410-EE16-0883-90E1246228A8}"/>
              </a:ext>
            </a:extLst>
          </p:cNvPr>
          <p:cNvSpPr>
            <a:spLocks noGrp="1"/>
          </p:cNvSpPr>
          <p:nvPr>
            <p:ph type="dt" sz="half" idx="10"/>
          </p:nvPr>
        </p:nvSpPr>
        <p:spPr/>
        <p:txBody>
          <a:bodyPr/>
          <a:lstStyle/>
          <a:p>
            <a:fld id="{7846FA0B-E166-DB47-BA99-28CF4B4448A1}" type="datetimeFigureOut">
              <a:rPr lang="en-US" smtClean="0"/>
              <a:t>6/23/23</a:t>
            </a:fld>
            <a:endParaRPr lang="en-US"/>
          </a:p>
        </p:txBody>
      </p:sp>
      <p:sp>
        <p:nvSpPr>
          <p:cNvPr id="6" name="Footer Placeholder 5">
            <a:extLst>
              <a:ext uri="{FF2B5EF4-FFF2-40B4-BE49-F238E27FC236}">
                <a16:creationId xmlns:a16="http://schemas.microsoft.com/office/drawing/2014/main" id="{302A54EC-9770-C3DC-DC35-7BDCA7C8C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917DF-C367-B615-DD8F-A9484C271E4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0826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BE423-562A-7966-3AA9-7391EFFB2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16BE6-8447-F6DA-ACE9-ACF284F7E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7361F-931B-02DA-B61F-FDF35F9F3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6FA0B-E166-DB47-BA99-28CF4B4448A1}" type="datetimeFigureOut">
              <a:rPr lang="en-US" smtClean="0"/>
              <a:t>6/23/23</a:t>
            </a:fld>
            <a:endParaRPr lang="en-US"/>
          </a:p>
        </p:txBody>
      </p:sp>
      <p:sp>
        <p:nvSpPr>
          <p:cNvPr id="5" name="Footer Placeholder 4">
            <a:extLst>
              <a:ext uri="{FF2B5EF4-FFF2-40B4-BE49-F238E27FC236}">
                <a16:creationId xmlns:a16="http://schemas.microsoft.com/office/drawing/2014/main" id="{47664516-A381-7426-A5E4-9E4AB2700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8A73B-63BB-C1FD-BCEA-7819BADE1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74726-3332-4D4C-916A-7D5F74E8353F}" type="slidenum">
              <a:rPr lang="en-US" smtClean="0"/>
              <a:t>‹#›</a:t>
            </a:fld>
            <a:endParaRPr lang="en-US"/>
          </a:p>
        </p:txBody>
      </p:sp>
    </p:spTree>
    <p:extLst>
      <p:ext uri="{BB962C8B-B14F-4D97-AF65-F5344CB8AC3E}">
        <p14:creationId xmlns:p14="http://schemas.microsoft.com/office/powerpoint/2010/main" val="10814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wcarpentry.github.io/git-novice/04-chang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hatamazingprogrammer.com/setting-up-ssh-keys-for-github-using-wsl-and-keychain" TargetMode="External"/><Relationship Id="rId2" Type="http://schemas.openxmlformats.org/officeDocument/2006/relationships/hyperlink" Target="https://docs.github.com/en/authentication/connecting-to-github-with-ssh/checking-for-existing-ssh-key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79E-0C07-B47D-C0A7-0708EC20983D}"/>
              </a:ext>
            </a:extLst>
          </p:cNvPr>
          <p:cNvSpPr>
            <a:spLocks noGrp="1"/>
          </p:cNvSpPr>
          <p:nvPr>
            <p:ph type="ctrTitle"/>
          </p:nvPr>
        </p:nvSpPr>
        <p:spPr>
          <a:xfrm>
            <a:off x="1524000" y="795130"/>
            <a:ext cx="9144000" cy="1270346"/>
          </a:xfrm>
        </p:spPr>
        <p:txBody>
          <a:bodyPr/>
          <a:lstStyle/>
          <a:p>
            <a:r>
              <a:rPr lang="en-US" b="1" dirty="0"/>
              <a:t>Basic Git and GitHub</a:t>
            </a:r>
          </a:p>
        </p:txBody>
      </p:sp>
      <p:sp>
        <p:nvSpPr>
          <p:cNvPr id="3" name="Subtitle 2">
            <a:extLst>
              <a:ext uri="{FF2B5EF4-FFF2-40B4-BE49-F238E27FC236}">
                <a16:creationId xmlns:a16="http://schemas.microsoft.com/office/drawing/2014/main" id="{663972ED-CE35-54AB-8476-7474AF1C838A}"/>
              </a:ext>
            </a:extLst>
          </p:cNvPr>
          <p:cNvSpPr>
            <a:spLocks noGrp="1"/>
          </p:cNvSpPr>
          <p:nvPr>
            <p:ph type="subTitle" idx="1"/>
          </p:nvPr>
        </p:nvSpPr>
        <p:spPr>
          <a:xfrm>
            <a:off x="1020417" y="2157551"/>
            <a:ext cx="10151165" cy="3905319"/>
          </a:xfrm>
        </p:spPr>
        <p:txBody>
          <a:bodyPr>
            <a:normAutofit fontScale="92500" lnSpcReduction="10000"/>
          </a:bodyPr>
          <a:lstStyle/>
          <a:p>
            <a:r>
              <a:rPr lang="en-US" b="1" dirty="0"/>
              <a:t>Colby </a:t>
            </a:r>
            <a:r>
              <a:rPr lang="en-US" b="1" dirty="0" err="1"/>
              <a:t>Witherup</a:t>
            </a:r>
            <a:r>
              <a:rPr lang="en-US" b="1" dirty="0"/>
              <a:t> Wood</a:t>
            </a:r>
          </a:p>
          <a:p>
            <a:r>
              <a:rPr lang="en-US" dirty="0"/>
              <a:t>Research Computing and Data Services</a:t>
            </a:r>
          </a:p>
          <a:p>
            <a:endParaRPr lang="en-US" dirty="0"/>
          </a:p>
          <a:p>
            <a:r>
              <a:rPr lang="en-US" b="1" dirty="0"/>
              <a:t>Please go to </a:t>
            </a:r>
            <a:r>
              <a:rPr lang="en-US" b="1" dirty="0">
                <a:hlinkClick r:id="rId2"/>
              </a:rPr>
              <a:t>www.github.com</a:t>
            </a:r>
            <a:r>
              <a:rPr lang="en-US" b="1" dirty="0"/>
              <a:t> and create an account. </a:t>
            </a:r>
          </a:p>
          <a:p>
            <a:r>
              <a:rPr lang="en-US" dirty="0"/>
              <a:t>Use your personal email address, if you have one, not your school email or work email. You don’t want to lose access when you graduate or go to another job. </a:t>
            </a:r>
          </a:p>
          <a:p>
            <a:r>
              <a:rPr lang="en-US" dirty="0"/>
              <a:t>You do not need to use your name as your account name – it can be something fun, but also you need to be prepared to live with it, maybe forever.</a:t>
            </a:r>
          </a:p>
          <a:p>
            <a:endParaRPr lang="en-US" dirty="0"/>
          </a:p>
          <a:p>
            <a:r>
              <a:rPr lang="en-US" dirty="0"/>
              <a:t>Then, open up Terminal or </a:t>
            </a:r>
            <a:r>
              <a:rPr lang="en-US" dirty="0" err="1"/>
              <a:t>GitBash</a:t>
            </a:r>
            <a:r>
              <a:rPr lang="en-US" dirty="0"/>
              <a:t>.</a:t>
            </a:r>
          </a:p>
          <a:p>
            <a:endParaRPr lang="en-US" dirty="0"/>
          </a:p>
        </p:txBody>
      </p:sp>
    </p:spTree>
    <p:extLst>
      <p:ext uri="{BB962C8B-B14F-4D97-AF65-F5344CB8AC3E}">
        <p14:creationId xmlns:p14="http://schemas.microsoft.com/office/powerpoint/2010/main" val="162611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Don’t make repos inside repos.</a:t>
            </a:r>
            <a:endParaRPr lang="en-US" dirty="0">
              <a:latin typeface="Andale Mono" panose="020B0509000000000004" pitchFamily="49" charset="0"/>
            </a:endParaRPr>
          </a:p>
        </p:txBody>
      </p:sp>
    </p:spTree>
    <p:extLst>
      <p:ext uri="{BB962C8B-B14F-4D97-AF65-F5344CB8AC3E}">
        <p14:creationId xmlns:p14="http://schemas.microsoft.com/office/powerpoint/2010/main" val="30090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CHECK WHAT’S IN YOUR REPO</a:t>
            </a:r>
          </a:p>
          <a:p>
            <a:pPr marL="0" indent="0">
              <a:buNone/>
            </a:pPr>
            <a:r>
              <a:rPr lang="en-US" dirty="0">
                <a:latin typeface="Andale Mono" panose="020B0509000000000004" pitchFamily="49" charset="0"/>
              </a:rPr>
              <a:t>$ ls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Do you remember which flag to use to show you any hidden files and directories?</a:t>
            </a:r>
          </a:p>
        </p:txBody>
      </p:sp>
    </p:spTree>
    <p:extLst>
      <p:ext uri="{BB962C8B-B14F-4D97-AF65-F5344CB8AC3E}">
        <p14:creationId xmlns:p14="http://schemas.microsoft.com/office/powerpoint/2010/main" val="48594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Checking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24750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Make changes in your repo</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touch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vi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endParaRPr lang="en-US" dirty="0"/>
          </a:p>
          <a:p>
            <a:pPr marL="0" indent="0">
              <a:buNone/>
            </a:pPr>
            <a:r>
              <a:rPr lang="en-US" dirty="0"/>
              <a:t>Enter “</a:t>
            </a:r>
            <a:r>
              <a:rPr lang="en-US" dirty="0" err="1"/>
              <a:t>i</a:t>
            </a:r>
            <a:r>
              <a:rPr lang="en-US" dirty="0"/>
              <a:t>” and then add this text:</a:t>
            </a:r>
          </a:p>
          <a:p>
            <a:pPr marL="0" indent="0">
              <a:buNone/>
            </a:pPr>
            <a:r>
              <a:rPr lang="en-US" dirty="0"/>
              <a:t>Cold and dry, but everything is my favorite color</a:t>
            </a:r>
          </a:p>
          <a:p>
            <a:pPr marL="0" indent="0">
              <a:buNone/>
            </a:pPr>
            <a:r>
              <a:rPr lang="en-US" dirty="0"/>
              <a:t>Press the esc key and then enter “:</a:t>
            </a:r>
            <a:r>
              <a:rPr lang="en-US" dirty="0" err="1"/>
              <a:t>wq</a:t>
            </a:r>
            <a:r>
              <a:rPr lang="en-US" dirty="0"/>
              <a:t>” to save your changes.</a:t>
            </a:r>
          </a:p>
          <a:p>
            <a:pPr marL="0" indent="0">
              <a:buNone/>
            </a:pPr>
            <a:endParaRPr lang="en-US" dirty="0"/>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7217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Add changes to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add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git status</a:t>
            </a:r>
          </a:p>
          <a:p>
            <a:pPr marL="0" indent="0">
              <a:buNone/>
            </a:pPr>
            <a:endParaRPr lang="en-US" dirty="0"/>
          </a:p>
          <a:p>
            <a:pPr marL="0" indent="0">
              <a:buNone/>
            </a:pPr>
            <a:r>
              <a:rPr lang="en-US" sz="2400" dirty="0">
                <a:latin typeface="Andale Mono" panose="020B0509000000000004" pitchFamily="49" charset="0"/>
              </a:rPr>
              <a:t>Enter “</a:t>
            </a:r>
            <a:r>
              <a:rPr lang="en-US" sz="2400" dirty="0" err="1">
                <a:latin typeface="Andale Mono" panose="020B0509000000000004" pitchFamily="49" charset="0"/>
              </a:rPr>
              <a:t>i</a:t>
            </a:r>
            <a:r>
              <a:rPr lang="en-US" sz="2400" dirty="0">
                <a:latin typeface="Andale Mono" panose="020B0509000000000004" pitchFamily="49" charset="0"/>
              </a:rPr>
              <a:t>” and then add this text to the text file:</a:t>
            </a:r>
          </a:p>
          <a:p>
            <a:pPr marL="0" indent="0">
              <a:buNone/>
            </a:pPr>
            <a:r>
              <a:rPr lang="en-US" dirty="0"/>
              <a:t>Cold and dry, but everything is my favorite color</a:t>
            </a:r>
          </a:p>
          <a:p>
            <a:pPr marL="0" indent="0">
              <a:buNone/>
            </a:pPr>
            <a:r>
              <a:rPr lang="en-US" sz="2400" dirty="0">
                <a:latin typeface="Andale Mono" panose="020B0509000000000004" pitchFamily="49" charset="0"/>
              </a:rPr>
              <a:t>Press the esc key and then enter “:</a:t>
            </a:r>
            <a:r>
              <a:rPr lang="en-US" sz="2400" dirty="0" err="1">
                <a:latin typeface="Andale Mono" panose="020B0509000000000004" pitchFamily="49" charset="0"/>
              </a:rPr>
              <a:t>wq</a:t>
            </a:r>
            <a:r>
              <a:rPr lang="en-US" sz="2400" dirty="0">
                <a:latin typeface="Andale Mono" panose="020B0509000000000004" pitchFamily="49" charset="0"/>
              </a:rPr>
              <a:t>” to save your changes.</a:t>
            </a:r>
          </a:p>
          <a:p>
            <a:pPr marL="0" indent="0">
              <a:buNone/>
            </a:pPr>
            <a:endParaRPr lang="en-US" dirty="0"/>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25411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Ready to create a save point? Make a commit.</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t>When we make a </a:t>
            </a:r>
            <a:r>
              <a:rPr lang="en-US" b="1" dirty="0"/>
              <a:t>commit</a:t>
            </a:r>
            <a:r>
              <a:rPr lang="en-US" dirty="0"/>
              <a:t>, we need to give it a name. The name is called a </a:t>
            </a:r>
            <a:r>
              <a:rPr lang="en-US" b="1" dirty="0"/>
              <a:t>message. </a:t>
            </a:r>
            <a:r>
              <a:rPr lang="en-US" dirty="0"/>
              <a:t>It should say what changes you made since your last commit. </a:t>
            </a:r>
          </a:p>
          <a:p>
            <a:pPr marL="0" indent="0">
              <a:buNone/>
            </a:pPr>
            <a:r>
              <a:rPr lang="en-US" dirty="0"/>
              <a:t>We are going to use a flag to enter the message in the same line of code as we make the commit. Otherwise, git will open up our text editor for us to enter the message, which wastes time.</a:t>
            </a:r>
          </a:p>
          <a:p>
            <a:pPr marL="0" indent="0">
              <a:buNone/>
            </a:pPr>
            <a:endParaRPr lang="en-US" b="1" dirty="0">
              <a:latin typeface="Andale Mono" panose="020B0509000000000004" pitchFamily="49" charset="0"/>
            </a:endParaRPr>
          </a:p>
          <a:p>
            <a:pPr marL="0" indent="0">
              <a:buNone/>
            </a:pPr>
            <a:r>
              <a:rPr lang="en-US" dirty="0">
                <a:latin typeface="Andale Mono" panose="020B0509000000000004" pitchFamily="49" charset="0"/>
              </a:rPr>
              <a:t>$ git commit –m “Start notes on Mars as a base”</a:t>
            </a:r>
          </a:p>
          <a:p>
            <a:pPr marL="0" indent="0">
              <a:buNone/>
            </a:pPr>
            <a:endParaRPr lang="en-US" dirty="0"/>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80124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Add this new line of text to the </a:t>
            </a:r>
            <a:r>
              <a:rPr lang="en-US" dirty="0" err="1"/>
              <a:t>mars.txt</a:t>
            </a:r>
            <a:r>
              <a:rPr lang="en-US" dirty="0"/>
              <a:t> file: “The two moons may be a problem for Wolfman”. Then add the change to the staging area and make a commit. Don’t forget to name your commit with a message. Also, these commits will get added to your GitHub later today, where they will exist forever, so don’t name your commit something you’ll regret.</a:t>
            </a:r>
          </a:p>
          <a:p>
            <a:pPr marL="0" indent="0">
              <a:buNone/>
            </a:pPr>
            <a:endParaRPr lang="en-US" b="1" dirty="0">
              <a:latin typeface="Andale Mono" panose="020B0509000000000004" pitchFamily="49" charset="0"/>
            </a:endParaRPr>
          </a:p>
          <a:p>
            <a:pPr marL="0" indent="0">
              <a:buNone/>
            </a:pPr>
            <a:endParaRPr lang="en-US" dirty="0"/>
          </a:p>
        </p:txBody>
      </p:sp>
    </p:spTree>
    <p:extLst>
      <p:ext uri="{BB962C8B-B14F-4D97-AF65-F5344CB8AC3E}">
        <p14:creationId xmlns:p14="http://schemas.microsoft.com/office/powerpoint/2010/main" val="402209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 our status</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git log</a:t>
            </a:r>
          </a:p>
          <a:p>
            <a:pPr marL="0" indent="0">
              <a:buNone/>
            </a:pPr>
            <a:endParaRPr lang="en-US" dirty="0"/>
          </a:p>
        </p:txBody>
      </p:sp>
    </p:spTree>
    <p:extLst>
      <p:ext uri="{BB962C8B-B14F-4D97-AF65-F5344CB8AC3E}">
        <p14:creationId xmlns:p14="http://schemas.microsoft.com/office/powerpoint/2010/main" val="357619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new repo on your GitHub site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Use the same name (“planets”). Make it public (for now).</a:t>
            </a:r>
          </a:p>
        </p:txBody>
      </p:sp>
    </p:spTree>
    <p:extLst>
      <p:ext uri="{BB962C8B-B14F-4D97-AF65-F5344CB8AC3E}">
        <p14:creationId xmlns:p14="http://schemas.microsoft.com/office/powerpoint/2010/main" val="85086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Push the existing </a:t>
            </a:r>
            <a:r>
              <a:rPr lang="en-US" b="1" dirty="0"/>
              <a:t>local </a:t>
            </a:r>
            <a:r>
              <a:rPr lang="en-US" dirty="0"/>
              <a:t>repo to the GitHub </a:t>
            </a:r>
            <a:r>
              <a:rPr lang="en-US" b="1" dirty="0"/>
              <a:t>remote</a:t>
            </a:r>
            <a:r>
              <a:rPr lang="en-US" dirty="0"/>
              <a:t> repo</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Run the code given to you on GitHub to push an existing repo.</a:t>
            </a: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83109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DBBC-37CC-87EA-2AD7-989AB524025C}"/>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2008F1B9-684C-C1FA-8B9B-8A778E094B61}"/>
              </a:ext>
            </a:extLst>
          </p:cNvPr>
          <p:cNvSpPr>
            <a:spLocks noGrp="1"/>
          </p:cNvSpPr>
          <p:nvPr>
            <p:ph idx="1"/>
          </p:nvPr>
        </p:nvSpPr>
        <p:spPr/>
        <p:txBody>
          <a:bodyPr/>
          <a:lstStyle/>
          <a:p>
            <a:r>
              <a:rPr lang="en-US" dirty="0"/>
              <a:t>Get a GitHub account</a:t>
            </a:r>
          </a:p>
          <a:p>
            <a:r>
              <a:rPr lang="en-US" dirty="0"/>
              <a:t>Get git set up on your laptop</a:t>
            </a:r>
          </a:p>
          <a:p>
            <a:r>
              <a:rPr lang="en-US" dirty="0"/>
              <a:t>Get your git linked to your GitHub – this requires setting up an SSH key on your laptop to meet GitHub’s security requirements</a:t>
            </a:r>
          </a:p>
          <a:p>
            <a:r>
              <a:rPr lang="en-US" dirty="0"/>
              <a:t>Learn how to use git for version control</a:t>
            </a:r>
          </a:p>
          <a:p>
            <a:r>
              <a:rPr lang="en-US" dirty="0"/>
              <a:t>Learn how to send your local work to your GitHub site</a:t>
            </a:r>
          </a:p>
          <a:p>
            <a:r>
              <a:rPr lang="en-US" dirty="0"/>
              <a:t>Learn some of the git jargon</a:t>
            </a:r>
          </a:p>
        </p:txBody>
      </p:sp>
    </p:spTree>
    <p:extLst>
      <p:ext uri="{BB962C8B-B14F-4D97-AF65-F5344CB8AC3E}">
        <p14:creationId xmlns:p14="http://schemas.microsoft.com/office/powerpoint/2010/main" val="1429288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92500" lnSpcReduction="10000"/>
          </a:bodyPr>
          <a:lstStyle/>
          <a:p>
            <a:pPr marL="0" indent="0">
              <a:buNone/>
            </a:pPr>
            <a:r>
              <a:rPr lang="en-US" dirty="0"/>
              <a:t>In your local repo, add a new folder inside the “planets” folder. Call it ”spaceships”. You don’t need to redo the git </a:t>
            </a:r>
            <a:r>
              <a:rPr lang="en-US" dirty="0" err="1"/>
              <a:t>init.</a:t>
            </a:r>
            <a:r>
              <a:rPr lang="en-US" dirty="0"/>
              <a:t> Remember: don’t make repos inside repos. It is ok to make subfolders inside a repo though. </a:t>
            </a:r>
          </a:p>
          <a:p>
            <a:pPr marL="0" indent="0">
              <a:buNone/>
            </a:pPr>
            <a:r>
              <a:rPr lang="en-US" dirty="0"/>
              <a:t>Git will not track an empty directory – it waits until there is a file inside. Add an empty file inside the ”spaceships” directory called “apollo-11.txt”.</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09853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Next lesson…</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hlinkClick r:id="rId2"/>
              </a:rPr>
              <a:t>https://swcarpentry.github.io/git-novice/04-changes.html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You can reach out to my team for coding and data help at any time – </a:t>
            </a:r>
            <a:r>
              <a:rPr lang="en-US" dirty="0" err="1"/>
              <a:t>bit.ly</a:t>
            </a:r>
            <a:r>
              <a:rPr lang="en-US" dirty="0"/>
              <a:t>/</a:t>
            </a:r>
            <a:r>
              <a:rPr lang="en-US" dirty="0" err="1"/>
              <a:t>rcsconsult</a:t>
            </a:r>
            <a:r>
              <a:rPr lang="en-US"/>
              <a:t>. </a:t>
            </a:r>
            <a:endParaRPr lang="en-US" dirty="0"/>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7439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b="0" dirty="0">
                <a:effectLst/>
              </a:rPr>
              <a:t>Remember, the dollar sign is your command prompt in your command line shell. You might have a different prompt. You do not type the prompt when running these commands.</a:t>
            </a:r>
          </a:p>
          <a:p>
            <a:pPr marL="0" indent="0">
              <a:buNone/>
            </a:pPr>
            <a:endParaRPr lang="en-US" sz="2400" dirty="0"/>
          </a:p>
          <a:p>
            <a:pPr marL="0" indent="0">
              <a:buNone/>
            </a:pPr>
            <a:r>
              <a:rPr lang="en-US" sz="2400" b="0" dirty="0">
                <a:effectLst/>
              </a:rPr>
              <a:t>Use the name that you want to appear alongside your code.</a:t>
            </a:r>
          </a:p>
          <a:p>
            <a:pPr marL="0" indent="0">
              <a:buNone/>
            </a:pPr>
            <a:r>
              <a:rPr lang="en-US" sz="2400" dirty="0"/>
              <a:t>Use the same email address that you used for GitHub.</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user.name</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"Vlad Dracula"</a:t>
            </a:r>
            <a:r>
              <a:rPr lang="en-US" sz="2400" dirty="0">
                <a:latin typeface="Andale Mono" panose="020B0509000000000004" pitchFamily="49" charset="0"/>
              </a:rPr>
              <a:t> </a:t>
            </a: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user.email</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a:t>
            </a:r>
            <a:r>
              <a:rPr lang="en-US" sz="2400" b="0" dirty="0" err="1">
                <a:solidFill>
                  <a:srgbClr val="20794D"/>
                </a:solidFill>
                <a:effectLst/>
                <a:latin typeface="Andale Mono" panose="020B0509000000000004" pitchFamily="49" charset="0"/>
              </a:rPr>
              <a:t>vlad@tran.sylvan.ia</a:t>
            </a:r>
            <a:r>
              <a:rPr lang="en-US" sz="2400" b="0" dirty="0">
                <a:solidFill>
                  <a:srgbClr val="20794D"/>
                </a:solidFill>
                <a:effectLst/>
                <a:latin typeface="Andale Mono" panose="020B0509000000000004" pitchFamily="49" charset="0"/>
              </a:rPr>
              <a:t>"</a:t>
            </a:r>
            <a:endParaRPr lang="en-US" sz="2400" dirty="0">
              <a:latin typeface="Andale Mono" panose="020B0509000000000004" pitchFamily="49" charset="0"/>
            </a:endParaRPr>
          </a:p>
        </p:txBody>
      </p:sp>
    </p:spTree>
    <p:extLst>
      <p:ext uri="{BB962C8B-B14F-4D97-AF65-F5344CB8AC3E}">
        <p14:creationId xmlns:p14="http://schemas.microsoft.com/office/powerpoint/2010/main" val="373274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Sometimes git might open up a text editor to help you add notes to keep track of your versions. You can set the text editor you want git to open. Here’s how to set it to vi:</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a:t>
            </a:r>
            <a:r>
              <a:rPr lang="en-US" sz="2400" dirty="0">
                <a:solidFill>
                  <a:srgbClr val="000000"/>
                </a:solidFill>
                <a:effectLst/>
                <a:latin typeface="Andale Mono" panose="020B0509000000000004" pitchFamily="49" charset="0"/>
              </a:rPr>
              <a:t>git config --global </a:t>
            </a:r>
            <a:r>
              <a:rPr lang="en-US" sz="2400" dirty="0" err="1">
                <a:solidFill>
                  <a:srgbClr val="000000"/>
                </a:solidFill>
                <a:effectLst/>
                <a:latin typeface="Andale Mono" panose="020B0509000000000004" pitchFamily="49" charset="0"/>
              </a:rPr>
              <a:t>core.editor</a:t>
            </a:r>
            <a:r>
              <a:rPr lang="en-US" sz="2400" dirty="0">
                <a:solidFill>
                  <a:srgbClr val="000000"/>
                </a:solidFill>
                <a:effectLst/>
                <a:latin typeface="Andale Mono" panose="020B0509000000000004" pitchFamily="49" charset="0"/>
              </a:rPr>
              <a:t> "vi"</a:t>
            </a:r>
          </a:p>
        </p:txBody>
      </p:sp>
    </p:spTree>
    <p:extLst>
      <p:ext uri="{BB962C8B-B14F-4D97-AF65-F5344CB8AC3E}">
        <p14:creationId xmlns:p14="http://schemas.microsoft.com/office/powerpoint/2010/main" val="279903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Because Macs and PCs use slightly different hidden characters to represent line endings, you want git to treat them the same. We can run this code to do that.</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dirty="0">
                <a:latin typeface="Andale Mono" panose="020B0509000000000004" pitchFamily="49" charset="0"/>
              </a:rPr>
              <a:t>ON A MAC</a:t>
            </a: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input</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latin typeface="Andale Mono" panose="020B0509000000000004" pitchFamily="49" charset="0"/>
              </a:rPr>
              <a:t>ON A PC</a:t>
            </a:r>
          </a:p>
          <a:p>
            <a:pPr marL="0" indent="0">
              <a:buNone/>
            </a:pPr>
            <a:r>
              <a:rPr lang="en-US" sz="2400" dirty="0">
                <a:solidFill>
                  <a:srgbClr val="000000"/>
                </a:solidFill>
                <a:latin typeface="Andale Mono" panose="020B0509000000000004" pitchFamily="49" charset="0"/>
              </a:rPr>
              <a:t>$ </a:t>
            </a:r>
            <a:r>
              <a:rPr lang="en-US" sz="2400" b="0" dirty="0">
                <a:effectLst/>
                <a:latin typeface="Andale Mono" panose="020B0509000000000004" pitchFamily="49" charset="0"/>
              </a:rPr>
              <a:t>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false</a:t>
            </a:r>
            <a:endParaRPr lang="en-US" sz="2400" dirty="0">
              <a:solidFill>
                <a:srgbClr val="000000"/>
              </a:solidFill>
              <a:effectLst/>
              <a:latin typeface="Andale Mono" panose="020B0509000000000004" pitchFamily="49" charset="0"/>
            </a:endParaRPr>
          </a:p>
        </p:txBody>
      </p:sp>
    </p:spTree>
    <p:extLst>
      <p:ext uri="{BB962C8B-B14F-4D97-AF65-F5344CB8AC3E}">
        <p14:creationId xmlns:p14="http://schemas.microsoft.com/office/powerpoint/2010/main" val="57065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Adding an SSH key to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lnSpcReduction="10000"/>
          </a:bodyPr>
          <a:lstStyle/>
          <a:p>
            <a:pPr marL="0" indent="0">
              <a:buNone/>
            </a:pPr>
            <a:r>
              <a:rPr lang="en-US" sz="2400" dirty="0"/>
              <a:t>This is complicated, but you have to do it to use GitHub. GitHub takes security very seriously, and so should you!</a:t>
            </a:r>
          </a:p>
          <a:p>
            <a:pPr marL="0" indent="0">
              <a:buNone/>
            </a:pPr>
            <a:endParaRPr lang="en-US" sz="2400" b="0" dirty="0">
              <a:effectLst/>
            </a:endParaRPr>
          </a:p>
          <a:p>
            <a:pPr marL="0" indent="0">
              <a:buNone/>
            </a:pPr>
            <a:r>
              <a:rPr lang="en-US" sz="2400" dirty="0"/>
              <a:t>Before we start – you will be asked to create a passphrase, not a password. It should be something like a sentence, though any real sentence can be recreated by a LLM, as we’ve learned, and used by a professional hacker. If you want to create a stronger password, it should be truly random words in a truly random order. But also you need to remember it in case you need it.</a:t>
            </a:r>
          </a:p>
          <a:p>
            <a:pPr marL="0" indent="0">
              <a:buNone/>
            </a:pPr>
            <a:endParaRPr lang="en-US" sz="2400" b="0" dirty="0">
              <a:effectLst/>
            </a:endParaRPr>
          </a:p>
          <a:p>
            <a:pPr marL="0" indent="0">
              <a:buNone/>
            </a:pPr>
            <a:r>
              <a:rPr lang="en-US" sz="2400" dirty="0"/>
              <a:t>You will also get the option to type your passphrase in every time you save changes to your code or not on your own laptop. You’ll need to decide this in the next few minutes.</a:t>
            </a:r>
            <a:endParaRPr lang="en-US" sz="2400" b="0" dirty="0">
              <a:effectLst/>
            </a:endParaRPr>
          </a:p>
          <a:p>
            <a:pPr marL="0" indent="0">
              <a:buNone/>
            </a:pPr>
            <a:endParaRPr lang="en-US" sz="2400" b="0" dirty="0">
              <a:effectLst/>
              <a:latin typeface="Andale Mono" panose="020B0509000000000004" pitchFamily="49" charset="0"/>
            </a:endParaRPr>
          </a:p>
        </p:txBody>
      </p:sp>
    </p:spTree>
    <p:extLst>
      <p:ext uri="{BB962C8B-B14F-4D97-AF65-F5344CB8AC3E}">
        <p14:creationId xmlns:p14="http://schemas.microsoft.com/office/powerpoint/2010/main" val="107236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Adding an SSH key to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fontScale="92500" lnSpcReduction="10000"/>
          </a:bodyPr>
          <a:lstStyle/>
          <a:p>
            <a:pPr marL="0" indent="0">
              <a:buNone/>
            </a:pPr>
            <a:r>
              <a:rPr lang="en-US" sz="2400" b="0" dirty="0">
                <a:effectLst/>
              </a:rPr>
              <a:t>Go to:</a:t>
            </a:r>
          </a:p>
          <a:p>
            <a:pPr marL="0" indent="0">
              <a:buNone/>
            </a:pPr>
            <a:r>
              <a:rPr lang="en-US" sz="2400" b="0" dirty="0">
                <a:effectLst/>
                <a:hlinkClick r:id="rId2"/>
              </a:rPr>
              <a:t>https://docs.github.com/en/authentication/connecting-to-github-with-ssh/checking-for-existing-ssh-keys</a:t>
            </a:r>
            <a:endParaRPr lang="en-US" sz="2400" dirty="0"/>
          </a:p>
          <a:p>
            <a:pPr marL="0" indent="0">
              <a:buNone/>
            </a:pPr>
            <a:endParaRPr lang="en-US" sz="2400" dirty="0"/>
          </a:p>
          <a:p>
            <a:r>
              <a:rPr lang="en-US" sz="2400" dirty="0"/>
              <a:t>You are going to work through four of the steps listed in the menu on the left: Check for existing SSH keys, Generate new SSH key, Add a new SSH key, and Test your SSH connection.</a:t>
            </a:r>
          </a:p>
          <a:p>
            <a:r>
              <a:rPr lang="en-US" sz="2400" dirty="0"/>
              <a:t>Choose Mac, Windows, or Linux on each page.</a:t>
            </a:r>
          </a:p>
          <a:p>
            <a:r>
              <a:rPr lang="en-US" sz="2400" dirty="0"/>
              <a:t>PC users – it assumes you’re using </a:t>
            </a:r>
            <a:r>
              <a:rPr lang="en-US" sz="2400" dirty="0" err="1"/>
              <a:t>GitBash</a:t>
            </a:r>
            <a:r>
              <a:rPr lang="en-US" sz="2400" dirty="0"/>
              <a:t>. WSL users: </a:t>
            </a:r>
            <a:r>
              <a:rPr lang="en-US" sz="1900" dirty="0">
                <a:hlinkClick r:id="rId3"/>
              </a:rPr>
              <a:t>https://www.thatamazingprogrammer.com/setting-up-ssh-keys-for-github-using-wsl-and-keychain</a:t>
            </a:r>
            <a:r>
              <a:rPr lang="en-US" sz="1900" dirty="0"/>
              <a:t> </a:t>
            </a:r>
          </a:p>
          <a:p>
            <a:r>
              <a:rPr lang="en-US" sz="2400" dirty="0"/>
              <a:t>When you are done, put the green post-it note up on your computer. If you need help, put up the pink post-it note.</a:t>
            </a:r>
          </a:p>
          <a:p>
            <a:pPr marL="0" indent="0">
              <a:buNone/>
            </a:pPr>
            <a:endParaRPr lang="en-US" sz="2400" dirty="0"/>
          </a:p>
          <a:p>
            <a:pPr marL="0" indent="0">
              <a:buNone/>
            </a:pPr>
            <a:endParaRPr lang="en-US" sz="2400" b="0" dirty="0">
              <a:effectLst/>
            </a:endParaRPr>
          </a:p>
          <a:p>
            <a:pPr marL="0" indent="0">
              <a:buNone/>
            </a:pPr>
            <a:endParaRPr lang="en-US" sz="2400" b="0" dirty="0">
              <a:effectLst/>
            </a:endParaRPr>
          </a:p>
        </p:txBody>
      </p:sp>
    </p:spTree>
    <p:extLst>
      <p:ext uri="{BB962C8B-B14F-4D97-AF65-F5344CB8AC3E}">
        <p14:creationId xmlns:p14="http://schemas.microsoft.com/office/powerpoint/2010/main" val="224551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C0A4-A1B4-D549-9730-F3CA884EBCBF}"/>
              </a:ext>
            </a:extLst>
          </p:cNvPr>
          <p:cNvSpPr>
            <a:spLocks noGrp="1"/>
          </p:cNvSpPr>
          <p:nvPr>
            <p:ph type="title"/>
          </p:nvPr>
        </p:nvSpPr>
        <p:spPr/>
        <p:txBody>
          <a:bodyPr/>
          <a:lstStyle/>
          <a:p>
            <a:r>
              <a:rPr lang="en-US"/>
              <a:t>Version control</a:t>
            </a:r>
            <a:endParaRPr lang="en-US" dirty="0"/>
          </a:p>
        </p:txBody>
      </p:sp>
      <p:pic>
        <p:nvPicPr>
          <p:cNvPr id="1026" name="Picture 2">
            <a:extLst>
              <a:ext uri="{FF2B5EF4-FFF2-40B4-BE49-F238E27FC236}">
                <a16:creationId xmlns:a16="http://schemas.microsoft.com/office/drawing/2014/main" id="{698E8C9E-58E7-0AD7-153C-64EACB535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537"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8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85000" lnSpcReduction="20000"/>
          </a:bodyPr>
          <a:lstStyle/>
          <a:p>
            <a:pPr marL="0" indent="0">
              <a:buNone/>
            </a:pPr>
            <a:r>
              <a:rPr lang="en-US" dirty="0"/>
              <a:t>A repo is a folder (aka directory) on your computer. We will add a hidden subdirectory to the folder to officially make it a git repo. That means that it can start collecting version control data for this folder.</a:t>
            </a:r>
          </a:p>
          <a:p>
            <a:pPr marL="0" indent="0">
              <a:buNone/>
            </a:pPr>
            <a:endParaRPr lang="en-US" dirty="0"/>
          </a:p>
          <a:p>
            <a:pPr marL="0" indent="0">
              <a:buNone/>
            </a:pPr>
            <a:r>
              <a:rPr lang="en-US" dirty="0">
                <a:latin typeface="Andale Mono" panose="020B0509000000000004" pitchFamily="49" charset="0"/>
              </a:rPr>
              <a:t>NAVIGATE TO DESKTOP</a:t>
            </a:r>
          </a:p>
          <a:p>
            <a:pPr marL="0" indent="0">
              <a:buNone/>
            </a:pPr>
            <a:r>
              <a:rPr lang="en-US" dirty="0">
                <a:latin typeface="Andale Mono" panose="020B0509000000000004" pitchFamily="49" charset="0"/>
              </a:rPr>
              <a:t>$ cd ~/Desktop</a:t>
            </a:r>
          </a:p>
          <a:p>
            <a:pPr marL="0" indent="0">
              <a:buNone/>
            </a:pPr>
            <a:r>
              <a:rPr lang="en-US" dirty="0">
                <a:latin typeface="Andale Mono" panose="020B0509000000000004" pitchFamily="49" charset="0"/>
              </a:rPr>
              <a:t>MAKE NEW DIRECTORY</a:t>
            </a:r>
          </a:p>
          <a:p>
            <a:pPr marL="0" indent="0">
              <a:buNone/>
            </a:pPr>
            <a:r>
              <a:rPr lang="en-US" dirty="0">
                <a:latin typeface="Andale Mono" panose="020B0509000000000004" pitchFamily="49" charset="0"/>
              </a:rPr>
              <a:t>$ </a:t>
            </a:r>
            <a:r>
              <a:rPr lang="en-US" dirty="0" err="1">
                <a:latin typeface="Andale Mono" panose="020B0509000000000004" pitchFamily="49" charset="0"/>
              </a:rPr>
              <a:t>mkdir</a:t>
            </a:r>
            <a:r>
              <a:rPr lang="en-US" dirty="0">
                <a:latin typeface="Andale Mono" panose="020B0509000000000004" pitchFamily="49" charset="0"/>
              </a:rPr>
              <a:t> planets</a:t>
            </a:r>
          </a:p>
          <a:p>
            <a:pPr marL="0" indent="0">
              <a:buNone/>
            </a:pPr>
            <a:r>
              <a:rPr lang="en-US" dirty="0">
                <a:latin typeface="Andale Mono" panose="020B0509000000000004" pitchFamily="49" charset="0"/>
              </a:rPr>
              <a:t>CHANGE INTO THE NEW DIRECTORY</a:t>
            </a:r>
          </a:p>
          <a:p>
            <a:pPr marL="0" indent="0">
              <a:buNone/>
            </a:pPr>
            <a:r>
              <a:rPr lang="en-US" dirty="0">
                <a:latin typeface="Andale Mono" panose="020B0509000000000004" pitchFamily="49" charset="0"/>
              </a:rPr>
              <a:t>$ cd planets</a:t>
            </a:r>
          </a:p>
          <a:p>
            <a:pPr marL="0" indent="0">
              <a:buNone/>
            </a:pPr>
            <a:r>
              <a:rPr lang="en-US" dirty="0">
                <a:latin typeface="Andale Mono" panose="020B0509000000000004" pitchFamily="49" charset="0"/>
              </a:rPr>
              <a:t>MAKE THE NEW DIRECTORY A REPO</a:t>
            </a:r>
          </a:p>
          <a:p>
            <a:pPr marL="0" indent="0">
              <a:buNone/>
            </a:pPr>
            <a:r>
              <a:rPr lang="en-US" dirty="0">
                <a:latin typeface="Andale Mono" panose="020B0509000000000004" pitchFamily="49" charset="0"/>
              </a:rPr>
              <a:t>$ git </a:t>
            </a:r>
            <a:r>
              <a:rPr lang="en-US" dirty="0" err="1">
                <a:latin typeface="Andale Mono" panose="020B0509000000000004" pitchFamily="49" charset="0"/>
              </a:rPr>
              <a:t>init</a:t>
            </a:r>
            <a:endParaRPr lang="en-US" dirty="0">
              <a:latin typeface="Andale Mono" panose="020B0509000000000004" pitchFamily="49" charset="0"/>
            </a:endParaRPr>
          </a:p>
        </p:txBody>
      </p:sp>
    </p:spTree>
    <p:extLst>
      <p:ext uri="{BB962C8B-B14F-4D97-AF65-F5344CB8AC3E}">
        <p14:creationId xmlns:p14="http://schemas.microsoft.com/office/powerpoint/2010/main" val="2258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1314</Words>
  <Application>Microsoft Macintosh PowerPoint</Application>
  <PresentationFormat>Widescreen</PresentationFormat>
  <Paragraphs>125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Andale Mono</vt:lpstr>
      <vt:lpstr>Arial</vt:lpstr>
      <vt:lpstr>Calibri</vt:lpstr>
      <vt:lpstr>Calibri Light</vt:lpstr>
      <vt:lpstr>Office Theme</vt:lpstr>
      <vt:lpstr>Basic Git and GitHub</vt:lpstr>
      <vt:lpstr>Goals for today</vt:lpstr>
      <vt:lpstr>Code to set up git on your laptop</vt:lpstr>
      <vt:lpstr>Code to set up git on your laptop</vt:lpstr>
      <vt:lpstr>Code to set up git on your laptop</vt:lpstr>
      <vt:lpstr>Adding an SSH key to your laptop</vt:lpstr>
      <vt:lpstr>Adding an SSH key to your laptop</vt:lpstr>
      <vt:lpstr>Version control</vt:lpstr>
      <vt:lpstr>Create a repo (aka a repository)</vt:lpstr>
      <vt:lpstr>Create a repo (aka a repository)</vt:lpstr>
      <vt:lpstr>Create a repo (aka a repository)</vt:lpstr>
      <vt:lpstr>Checking the staging area</vt:lpstr>
      <vt:lpstr>Make changes in your repo</vt:lpstr>
      <vt:lpstr>Add changes to the staging area</vt:lpstr>
      <vt:lpstr>Ready to create a save point? Make a commit.</vt:lpstr>
      <vt:lpstr>DIY</vt:lpstr>
      <vt:lpstr>Check our status</vt:lpstr>
      <vt:lpstr>Create a new repo on your GitHub site</vt:lpstr>
      <vt:lpstr>Push the existing local repo to the GitHub remote repo</vt:lpstr>
      <vt:lpstr>DIY</vt:lpstr>
      <vt:lpstr>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Git and GitHub</dc:title>
  <dc:creator>Colby Witherup Wood</dc:creator>
  <cp:lastModifiedBy>Colby Witherup Wood</cp:lastModifiedBy>
  <cp:revision>2</cp:revision>
  <dcterms:created xsi:type="dcterms:W3CDTF">2023-06-23T14:48:02Z</dcterms:created>
  <dcterms:modified xsi:type="dcterms:W3CDTF">2023-06-23T17:33:52Z</dcterms:modified>
</cp:coreProperties>
</file>