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7" r:id="rId4"/>
    <p:sldId id="259" r:id="rId5"/>
    <p:sldId id="260" r:id="rId6"/>
    <p:sldId id="261" r:id="rId7"/>
    <p:sldId id="262" r:id="rId8"/>
    <p:sldId id="258"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78"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7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p:restoredTop sz="94604"/>
  </p:normalViewPr>
  <p:slideViewPr>
    <p:cSldViewPr snapToGrid="0">
      <p:cViewPr varScale="1">
        <p:scale>
          <a:sx n="114" d="100"/>
          <a:sy n="114" d="100"/>
        </p:scale>
        <p:origin x="7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37D0-1F7B-A051-4D29-6BEA1F43E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BACB2E-F836-747F-1B87-2F61D31CC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FF963-2CD6-0621-15AA-D45DB740D135}"/>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13104050-8D77-3760-D575-3CA206879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8A1C2-938A-7FDD-216A-FEA34180AF0A}"/>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87224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8416-DBE8-549C-82E2-86186FDC17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CA92E-9496-ABF0-C628-2BF8C87C5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58DC4-3925-4166-F1C7-74ED7B289FFD}"/>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E3296FF2-C3BA-7698-EBC1-4CFE59EB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E5B84-AE29-5C93-AE14-92758CD020C0}"/>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142367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F9977-5133-B4F4-05CC-E73ED4D961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5491CE-F065-03D7-F8A5-B85675840E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99382-7553-8234-5C17-4E25E22ED277}"/>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272CE6B7-922D-5FE3-063D-8500D7119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D3498-973D-568E-36E5-1BF0217BF9C7}"/>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223916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53E8-A865-84E3-F07A-A9B40D4185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81088C-40ED-E006-7582-9DA3C3F0C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6385B-AE75-FD9E-86C2-F0D325E88484}"/>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D247782D-B298-D731-D37C-F680BA4FC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289B5-D61E-12E6-C7F6-689AB9315D3B}"/>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70163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6F3A-0FD2-994C-8ECF-F9AB47DA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0CEF31-803E-D846-C8A6-08FC8EC617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F22B1D-5B8E-439D-F83C-00027184EE26}"/>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252D4679-A9B4-480B-B7B3-60D709448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EF229-3B72-3022-14D2-0460C0BAF78B}"/>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92299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E550-739D-FB2C-F5A0-E13410875A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1B4CAB-CD5C-A056-B6EF-0A2DF521DA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55DFE7-9F73-6501-6FE9-D95F49F5CF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45ABB0-673D-2DC8-94D1-E1256B981243}"/>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6" name="Footer Placeholder 5">
            <a:extLst>
              <a:ext uri="{FF2B5EF4-FFF2-40B4-BE49-F238E27FC236}">
                <a16:creationId xmlns:a16="http://schemas.microsoft.com/office/drawing/2014/main" id="{A3E1DB3F-0DC7-9C5E-74CB-CC77DB550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5B4009-D374-D16B-076F-FA4D3B0C19B7}"/>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0281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0E2F-4ADD-F801-45DA-9BA7DAD961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619625-B3FD-7374-4CE0-CC9F9F71C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36D13-4596-1962-4461-778130B1D0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E615A7-5399-0C4A-E869-D794F86EF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2CB3EF-A743-F879-FC15-D96725805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194D23-5F66-4C0A-74E0-930ED16413F0}"/>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8" name="Footer Placeholder 7">
            <a:extLst>
              <a:ext uri="{FF2B5EF4-FFF2-40B4-BE49-F238E27FC236}">
                <a16:creationId xmlns:a16="http://schemas.microsoft.com/office/drawing/2014/main" id="{703318A0-BDCE-E18D-9754-765EE6D205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D8B0F6-F141-6721-7F60-BE50B83749D4}"/>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44033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383C-CF33-DD6D-B8FD-E6AE368D85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D8D6-5890-68D1-73FA-F31FCB9A8D2D}"/>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4" name="Footer Placeholder 3">
            <a:extLst>
              <a:ext uri="{FF2B5EF4-FFF2-40B4-BE49-F238E27FC236}">
                <a16:creationId xmlns:a16="http://schemas.microsoft.com/office/drawing/2014/main" id="{777F38D5-8368-6DBB-9C69-6CF3E757E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7A23B6-E6A5-E163-5064-05F995B38C46}"/>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42391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26C147-E735-E173-04CD-1D0F3209129D}"/>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3" name="Footer Placeholder 2">
            <a:extLst>
              <a:ext uri="{FF2B5EF4-FFF2-40B4-BE49-F238E27FC236}">
                <a16:creationId xmlns:a16="http://schemas.microsoft.com/office/drawing/2014/main" id="{27F8DCD8-8E37-D062-E4DB-D10701D551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0EB96B-9BC8-1E8F-A96B-4669D32CE3E2}"/>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155379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9574-B186-BC5A-4AB2-2B882BAE7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E9774C-CBDD-A4FE-46D1-272064750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CF844-017B-00C2-53F0-A62429BC3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99F02-CE83-F343-8BAB-45E0C9711A95}"/>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6" name="Footer Placeholder 5">
            <a:extLst>
              <a:ext uri="{FF2B5EF4-FFF2-40B4-BE49-F238E27FC236}">
                <a16:creationId xmlns:a16="http://schemas.microsoft.com/office/drawing/2014/main" id="{5F780FA3-1EF0-5F9B-7EF7-F45459485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115C2-276E-11B6-72CC-87BA54EFEF89}"/>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53568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E4CC-260E-C2AC-15CA-B1B7683C0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5ABA01-E970-48D8-BA2B-506979B073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D49DCD-FC51-5181-6A48-919E022E0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02D12-F410-EE16-0883-90E1246228A8}"/>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6" name="Footer Placeholder 5">
            <a:extLst>
              <a:ext uri="{FF2B5EF4-FFF2-40B4-BE49-F238E27FC236}">
                <a16:creationId xmlns:a16="http://schemas.microsoft.com/office/drawing/2014/main" id="{302A54EC-9770-C3DC-DC35-7BDCA7C8C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917DF-C367-B615-DD8F-A9484C271E4A}"/>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220826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7BE423-562A-7966-3AA9-7391EFFB2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216BE6-8447-F6DA-ACE9-ACF284F7E7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7361F-931B-02DA-B61F-FDF35F9F3A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47664516-A381-7426-A5E4-9E4AB2700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68A73B-63BB-C1FD-BCEA-7819BADE1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74726-3332-4D4C-916A-7D5F74E8353F}" type="slidenum">
              <a:rPr lang="en-US" smtClean="0"/>
              <a:t>‹#›</a:t>
            </a:fld>
            <a:endParaRPr lang="en-US"/>
          </a:p>
        </p:txBody>
      </p:sp>
    </p:spTree>
    <p:extLst>
      <p:ext uri="{BB962C8B-B14F-4D97-AF65-F5344CB8AC3E}">
        <p14:creationId xmlns:p14="http://schemas.microsoft.com/office/powerpoint/2010/main" val="1081405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uitrcs/introGit" TargetMode="External"/><Relationship Id="rId2" Type="http://schemas.openxmlformats.org/officeDocument/2006/relationships/hyperlink" Target="http://www.github.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wcarpentry.github.io/git-novice/04-chang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wcarpentry.github.io/git-novi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wcarpentry.github.io/git-novice/02-setup.html#line-ending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github.com/en/authentication/securing-your-account-with-two-factor-authentication-2fa/configuring-two-factor-authentication#configuring-two-factor-authentication-using-text-messages" TargetMode="External"/><Relationship Id="rId2" Type="http://schemas.openxmlformats.org/officeDocument/2006/relationships/hyperlink" Target="https://docs.github.com/en/authentication/securing-your-account-with-two-factor-authentication-2fa/configuring-two-factor-authentication#configuring-two-factor-authentication-using-a-totp-a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C79E-0C07-B47D-C0A7-0708EC20983D}"/>
              </a:ext>
            </a:extLst>
          </p:cNvPr>
          <p:cNvSpPr>
            <a:spLocks noGrp="1"/>
          </p:cNvSpPr>
          <p:nvPr>
            <p:ph type="ctrTitle"/>
          </p:nvPr>
        </p:nvSpPr>
        <p:spPr>
          <a:xfrm>
            <a:off x="1524000" y="795130"/>
            <a:ext cx="9144000" cy="1270346"/>
          </a:xfrm>
        </p:spPr>
        <p:txBody>
          <a:bodyPr/>
          <a:lstStyle/>
          <a:p>
            <a:r>
              <a:rPr lang="en-US" b="1" dirty="0"/>
              <a:t>Basic Git and GitHub</a:t>
            </a:r>
          </a:p>
        </p:txBody>
      </p:sp>
      <p:sp>
        <p:nvSpPr>
          <p:cNvPr id="3" name="Subtitle 2">
            <a:extLst>
              <a:ext uri="{FF2B5EF4-FFF2-40B4-BE49-F238E27FC236}">
                <a16:creationId xmlns:a16="http://schemas.microsoft.com/office/drawing/2014/main" id="{663972ED-CE35-54AB-8476-7474AF1C838A}"/>
              </a:ext>
            </a:extLst>
          </p:cNvPr>
          <p:cNvSpPr>
            <a:spLocks noGrp="1"/>
          </p:cNvSpPr>
          <p:nvPr>
            <p:ph type="subTitle" idx="1"/>
          </p:nvPr>
        </p:nvSpPr>
        <p:spPr>
          <a:xfrm>
            <a:off x="1020417" y="2157551"/>
            <a:ext cx="10151165" cy="4190240"/>
          </a:xfrm>
        </p:spPr>
        <p:txBody>
          <a:bodyPr>
            <a:normAutofit fontScale="92500" lnSpcReduction="10000"/>
          </a:bodyPr>
          <a:lstStyle/>
          <a:p>
            <a:r>
              <a:rPr lang="en-US" b="1" dirty="0"/>
              <a:t>Colby </a:t>
            </a:r>
            <a:r>
              <a:rPr lang="en-US" b="1" dirty="0" err="1"/>
              <a:t>Witherup</a:t>
            </a:r>
            <a:r>
              <a:rPr lang="en-US" b="1" dirty="0"/>
              <a:t> Wood</a:t>
            </a:r>
          </a:p>
          <a:p>
            <a:r>
              <a:rPr lang="en-US" dirty="0"/>
              <a:t>Research Computing and Data Services</a:t>
            </a:r>
          </a:p>
          <a:p>
            <a:endParaRPr lang="en-US" dirty="0"/>
          </a:p>
          <a:p>
            <a:r>
              <a:rPr lang="en-US" b="1" dirty="0"/>
              <a:t>Please go to </a:t>
            </a:r>
            <a:r>
              <a:rPr lang="en-US" b="1" dirty="0">
                <a:hlinkClick r:id="rId2"/>
              </a:rPr>
              <a:t>www.github.com</a:t>
            </a:r>
            <a:r>
              <a:rPr lang="en-US" b="1" dirty="0"/>
              <a:t> and create an account. </a:t>
            </a:r>
          </a:p>
          <a:p>
            <a:r>
              <a:rPr lang="en-US" dirty="0"/>
              <a:t>Use your personal email address, if you have one, not your school email or work email. You don’t want to lose access when you graduate or go to another job. </a:t>
            </a:r>
          </a:p>
          <a:p>
            <a:r>
              <a:rPr lang="en-US" dirty="0"/>
              <a:t>You do not need to use your name as your account name – it can be something fun, but also you need to be prepared to live with it, maybe forever.</a:t>
            </a:r>
          </a:p>
          <a:p>
            <a:endParaRPr lang="en-US" dirty="0"/>
          </a:p>
          <a:p>
            <a:r>
              <a:rPr lang="en-US" dirty="0"/>
              <a:t>Then, download the repo here: </a:t>
            </a:r>
            <a:r>
              <a:rPr lang="en-US" dirty="0">
                <a:hlinkClick r:id="rId3"/>
              </a:rPr>
              <a:t>https://github.com/nuitrcs/introGit</a:t>
            </a:r>
            <a:endParaRPr lang="en-US" dirty="0"/>
          </a:p>
          <a:p>
            <a:r>
              <a:rPr lang="en-US" dirty="0"/>
              <a:t>Then, open up Terminal (Mac) or </a:t>
            </a:r>
            <a:r>
              <a:rPr lang="en-US" dirty="0" err="1"/>
              <a:t>GitBash</a:t>
            </a:r>
            <a:r>
              <a:rPr lang="en-US" dirty="0"/>
              <a:t> (Windows).</a:t>
            </a:r>
          </a:p>
          <a:p>
            <a:endParaRPr lang="en-US" dirty="0"/>
          </a:p>
        </p:txBody>
      </p:sp>
    </p:spTree>
    <p:extLst>
      <p:ext uri="{BB962C8B-B14F-4D97-AF65-F5344CB8AC3E}">
        <p14:creationId xmlns:p14="http://schemas.microsoft.com/office/powerpoint/2010/main" val="1626116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Don’t make repos inside repos.</a:t>
            </a:r>
            <a:endParaRPr lang="en-US" dirty="0">
              <a:latin typeface="Andale Mono" panose="020B0509000000000004" pitchFamily="49" charset="0"/>
            </a:endParaRPr>
          </a:p>
        </p:txBody>
      </p:sp>
    </p:spTree>
    <p:extLst>
      <p:ext uri="{BB962C8B-B14F-4D97-AF65-F5344CB8AC3E}">
        <p14:creationId xmlns:p14="http://schemas.microsoft.com/office/powerpoint/2010/main" val="300906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CHECK WHAT’S IN YOUR REPO</a:t>
            </a:r>
          </a:p>
          <a:p>
            <a:pPr marL="0" indent="0">
              <a:buNone/>
            </a:pPr>
            <a:r>
              <a:rPr lang="en-US" dirty="0">
                <a:latin typeface="Andale Mono" panose="020B0509000000000004" pitchFamily="49" charset="0"/>
              </a:rPr>
              <a:t>$ ls</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CHECK WHAT’S IN YOUR REPO (including hidden files)</a:t>
            </a:r>
          </a:p>
          <a:p>
            <a:pPr marL="0" indent="0">
              <a:buNone/>
            </a:pPr>
            <a:r>
              <a:rPr lang="en-US" dirty="0">
                <a:latin typeface="Andale Mono" panose="020B0509000000000004" pitchFamily="49" charset="0"/>
              </a:rPr>
              <a:t>$ ls -a</a:t>
            </a:r>
          </a:p>
        </p:txBody>
      </p:sp>
    </p:spTree>
    <p:extLst>
      <p:ext uri="{BB962C8B-B14F-4D97-AF65-F5344CB8AC3E}">
        <p14:creationId xmlns:p14="http://schemas.microsoft.com/office/powerpoint/2010/main" val="48594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Checking the staging area</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status</a:t>
            </a: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1247507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normAutofit/>
          </a:bodyPr>
          <a:lstStyle/>
          <a:p>
            <a:r>
              <a:rPr lang="en-US" dirty="0"/>
              <a:t>Make changes in your repo </a:t>
            </a:r>
            <a:r>
              <a:rPr lang="en-US" sz="3100" dirty="0"/>
              <a:t>(this code is for the vi text editor, or you can use the text editor of your choice)</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lnSpcReduction="10000"/>
          </a:bodyPr>
          <a:lstStyle/>
          <a:p>
            <a:pPr marL="0" indent="0">
              <a:buNone/>
            </a:pPr>
            <a:r>
              <a:rPr lang="en-US" dirty="0">
                <a:latin typeface="Andale Mono" panose="020B0509000000000004" pitchFamily="49" charset="0"/>
              </a:rPr>
              <a:t>$ touch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r>
              <a:rPr lang="en-US" dirty="0">
                <a:latin typeface="Andale Mono" panose="020B0509000000000004" pitchFamily="49" charset="0"/>
              </a:rPr>
              <a:t>$ vi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endParaRPr lang="en-US" dirty="0"/>
          </a:p>
          <a:p>
            <a:pPr marL="0" indent="0">
              <a:buNone/>
            </a:pPr>
            <a:r>
              <a:rPr lang="en-US" dirty="0"/>
              <a:t>Enter “</a:t>
            </a:r>
            <a:r>
              <a:rPr lang="en-US" dirty="0" err="1"/>
              <a:t>i</a:t>
            </a:r>
            <a:r>
              <a:rPr lang="en-US" dirty="0"/>
              <a:t>” and then add this text:</a:t>
            </a:r>
          </a:p>
          <a:p>
            <a:pPr marL="0" indent="0">
              <a:buNone/>
            </a:pPr>
            <a:r>
              <a:rPr lang="en-US" dirty="0"/>
              <a:t>Cold and dry, but everything is my favorite color</a:t>
            </a:r>
          </a:p>
          <a:p>
            <a:pPr marL="0" indent="0">
              <a:buNone/>
            </a:pPr>
            <a:r>
              <a:rPr lang="en-US" dirty="0"/>
              <a:t>Press the esc key and then enter “:</a:t>
            </a:r>
            <a:r>
              <a:rPr lang="en-US" dirty="0" err="1"/>
              <a:t>wq</a:t>
            </a:r>
            <a:r>
              <a:rPr lang="en-US" dirty="0"/>
              <a:t>” to save your changes.</a:t>
            </a:r>
          </a:p>
          <a:p>
            <a:pPr marL="0" indent="0">
              <a:buNone/>
            </a:pPr>
            <a:endParaRPr lang="en-US" dirty="0"/>
          </a:p>
          <a:p>
            <a:pPr marL="0" indent="0">
              <a:buNone/>
            </a:pPr>
            <a:r>
              <a:rPr lang="en-US" dirty="0"/>
              <a:t>Check the staging area:</a:t>
            </a:r>
          </a:p>
          <a:p>
            <a:pPr marL="0" indent="0">
              <a:buNone/>
            </a:pPr>
            <a:r>
              <a:rPr lang="en-US" dirty="0">
                <a:latin typeface="Andale Mono" panose="020B0509000000000004" pitchFamily="49" charset="0"/>
              </a:rPr>
              <a:t>$ git status</a:t>
            </a:r>
          </a:p>
          <a:p>
            <a:pPr marL="0" indent="0">
              <a:buNone/>
            </a:pPr>
            <a:endParaRPr lang="en-US" dirty="0"/>
          </a:p>
        </p:txBody>
      </p:sp>
    </p:spTree>
    <p:extLst>
      <p:ext uri="{BB962C8B-B14F-4D97-AF65-F5344CB8AC3E}">
        <p14:creationId xmlns:p14="http://schemas.microsoft.com/office/powerpoint/2010/main" val="372176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Add changes to the staging area</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add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r>
              <a:rPr lang="en-US" dirty="0">
                <a:latin typeface="Andale Mono" panose="020B0509000000000004" pitchFamily="49" charset="0"/>
              </a:rPr>
              <a:t>$ git status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5411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Ready to create a save point? Make a commit.</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lnSpcReduction="10000"/>
          </a:bodyPr>
          <a:lstStyle/>
          <a:p>
            <a:pPr marL="0" indent="0">
              <a:buNone/>
            </a:pPr>
            <a:r>
              <a:rPr lang="en-US" dirty="0"/>
              <a:t>When we make a </a:t>
            </a:r>
            <a:r>
              <a:rPr lang="en-US" b="1" dirty="0"/>
              <a:t>commit</a:t>
            </a:r>
            <a:r>
              <a:rPr lang="en-US" dirty="0"/>
              <a:t>, we need to give it a name. The name is called a </a:t>
            </a:r>
            <a:r>
              <a:rPr lang="en-US" b="1" dirty="0"/>
              <a:t>message. </a:t>
            </a:r>
            <a:r>
              <a:rPr lang="en-US" dirty="0"/>
              <a:t>It should say what changes you made since your last commit. </a:t>
            </a:r>
          </a:p>
          <a:p>
            <a:pPr marL="0" indent="0">
              <a:buNone/>
            </a:pPr>
            <a:r>
              <a:rPr lang="en-US" dirty="0"/>
              <a:t>We are going to use a flag to enter the message in the same line of code as we make the commit. Otherwise, git will open up our text editor for us to enter the message, which wastes time.</a:t>
            </a:r>
          </a:p>
          <a:p>
            <a:pPr marL="0" indent="0">
              <a:buNone/>
            </a:pPr>
            <a:endParaRPr lang="en-US" b="1" dirty="0">
              <a:latin typeface="Andale Mono" panose="020B0509000000000004" pitchFamily="49" charset="0"/>
            </a:endParaRPr>
          </a:p>
          <a:p>
            <a:pPr marL="0" indent="0">
              <a:buNone/>
            </a:pPr>
            <a:r>
              <a:rPr lang="en-US" dirty="0">
                <a:latin typeface="Andale Mono" panose="020B0509000000000004" pitchFamily="49" charset="0"/>
              </a:rPr>
              <a:t>$ git commit –m “Start notes on Mars as a base”</a:t>
            </a:r>
          </a:p>
          <a:p>
            <a:pPr marL="0" indent="0">
              <a:buNone/>
            </a:pPr>
            <a:endParaRPr lang="en-US" dirty="0"/>
          </a:p>
          <a:p>
            <a:pPr marL="0" indent="0">
              <a:buNone/>
            </a:pPr>
            <a:r>
              <a:rPr lang="en-US" dirty="0">
                <a:latin typeface="Andale Mono" panose="020B0509000000000004" pitchFamily="49" charset="0"/>
              </a:rPr>
              <a:t>$ git status</a:t>
            </a:r>
          </a:p>
          <a:p>
            <a:pPr marL="0" indent="0">
              <a:buNone/>
            </a:pPr>
            <a:endParaRPr lang="en-US" dirty="0"/>
          </a:p>
        </p:txBody>
      </p:sp>
    </p:spTree>
    <p:extLst>
      <p:ext uri="{BB962C8B-B14F-4D97-AF65-F5344CB8AC3E}">
        <p14:creationId xmlns:p14="http://schemas.microsoft.com/office/powerpoint/2010/main" val="380124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DIY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Add this new line of text to the </a:t>
            </a:r>
            <a:r>
              <a:rPr lang="en-US" dirty="0" err="1"/>
              <a:t>mars.txt</a:t>
            </a:r>
            <a:r>
              <a:rPr lang="en-US" dirty="0"/>
              <a:t> file: “The two moons may be a problem for Wolfman”. Then add the change to the staging area and make a commit. Don’t forget to name your commit with a message. Also, these commits will get added to your GitHub later today, where they will exist forever, so don’t name your commit something you’ll regret.</a:t>
            </a:r>
          </a:p>
          <a:p>
            <a:pPr marL="0" indent="0">
              <a:buNone/>
            </a:pPr>
            <a:endParaRPr lang="en-US" b="1" dirty="0">
              <a:latin typeface="Andale Mono" panose="020B0509000000000004" pitchFamily="49" charset="0"/>
            </a:endParaRPr>
          </a:p>
          <a:p>
            <a:pPr marL="0" indent="0">
              <a:buNone/>
            </a:pPr>
            <a:endParaRPr lang="en-US" dirty="0"/>
          </a:p>
        </p:txBody>
      </p:sp>
    </p:spTree>
    <p:extLst>
      <p:ext uri="{BB962C8B-B14F-4D97-AF65-F5344CB8AC3E}">
        <p14:creationId xmlns:p14="http://schemas.microsoft.com/office/powerpoint/2010/main" val="4022094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Check our status</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status</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 git log</a:t>
            </a:r>
          </a:p>
          <a:p>
            <a:pPr marL="0" indent="0">
              <a:buNone/>
            </a:pPr>
            <a:endParaRPr lang="en-US" dirty="0"/>
          </a:p>
        </p:txBody>
      </p:sp>
    </p:spTree>
    <p:extLst>
      <p:ext uri="{BB962C8B-B14F-4D97-AF65-F5344CB8AC3E}">
        <p14:creationId xmlns:p14="http://schemas.microsoft.com/office/powerpoint/2010/main" val="3576197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new repo on your GitHub site</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Use the same name (“planets”). Make it public (for now).</a:t>
            </a:r>
          </a:p>
        </p:txBody>
      </p:sp>
    </p:spTree>
    <p:extLst>
      <p:ext uri="{BB962C8B-B14F-4D97-AF65-F5344CB8AC3E}">
        <p14:creationId xmlns:p14="http://schemas.microsoft.com/office/powerpoint/2010/main" val="850865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Push the existing </a:t>
            </a:r>
            <a:r>
              <a:rPr lang="en-US" b="1" dirty="0"/>
              <a:t>local </a:t>
            </a:r>
            <a:r>
              <a:rPr lang="en-US" dirty="0"/>
              <a:t>repo to the GitHub </a:t>
            </a:r>
            <a:r>
              <a:rPr lang="en-US" b="1" dirty="0"/>
              <a:t>remote</a:t>
            </a:r>
            <a:r>
              <a:rPr lang="en-US" dirty="0"/>
              <a:t> repo</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Choose HTTPS and run the code given to you on GitHub to push an existing repo.</a:t>
            </a:r>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283109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DBBC-37CC-87EA-2AD7-989AB524025C}"/>
              </a:ext>
            </a:extLst>
          </p:cNvPr>
          <p:cNvSpPr>
            <a:spLocks noGrp="1"/>
          </p:cNvSpPr>
          <p:nvPr>
            <p:ph type="title"/>
          </p:nvPr>
        </p:nvSpPr>
        <p:spPr/>
        <p:txBody>
          <a:bodyPr/>
          <a:lstStyle/>
          <a:p>
            <a:r>
              <a:rPr lang="en-US" dirty="0"/>
              <a:t>Goals for today</a:t>
            </a:r>
          </a:p>
        </p:txBody>
      </p:sp>
      <p:sp>
        <p:nvSpPr>
          <p:cNvPr id="3" name="Content Placeholder 2">
            <a:extLst>
              <a:ext uri="{FF2B5EF4-FFF2-40B4-BE49-F238E27FC236}">
                <a16:creationId xmlns:a16="http://schemas.microsoft.com/office/drawing/2014/main" id="{2008F1B9-684C-C1FA-8B9B-8A778E094B61}"/>
              </a:ext>
            </a:extLst>
          </p:cNvPr>
          <p:cNvSpPr>
            <a:spLocks noGrp="1"/>
          </p:cNvSpPr>
          <p:nvPr>
            <p:ph idx="1"/>
          </p:nvPr>
        </p:nvSpPr>
        <p:spPr/>
        <p:txBody>
          <a:bodyPr/>
          <a:lstStyle/>
          <a:p>
            <a:r>
              <a:rPr lang="en-US" dirty="0"/>
              <a:t>Get a GitHub account</a:t>
            </a:r>
          </a:p>
          <a:p>
            <a:r>
              <a:rPr lang="en-US" dirty="0"/>
              <a:t>Get git set up on your laptop</a:t>
            </a:r>
          </a:p>
          <a:p>
            <a:r>
              <a:rPr lang="en-US" dirty="0"/>
              <a:t>Get your git linked to your GitHub – this requires setting up 2FA to meet GitHub’s security requirements</a:t>
            </a:r>
          </a:p>
          <a:p>
            <a:r>
              <a:rPr lang="en-US" dirty="0"/>
              <a:t>Learn how to use git for version control</a:t>
            </a:r>
          </a:p>
          <a:p>
            <a:r>
              <a:rPr lang="en-US" dirty="0"/>
              <a:t>Learn how to send your local work to your GitHub site</a:t>
            </a:r>
          </a:p>
          <a:p>
            <a:r>
              <a:rPr lang="en-US" dirty="0"/>
              <a:t>Learn some of the git jargon</a:t>
            </a:r>
          </a:p>
        </p:txBody>
      </p:sp>
    </p:spTree>
    <p:extLst>
      <p:ext uri="{BB962C8B-B14F-4D97-AF65-F5344CB8AC3E}">
        <p14:creationId xmlns:p14="http://schemas.microsoft.com/office/powerpoint/2010/main" val="1429288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DIY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fontScale="92500" lnSpcReduction="10000"/>
          </a:bodyPr>
          <a:lstStyle/>
          <a:p>
            <a:pPr marL="0" indent="0">
              <a:buNone/>
            </a:pPr>
            <a:r>
              <a:rPr lang="en-US" dirty="0"/>
              <a:t>In your local repo, add a new folder inside the “planets” folder. Call it ”spaceships”. You don’t need to redo the git </a:t>
            </a:r>
            <a:r>
              <a:rPr lang="en-US" dirty="0" err="1"/>
              <a:t>init.</a:t>
            </a:r>
            <a:r>
              <a:rPr lang="en-US" dirty="0"/>
              <a:t> Remember: don’t make repos inside repos. It is ok to make subfolders inside a repo though. </a:t>
            </a:r>
          </a:p>
          <a:p>
            <a:pPr marL="0" indent="0">
              <a:buNone/>
            </a:pPr>
            <a:r>
              <a:rPr lang="en-US" dirty="0"/>
              <a:t>Git will not track an empty directory – it waits until there is a file inside. Add an empty file inside the ”spaceships” directory called “apollo-11.txt”.</a:t>
            </a:r>
          </a:p>
          <a:p>
            <a:pPr marL="0" indent="0">
              <a:buNone/>
            </a:pPr>
            <a:endParaRPr lang="en-US" dirty="0"/>
          </a:p>
          <a:p>
            <a:pPr marL="0" indent="0">
              <a:buNone/>
            </a:pPr>
            <a:r>
              <a:rPr lang="en-US" dirty="0"/>
              <a:t>Add the new file to the staging area, make a commit (with a message), and then push the changes to your remote repo with this line of code:</a:t>
            </a:r>
          </a:p>
          <a:p>
            <a:pPr marL="0" indent="0">
              <a:buNone/>
            </a:pPr>
            <a:r>
              <a:rPr lang="en-US" dirty="0">
                <a:latin typeface="Andale Mono" panose="020B0509000000000004" pitchFamily="49" charset="0"/>
              </a:rPr>
              <a:t>$ git push –u origin main</a:t>
            </a:r>
          </a:p>
          <a:p>
            <a:pPr marL="0" indent="0">
              <a:buNone/>
            </a:pPr>
            <a:r>
              <a:rPr lang="en-US" dirty="0"/>
              <a:t>The –u helps deal with those pesky line endings, plus other character inconsistencies between operating systems.</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1098535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AAFBD-F834-2285-B106-7579A4061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86B68-4F7E-31BF-108E-9C7DEA37695C}"/>
              </a:ext>
            </a:extLst>
          </p:cNvPr>
          <p:cNvSpPr>
            <a:spLocks noGrp="1"/>
          </p:cNvSpPr>
          <p:nvPr>
            <p:ph type="title"/>
          </p:nvPr>
        </p:nvSpPr>
        <p:spPr/>
        <p:txBody>
          <a:bodyPr/>
          <a:lstStyle/>
          <a:p>
            <a:r>
              <a:rPr lang="en-US" dirty="0"/>
              <a:t>DIY again, if you want more practice</a:t>
            </a:r>
          </a:p>
        </p:txBody>
      </p:sp>
      <p:sp>
        <p:nvSpPr>
          <p:cNvPr id="3" name="Content Placeholder 2">
            <a:extLst>
              <a:ext uri="{FF2B5EF4-FFF2-40B4-BE49-F238E27FC236}">
                <a16:creationId xmlns:a16="http://schemas.microsoft.com/office/drawing/2014/main" id="{EB8D6C09-4401-ED75-D771-13AF0201FC4E}"/>
              </a:ext>
            </a:extLst>
          </p:cNvPr>
          <p:cNvSpPr>
            <a:spLocks noGrp="1"/>
          </p:cNvSpPr>
          <p:nvPr>
            <p:ph idx="1"/>
          </p:nvPr>
        </p:nvSpPr>
        <p:spPr/>
        <p:txBody>
          <a:bodyPr>
            <a:normAutofit/>
          </a:bodyPr>
          <a:lstStyle/>
          <a:p>
            <a:pPr marL="0" indent="0">
              <a:buNone/>
            </a:pPr>
            <a:r>
              <a:rPr lang="en-US" dirty="0"/>
              <a:t>Add text to the “apollo-11.txt” file.</a:t>
            </a:r>
          </a:p>
          <a:p>
            <a:pPr marL="0" indent="0">
              <a:buNone/>
            </a:pPr>
            <a:endParaRPr lang="en-US" dirty="0"/>
          </a:p>
          <a:p>
            <a:pPr marL="0" indent="0">
              <a:buNone/>
            </a:pPr>
            <a:r>
              <a:rPr lang="en-US" dirty="0"/>
              <a:t>Add the new file to the staging area, make a commit (with a message), and then push the changes to your remote repo with this line of code:</a:t>
            </a:r>
          </a:p>
          <a:p>
            <a:pPr marL="0" indent="0">
              <a:buNone/>
            </a:pPr>
            <a:r>
              <a:rPr lang="en-US" dirty="0">
                <a:latin typeface="Andale Mono" panose="020B0509000000000004" pitchFamily="49" charset="0"/>
              </a:rPr>
              <a:t>$ git push –u origin main</a:t>
            </a:r>
          </a:p>
          <a:p>
            <a:pPr marL="0" indent="0">
              <a:buNone/>
            </a:pPr>
            <a:r>
              <a:rPr lang="en-US" dirty="0"/>
              <a:t>The –u helps deal with those pesky line endings, plus other character inconsistencies between operating systems.</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2262449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ACFA0-5B4E-FA01-649E-21A96E5F0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F390EA-6393-C0FA-3388-0BC4FBBB11FD}"/>
              </a:ext>
            </a:extLst>
          </p:cNvPr>
          <p:cNvSpPr>
            <a:spLocks noGrp="1"/>
          </p:cNvSpPr>
          <p:nvPr>
            <p:ph type="title"/>
          </p:nvPr>
        </p:nvSpPr>
        <p:spPr/>
        <p:txBody>
          <a:bodyPr/>
          <a:lstStyle/>
          <a:p>
            <a:r>
              <a:rPr lang="en-US" dirty="0"/>
              <a:t>Local vs. remote</a:t>
            </a:r>
          </a:p>
        </p:txBody>
      </p:sp>
      <p:sp>
        <p:nvSpPr>
          <p:cNvPr id="3" name="Content Placeholder 2">
            <a:extLst>
              <a:ext uri="{FF2B5EF4-FFF2-40B4-BE49-F238E27FC236}">
                <a16:creationId xmlns:a16="http://schemas.microsoft.com/office/drawing/2014/main" id="{B38E4B8B-DEF8-F1AA-3AE1-4614C7680F69}"/>
              </a:ext>
            </a:extLst>
          </p:cNvPr>
          <p:cNvSpPr>
            <a:spLocks noGrp="1"/>
          </p:cNvSpPr>
          <p:nvPr>
            <p:ph idx="1"/>
          </p:nvPr>
        </p:nvSpPr>
        <p:spPr>
          <a:xfrm>
            <a:off x="838200" y="1825625"/>
            <a:ext cx="10515600" cy="1325563"/>
          </a:xfrm>
        </p:spPr>
        <p:txBody>
          <a:bodyPr>
            <a:normAutofit/>
          </a:bodyPr>
          <a:lstStyle/>
          <a:p>
            <a:pPr marL="0" indent="0">
              <a:buNone/>
            </a:pPr>
            <a:r>
              <a:rPr lang="en-US" dirty="0"/>
              <a:t>Let’s talk about how your local (your computer) and remote (your GitHub) storage differs. </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
        <p:nvSpPr>
          <p:cNvPr id="4" name="Title 1">
            <a:extLst>
              <a:ext uri="{FF2B5EF4-FFF2-40B4-BE49-F238E27FC236}">
                <a16:creationId xmlns:a16="http://schemas.microsoft.com/office/drawing/2014/main" id="{3E28BD36-8F26-E2C3-9BA9-01808FBAC0AA}"/>
              </a:ext>
            </a:extLst>
          </p:cNvPr>
          <p:cNvSpPr txBox="1">
            <a:spLocks/>
          </p:cNvSpPr>
          <p:nvPr/>
        </p:nvSpPr>
        <p:spPr>
          <a:xfrm>
            <a:off x="838200" y="2915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Push, Pull, Fork, and Clone</a:t>
            </a:r>
          </a:p>
        </p:txBody>
      </p:sp>
      <p:sp>
        <p:nvSpPr>
          <p:cNvPr id="5" name="Content Placeholder 2">
            <a:extLst>
              <a:ext uri="{FF2B5EF4-FFF2-40B4-BE49-F238E27FC236}">
                <a16:creationId xmlns:a16="http://schemas.microsoft.com/office/drawing/2014/main" id="{5DD4F574-8C60-F4B1-9AA5-AEA56E14C8B9}"/>
              </a:ext>
            </a:extLst>
          </p:cNvPr>
          <p:cNvSpPr txBox="1">
            <a:spLocks/>
          </p:cNvSpPr>
          <p:nvPr/>
        </p:nvSpPr>
        <p:spPr>
          <a:xfrm>
            <a:off x="838200" y="4375537"/>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to sync your remote and local repos, how to push to a GitHub org, how to borrow code, how to collaborate with low risk vs. collaborate more seriously.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339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Next lesson…</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hlinkClick r:id="rId2"/>
              </a:rPr>
              <a:t>https://swcarpentry.github.io/git-novice/04-changes.html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You can reach out to my team for coding and data help at any time – </a:t>
            </a:r>
            <a:r>
              <a:rPr lang="en-US" dirty="0" err="1"/>
              <a:t>bit.ly</a:t>
            </a:r>
            <a:r>
              <a:rPr lang="en-US" dirty="0"/>
              <a:t>/</a:t>
            </a:r>
            <a:r>
              <a:rPr lang="en-US" dirty="0" err="1"/>
              <a:t>rcdsconsult</a:t>
            </a:r>
            <a:r>
              <a:rPr lang="en-US" dirty="0"/>
              <a:t>. </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274397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E780-115A-4357-7638-BF1B4921D8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C535C-9320-504A-3B19-3793E8E38347}"/>
              </a:ext>
            </a:extLst>
          </p:cNvPr>
          <p:cNvSpPr>
            <a:spLocks noGrp="1"/>
          </p:cNvSpPr>
          <p:nvPr>
            <p:ph type="title"/>
          </p:nvPr>
        </p:nvSpPr>
        <p:spPr/>
        <p:txBody>
          <a:bodyPr/>
          <a:lstStyle/>
          <a:p>
            <a:r>
              <a:rPr lang="en-US" dirty="0"/>
              <a:t>Today’s lesson</a:t>
            </a:r>
          </a:p>
        </p:txBody>
      </p:sp>
      <p:sp>
        <p:nvSpPr>
          <p:cNvPr id="3" name="Content Placeholder 2">
            <a:extLst>
              <a:ext uri="{FF2B5EF4-FFF2-40B4-BE49-F238E27FC236}">
                <a16:creationId xmlns:a16="http://schemas.microsoft.com/office/drawing/2014/main" id="{CF0A8618-CF62-B4F8-6081-34B70AD36674}"/>
              </a:ext>
            </a:extLst>
          </p:cNvPr>
          <p:cNvSpPr>
            <a:spLocks noGrp="1"/>
          </p:cNvSpPr>
          <p:nvPr>
            <p:ph idx="1"/>
          </p:nvPr>
        </p:nvSpPr>
        <p:spPr/>
        <p:txBody>
          <a:bodyPr/>
          <a:lstStyle/>
          <a:p>
            <a:pPr marL="0" indent="0">
              <a:buNone/>
            </a:pPr>
            <a:r>
              <a:rPr lang="en-US" dirty="0"/>
              <a:t>My materials are adapted from this lesson: </a:t>
            </a:r>
            <a:r>
              <a:rPr lang="en-US" sz="2800" dirty="0">
                <a:solidFill>
                  <a:srgbClr val="000000"/>
                </a:solidFill>
                <a:effectLst/>
                <a:hlinkClick r:id="rId2"/>
              </a:rPr>
              <a:t>https://swcarpentry.github.io/git-novice</a:t>
            </a:r>
            <a:endParaRPr lang="en-US" sz="2800" dirty="0">
              <a:solidFill>
                <a:srgbClr val="000000"/>
              </a:solidFill>
              <a:effectLst/>
            </a:endParaRPr>
          </a:p>
          <a:p>
            <a:pPr marL="0" indent="0">
              <a:buNone/>
            </a:pPr>
            <a:endParaRPr lang="en-US" dirty="0">
              <a:solidFill>
                <a:srgbClr val="000000"/>
              </a:solidFill>
            </a:endParaRPr>
          </a:p>
          <a:p>
            <a:pPr marL="0" indent="0">
              <a:buNone/>
            </a:pPr>
            <a:r>
              <a:rPr lang="en-US" dirty="0">
                <a:solidFill>
                  <a:srgbClr val="000000"/>
                </a:solidFill>
              </a:rPr>
              <a:t>To learn more functionalities of git, or to review what you’ve learned after this workshop, please check out that tutorial.</a:t>
            </a:r>
            <a:endParaRPr lang="en-US" dirty="0"/>
          </a:p>
        </p:txBody>
      </p:sp>
    </p:spTree>
    <p:extLst>
      <p:ext uri="{BB962C8B-B14F-4D97-AF65-F5344CB8AC3E}">
        <p14:creationId xmlns:p14="http://schemas.microsoft.com/office/powerpoint/2010/main" val="50126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b="0" dirty="0">
                <a:effectLst/>
              </a:rPr>
              <a:t>The dollar sign is your command prompt in your command line shell. You might have a different prompt instead of a dollar sign. You do not type the prompt when running these commands.</a:t>
            </a:r>
          </a:p>
          <a:p>
            <a:pPr marL="0" indent="0">
              <a:buNone/>
            </a:pPr>
            <a:endParaRPr lang="en-US" sz="2400" dirty="0"/>
          </a:p>
          <a:p>
            <a:pPr marL="0" indent="0">
              <a:buNone/>
            </a:pPr>
            <a:r>
              <a:rPr lang="en-US" sz="2400" b="0" dirty="0">
                <a:effectLst/>
              </a:rPr>
              <a:t>Use the name that you want to appear alongside your code (not your GitHub name, unless you used your actual name as your GitHub name).</a:t>
            </a:r>
          </a:p>
          <a:p>
            <a:pPr marL="0" indent="0">
              <a:buNone/>
            </a:pPr>
            <a:r>
              <a:rPr lang="en-US" sz="2400" dirty="0"/>
              <a:t>Use the same email address that you used for GitHub.</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user.name</a:t>
            </a:r>
            <a:r>
              <a:rPr lang="en-US" sz="2400" b="0" dirty="0">
                <a:effectLst/>
                <a:latin typeface="Andale Mono" panose="020B0509000000000004" pitchFamily="49" charset="0"/>
              </a:rPr>
              <a:t> </a:t>
            </a:r>
            <a:r>
              <a:rPr lang="en-US" sz="2400" b="0" dirty="0">
                <a:solidFill>
                  <a:srgbClr val="20794D"/>
                </a:solidFill>
                <a:effectLst/>
                <a:latin typeface="Andale Mono" panose="020B0509000000000004" pitchFamily="49" charset="0"/>
              </a:rPr>
              <a:t>"Vlad Dracula"</a:t>
            </a:r>
            <a:r>
              <a:rPr lang="en-US" sz="2400" dirty="0">
                <a:latin typeface="Andale Mono" panose="020B0509000000000004" pitchFamily="49" charset="0"/>
              </a:rPr>
              <a:t> </a:t>
            </a: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user.email</a:t>
            </a:r>
            <a:r>
              <a:rPr lang="en-US" sz="2400" b="0" dirty="0">
                <a:effectLst/>
                <a:latin typeface="Andale Mono" panose="020B0509000000000004" pitchFamily="49" charset="0"/>
              </a:rPr>
              <a:t> </a:t>
            </a:r>
            <a:r>
              <a:rPr lang="en-US" sz="2400" b="0" dirty="0">
                <a:solidFill>
                  <a:srgbClr val="20794D"/>
                </a:solidFill>
                <a:effectLst/>
                <a:latin typeface="Andale Mono" panose="020B0509000000000004" pitchFamily="49" charset="0"/>
              </a:rPr>
              <a:t>"</a:t>
            </a:r>
            <a:r>
              <a:rPr lang="en-US" sz="2400" b="0" dirty="0" err="1">
                <a:solidFill>
                  <a:srgbClr val="20794D"/>
                </a:solidFill>
                <a:effectLst/>
                <a:latin typeface="Andale Mono" panose="020B0509000000000004" pitchFamily="49" charset="0"/>
              </a:rPr>
              <a:t>vlad@tran.sylvan.ia</a:t>
            </a:r>
            <a:r>
              <a:rPr lang="en-US" sz="2400" b="0" dirty="0">
                <a:solidFill>
                  <a:srgbClr val="20794D"/>
                </a:solidFill>
                <a:effectLst/>
                <a:latin typeface="Andale Mono" panose="020B0509000000000004" pitchFamily="49" charset="0"/>
              </a:rPr>
              <a:t>"</a:t>
            </a:r>
            <a:endParaRPr lang="en-US" sz="2400" dirty="0">
              <a:latin typeface="Andale Mono" panose="020B0509000000000004" pitchFamily="49" charset="0"/>
            </a:endParaRPr>
          </a:p>
        </p:txBody>
      </p:sp>
    </p:spTree>
    <p:extLst>
      <p:ext uri="{BB962C8B-B14F-4D97-AF65-F5344CB8AC3E}">
        <p14:creationId xmlns:p14="http://schemas.microsoft.com/office/powerpoint/2010/main" val="373274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dirty="0"/>
              <a:t>Sometimes git might open up a text editor to help you add notes to keep track of your versions. You can set the text editor you want git to open. Here’s how to set it to vi:</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a:t>
            </a:r>
            <a:r>
              <a:rPr lang="en-US" sz="2400" dirty="0">
                <a:solidFill>
                  <a:srgbClr val="000000"/>
                </a:solidFill>
                <a:effectLst/>
                <a:latin typeface="Andale Mono" panose="020B0509000000000004" pitchFamily="49" charset="0"/>
              </a:rPr>
              <a:t>git config --global </a:t>
            </a:r>
            <a:r>
              <a:rPr lang="en-US" sz="2400" dirty="0" err="1">
                <a:solidFill>
                  <a:srgbClr val="000000"/>
                </a:solidFill>
                <a:effectLst/>
                <a:latin typeface="Andale Mono" panose="020B0509000000000004" pitchFamily="49" charset="0"/>
              </a:rPr>
              <a:t>core.editor</a:t>
            </a:r>
            <a:r>
              <a:rPr lang="en-US" sz="2400" dirty="0">
                <a:solidFill>
                  <a:srgbClr val="000000"/>
                </a:solidFill>
                <a:effectLst/>
                <a:latin typeface="Andale Mono" panose="020B0509000000000004" pitchFamily="49" charset="0"/>
              </a:rPr>
              <a:t> "vi”</a:t>
            </a:r>
          </a:p>
          <a:p>
            <a:pPr marL="0" indent="0">
              <a:buNone/>
            </a:pPr>
            <a:endParaRPr lang="en-US" sz="2400" dirty="0">
              <a:solidFill>
                <a:srgbClr val="000000"/>
              </a:solidFill>
              <a:latin typeface="Andale Mono" panose="020B0509000000000004" pitchFamily="49" charset="0"/>
            </a:endParaRPr>
          </a:p>
          <a:p>
            <a:pPr marL="0" indent="0">
              <a:buNone/>
            </a:pPr>
            <a:r>
              <a:rPr lang="en-US" sz="2400" dirty="0">
                <a:solidFill>
                  <a:srgbClr val="000000"/>
                </a:solidFill>
                <a:effectLst/>
              </a:rPr>
              <a:t>Here’s a list of other text editors, and the commands to run to set them as your default: </a:t>
            </a:r>
            <a:r>
              <a:rPr lang="en-US" sz="2400" dirty="0">
                <a:solidFill>
                  <a:srgbClr val="000000"/>
                </a:solidFill>
                <a:effectLst/>
                <a:hlinkClick r:id="rId2"/>
              </a:rPr>
              <a:t>https://swcarpentry.github.io/git-novice/02-setup.html#line-endings</a:t>
            </a:r>
            <a:r>
              <a:rPr lang="en-US" sz="2400" dirty="0">
                <a:solidFill>
                  <a:srgbClr val="000000"/>
                </a:solidFill>
                <a:effectLst/>
              </a:rPr>
              <a:t> </a:t>
            </a:r>
          </a:p>
        </p:txBody>
      </p:sp>
    </p:spTree>
    <p:extLst>
      <p:ext uri="{BB962C8B-B14F-4D97-AF65-F5344CB8AC3E}">
        <p14:creationId xmlns:p14="http://schemas.microsoft.com/office/powerpoint/2010/main" val="279903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dirty="0"/>
              <a:t>Because Macs and PCs use slightly different hidden characters to represent line endings, you want git to treat them the same. We can run this code to do that.</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dirty="0">
                <a:latin typeface="Andale Mono" panose="020B0509000000000004" pitchFamily="49" charset="0"/>
              </a:rPr>
              <a:t>ON A MAC</a:t>
            </a: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core.autocrlf</a:t>
            </a:r>
            <a:r>
              <a:rPr lang="en-US" sz="2400" b="0" dirty="0">
                <a:effectLst/>
                <a:latin typeface="Andale Mono" panose="020B0509000000000004" pitchFamily="49" charset="0"/>
              </a:rPr>
              <a:t> input</a:t>
            </a:r>
          </a:p>
          <a:p>
            <a:pPr marL="0" indent="0">
              <a:buNone/>
            </a:pPr>
            <a:endParaRPr lang="en-US" sz="2400" dirty="0">
              <a:solidFill>
                <a:srgbClr val="000000"/>
              </a:solidFill>
              <a:latin typeface="Andale Mono" panose="020B0509000000000004" pitchFamily="49" charset="0"/>
            </a:endParaRPr>
          </a:p>
          <a:p>
            <a:pPr marL="0" indent="0">
              <a:buNone/>
            </a:pPr>
            <a:r>
              <a:rPr lang="en-US" sz="2400" dirty="0">
                <a:solidFill>
                  <a:srgbClr val="000000"/>
                </a:solidFill>
                <a:effectLst/>
                <a:latin typeface="Andale Mono" panose="020B0509000000000004" pitchFamily="49" charset="0"/>
              </a:rPr>
              <a:t>ON A PC</a:t>
            </a:r>
          </a:p>
          <a:p>
            <a:pPr marL="0" indent="0">
              <a:buNone/>
            </a:pPr>
            <a:r>
              <a:rPr lang="en-US" sz="2400" dirty="0">
                <a:solidFill>
                  <a:srgbClr val="000000"/>
                </a:solidFill>
                <a:latin typeface="Andale Mono" panose="020B0509000000000004" pitchFamily="49" charset="0"/>
              </a:rPr>
              <a:t>$ </a:t>
            </a:r>
            <a:r>
              <a:rPr lang="en-US" sz="2400" b="0" dirty="0">
                <a:effectLst/>
                <a:latin typeface="Andale Mono" panose="020B0509000000000004" pitchFamily="49" charset="0"/>
              </a:rPr>
              <a:t>git config --global </a:t>
            </a:r>
            <a:r>
              <a:rPr lang="en-US" sz="2400" b="0" dirty="0" err="1">
                <a:effectLst/>
                <a:latin typeface="Andale Mono" panose="020B0509000000000004" pitchFamily="49" charset="0"/>
              </a:rPr>
              <a:t>core.autocrlf</a:t>
            </a:r>
            <a:r>
              <a:rPr lang="en-US" sz="2400" b="0" dirty="0">
                <a:effectLst/>
                <a:latin typeface="Andale Mono" panose="020B0509000000000004" pitchFamily="49" charset="0"/>
              </a:rPr>
              <a:t> false</a:t>
            </a:r>
            <a:endParaRPr lang="en-US" sz="2400" dirty="0">
              <a:solidFill>
                <a:srgbClr val="000000"/>
              </a:solidFill>
              <a:effectLst/>
              <a:latin typeface="Andale Mono" panose="020B0509000000000004" pitchFamily="49" charset="0"/>
            </a:endParaRPr>
          </a:p>
        </p:txBody>
      </p:sp>
    </p:spTree>
    <p:extLst>
      <p:ext uri="{BB962C8B-B14F-4D97-AF65-F5344CB8AC3E}">
        <p14:creationId xmlns:p14="http://schemas.microsoft.com/office/powerpoint/2010/main" val="57065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Configuring 2FA (Two-Factor Authentication)</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2400" dirty="0"/>
              <a:t>This is a little complicated, but you have to do it to use GitHub. GitHub takes security very seriously, and so should you!</a:t>
            </a:r>
          </a:p>
          <a:p>
            <a:pPr marL="0" indent="0">
              <a:buNone/>
            </a:pPr>
            <a:endParaRPr lang="en-US" sz="2400" b="0" dirty="0">
              <a:effectLst/>
            </a:endParaRPr>
          </a:p>
          <a:p>
            <a:pPr marL="0" indent="0">
              <a:buNone/>
            </a:pPr>
            <a:r>
              <a:rPr lang="en-US" sz="2400" dirty="0"/>
              <a:t>The best way to do this is to use a time-based one-time password (TOTP) application on your phone, like </a:t>
            </a:r>
            <a:r>
              <a:rPr lang="en-US" sz="2400" b="1" dirty="0"/>
              <a:t>Duo Mobile</a:t>
            </a:r>
            <a:r>
              <a:rPr lang="en-US" sz="2400" dirty="0"/>
              <a:t>, the same app most people use for 2FA for Northwestern log-ins.  </a:t>
            </a:r>
          </a:p>
          <a:p>
            <a:pPr marL="0" indent="0">
              <a:buNone/>
            </a:pPr>
            <a:r>
              <a:rPr lang="en-US" sz="2400" dirty="0">
                <a:effectLst/>
              </a:rPr>
              <a:t>Go to </a:t>
            </a:r>
            <a:r>
              <a:rPr lang="en-US" sz="2400" dirty="0">
                <a:effectLst/>
                <a:hlinkClick r:id="rId2"/>
              </a:rPr>
              <a:t>https://docs.github.com/en/authentication/securing-your-account-with-two-factor-authentication-2fa/configuring-two-factor-authentication#configuring-two-factor-authentication-using-a-totp-app</a:t>
            </a:r>
            <a:r>
              <a:rPr lang="en-US" sz="2400" dirty="0">
                <a:effectLst/>
              </a:rPr>
              <a:t> and follow the instructions to link your GitHub account to Duo Mobile. </a:t>
            </a:r>
          </a:p>
          <a:p>
            <a:pPr marL="0" indent="0">
              <a:buNone/>
            </a:pPr>
            <a:endParaRPr lang="en-US" sz="2400" dirty="0"/>
          </a:p>
          <a:p>
            <a:pPr marL="0" indent="0">
              <a:buNone/>
            </a:pPr>
            <a:r>
              <a:rPr lang="en-US" sz="2400" dirty="0">
                <a:effectLst/>
              </a:rPr>
              <a:t>If you can’t use Duo Mobile, you can use text message for 2FA. Follow these instructions: </a:t>
            </a:r>
            <a:r>
              <a:rPr lang="en-US" sz="2400" dirty="0">
                <a:effectLst/>
                <a:hlinkClick r:id="rId3"/>
              </a:rPr>
              <a:t>https://docs.github.com/en/authentication/securing-your-account-with-two-factor-authentication-2fa/configuring-two-factor-authentication#configuring-two-factor-authentication-using-text-messages</a:t>
            </a:r>
            <a:r>
              <a:rPr lang="en-US" sz="2400" dirty="0">
                <a:effectLst/>
              </a:rPr>
              <a:t>. Text message 2FA does not work in every country, so it is not the preferred method. </a:t>
            </a:r>
          </a:p>
          <a:p>
            <a:pPr marL="0" indent="0">
              <a:buNone/>
            </a:pPr>
            <a:endParaRPr lang="en-US" sz="2400" b="0" dirty="0">
              <a:effectLst/>
              <a:latin typeface="Andale Mono" panose="020B0509000000000004" pitchFamily="49" charset="0"/>
            </a:endParaRPr>
          </a:p>
        </p:txBody>
      </p:sp>
    </p:spTree>
    <p:extLst>
      <p:ext uri="{BB962C8B-B14F-4D97-AF65-F5344CB8AC3E}">
        <p14:creationId xmlns:p14="http://schemas.microsoft.com/office/powerpoint/2010/main" val="107236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C0A4-A1B4-D549-9730-F3CA884EBCBF}"/>
              </a:ext>
            </a:extLst>
          </p:cNvPr>
          <p:cNvSpPr>
            <a:spLocks noGrp="1"/>
          </p:cNvSpPr>
          <p:nvPr>
            <p:ph type="title"/>
          </p:nvPr>
        </p:nvSpPr>
        <p:spPr>
          <a:xfrm>
            <a:off x="838200" y="365125"/>
            <a:ext cx="10515600" cy="3794280"/>
          </a:xfrm>
        </p:spPr>
        <p:txBody>
          <a:bodyPr/>
          <a:lstStyle/>
          <a:p>
            <a:r>
              <a:rPr lang="en-US" dirty="0"/>
              <a:t>Version control</a:t>
            </a:r>
            <a:br>
              <a:rPr lang="en-US" dirty="0"/>
            </a:br>
            <a:r>
              <a:rPr lang="en-US" dirty="0"/>
              <a:t>(whiteboard talk)</a:t>
            </a:r>
          </a:p>
        </p:txBody>
      </p:sp>
      <p:pic>
        <p:nvPicPr>
          <p:cNvPr id="1026" name="Picture 2">
            <a:extLst>
              <a:ext uri="{FF2B5EF4-FFF2-40B4-BE49-F238E27FC236}">
                <a16:creationId xmlns:a16="http://schemas.microsoft.com/office/drawing/2014/main" id="{698E8C9E-58E7-0AD7-153C-64EACB535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537" y="0"/>
            <a:ext cx="5143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8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fontScale="85000" lnSpcReduction="20000"/>
          </a:bodyPr>
          <a:lstStyle/>
          <a:p>
            <a:pPr marL="0" indent="0">
              <a:buNone/>
            </a:pPr>
            <a:r>
              <a:rPr lang="en-US" dirty="0"/>
              <a:t>A repo is a folder (aka directory) on your computer. We will add a hidden subdirectory to the folder to officially make it a git repo. That means that it can start collecting version control data for this folder.</a:t>
            </a:r>
          </a:p>
          <a:p>
            <a:pPr marL="0" indent="0">
              <a:buNone/>
            </a:pPr>
            <a:endParaRPr lang="en-US" dirty="0"/>
          </a:p>
          <a:p>
            <a:pPr marL="0" indent="0">
              <a:buNone/>
            </a:pPr>
            <a:r>
              <a:rPr lang="en-US" dirty="0">
                <a:latin typeface="Andale Mono" panose="020B0509000000000004" pitchFamily="49" charset="0"/>
              </a:rPr>
              <a:t>NAVIGATE TO DESKTOP</a:t>
            </a:r>
          </a:p>
          <a:p>
            <a:pPr marL="0" indent="0">
              <a:buNone/>
            </a:pPr>
            <a:r>
              <a:rPr lang="en-US" dirty="0">
                <a:latin typeface="Andale Mono" panose="020B0509000000000004" pitchFamily="49" charset="0"/>
              </a:rPr>
              <a:t>$ cd ~/Desktop</a:t>
            </a:r>
          </a:p>
          <a:p>
            <a:pPr marL="0" indent="0">
              <a:buNone/>
            </a:pPr>
            <a:r>
              <a:rPr lang="en-US" dirty="0">
                <a:latin typeface="Andale Mono" panose="020B0509000000000004" pitchFamily="49" charset="0"/>
              </a:rPr>
              <a:t>MAKE NEW DIRECTORY</a:t>
            </a:r>
          </a:p>
          <a:p>
            <a:pPr marL="0" indent="0">
              <a:buNone/>
            </a:pPr>
            <a:r>
              <a:rPr lang="en-US" dirty="0">
                <a:latin typeface="Andale Mono" panose="020B0509000000000004" pitchFamily="49" charset="0"/>
              </a:rPr>
              <a:t>$ </a:t>
            </a:r>
            <a:r>
              <a:rPr lang="en-US" dirty="0" err="1">
                <a:latin typeface="Andale Mono" panose="020B0509000000000004" pitchFamily="49" charset="0"/>
              </a:rPr>
              <a:t>mkdir</a:t>
            </a:r>
            <a:r>
              <a:rPr lang="en-US" dirty="0">
                <a:latin typeface="Andale Mono" panose="020B0509000000000004" pitchFamily="49" charset="0"/>
              </a:rPr>
              <a:t> planets</a:t>
            </a:r>
          </a:p>
          <a:p>
            <a:pPr marL="0" indent="0">
              <a:buNone/>
            </a:pPr>
            <a:r>
              <a:rPr lang="en-US" dirty="0">
                <a:latin typeface="Andale Mono" panose="020B0509000000000004" pitchFamily="49" charset="0"/>
              </a:rPr>
              <a:t>CHANGE INTO THE NEW DIRECTORY</a:t>
            </a:r>
          </a:p>
          <a:p>
            <a:pPr marL="0" indent="0">
              <a:buNone/>
            </a:pPr>
            <a:r>
              <a:rPr lang="en-US" dirty="0">
                <a:latin typeface="Andale Mono" panose="020B0509000000000004" pitchFamily="49" charset="0"/>
              </a:rPr>
              <a:t>$ cd planets</a:t>
            </a:r>
          </a:p>
          <a:p>
            <a:pPr marL="0" indent="0">
              <a:buNone/>
            </a:pPr>
            <a:r>
              <a:rPr lang="en-US" dirty="0">
                <a:latin typeface="Andale Mono" panose="020B0509000000000004" pitchFamily="49" charset="0"/>
              </a:rPr>
              <a:t>MAKE THE NEW DIRECTORY A REPO</a:t>
            </a:r>
          </a:p>
          <a:p>
            <a:pPr marL="0" indent="0">
              <a:buNone/>
            </a:pPr>
            <a:r>
              <a:rPr lang="en-US" dirty="0">
                <a:latin typeface="Andale Mono" panose="020B0509000000000004" pitchFamily="49" charset="0"/>
              </a:rPr>
              <a:t>$ git </a:t>
            </a:r>
            <a:r>
              <a:rPr lang="en-US" dirty="0" err="1">
                <a:latin typeface="Andale Mono" panose="020B0509000000000004" pitchFamily="49" charset="0"/>
              </a:rPr>
              <a:t>init</a:t>
            </a:r>
            <a:endParaRPr lang="en-US" dirty="0">
              <a:latin typeface="Andale Mono" panose="020B0509000000000004" pitchFamily="49" charset="0"/>
            </a:endParaRPr>
          </a:p>
        </p:txBody>
      </p:sp>
    </p:spTree>
    <p:extLst>
      <p:ext uri="{BB962C8B-B14F-4D97-AF65-F5344CB8AC3E}">
        <p14:creationId xmlns:p14="http://schemas.microsoft.com/office/powerpoint/2010/main" val="22587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1440</Words>
  <Application>Microsoft Macintosh PowerPoint</Application>
  <PresentationFormat>Widescreen</PresentationFormat>
  <Paragraphs>132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Andale Mono</vt:lpstr>
      <vt:lpstr>Arial</vt:lpstr>
      <vt:lpstr>Calibri</vt:lpstr>
      <vt:lpstr>Calibri Light</vt:lpstr>
      <vt:lpstr>Office Theme</vt:lpstr>
      <vt:lpstr>Basic Git and GitHub</vt:lpstr>
      <vt:lpstr>Goals for today</vt:lpstr>
      <vt:lpstr>Today’s lesson</vt:lpstr>
      <vt:lpstr>Code to set up git on your laptop</vt:lpstr>
      <vt:lpstr>Code to set up git on your laptop</vt:lpstr>
      <vt:lpstr>Code to set up git on your laptop</vt:lpstr>
      <vt:lpstr>Configuring 2FA (Two-Factor Authentication)</vt:lpstr>
      <vt:lpstr>Version control (whiteboard talk)</vt:lpstr>
      <vt:lpstr>Create a repo (aka a repository)</vt:lpstr>
      <vt:lpstr>Create a repo (aka a repository)</vt:lpstr>
      <vt:lpstr>Create a repo (aka a repository)</vt:lpstr>
      <vt:lpstr>Checking the staging area</vt:lpstr>
      <vt:lpstr>Make changes in your repo (this code is for the vi text editor, or you can use the text editor of your choice)</vt:lpstr>
      <vt:lpstr>Add changes to the staging area</vt:lpstr>
      <vt:lpstr>Ready to create a save point? Make a commit.</vt:lpstr>
      <vt:lpstr>DIY</vt:lpstr>
      <vt:lpstr>Check our status</vt:lpstr>
      <vt:lpstr>Create a new repo on your GitHub site</vt:lpstr>
      <vt:lpstr>Push the existing local repo to the GitHub remote repo</vt:lpstr>
      <vt:lpstr>DIY</vt:lpstr>
      <vt:lpstr>DIY again, if you want more practice</vt:lpstr>
      <vt:lpstr>Local vs. remote</vt:lpstr>
      <vt:lpstr>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Git and GitHub</dc:title>
  <dc:creator>Colby Witherup Wood</dc:creator>
  <cp:lastModifiedBy>Colby Witherup Wood</cp:lastModifiedBy>
  <cp:revision>8</cp:revision>
  <dcterms:created xsi:type="dcterms:W3CDTF">2023-06-23T14:48:02Z</dcterms:created>
  <dcterms:modified xsi:type="dcterms:W3CDTF">2024-01-25T03:50:44Z</dcterms:modified>
</cp:coreProperties>
</file>