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7" r:id="rId2"/>
    <p:sldId id="317" r:id="rId3"/>
    <p:sldId id="338" r:id="rId4"/>
    <p:sldId id="265" r:id="rId5"/>
    <p:sldId id="308" r:id="rId6"/>
    <p:sldId id="267" r:id="rId7"/>
    <p:sldId id="266" r:id="rId8"/>
    <p:sldId id="270" r:id="rId9"/>
    <p:sldId id="337" r:id="rId10"/>
    <p:sldId id="269" r:id="rId11"/>
    <p:sldId id="326" r:id="rId12"/>
    <p:sldId id="327" r:id="rId13"/>
    <p:sldId id="328" r:id="rId14"/>
    <p:sldId id="329" r:id="rId15"/>
    <p:sldId id="330" r:id="rId16"/>
    <p:sldId id="325" r:id="rId17"/>
    <p:sldId id="332" r:id="rId18"/>
    <p:sldId id="277" r:id="rId19"/>
    <p:sldId id="279" r:id="rId20"/>
    <p:sldId id="278" r:id="rId21"/>
    <p:sldId id="280" r:id="rId22"/>
    <p:sldId id="281" r:id="rId23"/>
    <p:sldId id="282" r:id="rId24"/>
    <p:sldId id="336" r:id="rId25"/>
    <p:sldId id="333" r:id="rId26"/>
    <p:sldId id="286" r:id="rId27"/>
    <p:sldId id="287" r:id="rId28"/>
    <p:sldId id="334" r:id="rId29"/>
    <p:sldId id="291" r:id="rId30"/>
    <p:sldId id="292" r:id="rId31"/>
    <p:sldId id="335" r:id="rId32"/>
    <p:sldId id="313" r:id="rId33"/>
    <p:sldId id="294" r:id="rId34"/>
    <p:sldId id="319" r:id="rId35"/>
    <p:sldId id="298" r:id="rId36"/>
    <p:sldId id="299" r:id="rId37"/>
    <p:sldId id="288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9" autoAdjust="0"/>
    <p:restoredTop sz="94663"/>
  </p:normalViewPr>
  <p:slideViewPr>
    <p:cSldViewPr snapToGrid="0">
      <p:cViewPr>
        <p:scale>
          <a:sx n="77" d="100"/>
          <a:sy n="77" d="100"/>
        </p:scale>
        <p:origin x="640" y="3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72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5153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9044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2069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734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8193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4464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324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4" name="Shape 2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6" name="Shape 3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9682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8" name="Shape 3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CPU</a:t>
            </a:r>
            <a:r>
              <a:rPr lang="en-US" baseline="0" dirty="0"/>
              <a:t> eff : </a:t>
            </a:r>
            <a:r>
              <a:rPr lang="en-US" dirty="0"/>
              <a:t>the ratio of the actual core time from all cores divided by the number of cores requested divided by the run time. </a:t>
            </a:r>
          </a:p>
          <a:p>
            <a:r>
              <a:rPr lang="en-US" dirty="0"/>
              <a:t>Memory eff :  the ratio of the high-water mark of memory used by all tasks divided by the memory requested for the job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4" name="Shape 3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464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9" name="Shape 3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5" name="Shape 3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34637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0" name="Shape 3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6" name="Shape 3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8" name="Shape 3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3" name="Shape 3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46677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9" name="Shape 4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1" name="Shape 3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Fairshare</a:t>
            </a:r>
            <a:r>
              <a:rPr lang="en-US" dirty="0"/>
              <a:t> score for Research</a:t>
            </a:r>
            <a:r>
              <a:rPr lang="en-US" baseline="0" dirty="0"/>
              <a:t> I and Research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2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7765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13004801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3858" y="9123976"/>
            <a:ext cx="4273355" cy="556403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/>
          <a:lstStyle>
            <a:lvl1pPr defTabSz="650240">
              <a:defRPr sz="6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4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6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8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5791" y="9232739"/>
            <a:ext cx="368769" cy="352001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65024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hf hdr="0" ftr="0" dt="0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.northwestern.edu/about/it-projects/quest-scheduler/test-cluster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quest-help@northwestern.edu" TargetMode="External"/><Relationship Id="rId5" Type="http://schemas.openxmlformats.org/officeDocument/2006/relationships/hyperlink" Target="https://www.it.northwestern.edu/about/it-projects/quest-scheduler/test-cluster.html#workshops" TargetMode="External"/><Relationship Id="rId4" Type="http://schemas.openxmlformats.org/officeDocument/2006/relationships/hyperlink" Target="https://slurm.schedmd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quest-help@northwestern.edu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1300480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Transitioning to Slurm"/>
          <p:cNvSpPr txBox="1">
            <a:spLocks noGrp="1"/>
          </p:cNvSpPr>
          <p:nvPr>
            <p:ph type="title"/>
          </p:nvPr>
        </p:nvSpPr>
        <p:spPr>
          <a:xfrm>
            <a:off x="1314026" y="2928337"/>
            <a:ext cx="11054081" cy="2090703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76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Migrating </a:t>
            </a:r>
            <a:r>
              <a:rPr dirty="0"/>
              <a:t>to </a:t>
            </a:r>
            <a:r>
              <a:rPr dirty="0" err="1"/>
              <a:t>Slurm</a:t>
            </a:r>
            <a:br>
              <a:rPr lang="en-US" dirty="0"/>
            </a:br>
            <a:r>
              <a:rPr lang="en-US" dirty="0"/>
              <a:t>on Quest</a:t>
            </a:r>
            <a:endParaRPr dirty="0"/>
          </a:p>
        </p:txBody>
      </p:sp>
      <p:sp>
        <p:nvSpPr>
          <p:cNvPr id="147" name="Janna Nugent, Alper Kinaci…"/>
          <p:cNvSpPr txBox="1">
            <a:spLocks noGrp="1"/>
          </p:cNvSpPr>
          <p:nvPr>
            <p:ph type="body" sz="quarter" idx="1"/>
          </p:nvPr>
        </p:nvSpPr>
        <p:spPr>
          <a:xfrm>
            <a:off x="2289386" y="5052906"/>
            <a:ext cx="9103361" cy="2492588"/>
          </a:xfrm>
          <a:prstGeom prst="rect">
            <a:avLst/>
          </a:prstGeom>
        </p:spPr>
        <p:txBody>
          <a:bodyPr/>
          <a:lstStyle/>
          <a:p>
            <a:pPr>
              <a:defRPr sz="3700">
                <a:solidFill>
                  <a:srgbClr val="53585F"/>
                </a:solidFill>
              </a:defRPr>
            </a:pPr>
            <a:endParaRPr dirty="0"/>
          </a:p>
          <a:p>
            <a:pPr>
              <a:defRPr sz="3700">
                <a:solidFill>
                  <a:srgbClr val="53585F"/>
                </a:solidFill>
              </a:defRPr>
            </a:pPr>
            <a:r>
              <a:rPr lang="en-US" dirty="0" err="1"/>
              <a:t>Alper</a:t>
            </a:r>
            <a:r>
              <a:rPr lang="en-US" dirty="0"/>
              <a:t> </a:t>
            </a:r>
            <a:r>
              <a:rPr lang="en-US" dirty="0" err="1"/>
              <a:t>Kinaci</a:t>
            </a:r>
            <a:r>
              <a:rPr lang="en-US" dirty="0"/>
              <a:t>, Janna Nugent</a:t>
            </a:r>
            <a:endParaRPr dirty="0"/>
          </a:p>
          <a:p>
            <a:pPr>
              <a:defRPr sz="3700">
                <a:solidFill>
                  <a:srgbClr val="53585F"/>
                </a:solidFill>
              </a:defRPr>
            </a:pPr>
            <a:r>
              <a:rPr dirty="0"/>
              <a:t>Research Computing Services</a:t>
            </a:r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98801" y="9232739"/>
            <a:ext cx="255759" cy="352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149" name="image4.png" descr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95769" y="7344870"/>
            <a:ext cx="5191964" cy="2408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Slurmlogo.png" descr="Slurm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37622" y="744331"/>
            <a:ext cx="11439023" cy="82575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32" name="Edit your job submission script for Slurm"/>
          <p:cNvSpPr txBox="1">
            <a:spLocks noGrp="1"/>
          </p:cNvSpPr>
          <p:nvPr>
            <p:ph type="title"/>
          </p:nvPr>
        </p:nvSpPr>
        <p:spPr>
          <a:xfrm>
            <a:off x="177750" y="254000"/>
            <a:ext cx="126493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379729"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Helvetica" pitchFamily="2" charset="0"/>
              </a:rPr>
              <a:t>Convert your job submission script</a:t>
            </a:r>
            <a:endParaRPr dirty="0"/>
          </a:p>
        </p:txBody>
      </p:sp>
      <p:sp>
        <p:nvSpPr>
          <p:cNvPr id="233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2515562" y="2237151"/>
            <a:ext cx="7843292" cy="708660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3600" dirty="0"/>
              <a:t>#MSUB becomes #SBATCH</a:t>
            </a:r>
          </a:p>
        </p:txBody>
      </p:sp>
      <p:sp>
        <p:nvSpPr>
          <p:cNvPr id="8" name="#!/bin/bash…"/>
          <p:cNvSpPr txBox="1">
            <a:spLocks/>
          </p:cNvSpPr>
          <p:nvPr/>
        </p:nvSpPr>
        <p:spPr>
          <a:xfrm>
            <a:off x="6702936" y="3125216"/>
            <a:ext cx="6124114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--account=p12345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--partition=short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--nodes=1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ntasks</a:t>
            </a: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-per-node=20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--time=01:00:00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28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cpu</a:t>
            </a: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9" name="#!/bin/bash…"/>
          <p:cNvSpPr txBox="1">
            <a:spLocks/>
          </p:cNvSpPr>
          <p:nvPr/>
        </p:nvSpPr>
        <p:spPr>
          <a:xfrm>
            <a:off x="153860" y="3125216"/>
            <a:ext cx="6123650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–q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–l 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ppn</a:t>
            </a: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walltime</a:t>
            </a: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pmem</a:t>
            </a: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=3gb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cd $PBS_O_WORKDIR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860" y="3605328"/>
            <a:ext cx="1171506" cy="2589704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2936" y="3605328"/>
            <a:ext cx="1588309" cy="2589704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32" name="Edit your job submission script for Slurm"/>
          <p:cNvSpPr txBox="1">
            <a:spLocks noGrp="1"/>
          </p:cNvSpPr>
          <p:nvPr>
            <p:ph type="title"/>
          </p:nvPr>
        </p:nvSpPr>
        <p:spPr>
          <a:xfrm>
            <a:off x="177750" y="254000"/>
            <a:ext cx="126493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379729"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Helvetica" pitchFamily="2" charset="0"/>
              </a:rPr>
              <a:t>Convert your job submission script</a:t>
            </a:r>
            <a:endParaRPr dirty="0"/>
          </a:p>
        </p:txBody>
      </p:sp>
      <p:sp>
        <p:nvSpPr>
          <p:cNvPr id="233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2515562" y="2237151"/>
            <a:ext cx="7843292" cy="708660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3600" dirty="0"/>
              <a:t>Account: </a:t>
            </a:r>
            <a:r>
              <a:rPr lang="en-US" sz="3600" dirty="0">
                <a:solidFill>
                  <a:srgbClr val="FF0000"/>
                </a:solidFill>
              </a:rPr>
              <a:t>Required</a:t>
            </a:r>
          </a:p>
        </p:txBody>
      </p:sp>
      <p:sp>
        <p:nvSpPr>
          <p:cNvPr id="9" name="#!/bin/bash…"/>
          <p:cNvSpPr txBox="1">
            <a:spLocks/>
          </p:cNvSpPr>
          <p:nvPr/>
        </p:nvSpPr>
        <p:spPr>
          <a:xfrm>
            <a:off x="153860" y="3125216"/>
            <a:ext cx="6123650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–q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–l 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ppn</a:t>
            </a: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walltime</a:t>
            </a: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pmem</a:t>
            </a: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=3gb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cd $PBS_O_WORKDIR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860" y="3605328"/>
            <a:ext cx="6123650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#!/bin/bash…">
            <a:extLst>
              <a:ext uri="{FF2B5EF4-FFF2-40B4-BE49-F238E27FC236}">
                <a16:creationId xmlns:a16="http://schemas.microsoft.com/office/drawing/2014/main" id="{0E56D95C-8E6C-174E-ABBC-809165776501}"/>
              </a:ext>
            </a:extLst>
          </p:cNvPr>
          <p:cNvSpPr txBox="1">
            <a:spLocks/>
          </p:cNvSpPr>
          <p:nvPr/>
        </p:nvSpPr>
        <p:spPr>
          <a:xfrm>
            <a:off x="6702936" y="3125216"/>
            <a:ext cx="6124114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–p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–N 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–n 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-t 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28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cpu</a:t>
            </a: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02936" y="3605328"/>
            <a:ext cx="6124114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9347779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32" name="Edit your job submission script for Slurm"/>
          <p:cNvSpPr txBox="1">
            <a:spLocks noGrp="1"/>
          </p:cNvSpPr>
          <p:nvPr>
            <p:ph type="title"/>
          </p:nvPr>
        </p:nvSpPr>
        <p:spPr>
          <a:xfrm>
            <a:off x="177750" y="254000"/>
            <a:ext cx="126493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379729"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Helvetica" pitchFamily="2" charset="0"/>
              </a:rPr>
              <a:t>Convert your job submission script</a:t>
            </a:r>
            <a:endParaRPr dirty="0"/>
          </a:p>
        </p:txBody>
      </p:sp>
      <p:sp>
        <p:nvSpPr>
          <p:cNvPr id="233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2515562" y="2237151"/>
            <a:ext cx="7843292" cy="708660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3600" dirty="0"/>
              <a:t>Partition (i.e. queue): </a:t>
            </a:r>
            <a:r>
              <a:rPr lang="en-US" sz="3600" dirty="0">
                <a:solidFill>
                  <a:srgbClr val="FF0000"/>
                </a:solidFill>
              </a:rPr>
              <a:t>Required</a:t>
            </a:r>
          </a:p>
        </p:txBody>
      </p:sp>
      <p:sp>
        <p:nvSpPr>
          <p:cNvPr id="9" name="#!/bin/bash…"/>
          <p:cNvSpPr txBox="1">
            <a:spLocks/>
          </p:cNvSpPr>
          <p:nvPr/>
        </p:nvSpPr>
        <p:spPr>
          <a:xfrm>
            <a:off x="153860" y="3125216"/>
            <a:ext cx="6123650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–q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–l 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ppn</a:t>
            </a: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walltime</a:t>
            </a: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pmem</a:t>
            </a: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=3gb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cd $PBS_O_WORKDIR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860" y="4037128"/>
            <a:ext cx="6123650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#!/bin/bash…">
            <a:extLst>
              <a:ext uri="{FF2B5EF4-FFF2-40B4-BE49-F238E27FC236}">
                <a16:creationId xmlns:a16="http://schemas.microsoft.com/office/drawing/2014/main" id="{AB360CDD-4C0C-EB40-ACAF-94C26E99B3A9}"/>
              </a:ext>
            </a:extLst>
          </p:cNvPr>
          <p:cNvSpPr txBox="1">
            <a:spLocks/>
          </p:cNvSpPr>
          <p:nvPr/>
        </p:nvSpPr>
        <p:spPr>
          <a:xfrm>
            <a:off x="6702936" y="3125216"/>
            <a:ext cx="6124114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–p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–N 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–n 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-t 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28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cpu</a:t>
            </a: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02936" y="4037128"/>
            <a:ext cx="6124114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978592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32" name="Edit your job submission script for Slurm"/>
          <p:cNvSpPr txBox="1">
            <a:spLocks noGrp="1"/>
          </p:cNvSpPr>
          <p:nvPr>
            <p:ph type="title"/>
          </p:nvPr>
        </p:nvSpPr>
        <p:spPr>
          <a:xfrm>
            <a:off x="177750" y="254000"/>
            <a:ext cx="126493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379729"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Helvetica" pitchFamily="2" charset="0"/>
              </a:rPr>
              <a:t>Convert your job submission script</a:t>
            </a:r>
            <a:endParaRPr dirty="0"/>
          </a:p>
        </p:txBody>
      </p:sp>
      <p:sp>
        <p:nvSpPr>
          <p:cNvPr id="233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2515562" y="2237151"/>
            <a:ext cx="7843292" cy="708660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3600" dirty="0"/>
              <a:t>Nodes &amp; Cores: </a:t>
            </a:r>
            <a:r>
              <a:rPr lang="en-US" sz="3600" dirty="0">
                <a:solidFill>
                  <a:srgbClr val="FF0000"/>
                </a:solidFill>
              </a:rPr>
              <a:t>Required</a:t>
            </a:r>
          </a:p>
        </p:txBody>
      </p:sp>
      <p:sp>
        <p:nvSpPr>
          <p:cNvPr id="9" name="#!/bin/bash…"/>
          <p:cNvSpPr txBox="1">
            <a:spLocks/>
          </p:cNvSpPr>
          <p:nvPr/>
        </p:nvSpPr>
        <p:spPr>
          <a:xfrm>
            <a:off x="153860" y="3125216"/>
            <a:ext cx="6123650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–q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–l 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ppn</a:t>
            </a: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walltime</a:t>
            </a: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pmem</a:t>
            </a: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=3gb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cd $PBS_O_WORKDIR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860" y="4443528"/>
            <a:ext cx="6123650" cy="877824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#!/bin/bash…">
            <a:extLst>
              <a:ext uri="{FF2B5EF4-FFF2-40B4-BE49-F238E27FC236}">
                <a16:creationId xmlns:a16="http://schemas.microsoft.com/office/drawing/2014/main" id="{B2371994-13FD-714F-96B6-FE09E47271EA}"/>
              </a:ext>
            </a:extLst>
          </p:cNvPr>
          <p:cNvSpPr txBox="1">
            <a:spLocks/>
          </p:cNvSpPr>
          <p:nvPr/>
        </p:nvSpPr>
        <p:spPr>
          <a:xfrm>
            <a:off x="6702936" y="3125216"/>
            <a:ext cx="6124114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–p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–N 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–n 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-t 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28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cpu</a:t>
            </a: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02936" y="4443528"/>
            <a:ext cx="6124114" cy="877824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58967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32" name="Edit your job submission script for Slurm"/>
          <p:cNvSpPr txBox="1">
            <a:spLocks noGrp="1"/>
          </p:cNvSpPr>
          <p:nvPr>
            <p:ph type="title"/>
          </p:nvPr>
        </p:nvSpPr>
        <p:spPr>
          <a:xfrm>
            <a:off x="177750" y="254000"/>
            <a:ext cx="126493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379729"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Helvetica" pitchFamily="2" charset="0"/>
              </a:rPr>
              <a:t>Convert your job submission script</a:t>
            </a:r>
            <a:endParaRPr dirty="0"/>
          </a:p>
        </p:txBody>
      </p:sp>
      <p:sp>
        <p:nvSpPr>
          <p:cNvPr id="233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2515562" y="2237151"/>
            <a:ext cx="7843292" cy="708660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3600" dirty="0"/>
              <a:t>Time (i.e. </a:t>
            </a:r>
            <a:r>
              <a:rPr lang="en-US" sz="3600" dirty="0" err="1"/>
              <a:t>walltime</a:t>
            </a:r>
            <a:r>
              <a:rPr lang="en-US" sz="3600" dirty="0"/>
              <a:t>): </a:t>
            </a:r>
            <a:r>
              <a:rPr lang="en-US" sz="3600" dirty="0">
                <a:solidFill>
                  <a:srgbClr val="FF0000"/>
                </a:solidFill>
              </a:rPr>
              <a:t>Required</a:t>
            </a:r>
          </a:p>
        </p:txBody>
      </p:sp>
      <p:sp>
        <p:nvSpPr>
          <p:cNvPr id="9" name="#!/bin/bash…"/>
          <p:cNvSpPr txBox="1">
            <a:spLocks/>
          </p:cNvSpPr>
          <p:nvPr/>
        </p:nvSpPr>
        <p:spPr>
          <a:xfrm>
            <a:off x="153860" y="3125216"/>
            <a:ext cx="6123650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–q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–l 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ppn</a:t>
            </a: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walltime</a:t>
            </a: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pmem</a:t>
            </a: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=3gb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cd $PBS_O_WORKDIR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860" y="5319828"/>
            <a:ext cx="6123650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#!/bin/bash…">
            <a:extLst>
              <a:ext uri="{FF2B5EF4-FFF2-40B4-BE49-F238E27FC236}">
                <a16:creationId xmlns:a16="http://schemas.microsoft.com/office/drawing/2014/main" id="{514C8E94-C46B-5D46-AA3A-624F8AEDF81C}"/>
              </a:ext>
            </a:extLst>
          </p:cNvPr>
          <p:cNvSpPr txBox="1">
            <a:spLocks/>
          </p:cNvSpPr>
          <p:nvPr/>
        </p:nvSpPr>
        <p:spPr>
          <a:xfrm>
            <a:off x="6702936" y="3125216"/>
            <a:ext cx="6124114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–p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–N 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–n 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-t 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28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cpu</a:t>
            </a: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02936" y="5319828"/>
            <a:ext cx="6124114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18251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32" name="Edit your job submission script for Slurm"/>
          <p:cNvSpPr txBox="1">
            <a:spLocks noGrp="1"/>
          </p:cNvSpPr>
          <p:nvPr>
            <p:ph type="title"/>
          </p:nvPr>
        </p:nvSpPr>
        <p:spPr>
          <a:xfrm>
            <a:off x="177750" y="254000"/>
            <a:ext cx="126493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379729"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Helvetica" pitchFamily="2" charset="0"/>
              </a:rPr>
              <a:t>Convert your job submission script</a:t>
            </a:r>
            <a:endParaRPr dirty="0"/>
          </a:p>
        </p:txBody>
      </p:sp>
      <p:sp>
        <p:nvSpPr>
          <p:cNvPr id="233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2515562" y="2237151"/>
            <a:ext cx="7843292" cy="708660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3600" dirty="0"/>
              <a:t>Memory: </a:t>
            </a:r>
            <a:r>
              <a:rPr lang="en-US" sz="3600" dirty="0">
                <a:solidFill>
                  <a:srgbClr val="FF0000"/>
                </a:solidFill>
              </a:rPr>
              <a:t>Required</a:t>
            </a:r>
          </a:p>
        </p:txBody>
      </p:sp>
      <p:sp>
        <p:nvSpPr>
          <p:cNvPr id="9" name="#!/bin/bash…"/>
          <p:cNvSpPr txBox="1">
            <a:spLocks/>
          </p:cNvSpPr>
          <p:nvPr/>
        </p:nvSpPr>
        <p:spPr>
          <a:xfrm>
            <a:off x="153860" y="3125216"/>
            <a:ext cx="6123650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–q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–l 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ppn</a:t>
            </a: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walltime</a:t>
            </a: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pmem</a:t>
            </a: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=3gb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cd $PBS_O_WORKDIR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860" y="5726228"/>
            <a:ext cx="6123650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#!/bin/bash…">
            <a:extLst>
              <a:ext uri="{FF2B5EF4-FFF2-40B4-BE49-F238E27FC236}">
                <a16:creationId xmlns:a16="http://schemas.microsoft.com/office/drawing/2014/main" id="{D176FD56-18D2-CA44-88FB-98311A2262B9}"/>
              </a:ext>
            </a:extLst>
          </p:cNvPr>
          <p:cNvSpPr txBox="1">
            <a:spLocks/>
          </p:cNvSpPr>
          <p:nvPr/>
        </p:nvSpPr>
        <p:spPr>
          <a:xfrm>
            <a:off x="6702936" y="3125216"/>
            <a:ext cx="6124114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–p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–N 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–n 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-t 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28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cpu</a:t>
            </a: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02936" y="5726228"/>
            <a:ext cx="6124114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671946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33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6386103" y="2678968"/>
            <a:ext cx="6618697" cy="5757194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200" dirty="0"/>
              <a:t>Environment is inherited from the time the job is submitted</a:t>
            </a:r>
          </a:p>
          <a:p>
            <a:pPr marL="571500" indent="-571500" algn="l"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3200" dirty="0"/>
          </a:p>
          <a:p>
            <a:pPr marL="571500" indent="-571500" algn="l"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200" dirty="0"/>
              <a:t>Any module or environment variable set on your terminal during submission time will be passed on to the job</a:t>
            </a:r>
          </a:p>
          <a:p>
            <a:pPr marL="571500" indent="-571500" algn="l"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3200" dirty="0"/>
          </a:p>
          <a:p>
            <a:pPr marL="571500" indent="-571500" algn="l"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200" dirty="0"/>
              <a:t>No need to change directory to </a:t>
            </a:r>
            <a:r>
              <a:rPr lang="en-US" sz="3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$PBS_O_WORKDIR</a:t>
            </a:r>
          </a:p>
        </p:txBody>
      </p:sp>
      <p:sp>
        <p:nvSpPr>
          <p:cNvPr id="7" name="#!/bin/bash…">
            <a:extLst>
              <a:ext uri="{FF2B5EF4-FFF2-40B4-BE49-F238E27FC236}">
                <a16:creationId xmlns:a16="http://schemas.microsoft.com/office/drawing/2014/main" id="{F4F8A6F8-5D38-7B4A-AAD7-A45B1C32740D}"/>
              </a:ext>
            </a:extLst>
          </p:cNvPr>
          <p:cNvSpPr txBox="1">
            <a:spLocks/>
          </p:cNvSpPr>
          <p:nvPr/>
        </p:nvSpPr>
        <p:spPr>
          <a:xfrm>
            <a:off x="162239" y="3127392"/>
            <a:ext cx="6124114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–p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–N 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–n 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-t 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28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cpu</a:t>
            </a: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3860" y="6609632"/>
            <a:ext cx="6123650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Helvetica" pitchFamily="2" charset="0"/>
              </a:rPr>
              <a:t>Convert your job submission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446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21" name="Edit your job submission script for Slurm…"/>
          <p:cNvSpPr txBox="1">
            <a:spLocks noGrp="1"/>
          </p:cNvSpPr>
          <p:nvPr>
            <p:ph type="body" idx="1"/>
          </p:nvPr>
        </p:nvSpPr>
        <p:spPr>
          <a:xfrm>
            <a:off x="1152144" y="2642616"/>
            <a:ext cx="11458956" cy="5777484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Convert</a:t>
            </a:r>
            <a:r>
              <a:rPr sz="4000" dirty="0">
                <a:solidFill>
                  <a:schemeClr val="bg1">
                    <a:lumMod val="85000"/>
                  </a:schemeClr>
                </a:solidFill>
              </a:rPr>
              <a:t> your job submission script</a:t>
            </a:r>
            <a:endParaRPr lang="en-US" sz="40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b="1" dirty="0">
                <a:solidFill>
                  <a:schemeClr val="tx1"/>
                </a:solidFill>
              </a:rPr>
              <a:t>Profile your job’s memory usage</a:t>
            </a: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Submit your job using new commands</a:t>
            </a: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4000" dirty="0">
                <a:solidFill>
                  <a:schemeClr val="bg1">
                    <a:lumMod val="85000"/>
                  </a:schemeClr>
                </a:solidFill>
              </a:rPr>
              <a:t>Monitor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/Manage</a:t>
            </a:r>
            <a:r>
              <a:rPr sz="4000" dirty="0">
                <a:solidFill>
                  <a:schemeClr val="bg1">
                    <a:lumMod val="85000"/>
                  </a:schemeClr>
                </a:solidFill>
              </a:rPr>
              <a:t> your job using new commands</a:t>
            </a:r>
          </a:p>
        </p:txBody>
      </p:sp>
      <p:sp>
        <p:nvSpPr>
          <p:cNvPr id="6" name="Why Slurm?…"/>
          <p:cNvSpPr txBox="1">
            <a:spLocks/>
          </p:cNvSpPr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defTabSz="584200" hangingPunct="1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rPr>
              <a:t>What do I need to do?</a:t>
            </a:r>
            <a:endParaRPr lang="en-US" sz="8000" dirty="0">
              <a:solidFill>
                <a:srgbClr val="5E5E5E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0438776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91" name="Memory: to accurately reserve RAM, profile your job…"/>
          <p:cNvSpPr txBox="1">
            <a:spLocks noGrp="1"/>
          </p:cNvSpPr>
          <p:nvPr>
            <p:ph type="body" idx="1"/>
          </p:nvPr>
        </p:nvSpPr>
        <p:spPr>
          <a:xfrm>
            <a:off x="273305" y="2286000"/>
            <a:ext cx="12458190" cy="6286500"/>
          </a:xfrm>
          <a:prstGeom prst="rect">
            <a:avLst/>
          </a:prstGeom>
        </p:spPr>
        <p:txBody>
          <a:bodyPr lIns="50800" tIns="50800" rIns="50800" bIns="50800"/>
          <a:lstStyle/>
          <a:p>
            <a:pPr algn="l" defTabSz="584200">
              <a:spcBef>
                <a:spcPts val="0"/>
              </a:spcBef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  <a:p>
            <a:pPr marL="635000" indent="-635000" algn="l" defTabSz="584200">
              <a:lnSpc>
                <a:spcPct val="120000"/>
              </a:lnSpc>
              <a:spcBef>
                <a:spcPts val="5200"/>
              </a:spcBef>
              <a:buSzPct val="100000"/>
              <a:buAutoNum type="arabicPeriod"/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Request </a:t>
            </a:r>
            <a:r>
              <a:rPr lang="en-US" dirty="0"/>
              <a:t>a node completely and run your job</a:t>
            </a:r>
          </a:p>
          <a:p>
            <a:pPr algn="l" defTabSz="457200">
              <a:lnSpc>
                <a:spcPts val="6000"/>
              </a:lnSpc>
              <a:spcBef>
                <a:spcPts val="0"/>
              </a:spcBef>
              <a:defRPr sz="3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  <p:sp>
        <p:nvSpPr>
          <p:cNvPr id="6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Profile your job’s memory usage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6" name="#!/bin/bash…"/>
          <p:cNvSpPr txBox="1">
            <a:spLocks/>
          </p:cNvSpPr>
          <p:nvPr/>
        </p:nvSpPr>
        <p:spPr>
          <a:xfrm>
            <a:off x="177750" y="2120310"/>
            <a:ext cx="7772450" cy="66553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–p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–N 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-n 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–t 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32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cpu</a:t>
            </a:r>
            <a:r>
              <a:rPr lang="en-US" sz="32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32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32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32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7" name="Rectangle 6"/>
          <p:cNvSpPr/>
          <p:nvPr/>
        </p:nvSpPr>
        <p:spPr>
          <a:xfrm>
            <a:off x="177750" y="5065828"/>
            <a:ext cx="7772450" cy="548640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8189553" y="2120310"/>
            <a:ext cx="4637497" cy="1597548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200" dirty="0"/>
              <a:t>mypython.py script uses multiprocessing with 5 cores</a:t>
            </a:r>
          </a:p>
        </p:txBody>
      </p:sp>
      <p:sp>
        <p:nvSpPr>
          <p:cNvPr id="10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Profile your job’s memory usage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  <p:sp>
        <p:nvSpPr>
          <p:cNvPr id="5" name="Excels at high-throughput job submissions (more/faster)…"/>
          <p:cNvSpPr txBox="1">
            <a:spLocks noGrp="1"/>
          </p:cNvSpPr>
          <p:nvPr>
            <p:ph type="body" idx="1"/>
          </p:nvPr>
        </p:nvSpPr>
        <p:spPr>
          <a:xfrm>
            <a:off x="1359272" y="2134962"/>
            <a:ext cx="10053679" cy="4896316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marL="355600" indent="-355600" algn="l" defTabSz="467359">
              <a:spcBef>
                <a:spcPts val="3300"/>
              </a:spcBef>
              <a:buSzPct val="145000"/>
              <a:buFontTx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err="1"/>
              <a:t>Slurm</a:t>
            </a:r>
            <a:r>
              <a:rPr lang="en-US" sz="4000" dirty="0"/>
              <a:t> becomes the scheduler on Quest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FontTx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/>
              <a:t>Moab goes away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/>
              <a:t>New way of sharing resources on Quest</a:t>
            </a:r>
          </a:p>
        </p:txBody>
      </p:sp>
      <p:pic>
        <p:nvPicPr>
          <p:cNvPr id="6" name="Slurmlogo.png" descr="Slurm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11555" y="7504408"/>
            <a:ext cx="2897534" cy="209166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/>
        </p:nvSpPr>
        <p:spPr>
          <a:xfrm>
            <a:off x="736894" y="670632"/>
            <a:ext cx="11617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7030A0"/>
                </a:solidFill>
                <a:latin typeface="Helvetica" pitchFamily="2" charset="0"/>
              </a:rPr>
              <a:t>Changes coming MAY 1</a:t>
            </a:r>
            <a:r>
              <a:rPr lang="en-US" sz="7200" baseline="30000" dirty="0">
                <a:solidFill>
                  <a:srgbClr val="7030A0"/>
                </a:solidFill>
                <a:latin typeface="Helvetica" pitchFamily="2" charset="0"/>
              </a:rPr>
              <a:t>st</a:t>
            </a:r>
            <a:r>
              <a:rPr lang="en-US" sz="7200" dirty="0">
                <a:solidFill>
                  <a:srgbClr val="7030A0"/>
                </a:solidFill>
                <a:latin typeface="Helvetica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41303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97" name="Memory: to accurately reserve RAM, profile your job…"/>
          <p:cNvSpPr txBox="1">
            <a:spLocks noGrp="1"/>
          </p:cNvSpPr>
          <p:nvPr>
            <p:ph type="body" idx="1"/>
          </p:nvPr>
        </p:nvSpPr>
        <p:spPr>
          <a:xfrm>
            <a:off x="273305" y="2286000"/>
            <a:ext cx="12458190" cy="6286500"/>
          </a:xfrm>
          <a:prstGeom prst="rect">
            <a:avLst/>
          </a:prstGeom>
        </p:spPr>
        <p:txBody>
          <a:bodyPr lIns="50800" tIns="50800" rIns="50800" bIns="50800"/>
          <a:lstStyle/>
          <a:p>
            <a:pPr algn="l" defTabSz="584200">
              <a:spcBef>
                <a:spcPts val="0"/>
              </a:spcBef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  <a:p>
            <a:pPr marL="635000" indent="-635000" algn="l" defTabSz="584200">
              <a:lnSpc>
                <a:spcPct val="120000"/>
              </a:lnSpc>
              <a:spcBef>
                <a:spcPts val="5200"/>
              </a:spcBef>
              <a:buSzPct val="100000"/>
              <a:buAutoNum type="arabicPeriod"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Request </a:t>
            </a:r>
            <a:r>
              <a:rPr lang="en-US" dirty="0"/>
              <a:t>a node completely and</a:t>
            </a:r>
            <a:r>
              <a:rPr dirty="0"/>
              <a:t> run </a:t>
            </a:r>
            <a:r>
              <a:rPr lang="en-US" dirty="0"/>
              <a:t>your job </a:t>
            </a:r>
          </a:p>
          <a:p>
            <a:pPr marL="635000" indent="-635000" algn="l" defTabSz="584200">
              <a:lnSpc>
                <a:spcPct val="120000"/>
              </a:lnSpc>
              <a:spcBef>
                <a:spcPts val="5200"/>
              </a:spcBef>
              <a:buSzPct val="100000"/>
              <a:buAutoNum type="arabicPeriod"/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When your job completes, run: 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seff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job_id_number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algn="l" defTabSz="457200">
              <a:lnSpc>
                <a:spcPts val="6000"/>
              </a:lnSpc>
              <a:spcBef>
                <a:spcPts val="0"/>
              </a:spcBef>
              <a:defRPr sz="3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Profile your job’s memory usage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3305" y="7440864"/>
            <a:ext cx="9025769" cy="9117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309" name="[abc123@quser24 ~]$ seff 549437…"/>
          <p:cNvSpPr txBox="1">
            <a:spLocks noGrp="1"/>
          </p:cNvSpPr>
          <p:nvPr>
            <p:ph type="body" idx="1"/>
          </p:nvPr>
        </p:nvSpPr>
        <p:spPr>
          <a:xfrm>
            <a:off x="296703" y="2184400"/>
            <a:ext cx="12458190" cy="6270932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seff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60626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Job ID: 60626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Cluster: quest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User/Group: abc123/abc123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State: COMPLETED (exit code 0)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Nodes: 1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Cores per node: 20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CPU Utilized: 00:05:21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CPU Efficiency: 24.32% of 00:22:00 core-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endParaRPr lang="en-US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Job Wall-clock time: 00:01:06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Memory Utilized: 30.41 GB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Memory Efficiency: 50.68% of 60.00 GB</a:t>
            </a:r>
            <a:endParaRPr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Profile your job’s memory usage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273304" y="2663591"/>
            <a:ext cx="12731495" cy="548640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315" name="CPU Efficiency : the ratio of the actual core time from all cores divided by the number of cores requested divided by the run time. Since CPU Efficiency = 103%, the job fully utilized all 10 cores during the run time.…"/>
          <p:cNvSpPr txBox="1">
            <a:spLocks noGrp="1"/>
          </p:cNvSpPr>
          <p:nvPr>
            <p:ph type="body" idx="1"/>
          </p:nvPr>
        </p:nvSpPr>
        <p:spPr>
          <a:xfrm>
            <a:off x="711200" y="2699656"/>
            <a:ext cx="11746990" cy="5834744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algn="l" defTabSz="448055">
              <a:lnSpc>
                <a:spcPts val="5600"/>
              </a:lnSpc>
              <a:spcBef>
                <a:spcPts val="1500"/>
              </a:spcBef>
              <a:defRPr sz="3234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3200" u="sng" dirty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Memory Efficiency</a:t>
            </a:r>
            <a:r>
              <a:rPr lang="en-US" sz="3200" u="sng" dirty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: </a:t>
            </a:r>
          </a:p>
          <a:p>
            <a:pPr marL="457200" indent="-457200" algn="l" defTabSz="448055">
              <a:lnSpc>
                <a:spcPts val="56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3234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3200" dirty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“The ratio of the high-water mark of memory used by all tasks divided by the memory requested for the job”</a:t>
            </a:r>
          </a:p>
          <a:p>
            <a:pPr marL="457200" indent="-457200" algn="l" defTabSz="448055">
              <a:lnSpc>
                <a:spcPts val="56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3234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3200" dirty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For the previous example, total memory requested was 60 GB. Only 30.41 GB were used so the memory efficiency was 50.68%</a:t>
            </a:r>
          </a:p>
          <a:p>
            <a:pPr algn="l" defTabSz="448055">
              <a:lnSpc>
                <a:spcPts val="5600"/>
              </a:lnSpc>
              <a:spcBef>
                <a:spcPts val="1500"/>
              </a:spcBef>
              <a:defRPr sz="3234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endParaRPr lang="en-US" sz="3200" dirty="0">
              <a:solidFill>
                <a:schemeClr val="tx1"/>
              </a:solidFill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Profile your job’s memory usage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321" name="Memory: to accurately reserve RAM, profile your job…"/>
          <p:cNvSpPr txBox="1">
            <a:spLocks noGrp="1"/>
          </p:cNvSpPr>
          <p:nvPr>
            <p:ph type="body" idx="1"/>
          </p:nvPr>
        </p:nvSpPr>
        <p:spPr>
          <a:xfrm>
            <a:off x="273305" y="2286000"/>
            <a:ext cx="12458190" cy="6286500"/>
          </a:xfrm>
          <a:prstGeom prst="rect">
            <a:avLst/>
          </a:prstGeom>
        </p:spPr>
        <p:txBody>
          <a:bodyPr lIns="50800" tIns="50800" rIns="50800" bIns="50800"/>
          <a:lstStyle/>
          <a:p>
            <a:pPr algn="l" defTabSz="560831">
              <a:spcBef>
                <a:spcPts val="0"/>
              </a:spcBef>
              <a:defRPr sz="3072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  <a:p>
            <a:pPr marL="635000" indent="-635000" algn="l" defTabSz="584200">
              <a:lnSpc>
                <a:spcPct val="120000"/>
              </a:lnSpc>
              <a:spcBef>
                <a:spcPts val="5200"/>
              </a:spcBef>
              <a:buSzPct val="100000"/>
              <a:buAutoNum type="arabicPeriod"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dirty="0"/>
              <a:t>Request a node completely and run your job</a:t>
            </a:r>
          </a:p>
          <a:p>
            <a:pPr marL="609600" indent="-609600" algn="l" defTabSz="560831">
              <a:lnSpc>
                <a:spcPct val="120000"/>
              </a:lnSpc>
              <a:spcBef>
                <a:spcPts val="4900"/>
              </a:spcBef>
              <a:buSzPct val="100000"/>
              <a:buAutoNum type="arabicPeriod"/>
              <a:defRPr sz="3072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When your job completes, run </a:t>
            </a:r>
            <a:r>
              <a:rPr dirty="0" err="1"/>
              <a:t>seff</a:t>
            </a:r>
            <a:r>
              <a:rPr dirty="0"/>
              <a:t> &lt;</a:t>
            </a:r>
            <a:r>
              <a:rPr dirty="0" err="1"/>
              <a:t>job_id_number</a:t>
            </a:r>
            <a:r>
              <a:rPr dirty="0"/>
              <a:t>&gt;</a:t>
            </a:r>
          </a:p>
          <a:p>
            <a:pPr marL="609600" indent="-609600" algn="l" defTabSz="560831">
              <a:lnSpc>
                <a:spcPct val="120000"/>
              </a:lnSpc>
              <a:spcBef>
                <a:spcPts val="4900"/>
              </a:spcBef>
              <a:buSzPct val="100000"/>
              <a:buAutoNum type="arabicPeriod"/>
              <a:defRPr sz="3072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Adjust your job submission script</a:t>
            </a:r>
            <a:r>
              <a:rPr lang="en-US" dirty="0"/>
              <a:t>:                                 </a:t>
            </a:r>
            <a:r>
              <a:rPr dirty="0"/>
              <a:t>#SBATCH --mem-per-</a:t>
            </a:r>
            <a:r>
              <a:rPr dirty="0" err="1"/>
              <a:t>cpu</a:t>
            </a:r>
            <a:r>
              <a:rPr dirty="0"/>
              <a:t>=&lt;memory&gt;</a:t>
            </a:r>
          </a:p>
          <a:p>
            <a:pPr algn="l" defTabSz="438911">
              <a:lnSpc>
                <a:spcPts val="5800"/>
              </a:lnSpc>
              <a:spcBef>
                <a:spcPts val="0"/>
              </a:spcBef>
              <a:defRPr sz="3167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  <p:sp>
        <p:nvSpPr>
          <p:cNvPr id="6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Profile your job’s memory usage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24</a:t>
            </a:fld>
            <a:endParaRPr lang="en-US"/>
          </a:p>
        </p:txBody>
      </p:sp>
      <p:sp>
        <p:nvSpPr>
          <p:cNvPr id="5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Profile your job’s memory usage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519737"/>
              </p:ext>
            </p:extLst>
          </p:nvPr>
        </p:nvGraphicFramePr>
        <p:xfrm>
          <a:off x="1325099" y="3789200"/>
          <a:ext cx="9825929" cy="3630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8517">
                  <a:extLst>
                    <a:ext uri="{9D8B030D-6E8A-4147-A177-3AD203B41FA5}">
                      <a16:colId xmlns:a16="http://schemas.microsoft.com/office/drawing/2014/main" val="3183487208"/>
                    </a:ext>
                  </a:extLst>
                </a:gridCol>
                <a:gridCol w="1564353">
                  <a:extLst>
                    <a:ext uri="{9D8B030D-6E8A-4147-A177-3AD203B41FA5}">
                      <a16:colId xmlns:a16="http://schemas.microsoft.com/office/drawing/2014/main" val="111445493"/>
                    </a:ext>
                  </a:extLst>
                </a:gridCol>
                <a:gridCol w="1564353">
                  <a:extLst>
                    <a:ext uri="{9D8B030D-6E8A-4147-A177-3AD203B41FA5}">
                      <a16:colId xmlns:a16="http://schemas.microsoft.com/office/drawing/2014/main" val="1490120119"/>
                    </a:ext>
                  </a:extLst>
                </a:gridCol>
                <a:gridCol w="1564353">
                  <a:extLst>
                    <a:ext uri="{9D8B030D-6E8A-4147-A177-3AD203B41FA5}">
                      <a16:colId xmlns:a16="http://schemas.microsoft.com/office/drawing/2014/main" val="3225689184"/>
                    </a:ext>
                  </a:extLst>
                </a:gridCol>
                <a:gridCol w="1564353">
                  <a:extLst>
                    <a:ext uri="{9D8B030D-6E8A-4147-A177-3AD203B41FA5}">
                      <a16:colId xmlns:a16="http://schemas.microsoft.com/office/drawing/2014/main" val="1276740921"/>
                    </a:ext>
                  </a:extLst>
                </a:gridCol>
              </a:tblGrid>
              <a:tr h="90754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Quest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Quest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Quest</a:t>
                      </a:r>
                      <a:r>
                        <a:rPr lang="en-US" sz="2800" b="1" baseline="0" dirty="0"/>
                        <a:t> 6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Quest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446362"/>
                  </a:ext>
                </a:extLst>
              </a:tr>
              <a:tr h="90754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Cores/node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388283"/>
                  </a:ext>
                </a:extLst>
              </a:tr>
              <a:tr h="90754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Memory</a:t>
                      </a:r>
                      <a:r>
                        <a:rPr lang="en-US" sz="2800" b="1" baseline="0" dirty="0"/>
                        <a:t>/node (GB)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&lt;128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&lt;128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&lt;128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&lt;96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409926"/>
                  </a:ext>
                </a:extLst>
              </a:tr>
              <a:tr h="90754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Memory/core (GB)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&lt;6.4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&lt;5.3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&lt;4.5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&lt;3.4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339998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889714" y="3789202"/>
            <a:ext cx="1573078" cy="3811317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 rot="5400000">
            <a:off x="6456155" y="6034078"/>
            <a:ext cx="588009" cy="3720891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20715" y="7642062"/>
            <a:ext cx="37208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 err="1"/>
              <a:t>Slurm</a:t>
            </a:r>
            <a:r>
              <a:rPr lang="en-US" sz="2800" b="0" dirty="0"/>
              <a:t> test cluster only</a:t>
            </a:r>
          </a:p>
        </p:txBody>
      </p:sp>
      <p:sp>
        <p:nvSpPr>
          <p:cNvPr id="13" name="Memory: to accurately reserve RAM, profile your job…"/>
          <p:cNvSpPr txBox="1">
            <a:spLocks noGrp="1"/>
          </p:cNvSpPr>
          <p:nvPr>
            <p:ph type="body" idx="1"/>
          </p:nvPr>
        </p:nvSpPr>
        <p:spPr>
          <a:xfrm>
            <a:off x="273305" y="2286000"/>
            <a:ext cx="12458190" cy="1387098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60831">
              <a:spcBef>
                <a:spcPts val="0"/>
              </a:spcBef>
              <a:defRPr sz="3936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dirty="0"/>
              <a:t>Available cores and memory per Quest architecture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1904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21" name="Edit your job submission script for Slurm…"/>
          <p:cNvSpPr txBox="1">
            <a:spLocks noGrp="1"/>
          </p:cNvSpPr>
          <p:nvPr>
            <p:ph type="body" idx="1"/>
          </p:nvPr>
        </p:nvSpPr>
        <p:spPr>
          <a:xfrm>
            <a:off x="1152144" y="2642616"/>
            <a:ext cx="11458956" cy="5777484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Convert</a:t>
            </a:r>
            <a:r>
              <a:rPr sz="4000" dirty="0">
                <a:solidFill>
                  <a:schemeClr val="bg1">
                    <a:lumMod val="85000"/>
                  </a:schemeClr>
                </a:solidFill>
              </a:rPr>
              <a:t> your job submission script</a:t>
            </a:r>
            <a:endParaRPr lang="en-US" sz="40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Profile your job’s memory usage</a:t>
            </a: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b="1" dirty="0">
                <a:solidFill>
                  <a:schemeClr val="tx1"/>
                </a:solidFill>
              </a:rPr>
              <a:t>Submit your job using new commands</a:t>
            </a: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4000" dirty="0">
                <a:solidFill>
                  <a:schemeClr val="bg1">
                    <a:lumMod val="85000"/>
                  </a:schemeClr>
                </a:solidFill>
              </a:rPr>
              <a:t>Monitor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/Manage</a:t>
            </a:r>
            <a:r>
              <a:rPr sz="4000" dirty="0">
                <a:solidFill>
                  <a:schemeClr val="bg1">
                    <a:lumMod val="85000"/>
                  </a:schemeClr>
                </a:solidFill>
              </a:rPr>
              <a:t> your job using new commands</a:t>
            </a:r>
          </a:p>
        </p:txBody>
      </p:sp>
      <p:sp>
        <p:nvSpPr>
          <p:cNvPr id="6" name="Why Slurm?…"/>
          <p:cNvSpPr txBox="1">
            <a:spLocks/>
          </p:cNvSpPr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defTabSz="584200" hangingPunct="1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rPr>
              <a:t>What do I need to do?</a:t>
            </a:r>
            <a:endParaRPr lang="en-US" sz="8000" dirty="0">
              <a:solidFill>
                <a:srgbClr val="5E5E5E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5427829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346" name="Submit your job using new commands"/>
          <p:cNvSpPr txBox="1">
            <a:spLocks noGrp="1"/>
          </p:cNvSpPr>
          <p:nvPr>
            <p:ph type="title"/>
          </p:nvPr>
        </p:nvSpPr>
        <p:spPr>
          <a:xfrm>
            <a:off x="173736" y="254000"/>
            <a:ext cx="12646152" cy="21590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defTabSz="356362">
              <a:defRPr sz="488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5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Submit your job using new commands</a:t>
            </a:r>
          </a:p>
        </p:txBody>
      </p:sp>
      <p:sp>
        <p:nvSpPr>
          <p:cNvPr id="347" name="Submit batch jobs with sbatch:…"/>
          <p:cNvSpPr txBox="1">
            <a:spLocks noGrp="1"/>
          </p:cNvSpPr>
          <p:nvPr>
            <p:ph type="body" idx="1"/>
          </p:nvPr>
        </p:nvSpPr>
        <p:spPr>
          <a:xfrm>
            <a:off x="624907" y="2286000"/>
            <a:ext cx="11754986" cy="62865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84200">
              <a:spcBef>
                <a:spcPts val="0"/>
              </a:spcBef>
              <a:defRPr sz="3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>
                <a:latin typeface="Helvetica" pitchFamily="2" charset="0"/>
              </a:rPr>
              <a:t>Submit </a:t>
            </a:r>
            <a:r>
              <a:rPr u="sng" dirty="0">
                <a:latin typeface="Helvetica" pitchFamily="2" charset="0"/>
              </a:rPr>
              <a:t>batch jobs</a:t>
            </a:r>
            <a:r>
              <a:rPr dirty="0">
                <a:latin typeface="Helvetica" pitchFamily="2" charset="0"/>
              </a:rPr>
              <a:t> with</a:t>
            </a:r>
            <a:r>
              <a:rPr dirty="0">
                <a:latin typeface="Courier" pitchFamily="2" charset="0"/>
              </a:rPr>
              <a:t> </a:t>
            </a:r>
            <a:r>
              <a:rPr b="1" dirty="0" err="1">
                <a:latin typeface="Courier" pitchFamily="2" charset="0"/>
                <a:ea typeface="Courier New"/>
                <a:cs typeface="Courier New"/>
                <a:sym typeface="Courier New"/>
              </a:rPr>
              <a:t>sbatch</a:t>
            </a:r>
            <a:r>
              <a:rPr dirty="0">
                <a:latin typeface="Courier" pitchFamily="2" charset="0"/>
                <a:ea typeface="Courier New"/>
                <a:cs typeface="Courier New"/>
                <a:sym typeface="Courier New"/>
              </a:rPr>
              <a:t>:</a:t>
            </a:r>
          </a:p>
          <a:p>
            <a:pPr defTabSz="584200">
              <a:spcBef>
                <a:spcPts val="0"/>
              </a:spcBef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584200">
              <a:spcBef>
                <a:spcPts val="0"/>
              </a:spcBef>
              <a:defRPr sz="3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latin typeface="Courier" pitchFamily="2" charset="0"/>
              </a:rPr>
              <a:t>$ </a:t>
            </a:r>
            <a:r>
              <a:rPr dirty="0" err="1">
                <a:latin typeface="Courier" pitchFamily="2" charset="0"/>
              </a:rPr>
              <a:t>sbatch</a:t>
            </a:r>
            <a:r>
              <a:rPr dirty="0">
                <a:latin typeface="Courier" pitchFamily="2" charset="0"/>
              </a:rPr>
              <a:t> submission_script.sh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latin typeface="Courier" pitchFamily="2" charset="0"/>
              </a:rPr>
              <a:t>Submitted batch job 557758</a:t>
            </a:r>
            <a:endParaRPr lang="en-US" dirty="0">
              <a:latin typeface="Courier" pitchFamily="2" charset="0"/>
            </a:endParaRP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dirty="0">
              <a:latin typeface="Courier" pitchFamily="2" charset="0"/>
            </a:endParaRP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dirty="0">
              <a:latin typeface="Courier" pitchFamily="2" charset="0"/>
            </a:endParaRPr>
          </a:p>
          <a:p>
            <a:pPr algn="l" defTabSz="584200">
              <a:spcBef>
                <a:spcPts val="0"/>
              </a:spcBef>
              <a:defRPr sz="3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>
                <a:latin typeface="Courier" pitchFamily="2" charset="0"/>
              </a:rPr>
              <a:t>$ </a:t>
            </a:r>
            <a:r>
              <a:rPr lang="en-US" dirty="0" err="1">
                <a:latin typeface="Courier" pitchFamily="2" charset="0"/>
              </a:rPr>
              <a:t>sbatch</a:t>
            </a:r>
            <a:r>
              <a:rPr lang="en-US" dirty="0">
                <a:latin typeface="Courier" pitchFamily="2" charset="0"/>
              </a:rPr>
              <a:t> --</a:t>
            </a:r>
            <a:r>
              <a:rPr lang="en-US" dirty="0" err="1">
                <a:latin typeface="Courier" pitchFamily="2" charset="0"/>
              </a:rPr>
              <a:t>parsable</a:t>
            </a:r>
            <a:r>
              <a:rPr lang="en-US" dirty="0">
                <a:latin typeface="Courier" pitchFamily="2" charset="0"/>
              </a:rPr>
              <a:t> submission_script.sh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>
                <a:latin typeface="Courier" pitchFamily="2" charset="0"/>
              </a:rPr>
              <a:t>557759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>
              <a:latin typeface="Courier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907" y="3368764"/>
            <a:ext cx="12379893" cy="548640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906" y="5400764"/>
            <a:ext cx="12379893" cy="548640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353" name="Submitting interactive jobs with srun:…"/>
          <p:cNvSpPr txBox="1">
            <a:spLocks noGrp="1"/>
          </p:cNvSpPr>
          <p:nvPr>
            <p:ph type="body" idx="1"/>
          </p:nvPr>
        </p:nvSpPr>
        <p:spPr>
          <a:xfrm>
            <a:off x="621791" y="2286000"/>
            <a:ext cx="11759184" cy="6602278"/>
          </a:xfrm>
          <a:prstGeom prst="rect">
            <a:avLst/>
          </a:prstGeom>
        </p:spPr>
        <p:txBody>
          <a:bodyPr lIns="50800" tIns="50800" rIns="50800" bIns="50800">
            <a:normAutofit lnSpcReduction="10000"/>
          </a:bodyPr>
          <a:lstStyle/>
          <a:p>
            <a:pPr defTabSz="572516">
              <a:spcBef>
                <a:spcPts val="0"/>
              </a:spcBef>
              <a:defRPr sz="372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Submitting </a:t>
            </a:r>
            <a:r>
              <a:rPr u="sng" dirty="0"/>
              <a:t>interactive jobs</a:t>
            </a:r>
            <a:r>
              <a:rPr dirty="0"/>
              <a:t> with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defTabSz="572516">
              <a:spcBef>
                <a:spcPts val="0"/>
              </a:spcBef>
              <a:defRPr sz="3136" i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required: account, partition, wall time, nodes/cores</a:t>
            </a:r>
            <a:r>
              <a:rPr lang="en-US" dirty="0"/>
              <a:t>, memory</a:t>
            </a:r>
            <a:endParaRPr dirty="0"/>
          </a:p>
          <a:p>
            <a:pPr defTabSz="572516">
              <a:spcBef>
                <a:spcPts val="0"/>
              </a:spcBef>
              <a:defRPr sz="3136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  <a:p>
            <a:pPr defTabSz="572516">
              <a:spcBef>
                <a:spcPts val="0"/>
              </a:spcBef>
              <a:defRPr sz="3136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Bash session on a compute node:</a:t>
            </a:r>
          </a:p>
          <a:p>
            <a:pPr defTabSz="572516">
              <a:spcBef>
                <a:spcPts val="0"/>
              </a:spcBef>
              <a:defRPr sz="3136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>
              <a:latin typeface="Courier" pitchFamily="2" charset="0"/>
            </a:endParaRPr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600" dirty="0">
                <a:latin typeface="Courier" pitchFamily="2" charset="0"/>
              </a:rPr>
              <a:t>$</a:t>
            </a:r>
            <a:r>
              <a:rPr sz="3600" dirty="0" err="1">
                <a:latin typeface="Courier" pitchFamily="2" charset="0"/>
              </a:rPr>
              <a:t>srun</a:t>
            </a:r>
            <a:r>
              <a:rPr lang="en-US" sz="3600" dirty="0">
                <a:latin typeface="Courier" pitchFamily="2" charset="0"/>
              </a:rPr>
              <a:t> --x11</a:t>
            </a:r>
            <a:r>
              <a:rPr sz="3600" dirty="0">
                <a:latin typeface="Courier" pitchFamily="2" charset="0"/>
              </a:rPr>
              <a:t> </a:t>
            </a:r>
            <a:r>
              <a:rPr lang="en-US" sz="3600" dirty="0">
                <a:latin typeface="Courier" pitchFamily="2" charset="0"/>
              </a:rPr>
              <a:t>              \</a:t>
            </a:r>
            <a:endParaRPr lang="en-US" sz="3600" b="1" dirty="0">
              <a:latin typeface="Courier" pitchFamily="2" charset="0"/>
            </a:endParaRPr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600" dirty="0">
                <a:latin typeface="Courier" pitchFamily="2" charset="0"/>
              </a:rPr>
              <a:t>      </a:t>
            </a:r>
            <a:r>
              <a:rPr sz="3600" dirty="0">
                <a:latin typeface="Courier" pitchFamily="2" charset="0"/>
              </a:rPr>
              <a:t>-</a:t>
            </a:r>
            <a:r>
              <a:rPr lang="en-US" sz="3600" dirty="0">
                <a:latin typeface="Courier" pitchFamily="2" charset="0"/>
              </a:rPr>
              <a:t>-account=p12345</a:t>
            </a:r>
            <a:r>
              <a:rPr sz="3600" dirty="0">
                <a:latin typeface="Courier" pitchFamily="2" charset="0"/>
              </a:rPr>
              <a:t> </a:t>
            </a:r>
            <a:r>
              <a:rPr lang="en-US" sz="3600" dirty="0">
                <a:latin typeface="Courier" pitchFamily="2" charset="0"/>
              </a:rPr>
              <a:t>   \</a:t>
            </a:r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600" dirty="0">
                <a:latin typeface="Courier" pitchFamily="2" charset="0"/>
              </a:rPr>
              <a:t>      </a:t>
            </a:r>
            <a:r>
              <a:rPr sz="3600" dirty="0">
                <a:latin typeface="Courier" pitchFamily="2" charset="0"/>
              </a:rPr>
              <a:t>-</a:t>
            </a:r>
            <a:r>
              <a:rPr lang="en-US" sz="3600" dirty="0">
                <a:latin typeface="Courier" pitchFamily="2" charset="0"/>
              </a:rPr>
              <a:t>-</a:t>
            </a:r>
            <a:r>
              <a:rPr sz="3600" dirty="0">
                <a:latin typeface="Courier" pitchFamily="2" charset="0"/>
              </a:rPr>
              <a:t>p</a:t>
            </a:r>
            <a:r>
              <a:rPr lang="en-US" sz="3600" dirty="0">
                <a:latin typeface="Courier" pitchFamily="2" charset="0"/>
              </a:rPr>
              <a:t>artition=short</a:t>
            </a:r>
            <a:r>
              <a:rPr sz="3600" dirty="0">
                <a:latin typeface="Courier" pitchFamily="2" charset="0"/>
              </a:rPr>
              <a:t> </a:t>
            </a:r>
            <a:r>
              <a:rPr lang="en-US" sz="3600" dirty="0">
                <a:latin typeface="Courier" pitchFamily="2" charset="0"/>
              </a:rPr>
              <a:t>  \</a:t>
            </a:r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600" dirty="0">
                <a:latin typeface="Courier" pitchFamily="2" charset="0"/>
              </a:rPr>
              <a:t>      --</a:t>
            </a:r>
            <a:r>
              <a:rPr sz="3600" dirty="0">
                <a:latin typeface="Courier" pitchFamily="2" charset="0"/>
              </a:rPr>
              <a:t>t</a:t>
            </a:r>
            <a:r>
              <a:rPr lang="en-US" sz="3600" dirty="0">
                <a:latin typeface="Courier" pitchFamily="2" charset="0"/>
              </a:rPr>
              <a:t>ime=</a:t>
            </a:r>
            <a:r>
              <a:rPr sz="3600" dirty="0">
                <a:latin typeface="Courier" pitchFamily="2" charset="0"/>
              </a:rPr>
              <a:t>1:00:00</a:t>
            </a:r>
            <a:r>
              <a:rPr lang="en-US" sz="3600" dirty="0">
                <a:latin typeface="Courier" pitchFamily="2" charset="0"/>
              </a:rPr>
              <a:t>      \ </a:t>
            </a:r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600" dirty="0">
                <a:latin typeface="Courier" pitchFamily="2" charset="0"/>
              </a:rPr>
              <a:t>      --nodes=</a:t>
            </a:r>
            <a:r>
              <a:rPr sz="3600" dirty="0">
                <a:latin typeface="Courier" pitchFamily="2" charset="0"/>
              </a:rPr>
              <a:t>1</a:t>
            </a:r>
            <a:r>
              <a:rPr lang="en-US" sz="3600" dirty="0">
                <a:latin typeface="Courier" pitchFamily="2" charset="0"/>
              </a:rPr>
              <a:t>           \ </a:t>
            </a:r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600" dirty="0">
                <a:latin typeface="Courier" pitchFamily="2" charset="0"/>
              </a:rPr>
              <a:t>      --</a:t>
            </a:r>
            <a:r>
              <a:rPr lang="en-US" sz="3600" dirty="0" err="1">
                <a:latin typeface="Courier" pitchFamily="2" charset="0"/>
              </a:rPr>
              <a:t>ntasks</a:t>
            </a:r>
            <a:r>
              <a:rPr lang="en-US" sz="3600" dirty="0">
                <a:latin typeface="Courier" pitchFamily="2" charset="0"/>
              </a:rPr>
              <a:t>-per-node=1 \</a:t>
            </a:r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6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      --mem-per-</a:t>
            </a:r>
            <a:r>
              <a:rPr lang="en-US" sz="36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cpu</a:t>
            </a:r>
            <a:r>
              <a:rPr lang="en-US" sz="36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=100M  \</a:t>
            </a:r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600" dirty="0">
                <a:solidFill>
                  <a:srgbClr val="333333"/>
                </a:solidFill>
                <a:latin typeface="Courier" pitchFamily="2" charset="0"/>
                <a:cs typeface="Courier New"/>
                <a:sym typeface="Courier New"/>
              </a:rPr>
              <a:t>      --</a:t>
            </a:r>
            <a:r>
              <a:rPr lang="en-US" sz="3600" dirty="0" err="1">
                <a:latin typeface="Courier" pitchFamily="2" charset="0"/>
              </a:rPr>
              <a:t>pty</a:t>
            </a:r>
            <a:r>
              <a:rPr lang="en-US" sz="3600" dirty="0">
                <a:latin typeface="Courier" pitchFamily="2" charset="0"/>
              </a:rPr>
              <a:t> </a:t>
            </a:r>
            <a:r>
              <a:rPr sz="3600" dirty="0">
                <a:latin typeface="Courier" pitchFamily="2" charset="0"/>
              </a:rPr>
              <a:t>bash</a:t>
            </a:r>
            <a:r>
              <a:rPr lang="en-US" sz="3600" dirty="0">
                <a:latin typeface="Courier" pitchFamily="2" charset="0"/>
              </a:rPr>
              <a:t> -</a:t>
            </a:r>
            <a:r>
              <a:rPr lang="en-US" sz="3600" dirty="0" err="1">
                <a:latin typeface="Courier" pitchFamily="2" charset="0"/>
              </a:rPr>
              <a:t>i</a:t>
            </a:r>
            <a:r>
              <a:rPr lang="en-US" sz="3600" dirty="0">
                <a:latin typeface="Courier" pitchFamily="2" charset="0"/>
              </a:rPr>
              <a:t>       \</a:t>
            </a:r>
          </a:p>
        </p:txBody>
      </p:sp>
      <p:sp>
        <p:nvSpPr>
          <p:cNvPr id="4" name="Rectangle 3"/>
          <p:cNvSpPr/>
          <p:nvPr/>
        </p:nvSpPr>
        <p:spPr>
          <a:xfrm>
            <a:off x="8087503" y="4508574"/>
            <a:ext cx="5085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/>
              <a:t>If display is required (optional)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81448" y="8042613"/>
            <a:ext cx="4081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/>
              <a:t>Starts the bash terminal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1791" y="4514850"/>
            <a:ext cx="7501269" cy="4049486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Submit your job using new commands"/>
          <p:cNvSpPr txBox="1">
            <a:spLocks noGrp="1"/>
          </p:cNvSpPr>
          <p:nvPr>
            <p:ph type="title"/>
          </p:nvPr>
        </p:nvSpPr>
        <p:spPr>
          <a:xfrm>
            <a:off x="173736" y="254000"/>
            <a:ext cx="12646152" cy="21590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defTabSz="356362">
              <a:defRPr sz="488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520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Neue Medium"/>
              </a:rPr>
              <a:t>Submit your job using new commands</a:t>
            </a:r>
            <a:endParaRPr sz="5200"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21" name="Edit your job submission script for Slurm…"/>
          <p:cNvSpPr txBox="1">
            <a:spLocks noGrp="1"/>
          </p:cNvSpPr>
          <p:nvPr>
            <p:ph type="body" idx="1"/>
          </p:nvPr>
        </p:nvSpPr>
        <p:spPr>
          <a:xfrm>
            <a:off x="1152144" y="2642616"/>
            <a:ext cx="11738356" cy="5790184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Convert</a:t>
            </a:r>
            <a:r>
              <a:rPr sz="4000" dirty="0">
                <a:solidFill>
                  <a:schemeClr val="bg1">
                    <a:lumMod val="85000"/>
                  </a:schemeClr>
                </a:solidFill>
              </a:rPr>
              <a:t> your job submission script</a:t>
            </a:r>
            <a:endParaRPr lang="en-US" sz="40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Profile your job’s memory usage</a:t>
            </a: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Submit your job using new commands</a:t>
            </a: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4000" b="1" dirty="0">
                <a:solidFill>
                  <a:schemeClr val="tx1"/>
                </a:solidFill>
              </a:rPr>
              <a:t>Monitor</a:t>
            </a:r>
            <a:r>
              <a:rPr lang="en-US" sz="4000" b="1" dirty="0">
                <a:solidFill>
                  <a:schemeClr val="tx1"/>
                </a:solidFill>
              </a:rPr>
              <a:t>/manage</a:t>
            </a:r>
            <a:r>
              <a:rPr sz="4000" b="1" dirty="0">
                <a:solidFill>
                  <a:schemeClr val="tx1"/>
                </a:solidFill>
              </a:rPr>
              <a:t> your job using new commands</a:t>
            </a:r>
          </a:p>
        </p:txBody>
      </p:sp>
      <p:sp>
        <p:nvSpPr>
          <p:cNvPr id="6" name="Why Slurm?…"/>
          <p:cNvSpPr txBox="1">
            <a:spLocks/>
          </p:cNvSpPr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defTabSz="584200" hangingPunct="1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rPr>
              <a:t>What do I need to do?</a:t>
            </a:r>
            <a:endParaRPr lang="en-US" sz="8000" dirty="0">
              <a:solidFill>
                <a:srgbClr val="5E5E5E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1741754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377" name="[jon9348@quser22 slurm]$ squeue…"/>
          <p:cNvSpPr txBox="1">
            <a:spLocks noGrp="1"/>
          </p:cNvSpPr>
          <p:nvPr>
            <p:ph type="body" idx="1"/>
          </p:nvPr>
        </p:nvSpPr>
        <p:spPr>
          <a:xfrm>
            <a:off x="-5218" y="2958836"/>
            <a:ext cx="13010017" cy="4244182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sz="3600" dirty="0">
                <a:latin typeface="Courier" pitchFamily="2" charset="0"/>
                <a:cs typeface="Courier New" panose="02070309020205020404" pitchFamily="49" charset="0"/>
              </a:rPr>
              <a:t>$ </a:t>
            </a:r>
            <a:r>
              <a:rPr sz="3600" dirty="0" err="1">
                <a:latin typeface="Courier" pitchFamily="2" charset="0"/>
                <a:cs typeface="Courier New" panose="02070309020205020404" pitchFamily="49" charset="0"/>
              </a:rPr>
              <a:t>squeue</a:t>
            </a:r>
            <a:r>
              <a:rPr lang="en-US" sz="3600" dirty="0">
                <a:latin typeface="Courier" pitchFamily="2" charset="0"/>
                <a:cs typeface="Courier New" panose="02070309020205020404" pitchFamily="49" charset="0"/>
              </a:rPr>
              <a:t> –u &lt;</a:t>
            </a:r>
            <a:r>
              <a:rPr lang="en-US" sz="3600" dirty="0" err="1">
                <a:latin typeface="Courier" pitchFamily="2" charset="0"/>
                <a:cs typeface="Courier New" panose="02070309020205020404" pitchFamily="49" charset="0"/>
              </a:rPr>
              <a:t>NetID</a:t>
            </a:r>
            <a:r>
              <a:rPr lang="en-US" sz="3600" dirty="0">
                <a:latin typeface="Courier" pitchFamily="2" charset="0"/>
                <a:cs typeface="Courier New" panose="02070309020205020404" pitchFamily="49" charset="0"/>
              </a:rPr>
              <a:t>&gt;</a:t>
            </a:r>
            <a:endParaRPr sz="3600" dirty="0">
              <a:latin typeface="Courier" pitchFamily="2" charset="0"/>
              <a:cs typeface="Courier New" panose="02070309020205020404" pitchFamily="49" charset="0"/>
            </a:endParaRP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Courier" pitchFamily="2" charset="0"/>
              <a:cs typeface="Courier New" panose="02070309020205020404" pitchFamily="49" charset="0"/>
            </a:endParaRP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" pitchFamily="2" charset="0"/>
                <a:cs typeface="Courier New" panose="02070309020205020404" pitchFamily="49" charset="0"/>
              </a:rPr>
              <a:t>     JOBID PARTITION     NAME     USER ST       TIME  NODES NODELIST(REASON)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" pitchFamily="2" charset="0"/>
                <a:cs typeface="Courier New" panose="02070309020205020404" pitchFamily="49" charset="0"/>
              </a:rPr>
              <a:t>    557830  genomics slurm5.s  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abc123 </a:t>
            </a:r>
            <a:r>
              <a:rPr dirty="0">
                <a:latin typeface="Courier" pitchFamily="2" charset="0"/>
                <a:cs typeface="Courier New" panose="02070309020205020404" pitchFamily="49" charset="0"/>
              </a:rPr>
              <a:t> PD       0:00      1 (None)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" pitchFamily="2" charset="0"/>
                <a:cs typeface="Courier New" panose="02070309020205020404" pitchFamily="49" charset="0"/>
              </a:rPr>
              <a:t>    557829  genomics slurm5.s  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abc123 </a:t>
            </a:r>
            <a:r>
              <a:rPr dirty="0">
                <a:latin typeface="Courier" pitchFamily="2" charset="0"/>
                <a:cs typeface="Courier New" panose="02070309020205020404" pitchFamily="49" charset="0"/>
              </a:rPr>
              <a:t>  R       0:33      1 qnode4218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" pitchFamily="2" charset="0"/>
                <a:cs typeface="Courier New" panose="02070309020205020404" pitchFamily="49" charset="0"/>
              </a:rPr>
              <a:t>    557828  genomics slurm4.s  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abc123 </a:t>
            </a:r>
            <a:r>
              <a:rPr dirty="0">
                <a:latin typeface="Courier" pitchFamily="2" charset="0"/>
                <a:cs typeface="Courier New" panose="02070309020205020404" pitchFamily="49" charset="0"/>
              </a:rPr>
              <a:t>  R       0:37      1 qnode4217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" pitchFamily="2" charset="0"/>
                <a:cs typeface="Courier New" panose="02070309020205020404" pitchFamily="49" charset="0"/>
              </a:rPr>
              <a:t>    557827  genomics slurm5.s  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abc123 </a:t>
            </a:r>
            <a:r>
              <a:rPr dirty="0">
                <a:latin typeface="Courier" pitchFamily="2" charset="0"/>
                <a:cs typeface="Courier New" panose="02070309020205020404" pitchFamily="49" charset="0"/>
              </a:rPr>
              <a:t>  R       0:41      1 qnode4140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" pitchFamily="2" charset="0"/>
                <a:cs typeface="Courier New" panose="02070309020205020404" pitchFamily="49" charset="0"/>
              </a:rPr>
              <a:t>    557826  genomics slurm5.s  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abc123 </a:t>
            </a:r>
            <a:r>
              <a:rPr dirty="0">
                <a:latin typeface="Courier" pitchFamily="2" charset="0"/>
                <a:cs typeface="Courier New" panose="02070309020205020404" pitchFamily="49" charset="0"/>
              </a:rPr>
              <a:t>  R       0:44      1 qnode4230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" pitchFamily="2" charset="0"/>
                <a:cs typeface="Courier New" panose="02070309020205020404" pitchFamily="49" charset="0"/>
              </a:rPr>
              <a:t>    557825  genomics slurm4.s  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abc123 </a:t>
            </a:r>
            <a:r>
              <a:rPr dirty="0">
                <a:latin typeface="Courier" pitchFamily="2" charset="0"/>
                <a:cs typeface="Courier New" panose="02070309020205020404" pitchFamily="49" charset="0"/>
              </a:rPr>
              <a:t>  R       0:47      1 qnode4231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" pitchFamily="2" charset="0"/>
                <a:cs typeface="Courier New" panose="02070309020205020404" pitchFamily="49" charset="0"/>
              </a:rPr>
              <a:t>    557824     short slurm2.s  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abc123 </a:t>
            </a:r>
            <a:r>
              <a:rPr dirty="0">
                <a:latin typeface="Courier" pitchFamily="2" charset="0"/>
                <a:cs typeface="Courier New" panose="02070309020205020404" pitchFamily="49" charset="0"/>
              </a:rPr>
              <a:t>  R       0:52      1 qnode4140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" pitchFamily="2" charset="0"/>
                <a:cs typeface="Courier New" panose="02070309020205020404" pitchFamily="49" charset="0"/>
              </a:rPr>
              <a:t>    557823     short slurm2.s  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abc123 </a:t>
            </a:r>
            <a:r>
              <a:rPr dirty="0">
                <a:latin typeface="Courier" pitchFamily="2" charset="0"/>
                <a:cs typeface="Courier New" panose="02070309020205020404" pitchFamily="49" charset="0"/>
              </a:rPr>
              <a:t>  R       2:23      1 qnode4140</a:t>
            </a:r>
          </a:p>
        </p:txBody>
      </p:sp>
      <p:sp>
        <p:nvSpPr>
          <p:cNvPr id="7" name="Monitor your job using new commands…"/>
          <p:cNvSpPr txBox="1">
            <a:spLocks noGrp="1"/>
          </p:cNvSpPr>
          <p:nvPr>
            <p:ph type="title"/>
          </p:nvPr>
        </p:nvSpPr>
        <p:spPr>
          <a:xfrm>
            <a:off x="164592" y="256032"/>
            <a:ext cx="12646152" cy="21590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defTabSz="373887">
              <a:defRPr sz="5119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5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 your job using new commands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799" y="3033926"/>
            <a:ext cx="12318999" cy="517537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0443" y="2009826"/>
            <a:ext cx="108230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2516">
              <a:defRPr sz="372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800" b="0" dirty="0">
                <a:latin typeface="Helvetica Light"/>
              </a:rPr>
              <a:t>See the jobs on the queue with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r>
              <a:rPr lang="en-US" sz="3800" b="0" dirty="0">
                <a:latin typeface="Helvetica Light"/>
                <a:ea typeface="Courier New"/>
                <a:cs typeface="Courier New"/>
                <a:sym typeface="Courier New"/>
              </a:rPr>
              <a:t>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21" name="Edit your job submission script for Slurm…"/>
          <p:cNvSpPr txBox="1">
            <a:spLocks noGrp="1"/>
          </p:cNvSpPr>
          <p:nvPr>
            <p:ph type="body" idx="1"/>
          </p:nvPr>
        </p:nvSpPr>
        <p:spPr>
          <a:xfrm>
            <a:off x="1152144" y="2642616"/>
            <a:ext cx="11458956" cy="5777484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Convert</a:t>
            </a:r>
            <a:r>
              <a:rPr sz="4000" dirty="0">
                <a:solidFill>
                  <a:schemeClr val="bg2">
                    <a:lumMod val="25000"/>
                  </a:schemeClr>
                </a:solidFill>
              </a:rPr>
              <a:t> your job submission script</a:t>
            </a:r>
            <a:endParaRPr lang="en-US" sz="4000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Profile your job’s memory usage</a:t>
            </a: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Submit your job using new commands</a:t>
            </a: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4000" dirty="0">
                <a:solidFill>
                  <a:schemeClr val="bg2">
                    <a:lumMod val="25000"/>
                  </a:schemeClr>
                </a:solidFill>
              </a:rPr>
              <a:t>Monitor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/Manage</a:t>
            </a:r>
            <a:r>
              <a:rPr sz="4000" dirty="0">
                <a:solidFill>
                  <a:schemeClr val="bg2">
                    <a:lumMod val="25000"/>
                  </a:schemeClr>
                </a:solidFill>
              </a:rPr>
              <a:t> your job using new commands</a:t>
            </a:r>
          </a:p>
        </p:txBody>
      </p:sp>
      <p:sp>
        <p:nvSpPr>
          <p:cNvPr id="6" name="Why Slurm?…"/>
          <p:cNvSpPr txBox="1">
            <a:spLocks/>
          </p:cNvSpPr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defTabSz="584200" hangingPunct="1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8000" dirty="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rPr>
              <a:t>What do I need to do?</a:t>
            </a:r>
          </a:p>
        </p:txBody>
      </p:sp>
    </p:spTree>
    <p:extLst>
      <p:ext uri="{BB962C8B-B14F-4D97-AF65-F5344CB8AC3E}">
        <p14:creationId xmlns:p14="http://schemas.microsoft.com/office/powerpoint/2010/main" val="109447248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7352" y="2792060"/>
            <a:ext cx="127958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b="0" dirty="0">
                <a:latin typeface="Courier" pitchFamily="2" charset="0"/>
                <a:cs typeface="Courier New" panose="02070309020205020404" pitchFamily="49" charset="0"/>
              </a:rPr>
              <a:t>$ </a:t>
            </a:r>
            <a:r>
              <a:rPr lang="en-US" sz="3600" b="0" dirty="0" err="1">
                <a:latin typeface="Courier" pitchFamily="2" charset="0"/>
                <a:cs typeface="Courier New" panose="02070309020205020404" pitchFamily="49" charset="0"/>
              </a:rPr>
              <a:t>sacct</a:t>
            </a:r>
            <a:r>
              <a:rPr lang="en-US" sz="3600" b="0" dirty="0">
                <a:latin typeface="Courier" pitchFamily="2" charset="0"/>
                <a:cs typeface="Courier New" panose="02070309020205020404" pitchFamily="49" charset="0"/>
              </a:rPr>
              <a:t> -X -S 2019-03-01 -E 2019-03-12</a:t>
            </a:r>
          </a:p>
          <a:p>
            <a:pPr algn="l"/>
            <a:endParaRPr lang="en-US" sz="2000" b="0" dirty="0">
              <a:latin typeface="Courier" pitchFamily="2" charset="0"/>
              <a:cs typeface="Courier New" panose="02070309020205020404" pitchFamily="49" charset="0"/>
            </a:endParaRPr>
          </a:p>
          <a:p>
            <a:pPr algn="l"/>
            <a:r>
              <a:rPr lang="en-US" sz="2000" b="0" dirty="0">
                <a:latin typeface="Courier" pitchFamily="2" charset="0"/>
                <a:cs typeface="Courier New" panose="02070309020205020404" pitchFamily="49" charset="0"/>
              </a:rPr>
              <a:t>       </a:t>
            </a:r>
            <a:r>
              <a:rPr lang="en-US" sz="2000" b="0" dirty="0" err="1">
                <a:latin typeface="Courier" pitchFamily="2" charset="0"/>
                <a:cs typeface="Courier New" panose="02070309020205020404" pitchFamily="49" charset="0"/>
              </a:rPr>
              <a:t>JobID</a:t>
            </a:r>
            <a:r>
              <a:rPr lang="en-US" sz="2000" b="0" dirty="0"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-US" sz="2000" b="0" dirty="0" err="1">
                <a:latin typeface="Courier" pitchFamily="2" charset="0"/>
                <a:cs typeface="Courier New" panose="02070309020205020404" pitchFamily="49" charset="0"/>
              </a:rPr>
              <a:t>JobName</a:t>
            </a:r>
            <a:r>
              <a:rPr lang="en-US" sz="2000" b="0" dirty="0">
                <a:latin typeface="Courier" pitchFamily="2" charset="0"/>
                <a:cs typeface="Courier New" panose="02070309020205020404" pitchFamily="49" charset="0"/>
              </a:rPr>
              <a:t>  Partition    Account  </a:t>
            </a:r>
            <a:r>
              <a:rPr lang="en-US" sz="2000" b="0" dirty="0" err="1">
                <a:latin typeface="Courier" pitchFamily="2" charset="0"/>
                <a:cs typeface="Courier New" panose="02070309020205020404" pitchFamily="49" charset="0"/>
              </a:rPr>
              <a:t>AllocCPUS</a:t>
            </a:r>
            <a:r>
              <a:rPr lang="en-US" sz="2000" b="0" dirty="0">
                <a:latin typeface="Courier" pitchFamily="2" charset="0"/>
                <a:cs typeface="Courier New" panose="02070309020205020404" pitchFamily="49" charset="0"/>
              </a:rPr>
              <a:t>      State </a:t>
            </a:r>
            <a:r>
              <a:rPr lang="en-US" sz="2000" b="0" dirty="0" err="1">
                <a:latin typeface="Courier" pitchFamily="2" charset="0"/>
                <a:cs typeface="Courier New" panose="02070309020205020404" pitchFamily="49" charset="0"/>
              </a:rPr>
              <a:t>ExitCode</a:t>
            </a:r>
            <a:endParaRPr lang="en-US" sz="2000" b="0" dirty="0">
              <a:latin typeface="Courier" pitchFamily="2" charset="0"/>
              <a:cs typeface="Courier New" panose="02070309020205020404" pitchFamily="49" charset="0"/>
            </a:endParaRPr>
          </a:p>
          <a:p>
            <a:pPr algn="l"/>
            <a:r>
              <a:rPr lang="en-US" sz="2000" b="0" dirty="0">
                <a:latin typeface="Courier" pitchFamily="2" charset="0"/>
                <a:cs typeface="Courier New" panose="02070309020205020404" pitchFamily="49" charset="0"/>
              </a:rPr>
              <a:t>------------ ---------- ---------- ---------- ---------- ---------- --------</a:t>
            </a:r>
          </a:p>
          <a:p>
            <a:pPr algn="l"/>
            <a:r>
              <a:rPr lang="en-US" sz="2000" b="0" dirty="0">
                <a:latin typeface="Courier" pitchFamily="2" charset="0"/>
                <a:cs typeface="Courier New" panose="02070309020205020404" pitchFamily="49" charset="0"/>
              </a:rPr>
              <a:t>557851        slurm7.sh      </a:t>
            </a:r>
            <a:r>
              <a:rPr lang="en-US" sz="2000" b="0" dirty="0" err="1">
                <a:latin typeface="Courier" pitchFamily="2" charset="0"/>
                <a:cs typeface="Courier New" panose="02070309020205020404" pitchFamily="49" charset="0"/>
              </a:rPr>
              <a:t>buyin</a:t>
            </a:r>
            <a:r>
              <a:rPr lang="en-US" sz="2000" b="0" dirty="0">
                <a:latin typeface="Courier" pitchFamily="2" charset="0"/>
                <a:cs typeface="Courier New" panose="02070309020205020404" pitchFamily="49" charset="0"/>
              </a:rPr>
              <a:t>      b1234         10     FAILED      1:0</a:t>
            </a:r>
          </a:p>
          <a:p>
            <a:pPr algn="l"/>
            <a:r>
              <a:rPr lang="en-US" sz="2000" b="0" dirty="0">
                <a:latin typeface="Courier" pitchFamily="2" charset="0"/>
                <a:cs typeface="Courier New" panose="02070309020205020404" pitchFamily="49" charset="0"/>
              </a:rPr>
              <a:t>561051           </a:t>
            </a:r>
            <a:r>
              <a:rPr lang="en-US" sz="2000" b="0" dirty="0" err="1">
                <a:latin typeface="Courier" pitchFamily="2" charset="0"/>
                <a:cs typeface="Courier New" panose="02070309020205020404" pitchFamily="49" charset="0"/>
              </a:rPr>
              <a:t>lammps</a:t>
            </a:r>
            <a:r>
              <a:rPr lang="en-US" sz="2000" b="0" dirty="0">
                <a:latin typeface="Courier" pitchFamily="2" charset="0"/>
                <a:cs typeface="Courier New" panose="02070309020205020404" pitchFamily="49" charset="0"/>
              </a:rPr>
              <a:t>     normal     p12345         32  COMPLETED      0:0</a:t>
            </a:r>
          </a:p>
          <a:p>
            <a:pPr algn="l"/>
            <a:r>
              <a:rPr lang="en-US" sz="2000" b="0" dirty="0">
                <a:latin typeface="Courier" pitchFamily="2" charset="0"/>
                <a:cs typeface="Courier New" panose="02070309020205020404" pitchFamily="49" charset="0"/>
              </a:rPr>
              <a:t>561052             bash     normal     p12345         32  COMPLETED      0:0</a:t>
            </a:r>
          </a:p>
          <a:p>
            <a:pPr algn="l"/>
            <a:r>
              <a:rPr lang="en-US" sz="2000" b="0" dirty="0">
                <a:latin typeface="Courier" pitchFamily="2" charset="0"/>
                <a:cs typeface="Courier New" panose="02070309020205020404" pitchFamily="49" charset="0"/>
              </a:rPr>
              <a:t>561053           </a:t>
            </a:r>
            <a:r>
              <a:rPr lang="en-US" sz="2000" b="0" dirty="0" err="1">
                <a:latin typeface="Courier" pitchFamily="2" charset="0"/>
                <a:cs typeface="Courier New" panose="02070309020205020404" pitchFamily="49" charset="0"/>
              </a:rPr>
              <a:t>lammps</a:t>
            </a:r>
            <a:r>
              <a:rPr lang="en-US" sz="2000" b="0" dirty="0">
                <a:latin typeface="Courier" pitchFamily="2" charset="0"/>
                <a:cs typeface="Courier New" panose="02070309020205020404" pitchFamily="49" charset="0"/>
              </a:rPr>
              <a:t>      </a:t>
            </a:r>
            <a:r>
              <a:rPr lang="en-US" sz="2000" b="0" dirty="0" err="1">
                <a:latin typeface="Courier" pitchFamily="2" charset="0"/>
                <a:cs typeface="Courier New" panose="02070309020205020404" pitchFamily="49" charset="0"/>
              </a:rPr>
              <a:t>buyin</a:t>
            </a:r>
            <a:r>
              <a:rPr lang="en-US" sz="2000" b="0" dirty="0">
                <a:latin typeface="Courier" pitchFamily="2" charset="0"/>
                <a:cs typeface="Courier New" panose="02070309020205020404" pitchFamily="49" charset="0"/>
              </a:rPr>
              <a:t>      b1234         32  COMPLETED      0:0</a:t>
            </a:r>
          </a:p>
          <a:p>
            <a:pPr algn="l"/>
            <a:r>
              <a:rPr lang="en-US" sz="2000" b="0" dirty="0">
                <a:latin typeface="Courier" pitchFamily="2" charset="0"/>
                <a:cs typeface="Courier New" panose="02070309020205020404" pitchFamily="49" charset="0"/>
              </a:rPr>
              <a:t>561054           </a:t>
            </a:r>
            <a:r>
              <a:rPr lang="en-US" sz="2000" b="0" dirty="0" err="1">
                <a:latin typeface="Courier" pitchFamily="2" charset="0"/>
                <a:cs typeface="Courier New" panose="02070309020205020404" pitchFamily="49" charset="0"/>
              </a:rPr>
              <a:t>lammps</a:t>
            </a:r>
            <a:r>
              <a:rPr lang="en-US" sz="2000" b="0" dirty="0">
                <a:latin typeface="Courier" pitchFamily="2" charset="0"/>
                <a:cs typeface="Courier New" panose="02070309020205020404" pitchFamily="49" charset="0"/>
              </a:rPr>
              <a:t>     normal     p12345         32  COMPLETED      0:0</a:t>
            </a:r>
          </a:p>
          <a:p>
            <a:pPr algn="l"/>
            <a:r>
              <a:rPr lang="en-US" sz="2000" b="0" dirty="0">
                <a:latin typeface="Courier" pitchFamily="2" charset="0"/>
                <a:cs typeface="Courier New" panose="02070309020205020404" pitchFamily="49" charset="0"/>
              </a:rPr>
              <a:t>561055             bash     normal     p12345         32     FAILED      2:0</a:t>
            </a:r>
          </a:p>
          <a:p>
            <a:pPr algn="l"/>
            <a:r>
              <a:rPr lang="en-US" sz="2000" b="0" dirty="0">
                <a:latin typeface="Courier" pitchFamily="2" charset="0"/>
                <a:cs typeface="Courier New" panose="02070309020205020404" pitchFamily="49" charset="0"/>
              </a:rPr>
              <a:t>561056             bash     normal     p12345         32  COMPLETED      0:0</a:t>
            </a:r>
          </a:p>
          <a:p>
            <a:pPr algn="l"/>
            <a:r>
              <a:rPr lang="en-US" sz="2000" b="0" dirty="0">
                <a:latin typeface="Courier" pitchFamily="2" charset="0"/>
                <a:cs typeface="Courier New" panose="02070309020205020404" pitchFamily="49" charset="0"/>
              </a:rPr>
              <a:t>561057           </a:t>
            </a:r>
            <a:r>
              <a:rPr lang="en-US" sz="2000" b="0" dirty="0" err="1">
                <a:latin typeface="Courier" pitchFamily="2" charset="0"/>
                <a:cs typeface="Courier New" panose="02070309020205020404" pitchFamily="49" charset="0"/>
              </a:rPr>
              <a:t>lammps</a:t>
            </a:r>
            <a:r>
              <a:rPr lang="en-US" sz="2000" b="0" dirty="0">
                <a:latin typeface="Courier" pitchFamily="2" charset="0"/>
                <a:cs typeface="Courier New" panose="02070309020205020404" pitchFamily="49" charset="0"/>
              </a:rPr>
              <a:t>     normal     p12345         32  COMPLETED      0:0</a:t>
            </a:r>
          </a:p>
          <a:p>
            <a:pPr algn="l"/>
            <a:r>
              <a:rPr lang="en-US" sz="2000" b="0" dirty="0">
                <a:latin typeface="Courier" pitchFamily="2" charset="0"/>
                <a:cs typeface="Courier New" panose="02070309020205020404" pitchFamily="49" charset="0"/>
              </a:rPr>
              <a:t>561063             bash     normal     p12345         32  COMPLETED      0:0</a:t>
            </a:r>
          </a:p>
          <a:p>
            <a:pPr algn="l"/>
            <a:r>
              <a:rPr lang="en-US" sz="2000" b="0" dirty="0">
                <a:latin typeface="Courier" pitchFamily="2" charset="0"/>
                <a:cs typeface="Courier New" panose="02070309020205020404" pitchFamily="49" charset="0"/>
              </a:rPr>
              <a:t>561066           </a:t>
            </a:r>
            <a:r>
              <a:rPr lang="en-US" sz="2000" b="0" dirty="0" err="1">
                <a:latin typeface="Courier" pitchFamily="2" charset="0"/>
                <a:cs typeface="Courier New" panose="02070309020205020404" pitchFamily="49" charset="0"/>
              </a:rPr>
              <a:t>lammps</a:t>
            </a:r>
            <a:r>
              <a:rPr lang="en-US" sz="2000" b="0" dirty="0">
                <a:latin typeface="Courier" pitchFamily="2" charset="0"/>
                <a:cs typeface="Courier New" panose="02070309020205020404" pitchFamily="49" charset="0"/>
              </a:rPr>
              <a:t>     normal     p12345         32  COMPLETED      0:0</a:t>
            </a:r>
          </a:p>
          <a:p>
            <a:pPr algn="l"/>
            <a:r>
              <a:rPr lang="en-US" sz="2000" b="0" dirty="0">
                <a:latin typeface="Courier" pitchFamily="2" charset="0"/>
                <a:cs typeface="Courier New" panose="02070309020205020404" pitchFamily="49" charset="0"/>
              </a:rPr>
              <a:t>561374           </a:t>
            </a:r>
            <a:r>
              <a:rPr lang="en-US" sz="2000" b="0" dirty="0" err="1">
                <a:latin typeface="Courier" pitchFamily="2" charset="0"/>
                <a:cs typeface="Courier New" panose="02070309020205020404" pitchFamily="49" charset="0"/>
              </a:rPr>
              <a:t>lammps</a:t>
            </a:r>
            <a:r>
              <a:rPr lang="en-US" sz="2000" b="0" dirty="0">
                <a:latin typeface="Courier" pitchFamily="2" charset="0"/>
                <a:cs typeface="Courier New" panose="02070309020205020404" pitchFamily="49" charset="0"/>
              </a:rPr>
              <a:t>     normal     p12345         32  COMPLETED      0:0</a:t>
            </a:r>
          </a:p>
          <a:p>
            <a:pPr algn="l"/>
            <a:r>
              <a:rPr lang="en-US" sz="2000" b="0" dirty="0">
                <a:latin typeface="Courier" pitchFamily="2" charset="0"/>
                <a:cs typeface="Courier New" panose="02070309020205020404" pitchFamily="49" charset="0"/>
              </a:rPr>
              <a:t>561389           </a:t>
            </a:r>
            <a:r>
              <a:rPr lang="en-US" sz="2000" b="0" dirty="0" err="1">
                <a:latin typeface="Courier" pitchFamily="2" charset="0"/>
                <a:cs typeface="Courier New" panose="02070309020205020404" pitchFamily="49" charset="0"/>
              </a:rPr>
              <a:t>lammps</a:t>
            </a:r>
            <a:r>
              <a:rPr lang="en-US" sz="2000" b="0" dirty="0">
                <a:latin typeface="Courier" pitchFamily="2" charset="0"/>
                <a:cs typeface="Courier New" panose="02070309020205020404" pitchFamily="49" charset="0"/>
              </a:rPr>
              <a:t>     normal     p12345         32  COMPLETED      0:0</a:t>
            </a:r>
          </a:p>
          <a:p>
            <a:pPr algn="l"/>
            <a:r>
              <a:rPr lang="en-US" sz="2000" b="0" dirty="0">
                <a:latin typeface="Courier" pitchFamily="2" charset="0"/>
                <a:cs typeface="Courier New" panose="02070309020205020404" pitchFamily="49" charset="0"/>
              </a:rPr>
              <a:t>561396       high-thro+     normal     p12345         20 CANCELLED+      0:0</a:t>
            </a:r>
          </a:p>
          <a:p>
            <a:pPr algn="l"/>
            <a:r>
              <a:rPr lang="en-US" sz="2000" b="0" dirty="0">
                <a:latin typeface="Courier" pitchFamily="2" charset="0"/>
                <a:cs typeface="Courier New" panose="02070309020205020404" pitchFamily="49" charset="0"/>
              </a:rPr>
              <a:t>561397       high-thro+     normal     p12345         20 CANCELLED+      0:0</a:t>
            </a:r>
          </a:p>
          <a:p>
            <a:pPr algn="l"/>
            <a:r>
              <a:rPr lang="en-US" sz="2000" b="0" dirty="0">
                <a:latin typeface="Courier" pitchFamily="2" charset="0"/>
                <a:cs typeface="Courier New" panose="02070309020205020404" pitchFamily="49" charset="0"/>
              </a:rPr>
              <a:t>561398       high-thro+     normal     p12345         20  COMPLETED      0:0</a:t>
            </a:r>
          </a:p>
        </p:txBody>
      </p:sp>
      <p:sp>
        <p:nvSpPr>
          <p:cNvPr id="6" name="Rectangle 5"/>
          <p:cNvSpPr/>
          <p:nvPr/>
        </p:nvSpPr>
        <p:spPr>
          <a:xfrm>
            <a:off x="184036" y="2820428"/>
            <a:ext cx="12820764" cy="536473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Monitor your job using new commands…"/>
          <p:cNvSpPr txBox="1">
            <a:spLocks/>
          </p:cNvSpPr>
          <p:nvPr/>
        </p:nvSpPr>
        <p:spPr>
          <a:xfrm>
            <a:off x="164592" y="256032"/>
            <a:ext cx="12646152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defTabSz="373887" hangingPunct="1">
              <a:defRPr sz="5119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520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Neue Medium"/>
              </a:rPr>
              <a:t>Monitor your job using new commands</a:t>
            </a:r>
            <a:endParaRPr lang="en-US" sz="5200" dirty="0"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443" y="2009826"/>
            <a:ext cx="108230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2516">
              <a:defRPr sz="372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800" b="0" dirty="0">
                <a:latin typeface="Helvetica Light"/>
              </a:rPr>
              <a:t>See the finished jobs with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sacct</a:t>
            </a:r>
            <a:r>
              <a:rPr lang="en-US" sz="3800" b="0" dirty="0">
                <a:latin typeface="Helvetica Light"/>
                <a:ea typeface="Courier New"/>
                <a:cs typeface="Courier New"/>
                <a:sym typeface="Courier New"/>
              </a:rPr>
              <a:t>: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581" y="2924973"/>
            <a:ext cx="1259363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b="0" dirty="0">
                <a:latin typeface="Courier" pitchFamily="2" charset="0"/>
                <a:cs typeface="Courier New" panose="02070309020205020404" pitchFamily="49" charset="0"/>
              </a:rPr>
              <a:t>$ </a:t>
            </a:r>
            <a:r>
              <a:rPr lang="en-US" sz="3600" b="0" dirty="0" err="1">
                <a:latin typeface="Courier" pitchFamily="2" charset="0"/>
                <a:cs typeface="Courier New" panose="02070309020205020404" pitchFamily="49" charset="0"/>
              </a:rPr>
              <a:t>checkjob</a:t>
            </a:r>
            <a:r>
              <a:rPr lang="en-US" sz="3600" b="0" dirty="0">
                <a:latin typeface="Courier" pitchFamily="2" charset="0"/>
                <a:cs typeface="Courier New" panose="02070309020205020404" pitchFamily="49" charset="0"/>
              </a:rPr>
              <a:t> 60626</a:t>
            </a:r>
          </a:p>
          <a:p>
            <a:pPr algn="l"/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-------------------------------------------------------------------JOB INFORMATION</a:t>
            </a:r>
          </a:p>
          <a:p>
            <a:pPr algn="l"/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-------------------------------------------------------------------</a:t>
            </a:r>
            <a:r>
              <a:rPr lang="en-US" b="0" dirty="0" err="1">
                <a:latin typeface="Courier" pitchFamily="2" charset="0"/>
                <a:cs typeface="Courier New" panose="02070309020205020404" pitchFamily="49" charset="0"/>
              </a:rPr>
              <a:t>JobId</a:t>
            </a:r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=60626 JobName=python.sh</a:t>
            </a:r>
          </a:p>
          <a:p>
            <a:pPr algn="l"/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   </a:t>
            </a:r>
            <a:r>
              <a:rPr lang="en-US" b="0" dirty="0" err="1">
                <a:latin typeface="Courier" pitchFamily="2" charset="0"/>
                <a:cs typeface="Courier New" panose="02070309020205020404" pitchFamily="49" charset="0"/>
              </a:rPr>
              <a:t>JobState</a:t>
            </a:r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=COMPLETED </a:t>
            </a:r>
          </a:p>
          <a:p>
            <a:pPr algn="l"/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   </a:t>
            </a:r>
            <a:r>
              <a:rPr lang="en-US" b="0" dirty="0" err="1">
                <a:latin typeface="Courier" pitchFamily="2" charset="0"/>
                <a:cs typeface="Courier New" panose="02070309020205020404" pitchFamily="49" charset="0"/>
              </a:rPr>
              <a:t>ExitCode</a:t>
            </a:r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=0:0</a:t>
            </a:r>
          </a:p>
          <a:p>
            <a:pPr algn="l"/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   </a:t>
            </a:r>
            <a:r>
              <a:rPr lang="en-US" b="0" dirty="0" err="1">
                <a:latin typeface="Courier" pitchFamily="2" charset="0"/>
                <a:cs typeface="Courier New" panose="02070309020205020404" pitchFamily="49" charset="0"/>
              </a:rPr>
              <a:t>RunTime</a:t>
            </a:r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=00:01:06 </a:t>
            </a:r>
          </a:p>
          <a:p>
            <a:pPr algn="l"/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   </a:t>
            </a:r>
            <a:r>
              <a:rPr lang="en-US" b="0" dirty="0" err="1">
                <a:latin typeface="Courier" pitchFamily="2" charset="0"/>
                <a:cs typeface="Courier New" panose="02070309020205020404" pitchFamily="49" charset="0"/>
              </a:rPr>
              <a:t>StartTime</a:t>
            </a:r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=2019-03-25T15:49:21 </a:t>
            </a:r>
          </a:p>
          <a:p>
            <a:pPr algn="l"/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   </a:t>
            </a:r>
            <a:r>
              <a:rPr lang="en-US" b="0" dirty="0" err="1">
                <a:latin typeface="Courier" pitchFamily="2" charset="0"/>
                <a:cs typeface="Courier New" panose="02070309020205020404" pitchFamily="49" charset="0"/>
              </a:rPr>
              <a:t>EndTime</a:t>
            </a:r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=2019-03-25T15:50:27 </a:t>
            </a:r>
          </a:p>
          <a:p>
            <a:pPr algn="l"/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   </a:t>
            </a:r>
            <a:r>
              <a:rPr lang="en-US" b="0" dirty="0" err="1">
                <a:latin typeface="Courier" pitchFamily="2" charset="0"/>
                <a:cs typeface="Courier New" panose="02070309020205020404" pitchFamily="49" charset="0"/>
              </a:rPr>
              <a:t>NodeList</a:t>
            </a:r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=qnode4004</a:t>
            </a:r>
          </a:p>
          <a:p>
            <a:pPr algn="l"/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   </a:t>
            </a:r>
            <a:r>
              <a:rPr lang="en-US" b="0" dirty="0" err="1">
                <a:latin typeface="Courier" pitchFamily="2" charset="0"/>
                <a:cs typeface="Courier New" panose="02070309020205020404" pitchFamily="49" charset="0"/>
              </a:rPr>
              <a:t>NumNodes</a:t>
            </a:r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=1 </a:t>
            </a:r>
          </a:p>
          <a:p>
            <a:pPr algn="l"/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   </a:t>
            </a:r>
            <a:r>
              <a:rPr lang="en-US" b="0" dirty="0" err="1">
                <a:latin typeface="Courier" pitchFamily="2" charset="0"/>
                <a:cs typeface="Courier New" panose="02070309020205020404" pitchFamily="49" charset="0"/>
              </a:rPr>
              <a:t>NumCPUs</a:t>
            </a:r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=20</a:t>
            </a:r>
          </a:p>
          <a:p>
            <a:pPr algn="l"/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   </a:t>
            </a:r>
            <a:r>
              <a:rPr lang="en-US" b="0" dirty="0" err="1">
                <a:latin typeface="Courier" pitchFamily="2" charset="0"/>
                <a:cs typeface="Courier New" panose="02070309020205020404" pitchFamily="49" charset="0"/>
              </a:rPr>
              <a:t>WorkDir</a:t>
            </a:r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=/home/abc123</a:t>
            </a:r>
          </a:p>
          <a:p>
            <a:pPr algn="l"/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   </a:t>
            </a:r>
            <a:r>
              <a:rPr lang="en-US" b="0" dirty="0" err="1">
                <a:latin typeface="Courier" pitchFamily="2" charset="0"/>
                <a:cs typeface="Courier New" panose="02070309020205020404" pitchFamily="49" charset="0"/>
              </a:rPr>
              <a:t>StdErr</a:t>
            </a:r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=/home/abc123/slurm-60626.out</a:t>
            </a:r>
          </a:p>
          <a:p>
            <a:pPr algn="l"/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   </a:t>
            </a:r>
            <a:r>
              <a:rPr lang="en-US" b="0" dirty="0" err="1">
                <a:latin typeface="Courier" pitchFamily="2" charset="0"/>
                <a:cs typeface="Courier New" panose="02070309020205020404" pitchFamily="49" charset="0"/>
              </a:rPr>
              <a:t>StdOut</a:t>
            </a:r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=/home/abc123/slurm-60626.out</a:t>
            </a:r>
          </a:p>
        </p:txBody>
      </p:sp>
      <p:sp>
        <p:nvSpPr>
          <p:cNvPr id="10" name="Monitor your job using new commands…"/>
          <p:cNvSpPr txBox="1">
            <a:spLocks noGrp="1"/>
          </p:cNvSpPr>
          <p:nvPr>
            <p:ph type="title"/>
          </p:nvPr>
        </p:nvSpPr>
        <p:spPr>
          <a:xfrm>
            <a:off x="164592" y="256032"/>
            <a:ext cx="12646152" cy="21590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defTabSz="373887">
              <a:defRPr sz="5119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520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Neue Medium"/>
              </a:rPr>
              <a:t>Monitor your job using new commands</a:t>
            </a:r>
            <a:endParaRPr sz="5200" dirty="0"/>
          </a:p>
        </p:txBody>
      </p:sp>
      <p:sp>
        <p:nvSpPr>
          <p:cNvPr id="11" name="Rectangle 10"/>
          <p:cNvSpPr/>
          <p:nvPr/>
        </p:nvSpPr>
        <p:spPr>
          <a:xfrm>
            <a:off x="930443" y="2009826"/>
            <a:ext cx="108230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2516">
              <a:defRPr sz="372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800" b="0" dirty="0">
                <a:latin typeface="Helvetica Light"/>
              </a:rPr>
              <a:t>See detailed job information with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checkjob</a:t>
            </a:r>
            <a:r>
              <a:rPr lang="en-US" sz="3800" b="0" dirty="0">
                <a:latin typeface="Helvetica Light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4036" y="2975498"/>
            <a:ext cx="12820764" cy="536473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9159144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7004" y="2791265"/>
            <a:ext cx="124507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-------------------------------------------------------------------JOB SCRIPT</a:t>
            </a:r>
          </a:p>
          <a:p>
            <a:pPr algn="l"/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-------------------------------------------------------------------#!/bin/bash</a:t>
            </a:r>
          </a:p>
          <a:p>
            <a:pPr algn="l"/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#SBATCH –A p12345</a:t>
            </a:r>
          </a:p>
          <a:p>
            <a:pPr algn="l"/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#SBATCH –p short</a:t>
            </a:r>
          </a:p>
          <a:p>
            <a:pPr algn="l"/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#SBATCH –N 1</a:t>
            </a:r>
          </a:p>
          <a:p>
            <a:pPr algn="l"/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#SBATCH –n 20</a:t>
            </a:r>
          </a:p>
          <a:p>
            <a:pPr algn="l"/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#SBATCH –t 1:00:00</a:t>
            </a:r>
          </a:p>
          <a:p>
            <a:pPr algn="l"/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#SBATCH --mem-per-</a:t>
            </a:r>
            <a:r>
              <a:rPr lang="en-US" b="0" dirty="0" err="1">
                <a:latin typeface="Courier" pitchFamily="2" charset="0"/>
                <a:cs typeface="Courier New" panose="02070309020205020404" pitchFamily="49" charset="0"/>
              </a:rPr>
              <a:t>cpu</a:t>
            </a:r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=3G</a:t>
            </a:r>
          </a:p>
          <a:p>
            <a:pPr algn="l"/>
            <a:endParaRPr lang="en-US" b="0" dirty="0">
              <a:latin typeface="Courier" pitchFamily="2" charset="0"/>
              <a:cs typeface="Courier New" panose="02070309020205020404" pitchFamily="49" charset="0"/>
            </a:endParaRPr>
          </a:p>
          <a:p>
            <a:pPr algn="l"/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module purge all</a:t>
            </a:r>
          </a:p>
          <a:p>
            <a:pPr algn="l"/>
            <a:endParaRPr lang="en-US" b="0" dirty="0">
              <a:latin typeface="Courier" pitchFamily="2" charset="0"/>
              <a:cs typeface="Courier New" panose="02070309020205020404" pitchFamily="49" charset="0"/>
            </a:endParaRPr>
          </a:p>
          <a:p>
            <a:pPr algn="l"/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module load python/anaconda</a:t>
            </a:r>
          </a:p>
          <a:p>
            <a:pPr algn="l"/>
            <a:r>
              <a:rPr lang="en-US" b="0" dirty="0">
                <a:latin typeface="Courier" pitchFamily="2" charset="0"/>
                <a:cs typeface="Courier New" panose="02070309020205020404" pitchFamily="49" charset="0"/>
              </a:rPr>
              <a:t>python mypython.py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32</a:t>
            </a:fld>
            <a:endParaRPr lang="en-US"/>
          </a:p>
        </p:txBody>
      </p:sp>
      <p:sp>
        <p:nvSpPr>
          <p:cNvPr id="7" name="Monitor your job using new commands…"/>
          <p:cNvSpPr txBox="1">
            <a:spLocks noGrp="1"/>
          </p:cNvSpPr>
          <p:nvPr>
            <p:ph type="title"/>
          </p:nvPr>
        </p:nvSpPr>
        <p:spPr>
          <a:xfrm>
            <a:off x="164592" y="256032"/>
            <a:ext cx="12646152" cy="21590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defTabSz="373887">
              <a:defRPr sz="5119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520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Neue Medium"/>
              </a:rPr>
              <a:t>Monitor your job using new commands</a:t>
            </a:r>
            <a:endParaRPr sz="5200" dirty="0"/>
          </a:p>
        </p:txBody>
      </p:sp>
      <p:sp>
        <p:nvSpPr>
          <p:cNvPr id="8" name="Rectangle 7"/>
          <p:cNvSpPr/>
          <p:nvPr/>
        </p:nvSpPr>
        <p:spPr>
          <a:xfrm>
            <a:off x="930443" y="2009826"/>
            <a:ext cx="108230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2516">
              <a:defRPr sz="372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checkjob</a:t>
            </a:r>
            <a:r>
              <a:rPr lang="en-US" sz="3800" b="0" dirty="0">
                <a:latin typeface="Helvetica Light"/>
                <a:ea typeface="Courier New"/>
                <a:cs typeface="Courier New"/>
                <a:sym typeface="Courier New"/>
              </a:rPr>
              <a:t> continued</a:t>
            </a:r>
          </a:p>
        </p:txBody>
      </p:sp>
    </p:spTree>
    <p:extLst>
      <p:ext uri="{BB962C8B-B14F-4D97-AF65-F5344CB8AC3E}">
        <p14:creationId xmlns:p14="http://schemas.microsoft.com/office/powerpoint/2010/main" val="41341565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396" name="[jon9348@quser22 slurm]$ sbatch --test-only sbatch.sh…"/>
          <p:cNvSpPr txBox="1">
            <a:spLocks noGrp="1"/>
          </p:cNvSpPr>
          <p:nvPr>
            <p:ph type="body" sz="quarter" idx="1"/>
          </p:nvPr>
        </p:nvSpPr>
        <p:spPr>
          <a:xfrm>
            <a:off x="612932" y="3520002"/>
            <a:ext cx="11778936" cy="4339531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600" dirty="0">
                <a:latin typeface="Courier" pitchFamily="2" charset="0"/>
                <a:cs typeface="Courier New" panose="02070309020205020404" pitchFamily="49" charset="0"/>
              </a:rPr>
              <a:t>$ </a:t>
            </a:r>
            <a:r>
              <a:rPr sz="3600" dirty="0" err="1">
                <a:latin typeface="Courier" pitchFamily="2" charset="0"/>
                <a:cs typeface="Courier New" panose="02070309020205020404" pitchFamily="49" charset="0"/>
              </a:rPr>
              <a:t>sbatch</a:t>
            </a:r>
            <a:r>
              <a:rPr sz="3600" dirty="0">
                <a:latin typeface="Courier" pitchFamily="2" charset="0"/>
                <a:cs typeface="Courier New" panose="02070309020205020404" pitchFamily="49" charset="0"/>
              </a:rPr>
              <a:t> --test-only sbatch.sh</a:t>
            </a:r>
            <a:endParaRPr lang="en-US" sz="3600" dirty="0">
              <a:latin typeface="Courier" pitchFamily="2" charset="0"/>
              <a:cs typeface="Courier New" panose="02070309020205020404" pitchFamily="49" charset="0"/>
            </a:endParaRP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Courier" pitchFamily="2" charset="0"/>
              <a:cs typeface="Courier New" panose="02070309020205020404" pitchFamily="49" charset="0"/>
            </a:endParaRP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3000" dirty="0" err="1">
                <a:latin typeface="Courier" pitchFamily="2" charset="0"/>
                <a:cs typeface="Courier New" panose="02070309020205020404" pitchFamily="49" charset="0"/>
              </a:rPr>
              <a:t>sbatch</a:t>
            </a:r>
            <a:r>
              <a:rPr lang="en-US" sz="3000" dirty="0">
                <a:latin typeface="Courier" pitchFamily="2" charset="0"/>
                <a:cs typeface="Courier New" panose="02070309020205020404" pitchFamily="49" charset="0"/>
              </a:rPr>
              <a:t>: Job 60628 to start at 2019-03-25T16:16:27 using 20 processors on nodes qnode4029 in partition p12345</a:t>
            </a:r>
            <a:endParaRPr sz="30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8" name="Monitor your job using new commands…"/>
          <p:cNvSpPr txBox="1">
            <a:spLocks noGrp="1"/>
          </p:cNvSpPr>
          <p:nvPr>
            <p:ph type="title"/>
          </p:nvPr>
        </p:nvSpPr>
        <p:spPr>
          <a:xfrm>
            <a:off x="164592" y="256032"/>
            <a:ext cx="12646152" cy="21590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defTabSz="373887">
              <a:defRPr sz="5119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520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Neue Medium"/>
              </a:rPr>
              <a:t>Monitor your job using new commands</a:t>
            </a:r>
            <a:endParaRPr sz="5200" dirty="0"/>
          </a:p>
        </p:txBody>
      </p:sp>
      <p:sp>
        <p:nvSpPr>
          <p:cNvPr id="9" name="Rectangle 8"/>
          <p:cNvSpPr/>
          <p:nvPr/>
        </p:nvSpPr>
        <p:spPr>
          <a:xfrm>
            <a:off x="930443" y="2009826"/>
            <a:ext cx="108230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2516">
              <a:defRPr sz="372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800" b="0" dirty="0">
                <a:latin typeface="Helvetica Light"/>
              </a:rPr>
              <a:t>See approximate job start time with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3800" b="0" dirty="0">
                <a:latin typeface="Helvetica Light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2168" y="3559763"/>
            <a:ext cx="12432632" cy="536473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371" name="[jon9348@quser22 slurm]$ scancel 1234567…"/>
          <p:cNvSpPr txBox="1">
            <a:spLocks noGrp="1"/>
          </p:cNvSpPr>
          <p:nvPr>
            <p:ph type="body" sz="half" idx="1"/>
          </p:nvPr>
        </p:nvSpPr>
        <p:spPr>
          <a:xfrm>
            <a:off x="612932" y="3236598"/>
            <a:ext cx="12264868" cy="498432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600" dirty="0">
                <a:latin typeface="Courier" pitchFamily="2" charset="0"/>
              </a:rPr>
              <a:t>$ </a:t>
            </a:r>
            <a:r>
              <a:rPr sz="3600" dirty="0" err="1">
                <a:latin typeface="Courier" pitchFamily="2" charset="0"/>
              </a:rPr>
              <a:t>scancel</a:t>
            </a:r>
            <a:r>
              <a:rPr lang="en-US" sz="3600" dirty="0">
                <a:latin typeface="Courier" pitchFamily="2" charset="0"/>
              </a:rPr>
              <a:t> &lt;</a:t>
            </a:r>
            <a:r>
              <a:rPr lang="en-US" sz="3600" dirty="0" err="1">
                <a:latin typeface="Courier" pitchFamily="2" charset="0"/>
              </a:rPr>
              <a:t>jobID</a:t>
            </a:r>
            <a:r>
              <a:rPr lang="en-US" sz="3600" dirty="0">
                <a:latin typeface="Courier" pitchFamily="2" charset="0"/>
              </a:rPr>
              <a:t>&gt;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sz="4000" dirty="0"/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600" dirty="0">
                <a:latin typeface="+mj-lt"/>
              </a:rPr>
              <a:t>or to cancel all your jobs: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4000" dirty="0"/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600" dirty="0">
                <a:latin typeface="Courier" pitchFamily="2" charset="0"/>
              </a:rPr>
              <a:t>$ </a:t>
            </a:r>
            <a:r>
              <a:rPr sz="3600" dirty="0" err="1">
                <a:latin typeface="Courier" pitchFamily="2" charset="0"/>
              </a:rPr>
              <a:t>scancel</a:t>
            </a:r>
            <a:r>
              <a:rPr sz="3600" dirty="0">
                <a:latin typeface="Courier" pitchFamily="2" charset="0"/>
              </a:rPr>
              <a:t> -u &lt;</a:t>
            </a:r>
            <a:r>
              <a:rPr sz="3600" dirty="0" err="1">
                <a:latin typeface="Courier" pitchFamily="2" charset="0"/>
              </a:rPr>
              <a:t>netID</a:t>
            </a:r>
            <a:r>
              <a:rPr sz="3600" dirty="0">
                <a:latin typeface="Courier" pitchFamily="2" charset="0"/>
              </a:rPr>
              <a:t>&gt;</a:t>
            </a:r>
          </a:p>
        </p:txBody>
      </p:sp>
      <p:sp>
        <p:nvSpPr>
          <p:cNvPr id="8" name="Monitor your job using new commands…"/>
          <p:cNvSpPr txBox="1">
            <a:spLocks/>
          </p:cNvSpPr>
          <p:nvPr/>
        </p:nvSpPr>
        <p:spPr>
          <a:xfrm>
            <a:off x="164592" y="256032"/>
            <a:ext cx="12646152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defTabSz="373887" hangingPunct="1">
              <a:defRPr sz="5119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5200" dirty="0">
                <a:solidFill>
                  <a:schemeClr val="tx1">
                    <a:lumMod val="75000"/>
                    <a:lumOff val="25000"/>
                  </a:schemeClr>
                </a:solidFill>
                <a:sym typeface="Helvetica Neue Medium"/>
              </a:rPr>
              <a:t>Monitor your job using new commands</a:t>
            </a:r>
            <a:endParaRPr lang="en-US" sz="5200" dirty="0"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0443" y="2009826"/>
            <a:ext cx="108230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2516">
              <a:defRPr sz="372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800" b="0" dirty="0">
                <a:latin typeface="Helvetica Light"/>
              </a:rPr>
              <a:t>Cancel your job with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scancel</a:t>
            </a:r>
            <a:r>
              <a:rPr lang="en-US" sz="3800" b="0" dirty="0">
                <a:latin typeface="Helvetica Light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2932" y="3296874"/>
            <a:ext cx="12391868" cy="536473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2932" y="5593038"/>
            <a:ext cx="12391868" cy="536473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7815675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446" name="Getting Hel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Getting Help</a:t>
            </a:r>
          </a:p>
        </p:txBody>
      </p:sp>
      <p:sp>
        <p:nvSpPr>
          <p:cNvPr id="447" name="Documentation - KB, SchedMD…"/>
          <p:cNvSpPr txBox="1">
            <a:spLocks noGrp="1"/>
          </p:cNvSpPr>
          <p:nvPr>
            <p:ph type="body" idx="1"/>
          </p:nvPr>
        </p:nvSpPr>
        <p:spPr>
          <a:xfrm>
            <a:off x="806117" y="2597150"/>
            <a:ext cx="12122004" cy="62865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444500" indent="-444500" algn="l" defTabSz="5842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Documentation - KB, </a:t>
            </a:r>
            <a:r>
              <a:rPr dirty="0" err="1"/>
              <a:t>SchedMD</a:t>
            </a:r>
            <a:endParaRPr lang="en-US" dirty="0"/>
          </a:p>
          <a:p>
            <a:pPr algn="l" defTabSz="584200">
              <a:buSzPct val="145000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>
                <a:hlinkClick r:id="rId3"/>
              </a:rPr>
              <a:t>https://www.it.northwestern.edu/about/it-projects/quest-scheduler/test-cluster.html</a:t>
            </a:r>
            <a:endParaRPr lang="en-US" sz="2000" dirty="0"/>
          </a:p>
          <a:p>
            <a:pPr algn="l" defTabSz="584200">
              <a:buSzPct val="145000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>
                <a:hlinkClick r:id="rId4"/>
              </a:rPr>
              <a:t>https://slurm.schedmd.com/</a:t>
            </a:r>
            <a:endParaRPr lang="en-US" sz="2000" dirty="0"/>
          </a:p>
          <a:p>
            <a:pPr marL="444500" indent="-444500" algn="l" defTabSz="5842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Workshops and office hours</a:t>
            </a:r>
            <a:r>
              <a:rPr lang="en-US" dirty="0"/>
              <a:t> </a:t>
            </a:r>
          </a:p>
          <a:p>
            <a:pPr algn="l" defTabSz="584200">
              <a:buSzPct val="145000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>
                <a:hlinkClick r:id="rId5"/>
              </a:rPr>
              <a:t>https://www.it.northwestern.edu/about/it-projects/quest-scheduler/test-cluster.html#workshops</a:t>
            </a:r>
            <a:endParaRPr lang="en-US" sz="2000" dirty="0"/>
          </a:p>
          <a:p>
            <a:pPr marL="457200" indent="-457200" algn="l" defTabSz="584200">
              <a:spcBef>
                <a:spcPts val="4200"/>
              </a:spcBef>
              <a:buSzPct val="145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3200" u="sng" dirty="0">
                <a:hlinkClick r:id="rId6"/>
              </a:rPr>
              <a:t>quest-help@northwestern.edu</a:t>
            </a:r>
          </a:p>
          <a:p>
            <a:pPr algn="l" defTabSz="584200">
              <a:buSzPct val="145000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sz="1800" dirty="0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1300480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Questions?"/>
          <p:cNvSpPr txBox="1">
            <a:spLocks noGrp="1"/>
          </p:cNvSpPr>
          <p:nvPr>
            <p:ph type="title"/>
          </p:nvPr>
        </p:nvSpPr>
        <p:spPr>
          <a:xfrm>
            <a:off x="1300479" y="2480681"/>
            <a:ext cx="11704322" cy="15092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t>Questions?</a:t>
            </a:r>
          </a:p>
        </p:txBody>
      </p:sp>
      <p:sp>
        <p:nvSpPr>
          <p:cNvPr id="453" name="email: quest-help@northwestern.edu…"/>
          <p:cNvSpPr txBox="1">
            <a:spLocks noGrp="1"/>
          </p:cNvSpPr>
          <p:nvPr>
            <p:ph type="body" sz="half" idx="1"/>
          </p:nvPr>
        </p:nvSpPr>
        <p:spPr>
          <a:xfrm>
            <a:off x="1300480" y="4334933"/>
            <a:ext cx="11704320" cy="26649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559206">
              <a:spcBef>
                <a:spcPts val="900"/>
              </a:spcBef>
              <a:defRPr sz="3784">
                <a:solidFill>
                  <a:srgbClr val="404040"/>
                </a:solidFill>
              </a:defRPr>
            </a:pPr>
            <a:r>
              <a:rPr dirty="0"/>
              <a:t>email: </a:t>
            </a:r>
            <a:r>
              <a:rPr u="sng" dirty="0">
                <a:hlinkClick r:id="rId3"/>
              </a:rPr>
              <a:t>quest-help@northwestern.edu</a:t>
            </a:r>
          </a:p>
          <a:p>
            <a:pPr defTabSz="559206">
              <a:spcBef>
                <a:spcPts val="900"/>
              </a:spcBef>
              <a:defRPr sz="3784">
                <a:solidFill>
                  <a:srgbClr val="404040"/>
                </a:solidFill>
              </a:defRPr>
            </a:pPr>
            <a:endParaRPr u="sng" dirty="0">
              <a:hlinkClick r:id="rId3"/>
            </a:endParaRPr>
          </a:p>
          <a:p>
            <a:pPr defTabSz="559206">
              <a:spcBef>
                <a:spcPts val="900"/>
              </a:spcBef>
              <a:defRPr sz="3784">
                <a:solidFill>
                  <a:srgbClr val="404040"/>
                </a:solidFill>
              </a:defRPr>
            </a:pPr>
            <a:r>
              <a:rPr dirty="0" err="1"/>
              <a:t>Alper</a:t>
            </a:r>
            <a:r>
              <a:rPr dirty="0"/>
              <a:t> </a:t>
            </a:r>
            <a:r>
              <a:rPr dirty="0" err="1"/>
              <a:t>Kinaci</a:t>
            </a:r>
            <a:r>
              <a:rPr dirty="0"/>
              <a:t>, Janna Nugent</a:t>
            </a:r>
          </a:p>
          <a:p>
            <a:pPr defTabSz="559206">
              <a:spcBef>
                <a:spcPts val="900"/>
              </a:spcBef>
              <a:defRPr sz="3784">
                <a:solidFill>
                  <a:srgbClr val="404040"/>
                </a:solidFill>
              </a:defRPr>
            </a:pPr>
            <a:r>
              <a:rPr dirty="0"/>
              <a:t>Research Computing Services</a:t>
            </a:r>
          </a:p>
        </p:txBody>
      </p:sp>
      <p:pic>
        <p:nvPicPr>
          <p:cNvPr id="454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95769" y="7344870"/>
            <a:ext cx="5191964" cy="2408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Slurmlogo.png" descr="Slurm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57197" y="106242"/>
            <a:ext cx="4490945" cy="324191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" grpId="1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358" name="Submit your job using new comman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356362">
              <a:defRPr sz="488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/>
              <a:t>Submit your job using new commands</a:t>
            </a:r>
          </a:p>
          <a:p>
            <a:pPr defTabSz="356362">
              <a:defRPr sz="4880"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59" name="Submitting interactive jobs with salloc:…"/>
          <p:cNvSpPr txBox="1">
            <a:spLocks noGrp="1"/>
          </p:cNvSpPr>
          <p:nvPr>
            <p:ph type="body" idx="1"/>
          </p:nvPr>
        </p:nvSpPr>
        <p:spPr>
          <a:xfrm>
            <a:off x="395705" y="1692713"/>
            <a:ext cx="12122484" cy="7415192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defTabSz="584200">
              <a:spcBef>
                <a:spcPts val="0"/>
              </a:spcBef>
              <a:defRPr sz="3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Submitting </a:t>
            </a:r>
            <a:r>
              <a:rPr u="sng" dirty="0"/>
              <a:t>interactive jobs</a:t>
            </a:r>
            <a:r>
              <a:rPr dirty="0"/>
              <a:t> with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salloc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defTabSz="584200">
              <a:spcBef>
                <a:spcPts val="0"/>
              </a:spcBef>
              <a:defRPr sz="3200" i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required: account, partition,</a:t>
            </a:r>
            <a:r>
              <a:rPr lang="en-US" dirty="0"/>
              <a:t> nodes/cores,</a:t>
            </a:r>
            <a:r>
              <a:rPr dirty="0"/>
              <a:t> wall time</a:t>
            </a:r>
            <a:r>
              <a:rPr lang="en-US" dirty="0"/>
              <a:t>, memory</a:t>
            </a:r>
            <a:endParaRPr dirty="0"/>
          </a:p>
          <a:p>
            <a:pPr defTabSz="584200">
              <a:spcBef>
                <a:spcPts val="0"/>
              </a:spcBef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  <a:p>
            <a:pPr algn="l" defTabSz="448055"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/>
              <a:t>$</a:t>
            </a:r>
            <a:r>
              <a:rPr lang="en-US" sz="2600" dirty="0" err="1"/>
              <a:t>salloc</a:t>
            </a:r>
            <a:r>
              <a:rPr lang="en-US" sz="2600" dirty="0"/>
              <a:t> --account=p12345    \</a:t>
            </a:r>
          </a:p>
          <a:p>
            <a:pPr algn="l" defTabSz="448055"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/>
              <a:t>        --partition=short   \</a:t>
            </a:r>
          </a:p>
          <a:p>
            <a:pPr algn="l" defTabSz="448055"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/>
              <a:t>        --time=1:00:00      \ </a:t>
            </a:r>
          </a:p>
          <a:p>
            <a:pPr algn="l" defTabSz="448055"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/>
              <a:t>        --nodes=1           \ </a:t>
            </a:r>
          </a:p>
          <a:p>
            <a:pPr algn="l" defTabSz="448055"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/>
              <a:t>        --</a:t>
            </a:r>
            <a:r>
              <a:rPr lang="en-US" sz="2600" dirty="0" err="1"/>
              <a:t>ntasks</a:t>
            </a:r>
            <a:r>
              <a:rPr lang="en-US" sz="2600" dirty="0"/>
              <a:t>-per-node=1 \</a:t>
            </a:r>
          </a:p>
          <a:p>
            <a:pPr algn="l" defTabSz="448055"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--mem-per-</a:t>
            </a:r>
            <a:r>
              <a:rPr lang="en-US" sz="2600" dirty="0" err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26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=100M  \</a:t>
            </a:r>
          </a:p>
          <a:p>
            <a:pPr defTabSz="584200">
              <a:spcBef>
                <a:spcPts val="0"/>
              </a:spcBef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000" dirty="0"/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 err="1"/>
              <a:t>salloc</a:t>
            </a:r>
            <a:r>
              <a:rPr sz="2000" dirty="0"/>
              <a:t>: Granted job allocation 557789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 err="1"/>
              <a:t>salloc</a:t>
            </a:r>
            <a:r>
              <a:rPr sz="2000" dirty="0"/>
              <a:t>: Waiting for resource configuration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 err="1"/>
              <a:t>salloc</a:t>
            </a:r>
            <a:r>
              <a:rPr sz="2000" dirty="0"/>
              <a:t>: Nodes qnode4235 are ready for job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sz="2000" dirty="0"/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$</a:t>
            </a:r>
            <a:r>
              <a:rPr sz="2000" dirty="0" err="1"/>
              <a:t>ssh</a:t>
            </a:r>
            <a:r>
              <a:rPr sz="2000" dirty="0"/>
              <a:t> qnode4235</a:t>
            </a:r>
            <a:r>
              <a:rPr lang="en-US" sz="2000" dirty="0"/>
              <a:t> 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>
                <a:latin typeface="+mj-lt"/>
              </a:rPr>
              <a:t>OR </a:t>
            </a:r>
            <a:r>
              <a:rPr lang="en-US" sz="2000" dirty="0"/>
              <a:t>  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/>
              <a:t>$</a:t>
            </a:r>
            <a:r>
              <a:rPr lang="en-US" sz="2000" dirty="0" err="1"/>
              <a:t>ssh</a:t>
            </a:r>
            <a:r>
              <a:rPr lang="en-US" sz="2000" dirty="0"/>
              <a:t> –X qnode4235</a:t>
            </a:r>
          </a:p>
        </p:txBody>
      </p:sp>
      <p:sp>
        <p:nvSpPr>
          <p:cNvPr id="2" name="Right Arrow 1"/>
          <p:cNvSpPr/>
          <p:nvPr/>
        </p:nvSpPr>
        <p:spPr>
          <a:xfrm>
            <a:off x="3543139" y="8554958"/>
            <a:ext cx="457200" cy="209908"/>
          </a:xfrm>
          <a:prstGeom prst="rightArrow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543139" y="7970023"/>
            <a:ext cx="457200" cy="209909"/>
          </a:xfrm>
          <a:prstGeom prst="rightArrow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9983" y="7844144"/>
            <a:ext cx="5961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Connect to node for interactive session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129983" y="8422888"/>
            <a:ext cx="8028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Connect to node for interactive session with graphics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5704" y="3362378"/>
            <a:ext cx="6017127" cy="3247748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07" name="Why Slurm?…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84200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Why</a:t>
            </a:r>
            <a:r>
              <a:rPr lang="en-US" dirty="0"/>
              <a:t> Change to</a:t>
            </a:r>
            <a:r>
              <a:rPr dirty="0"/>
              <a:t> </a:t>
            </a:r>
            <a:r>
              <a:rPr dirty="0" err="1"/>
              <a:t>Slurm</a:t>
            </a:r>
            <a:r>
              <a:rPr dirty="0"/>
              <a:t>?</a:t>
            </a:r>
          </a:p>
        </p:txBody>
      </p:sp>
      <p:sp>
        <p:nvSpPr>
          <p:cNvPr id="208" name="Excels at high-throughput job submissions (more/faster)…"/>
          <p:cNvSpPr txBox="1">
            <a:spLocks noGrp="1"/>
          </p:cNvSpPr>
          <p:nvPr>
            <p:ph type="body" idx="1"/>
          </p:nvPr>
        </p:nvSpPr>
        <p:spPr>
          <a:xfrm>
            <a:off x="1152144" y="2642616"/>
            <a:ext cx="11458956" cy="5372100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/>
              <a:t>Submit more jobs, submit faster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/>
              <a:t>Higher reliability 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/>
              <a:t>Higher utilization -more computing for the buck-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/>
              <a:t>High adoption by research institutions                 -workflow transferability- </a:t>
            </a:r>
          </a:p>
        </p:txBody>
      </p:sp>
      <p:pic>
        <p:nvPicPr>
          <p:cNvPr id="209" name="Slurmlogo.png" descr="Slurm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11555" y="7504408"/>
            <a:ext cx="2897534" cy="20916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5" name="Why Slurm?…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lIns="50800" tIns="50800" rIns="50800" bIns="50800">
            <a:normAutofit fontScale="90000"/>
          </a:bodyPr>
          <a:lstStyle/>
          <a:p>
            <a:pPr defTabSz="584200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New Way to Share Resources on Quest</a:t>
            </a:r>
            <a:endParaRPr dirty="0"/>
          </a:p>
        </p:txBody>
      </p:sp>
      <p:sp>
        <p:nvSpPr>
          <p:cNvPr id="7" name="Excels at high-throughput job submissions (more/faster)…"/>
          <p:cNvSpPr txBox="1">
            <a:spLocks noGrp="1"/>
          </p:cNvSpPr>
          <p:nvPr>
            <p:ph type="body" idx="1"/>
          </p:nvPr>
        </p:nvSpPr>
        <p:spPr>
          <a:xfrm>
            <a:off x="1152143" y="1899400"/>
            <a:ext cx="11735953" cy="7498603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err="1"/>
              <a:t>FairShare</a:t>
            </a:r>
            <a:r>
              <a:rPr lang="en-US" sz="4000" dirty="0"/>
              <a:t>: The more jobs run a user runs, the lower their job priority becomes temporarily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FontTx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/>
              <a:t>No compute hour limits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/>
              <a:t>Renew allocations yearly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FontTx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/>
              <a:t>Jobs cannot overstep reserved memory or cores</a:t>
            </a:r>
          </a:p>
        </p:txBody>
      </p:sp>
    </p:spTree>
    <p:extLst>
      <p:ext uri="{BB962C8B-B14F-4D97-AF65-F5344CB8AC3E}">
        <p14:creationId xmlns:p14="http://schemas.microsoft.com/office/powerpoint/2010/main" val="4380188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21" name="Edit your job submission script for Slurm…"/>
          <p:cNvSpPr txBox="1">
            <a:spLocks noGrp="1"/>
          </p:cNvSpPr>
          <p:nvPr>
            <p:ph type="body" idx="1"/>
          </p:nvPr>
        </p:nvSpPr>
        <p:spPr>
          <a:xfrm>
            <a:off x="1152144" y="2642616"/>
            <a:ext cx="11458956" cy="5777484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b="1" dirty="0"/>
              <a:t>Convert</a:t>
            </a:r>
            <a:r>
              <a:rPr sz="4000" b="1" dirty="0"/>
              <a:t> your job submission script</a:t>
            </a:r>
            <a:endParaRPr lang="en-US" sz="4000" b="1" dirty="0"/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Profile your job’s memory usage</a:t>
            </a: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Submit your job using new commands</a:t>
            </a: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4000" dirty="0">
                <a:solidFill>
                  <a:schemeClr val="bg1">
                    <a:lumMod val="85000"/>
                  </a:schemeClr>
                </a:solidFill>
              </a:rPr>
              <a:t>Monitor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/Manage</a:t>
            </a:r>
            <a:r>
              <a:rPr sz="4000" dirty="0">
                <a:solidFill>
                  <a:schemeClr val="bg1">
                    <a:lumMod val="85000"/>
                  </a:schemeClr>
                </a:solidFill>
              </a:rPr>
              <a:t> your job using new commands</a:t>
            </a:r>
          </a:p>
        </p:txBody>
      </p:sp>
      <p:sp>
        <p:nvSpPr>
          <p:cNvPr id="6" name="Why Slurm?…"/>
          <p:cNvSpPr txBox="1">
            <a:spLocks/>
          </p:cNvSpPr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defTabSz="584200" hangingPunct="1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8000" dirty="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rPr>
              <a:t>What do I need to do?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0872" y="9232739"/>
            <a:ext cx="353688" cy="352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14" name="Slurm test cluster…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84200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Slurm</a:t>
            </a:r>
            <a:r>
              <a:rPr dirty="0"/>
              <a:t> test cluster</a:t>
            </a:r>
          </a:p>
        </p:txBody>
      </p:sp>
      <p:sp>
        <p:nvSpPr>
          <p:cNvPr id="215" name="login to &lt;netID&gt;@slurmtest.northwestern.edu…"/>
          <p:cNvSpPr txBox="1">
            <a:spLocks noGrp="1"/>
          </p:cNvSpPr>
          <p:nvPr>
            <p:ph type="body" sz="half" idx="1"/>
          </p:nvPr>
        </p:nvSpPr>
        <p:spPr>
          <a:xfrm>
            <a:off x="952500" y="3543631"/>
            <a:ext cx="11099800" cy="4449714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lvl="1" indent="0" defTabSz="584200">
              <a:spcBef>
                <a:spcPts val="4200"/>
              </a:spcBef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4000" b="1" dirty="0"/>
              <a:t>login to &lt;</a:t>
            </a:r>
            <a:r>
              <a:rPr sz="4000" b="1" dirty="0" err="1"/>
              <a:t>netID</a:t>
            </a:r>
            <a:r>
              <a:rPr sz="4000" b="1" dirty="0"/>
              <a:t>&gt;@slurmtest.northwestern.edu</a:t>
            </a:r>
          </a:p>
          <a:p>
            <a:pPr lvl="1" indent="0" defTabSz="584200">
              <a:spcBef>
                <a:spcPts val="4200"/>
              </a:spcBef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sz="4000" dirty="0"/>
          </a:p>
          <a:p>
            <a:pPr lvl="1" indent="0" defTabSz="584200">
              <a:spcBef>
                <a:spcPts val="4200"/>
              </a:spcBef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4000" dirty="0"/>
              <a:t>200 </a:t>
            </a:r>
            <a:r>
              <a:rPr lang="en-US" sz="4000" dirty="0"/>
              <a:t>Q</a:t>
            </a:r>
            <a:r>
              <a:rPr sz="4000" dirty="0"/>
              <a:t>uest</a:t>
            </a:r>
            <a:r>
              <a:rPr lang="en-US" sz="4000" dirty="0"/>
              <a:t> </a:t>
            </a:r>
            <a:r>
              <a:rPr sz="4000" dirty="0"/>
              <a:t>4 nodes: 128GB RAM, 20 cores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446144" y="2073404"/>
            <a:ext cx="37641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1" dirty="0"/>
              <a:t>getting started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39" name="Edit your job submission script for Slurm"/>
          <p:cNvSpPr txBox="1">
            <a:spLocks noGrp="1"/>
          </p:cNvSpPr>
          <p:nvPr>
            <p:ph type="title"/>
          </p:nvPr>
        </p:nvSpPr>
        <p:spPr>
          <a:xfrm>
            <a:off x="177750" y="254000"/>
            <a:ext cx="12649300" cy="2159000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defTabSz="379729"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sz="6000" dirty="0">
                <a:solidFill>
                  <a:schemeClr val="tx2">
                    <a:lumMod val="75000"/>
                  </a:schemeClr>
                </a:solidFill>
                <a:latin typeface="Helvetica" pitchFamily="2" charset="0"/>
              </a:rPr>
              <a:t>Convert your job submission script</a:t>
            </a:r>
            <a:endParaRPr sz="6000" dirty="0">
              <a:solidFill>
                <a:schemeClr val="tx2">
                  <a:lumMod val="75000"/>
                </a:schemeClr>
              </a:solidFill>
              <a:latin typeface="Helvetica" pitchFamily="2" charset="0"/>
            </a:endParaRPr>
          </a:p>
        </p:txBody>
      </p:sp>
      <p:sp>
        <p:nvSpPr>
          <p:cNvPr id="240" name="Best Practice:…"/>
          <p:cNvSpPr txBox="1">
            <a:spLocks noGrp="1"/>
          </p:cNvSpPr>
          <p:nvPr>
            <p:ph type="body" sz="half" idx="1"/>
          </p:nvPr>
        </p:nvSpPr>
        <p:spPr>
          <a:xfrm>
            <a:off x="2580754" y="2286000"/>
            <a:ext cx="7843292" cy="62865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8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Best Practice:</a:t>
            </a:r>
          </a:p>
          <a:p>
            <a: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make a copy of your Moab submission script before you edit it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32" name="Edit your job submission script for Slurm"/>
          <p:cNvSpPr txBox="1">
            <a:spLocks noGrp="1"/>
          </p:cNvSpPr>
          <p:nvPr>
            <p:ph type="title"/>
          </p:nvPr>
        </p:nvSpPr>
        <p:spPr>
          <a:xfrm>
            <a:off x="177750" y="254000"/>
            <a:ext cx="126493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379729"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Helvetica" pitchFamily="2" charset="0"/>
              </a:rPr>
              <a:t>Convert your job submission script</a:t>
            </a:r>
            <a:endParaRPr dirty="0"/>
          </a:p>
        </p:txBody>
      </p:sp>
      <p:sp>
        <p:nvSpPr>
          <p:cNvPr id="233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2515562" y="2237151"/>
            <a:ext cx="7843292" cy="708660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3600" dirty="0"/>
              <a:t>#MSUB becomes #SBATCH</a:t>
            </a:r>
          </a:p>
        </p:txBody>
      </p:sp>
      <p:sp>
        <p:nvSpPr>
          <p:cNvPr id="9" name="#!/bin/bash…"/>
          <p:cNvSpPr txBox="1">
            <a:spLocks/>
          </p:cNvSpPr>
          <p:nvPr/>
        </p:nvSpPr>
        <p:spPr>
          <a:xfrm>
            <a:off x="153860" y="3125216"/>
            <a:ext cx="6123650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–q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–l 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ppn</a:t>
            </a: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walltime</a:t>
            </a: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pmem</a:t>
            </a: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=3gb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cd $PBS_O_WORKDIR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860" y="3605328"/>
            <a:ext cx="1171506" cy="2589704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#!/bin/bash…">
            <a:extLst>
              <a:ext uri="{FF2B5EF4-FFF2-40B4-BE49-F238E27FC236}">
                <a16:creationId xmlns:a16="http://schemas.microsoft.com/office/drawing/2014/main" id="{89A77C2B-D9BF-5A4D-B72A-9132055E48D6}"/>
              </a:ext>
            </a:extLst>
          </p:cNvPr>
          <p:cNvSpPr txBox="1">
            <a:spLocks/>
          </p:cNvSpPr>
          <p:nvPr/>
        </p:nvSpPr>
        <p:spPr>
          <a:xfrm>
            <a:off x="6702936" y="3125216"/>
            <a:ext cx="6124114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–p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–N 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–n 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-t 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2800" dirty="0" err="1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cpu</a:t>
            </a: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02936" y="3605328"/>
            <a:ext cx="1588309" cy="2589704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121381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16301</TotalTime>
  <Words>2290</Words>
  <Application>Microsoft Macintosh PowerPoint</Application>
  <PresentationFormat>Custom</PresentationFormat>
  <Paragraphs>508</Paragraphs>
  <Slides>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Courier</vt:lpstr>
      <vt:lpstr>Courier New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Menlo</vt:lpstr>
      <vt:lpstr>White</vt:lpstr>
      <vt:lpstr>Migrating to Slurm on Quest</vt:lpstr>
      <vt:lpstr>PowerPoint Presentation</vt:lpstr>
      <vt:lpstr>PowerPoint Presentation</vt:lpstr>
      <vt:lpstr>Why Change to Slurm?</vt:lpstr>
      <vt:lpstr>New Way to Share Resources on Quest</vt:lpstr>
      <vt:lpstr>PowerPoint Presentation</vt:lpstr>
      <vt:lpstr>Slurm test cluster</vt:lpstr>
      <vt:lpstr>Convert your job submission script</vt:lpstr>
      <vt:lpstr>Convert your job submission script</vt:lpstr>
      <vt:lpstr>Convert your job submission script</vt:lpstr>
      <vt:lpstr>Convert your job submission script</vt:lpstr>
      <vt:lpstr>Convert your job submission script</vt:lpstr>
      <vt:lpstr>Convert your job submission script</vt:lpstr>
      <vt:lpstr>Convert your job submission script</vt:lpstr>
      <vt:lpstr>Convert your job submission 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Submit your job using new commands</vt:lpstr>
      <vt:lpstr>Submit your job using new commands</vt:lpstr>
      <vt:lpstr>PowerPoint Presentation</vt:lpstr>
      <vt:lpstr>Monitor your job using new commands</vt:lpstr>
      <vt:lpstr>PowerPoint Presentation</vt:lpstr>
      <vt:lpstr>Monitor your job using new commands</vt:lpstr>
      <vt:lpstr>Monitor your job using new commands</vt:lpstr>
      <vt:lpstr>Monitor your job using new commands</vt:lpstr>
      <vt:lpstr>PowerPoint Presentation</vt:lpstr>
      <vt:lpstr>Getting Help</vt:lpstr>
      <vt:lpstr>Questions?</vt:lpstr>
      <vt:lpstr>Submit your job using new commands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to Slurm</dc:title>
  <dc:creator>Alper Kinaci</dc:creator>
  <cp:lastModifiedBy>Janna Ore Nugent</cp:lastModifiedBy>
  <cp:revision>164</cp:revision>
  <dcterms:modified xsi:type="dcterms:W3CDTF">2019-04-02T20:03:45Z</dcterms:modified>
</cp:coreProperties>
</file>