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7" r:id="rId2"/>
    <p:sldId id="317" r:id="rId3"/>
    <p:sldId id="265" r:id="rId4"/>
    <p:sldId id="308" r:id="rId5"/>
    <p:sldId id="266" r:id="rId6"/>
    <p:sldId id="267" r:id="rId7"/>
    <p:sldId id="270" r:id="rId8"/>
    <p:sldId id="269" r:id="rId9"/>
    <p:sldId id="326" r:id="rId10"/>
    <p:sldId id="327" r:id="rId11"/>
    <p:sldId id="328" r:id="rId12"/>
    <p:sldId id="329" r:id="rId13"/>
    <p:sldId id="330" r:id="rId14"/>
    <p:sldId id="325" r:id="rId15"/>
    <p:sldId id="332" r:id="rId16"/>
    <p:sldId id="277" r:id="rId17"/>
    <p:sldId id="279" r:id="rId18"/>
    <p:sldId id="278" r:id="rId19"/>
    <p:sldId id="280" r:id="rId20"/>
    <p:sldId id="281" r:id="rId21"/>
    <p:sldId id="282" r:id="rId22"/>
    <p:sldId id="336" r:id="rId23"/>
    <p:sldId id="333" r:id="rId24"/>
    <p:sldId id="286" r:id="rId25"/>
    <p:sldId id="287" r:id="rId26"/>
    <p:sldId id="334" r:id="rId27"/>
    <p:sldId id="291" r:id="rId28"/>
    <p:sldId id="292" r:id="rId29"/>
    <p:sldId id="335" r:id="rId30"/>
    <p:sldId id="313" r:id="rId31"/>
    <p:sldId id="294" r:id="rId32"/>
    <p:sldId id="319" r:id="rId33"/>
    <p:sldId id="298" r:id="rId34"/>
    <p:sldId id="299" r:id="rId35"/>
    <p:sldId id="288" r:id="rId36"/>
    <p:sldId id="318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6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5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73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19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46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2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o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CPU</a:t>
            </a:r>
            <a:r>
              <a:rPr lang="en-US" baseline="0" dirty="0" smtClean="0"/>
              <a:t> eff : </a:t>
            </a:r>
            <a:r>
              <a:rPr lang="en-US" dirty="0" smtClean="0"/>
              <a:t>the ratio of the actual core time from all cores divided by the number of cores requested divided by the run time. </a:t>
            </a:r>
          </a:p>
          <a:p>
            <a:r>
              <a:rPr lang="en-US" dirty="0" smtClean="0"/>
              <a:t>Memory eff :  the ratio of the high-water mark of memory used by all tasks divided by the memory requested for the job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Fairshare</a:t>
            </a:r>
            <a:r>
              <a:rPr lang="en-US" dirty="0" smtClean="0"/>
              <a:t> score for Research</a:t>
            </a:r>
            <a:r>
              <a:rPr lang="en-US" baseline="0" dirty="0" smtClean="0"/>
              <a:t> I and Research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2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4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463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667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9" name="Shape 4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 100TB of RAM total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15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04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6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3858" y="9123976"/>
            <a:ext cx="4273355" cy="5564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5791" y="9232739"/>
            <a:ext cx="368769" cy="35200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.northwestern.edu/about/it-projects/quest-scheduler/test-clust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quest-help@northwestern.edu" TargetMode="External"/><Relationship Id="rId5" Type="http://schemas.openxmlformats.org/officeDocument/2006/relationships/hyperlink" Target="https://www.it.northwestern.edu/about/it-projects/quest-scheduler/test-cluster.html#workshops" TargetMode="External"/><Relationship Id="rId4" Type="http://schemas.openxmlformats.org/officeDocument/2006/relationships/hyperlink" Target="https://slurm.schedmd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quest-help@northwestern.edu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ransitioning to Slurm"/>
          <p:cNvSpPr txBox="1">
            <a:spLocks noGrp="1"/>
          </p:cNvSpPr>
          <p:nvPr>
            <p:ph type="title"/>
          </p:nvPr>
        </p:nvSpPr>
        <p:spPr>
          <a:xfrm>
            <a:off x="1314026" y="2928337"/>
            <a:ext cx="11054081" cy="2090703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Migrating </a:t>
            </a:r>
            <a:r>
              <a:rPr dirty="0" smtClean="0"/>
              <a:t>to </a:t>
            </a:r>
            <a:r>
              <a:rPr dirty="0" err="1" smtClean="0"/>
              <a:t>Slurm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Quest</a:t>
            </a:r>
            <a:endParaRPr dirty="0"/>
          </a:p>
        </p:txBody>
      </p:sp>
      <p:sp>
        <p:nvSpPr>
          <p:cNvPr id="147" name="Janna Nugent, Alper Kinaci…"/>
          <p:cNvSpPr txBox="1">
            <a:spLocks noGrp="1"/>
          </p:cNvSpPr>
          <p:nvPr>
            <p:ph type="body" sz="quarter" idx="1"/>
          </p:nvPr>
        </p:nvSpPr>
        <p:spPr>
          <a:xfrm>
            <a:off x="2289386" y="5052906"/>
            <a:ext cx="9103361" cy="2492588"/>
          </a:xfrm>
          <a:prstGeom prst="rect">
            <a:avLst/>
          </a:prstGeom>
        </p:spPr>
        <p:txBody>
          <a:bodyPr/>
          <a:lstStyle/>
          <a:p>
            <a:pPr>
              <a:defRPr sz="3700">
                <a:solidFill>
                  <a:srgbClr val="53585F"/>
                </a:solidFill>
              </a:defRPr>
            </a:pPr>
            <a:endParaRPr/>
          </a:p>
          <a:p>
            <a:pPr>
              <a:defRPr sz="3700">
                <a:solidFill>
                  <a:srgbClr val="53585F"/>
                </a:solidFill>
              </a:defRPr>
            </a:pPr>
            <a:r>
              <a:t>Janna Nugent, Alper Kinaci</a:t>
            </a:r>
          </a:p>
          <a:p>
            <a:pPr>
              <a:defRPr sz="3700">
                <a:solidFill>
                  <a:srgbClr val="53585F"/>
                </a:solidFill>
              </a:defRPr>
            </a:pPr>
            <a:r>
              <a:t>Research Computing Services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8801" y="9232739"/>
            <a:ext cx="255759" cy="352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49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lurmlogo.png" descr="Slurm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4236" y="342780"/>
            <a:ext cx="11439023" cy="8257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Partition (i.e. queue):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40371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40371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7859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Nodes &amp; Cores: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4443528"/>
            <a:ext cx="6123650" cy="87782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4443528"/>
            <a:ext cx="6124114" cy="87782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8967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Time (i.e. </a:t>
            </a:r>
            <a:r>
              <a:rPr lang="en-US" sz="3600" dirty="0" err="1"/>
              <a:t>walltime</a:t>
            </a:r>
            <a:r>
              <a:rPr lang="en-US" sz="3600" dirty="0"/>
              <a:t>):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53198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53198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8251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Memory: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57262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57262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719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6386103" y="3160238"/>
            <a:ext cx="6618697" cy="348039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/>
              <a:t>Environment is inherited from the time the job is </a:t>
            </a:r>
            <a:r>
              <a:rPr lang="en-US" sz="3200" dirty="0" smtClean="0"/>
              <a:t>submitted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200" dirty="0" smtClean="0"/>
          </a:p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 smtClean="0"/>
              <a:t>Any module or environment variable set on your terminal during submission time will be passed on to the job</a:t>
            </a:r>
            <a:endParaRPr lang="en-US" sz="3200" dirty="0"/>
          </a:p>
        </p:txBody>
      </p:sp>
      <p:sp>
        <p:nvSpPr>
          <p:cNvPr id="10" name="#!/bin/bash…"/>
          <p:cNvSpPr txBox="1">
            <a:spLocks/>
          </p:cNvSpPr>
          <p:nvPr/>
        </p:nvSpPr>
        <p:spPr>
          <a:xfrm>
            <a:off x="155448" y="3127248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3860" y="6609632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mtClean="0"/>
              <a:t>Convert your job submission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44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submission 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script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4387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91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4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To a</a:t>
            </a:r>
            <a:r>
              <a:rPr dirty="0" smtClean="0"/>
              <a:t>ccurately </a:t>
            </a:r>
            <a:r>
              <a:rPr dirty="0"/>
              <a:t>reserve </a:t>
            </a:r>
            <a:r>
              <a:rPr dirty="0" smtClean="0"/>
              <a:t>RAM</a:t>
            </a:r>
            <a:r>
              <a:rPr lang="en-US" dirty="0" smtClean="0"/>
              <a:t>, </a:t>
            </a:r>
            <a:r>
              <a:rPr dirty="0" smtClean="0"/>
              <a:t>profile </a:t>
            </a:r>
            <a:r>
              <a:rPr dirty="0"/>
              <a:t>your job</a:t>
            </a:r>
          </a:p>
          <a:p>
            <a:pPr algn="l"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Request </a:t>
            </a:r>
            <a:r>
              <a:rPr lang="en-US" dirty="0" smtClean="0"/>
              <a:t>a node completely and run your job</a:t>
            </a:r>
          </a:p>
          <a:p>
            <a:pPr algn="l" defTabSz="457200">
              <a:lnSpc>
                <a:spcPts val="6000"/>
              </a:lnSpc>
              <a:spcBef>
                <a:spcPts val="0"/>
              </a:spcBef>
              <a:defRPr sz="3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" name="#!/bin/bash…"/>
          <p:cNvSpPr txBox="1">
            <a:spLocks/>
          </p:cNvSpPr>
          <p:nvPr/>
        </p:nvSpPr>
        <p:spPr>
          <a:xfrm>
            <a:off x="177750" y="2120310"/>
            <a:ext cx="7772450" cy="6655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32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32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32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750" y="5065828"/>
            <a:ext cx="7772450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8189553" y="2120310"/>
            <a:ext cx="4637497" cy="1597548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200" dirty="0" smtClean="0"/>
              <a:t>mypython.py script uses multiprocessing with 5 cores</a:t>
            </a:r>
            <a:endParaRPr lang="en-US" sz="3200" dirty="0"/>
          </a:p>
        </p:txBody>
      </p:sp>
      <p:sp>
        <p:nvSpPr>
          <p:cNvPr id="10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97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41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T</a:t>
            </a:r>
            <a:r>
              <a:rPr dirty="0" smtClean="0"/>
              <a:t>o </a:t>
            </a:r>
            <a:r>
              <a:rPr dirty="0"/>
              <a:t>accurately </a:t>
            </a:r>
            <a:r>
              <a:rPr dirty="0" smtClean="0"/>
              <a:t>reserve</a:t>
            </a:r>
            <a:r>
              <a:rPr lang="en-US" dirty="0" smtClean="0"/>
              <a:t> </a:t>
            </a:r>
            <a:r>
              <a:rPr dirty="0" smtClean="0"/>
              <a:t>RAM</a:t>
            </a:r>
            <a:r>
              <a:rPr dirty="0"/>
              <a:t>, profile your job</a:t>
            </a:r>
          </a:p>
          <a:p>
            <a:pPr algn="l"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Request </a:t>
            </a:r>
            <a:r>
              <a:rPr lang="en-US" dirty="0" smtClean="0"/>
              <a:t>a node completely and</a:t>
            </a:r>
            <a:r>
              <a:rPr dirty="0" smtClean="0"/>
              <a:t> </a:t>
            </a:r>
            <a:r>
              <a:rPr dirty="0"/>
              <a:t>run </a:t>
            </a:r>
            <a:r>
              <a:rPr lang="en-US" dirty="0" smtClean="0"/>
              <a:t>your job </a:t>
            </a:r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When </a:t>
            </a:r>
            <a:r>
              <a:rPr dirty="0"/>
              <a:t>your job completes, run: 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seff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job_id_number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algn="l" defTabSz="457200">
              <a:lnSpc>
                <a:spcPts val="6000"/>
              </a:lnSpc>
              <a:spcBef>
                <a:spcPts val="0"/>
              </a:spcBef>
              <a:defRPr sz="3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3305" y="7440864"/>
            <a:ext cx="9025769" cy="911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09" name="[abc123@quser24 ~]$ seff 549437…"/>
          <p:cNvSpPr txBox="1">
            <a:spLocks noGrp="1"/>
          </p:cNvSpPr>
          <p:nvPr>
            <p:ph type="body" idx="1"/>
          </p:nvPr>
        </p:nvSpPr>
        <p:spPr>
          <a:xfrm>
            <a:off x="296703" y="2184400"/>
            <a:ext cx="12458190" cy="627093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3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seff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60626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Job ID: 60626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Cluster: quest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User/Group: 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abc123/abc123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State: COMPLETED (exit code 0)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Nodes: 1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Cores per node: 20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CPU Utilized: 00:05:21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CPU Efficiency: 24.32% of 00:22:00 core-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Job Wall-clock time: 00:01:06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Memory Utilized: 30.41 GB</a:t>
            </a:r>
          </a:p>
          <a:p>
            <a:pPr algn="l" defTabSz="508254">
              <a:spcBef>
                <a:spcPts val="0"/>
              </a:spcBef>
              <a:defRPr sz="278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Memory Efficiency: 50.68% of 60.00 GB</a:t>
            </a:r>
            <a:endParaRPr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304" y="2663591"/>
            <a:ext cx="12731495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3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Learning Objectives</a:t>
            </a:r>
            <a:endParaRPr dirty="0"/>
          </a:p>
        </p:txBody>
      </p:sp>
      <p:sp>
        <p:nvSpPr>
          <p:cNvPr id="5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4558" y="3873500"/>
            <a:ext cx="9171684" cy="4896316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New accounting policy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Converting your script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Profile your job’s memory usage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Submitting your job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Monitoring/managing your job</a:t>
            </a:r>
            <a:endParaRPr dirty="0"/>
          </a:p>
        </p:txBody>
      </p:sp>
      <p:pic>
        <p:nvPicPr>
          <p:cNvPr id="6" name="Slurmlogo.png" descr="Slurm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1555" y="7504408"/>
            <a:ext cx="2897534" cy="209166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1648166" y="2185650"/>
            <a:ext cx="99695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MAY 1</a:t>
            </a:r>
            <a:r>
              <a:rPr lang="en-US" sz="4400" baseline="30000" dirty="0" smtClean="0">
                <a:solidFill>
                  <a:srgbClr val="FF0000"/>
                </a:solidFill>
              </a:rPr>
              <a:t>st</a:t>
            </a:r>
            <a:r>
              <a:rPr lang="en-US" sz="44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Day of the change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03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15" name="CPU Efficiency : the ratio of the actual core time from all cores divided by the number of cores requested divided by the run time. Since CPU Efficiency = 103%, the job fully utilized all 10 cores during the run time.…"/>
          <p:cNvSpPr txBox="1">
            <a:spLocks noGrp="1"/>
          </p:cNvSpPr>
          <p:nvPr>
            <p:ph type="body" idx="1"/>
          </p:nvPr>
        </p:nvSpPr>
        <p:spPr>
          <a:xfrm>
            <a:off x="711200" y="2699656"/>
            <a:ext cx="11746990" cy="5834744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448055">
              <a:lnSpc>
                <a:spcPts val="5600"/>
              </a:lnSpc>
              <a:spcBef>
                <a:spcPts val="1500"/>
              </a:spcBef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3200" b="1" u="sng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Memory Efficiency</a:t>
            </a:r>
            <a:r>
              <a:rPr lang="en-US" sz="3200" u="sng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indent="-457200" algn="l" defTabSz="448055">
              <a:lnSpc>
                <a:spcPts val="56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200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The 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ratio of the high-water mark of memory used by all tasks divided by the memory requested for the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job</a:t>
            </a:r>
          </a:p>
          <a:p>
            <a:pPr marL="457200" indent="-457200" algn="l" defTabSz="448055">
              <a:lnSpc>
                <a:spcPts val="56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3200" dirty="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For the previous example, total 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memory requested was 60 GB. Only 30.41 GB were used so the memory efficiency was %50.68</a:t>
            </a:r>
          </a:p>
          <a:p>
            <a:pPr algn="l" defTabSz="448055">
              <a:lnSpc>
                <a:spcPts val="5600"/>
              </a:lnSpc>
              <a:spcBef>
                <a:spcPts val="1500"/>
              </a:spcBef>
              <a:defRPr sz="3234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defRPr>
            </a:pPr>
            <a:endParaRPr lang="en-US" sz="3200" dirty="0" smtClean="0">
              <a:solidFill>
                <a:schemeClr val="tx1"/>
              </a:solidFill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21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60831">
              <a:spcBef>
                <a:spcPts val="0"/>
              </a:spcBef>
              <a:defRPr sz="39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T</a:t>
            </a:r>
            <a:r>
              <a:rPr dirty="0" smtClean="0"/>
              <a:t>o </a:t>
            </a:r>
            <a:r>
              <a:rPr dirty="0"/>
              <a:t>accurately reserve </a:t>
            </a:r>
            <a:r>
              <a:rPr lang="en-US" dirty="0" smtClean="0"/>
              <a:t>CPUs/</a:t>
            </a:r>
            <a:r>
              <a:rPr dirty="0" smtClean="0"/>
              <a:t>RAM</a:t>
            </a:r>
            <a:r>
              <a:rPr dirty="0"/>
              <a:t>, profile your job</a:t>
            </a:r>
          </a:p>
          <a:p>
            <a:pPr algn="l" defTabSz="560831">
              <a:spcBef>
                <a:spcPts val="0"/>
              </a:spcBef>
              <a:defRPr sz="3072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marL="635000" indent="-635000" algn="l" defTabSz="584200">
              <a:lnSpc>
                <a:spcPct val="120000"/>
              </a:lnSpc>
              <a:spcBef>
                <a:spcPts val="5200"/>
              </a:spcBef>
              <a:buSzPct val="100000"/>
              <a:buAutoNum type="arabicPeriod"/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Request a node completely and run your job</a:t>
            </a:r>
          </a:p>
          <a:p>
            <a:pPr marL="609600" indent="-609600" algn="l" defTabSz="560831">
              <a:lnSpc>
                <a:spcPct val="120000"/>
              </a:lnSpc>
              <a:spcBef>
                <a:spcPts val="4900"/>
              </a:spcBef>
              <a:buSzPct val="100000"/>
              <a:buAutoNum type="arabicPeriod"/>
              <a:defRPr sz="3072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 smtClean="0"/>
              <a:t>When </a:t>
            </a:r>
            <a:r>
              <a:rPr dirty="0"/>
              <a:t>your job completes, run </a:t>
            </a:r>
            <a:r>
              <a:rPr dirty="0" err="1"/>
              <a:t>seff</a:t>
            </a:r>
            <a:r>
              <a:rPr dirty="0"/>
              <a:t> &lt;</a:t>
            </a:r>
            <a:r>
              <a:rPr dirty="0" err="1"/>
              <a:t>job_id_number</a:t>
            </a:r>
            <a:r>
              <a:rPr dirty="0"/>
              <a:t>&gt;</a:t>
            </a:r>
          </a:p>
          <a:p>
            <a:pPr marL="609600" indent="-609600" algn="l" defTabSz="560831">
              <a:lnSpc>
                <a:spcPct val="120000"/>
              </a:lnSpc>
              <a:spcBef>
                <a:spcPts val="4900"/>
              </a:spcBef>
              <a:buSzPct val="100000"/>
              <a:buAutoNum type="arabicPeriod"/>
              <a:defRPr sz="3072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Adjust your job submission script to request the memory           #SBATCH --mem-per-</a:t>
            </a:r>
            <a:r>
              <a:rPr dirty="0" err="1"/>
              <a:t>cpu</a:t>
            </a:r>
            <a:r>
              <a:rPr dirty="0"/>
              <a:t>=&lt;memory&gt;</a:t>
            </a:r>
          </a:p>
          <a:p>
            <a:pPr algn="l" defTabSz="438911">
              <a:lnSpc>
                <a:spcPts val="5800"/>
              </a:lnSpc>
              <a:spcBef>
                <a:spcPts val="0"/>
              </a:spcBef>
              <a:defRPr sz="3167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6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sp>
        <p:nvSpPr>
          <p:cNvPr id="5" name="Edit your job submission script for Slurm"/>
          <p:cNvSpPr txBox="1">
            <a:spLocks/>
          </p:cNvSpPr>
          <p:nvPr/>
        </p:nvSpPr>
        <p:spPr>
          <a:xfrm>
            <a:off x="177750" y="254000"/>
            <a:ext cx="126493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37972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 smtClean="0"/>
              <a:t>Profile your job’s memory usage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19737"/>
              </p:ext>
            </p:extLst>
          </p:nvPr>
        </p:nvGraphicFramePr>
        <p:xfrm>
          <a:off x="1325099" y="3789200"/>
          <a:ext cx="9825929" cy="363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8517">
                  <a:extLst>
                    <a:ext uri="{9D8B030D-6E8A-4147-A177-3AD203B41FA5}">
                      <a16:colId xmlns:a16="http://schemas.microsoft.com/office/drawing/2014/main" val="3183487208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11445493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490120119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3225689184"/>
                    </a:ext>
                  </a:extLst>
                </a:gridCol>
                <a:gridCol w="1564353">
                  <a:extLst>
                    <a:ext uri="{9D8B030D-6E8A-4147-A177-3AD203B41FA5}">
                      <a16:colId xmlns:a16="http://schemas.microsoft.com/office/drawing/2014/main" val="1276740921"/>
                    </a:ext>
                  </a:extLst>
                </a:gridCol>
              </a:tblGrid>
              <a:tr h="90754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 5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</a:t>
                      </a:r>
                      <a:r>
                        <a:rPr lang="en-US" sz="2800" b="1" baseline="0" dirty="0" smtClean="0"/>
                        <a:t> 6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Quest 8</a:t>
                      </a:r>
                      <a:endParaRPr 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446362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Cores/node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388283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Memory</a:t>
                      </a:r>
                      <a:r>
                        <a:rPr lang="en-US" sz="2800" b="1" baseline="0" dirty="0" smtClean="0"/>
                        <a:t>/node (GB)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&lt;96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409926"/>
                  </a:ext>
                </a:extLst>
              </a:tr>
              <a:tr h="9075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Memory/core (GB)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&lt;6.4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&lt;5.3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&lt;4.5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&lt;3.4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33999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889714" y="3789202"/>
            <a:ext cx="1573078" cy="3811317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6456155" y="6034078"/>
            <a:ext cx="588009" cy="3720891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0715" y="7642062"/>
            <a:ext cx="3720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err="1" smtClean="0"/>
              <a:t>Slurm</a:t>
            </a:r>
            <a:r>
              <a:rPr lang="en-US" sz="2800" b="0" dirty="0" smtClean="0"/>
              <a:t> test cluster only</a:t>
            </a:r>
            <a:endParaRPr lang="en-US" sz="2800" b="0" dirty="0"/>
          </a:p>
        </p:txBody>
      </p:sp>
      <p:sp>
        <p:nvSpPr>
          <p:cNvPr id="13" name="Memory: to accurately reserve RAM, profile your job…"/>
          <p:cNvSpPr txBox="1">
            <a:spLocks noGrp="1"/>
          </p:cNvSpPr>
          <p:nvPr>
            <p:ph type="body" idx="1"/>
          </p:nvPr>
        </p:nvSpPr>
        <p:spPr>
          <a:xfrm>
            <a:off x="273305" y="2286000"/>
            <a:ext cx="12458190" cy="1387098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60831">
              <a:spcBef>
                <a:spcPts val="0"/>
              </a:spcBef>
              <a:defRPr sz="39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smtClean="0"/>
              <a:t>Available cores and memory per Quest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904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submission 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script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Submit your job using new commands</a:t>
            </a:r>
            <a:endParaRPr lang="en-US" sz="4000" b="1" dirty="0">
              <a:solidFill>
                <a:schemeClr val="tx1"/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4278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46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173736" y="254000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Submit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347" name="Submit batch jobs with sbatch:…"/>
          <p:cNvSpPr txBox="1">
            <a:spLocks noGrp="1"/>
          </p:cNvSpPr>
          <p:nvPr>
            <p:ph type="body" idx="1"/>
          </p:nvPr>
        </p:nvSpPr>
        <p:spPr>
          <a:xfrm>
            <a:off x="624907" y="2286000"/>
            <a:ext cx="11754986" cy="62865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 </a:t>
            </a:r>
            <a:r>
              <a:rPr u="sng" dirty="0"/>
              <a:t>batch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584200">
              <a:spcBef>
                <a:spcPts val="0"/>
              </a:spcBef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$ </a:t>
            </a:r>
            <a:r>
              <a:rPr dirty="0" err="1"/>
              <a:t>sbatch</a:t>
            </a:r>
            <a:r>
              <a:rPr dirty="0"/>
              <a:t> submission_script.sh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Submitted batch job </a:t>
            </a:r>
            <a:r>
              <a:rPr dirty="0" smtClean="0"/>
              <a:t>557758</a:t>
            </a: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algn="l" defTabSz="584200">
              <a:spcBef>
                <a:spcPts val="0"/>
              </a:spcBef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$ </a:t>
            </a:r>
            <a:r>
              <a:rPr lang="en-US" dirty="0" err="1" smtClean="0"/>
              <a:t>sbatch</a:t>
            </a:r>
            <a:r>
              <a:rPr lang="en-US" dirty="0" smtClean="0"/>
              <a:t> --</a:t>
            </a:r>
            <a:r>
              <a:rPr lang="en-US" dirty="0" err="1" smtClean="0"/>
              <a:t>parsable</a:t>
            </a:r>
            <a:r>
              <a:rPr lang="en-US" dirty="0" smtClean="0"/>
              <a:t> submission_script.sh</a:t>
            </a: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smtClean="0"/>
              <a:t>557759</a:t>
            </a:r>
            <a:endParaRPr lang="en-US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24907" y="3368764"/>
            <a:ext cx="12379893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906" y="5400764"/>
            <a:ext cx="12379893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53" name="Submitting interactive jobs with srun:…"/>
          <p:cNvSpPr txBox="1">
            <a:spLocks noGrp="1"/>
          </p:cNvSpPr>
          <p:nvPr>
            <p:ph type="body" idx="1"/>
          </p:nvPr>
        </p:nvSpPr>
        <p:spPr>
          <a:xfrm>
            <a:off x="621791" y="2286000"/>
            <a:ext cx="11759184" cy="6602278"/>
          </a:xfrm>
          <a:prstGeom prst="rect">
            <a:avLst/>
          </a:prstGeom>
        </p:spPr>
        <p:txBody>
          <a:bodyPr lIns="50800" tIns="50800" rIns="50800" bIns="50800">
            <a:normAutofit lnSpcReduction="10000"/>
          </a:bodyPr>
          <a:lstStyle/>
          <a:p>
            <a:pPr defTabSz="572516">
              <a:spcBef>
                <a:spcPts val="0"/>
              </a:spcBef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Submitting </a:t>
            </a:r>
            <a:r>
              <a:rPr u="sng" dirty="0"/>
              <a:t>interactive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72516">
              <a:spcBef>
                <a:spcPts val="0"/>
              </a:spcBef>
              <a:defRPr sz="3136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required: account, partition, wall time, </a:t>
            </a:r>
            <a:r>
              <a:rPr dirty="0" smtClean="0"/>
              <a:t>nodes/cores</a:t>
            </a:r>
            <a:r>
              <a:rPr lang="en-US" dirty="0" smtClean="0"/>
              <a:t>, memory</a:t>
            </a:r>
            <a:endParaRPr dirty="0"/>
          </a:p>
          <a:p>
            <a:pPr defTabSz="572516">
              <a:spcBef>
                <a:spcPts val="0"/>
              </a:spcBef>
              <a:defRPr sz="31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defTabSz="572516">
              <a:spcBef>
                <a:spcPts val="0"/>
              </a:spcBef>
              <a:defRPr sz="3136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Bash session on a compute node:</a:t>
            </a:r>
          </a:p>
          <a:p>
            <a:pPr defTabSz="572516">
              <a:spcBef>
                <a:spcPts val="0"/>
              </a:spcBef>
              <a:defRPr sz="3136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/>
              <a:t>$</a:t>
            </a:r>
            <a:r>
              <a:rPr sz="3600" dirty="0" err="1" smtClean="0"/>
              <a:t>srun</a:t>
            </a:r>
            <a:r>
              <a:rPr lang="en-US" sz="3600" dirty="0" smtClean="0"/>
              <a:t> --x11</a:t>
            </a:r>
            <a:r>
              <a:rPr sz="3600" dirty="0"/>
              <a:t> </a:t>
            </a:r>
            <a:r>
              <a:rPr lang="en-US" sz="3600" dirty="0" smtClean="0"/>
              <a:t>              \</a:t>
            </a:r>
            <a:endParaRPr lang="en-US" sz="3600" b="1" dirty="0" smtClean="0"/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 smtClean="0"/>
              <a:t>      </a:t>
            </a:r>
            <a:r>
              <a:rPr sz="3600" dirty="0" smtClean="0"/>
              <a:t>-</a:t>
            </a:r>
            <a:r>
              <a:rPr lang="en-US" sz="3600" dirty="0" smtClean="0"/>
              <a:t>-account</a:t>
            </a:r>
            <a:r>
              <a:rPr lang="en-US" sz="3600" dirty="0"/>
              <a:t>=</a:t>
            </a:r>
            <a:r>
              <a:rPr lang="en-US" sz="3600" dirty="0" smtClean="0"/>
              <a:t>p12345</a:t>
            </a:r>
            <a:r>
              <a:rPr sz="3600" dirty="0"/>
              <a:t> </a:t>
            </a:r>
            <a:r>
              <a:rPr lang="en-US" sz="3600" dirty="0" smtClean="0"/>
              <a:t> 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sz="3600" dirty="0" smtClean="0"/>
              <a:t>-</a:t>
            </a:r>
            <a:r>
              <a:rPr lang="en-US" sz="3600" dirty="0" smtClean="0"/>
              <a:t>-</a:t>
            </a:r>
            <a:r>
              <a:rPr sz="3600" dirty="0" smtClean="0"/>
              <a:t>p</a:t>
            </a:r>
            <a:r>
              <a:rPr lang="en-US" sz="3600" dirty="0" smtClean="0"/>
              <a:t>artition</a:t>
            </a:r>
            <a:r>
              <a:rPr lang="en-US" sz="3600" dirty="0"/>
              <a:t>=</a:t>
            </a:r>
            <a:r>
              <a:rPr lang="en-US" sz="3600" dirty="0" smtClean="0"/>
              <a:t>short</a:t>
            </a:r>
            <a:r>
              <a:rPr sz="3600" dirty="0"/>
              <a:t> </a:t>
            </a:r>
            <a:r>
              <a:rPr lang="en-US" sz="3600" dirty="0" smtClean="0"/>
              <a:t>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--</a:t>
            </a:r>
            <a:r>
              <a:rPr sz="3600" dirty="0" smtClean="0"/>
              <a:t>t</a:t>
            </a:r>
            <a:r>
              <a:rPr lang="en-US" sz="3600" dirty="0" smtClean="0"/>
              <a:t>ime</a:t>
            </a:r>
            <a:r>
              <a:rPr lang="en-US" sz="3600" dirty="0"/>
              <a:t>=</a:t>
            </a:r>
            <a:r>
              <a:rPr sz="3600" dirty="0" smtClean="0"/>
              <a:t>1:00:00</a:t>
            </a:r>
            <a:r>
              <a:rPr lang="en-US" sz="3600" dirty="0" smtClean="0"/>
              <a:t>      \ 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--nodes</a:t>
            </a:r>
            <a:r>
              <a:rPr lang="en-US" sz="3600" dirty="0"/>
              <a:t>=</a:t>
            </a:r>
            <a:r>
              <a:rPr sz="3600" dirty="0" smtClean="0"/>
              <a:t>1</a:t>
            </a:r>
            <a:r>
              <a:rPr lang="en-US" sz="3600" dirty="0" smtClean="0"/>
              <a:t>           \ 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/>
              <a:t> </a:t>
            </a:r>
            <a:r>
              <a:rPr lang="en-US" sz="3600" dirty="0" smtClean="0"/>
              <a:t>     --</a:t>
            </a:r>
            <a:r>
              <a:rPr lang="en-US" sz="3600" dirty="0" err="1" smtClean="0"/>
              <a:t>ntasks</a:t>
            </a:r>
            <a:r>
              <a:rPr lang="en-US" sz="3600" dirty="0" smtClean="0"/>
              <a:t>-per-node=1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--mem-per-</a:t>
            </a:r>
            <a:r>
              <a:rPr lang="en-US" sz="36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36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=100M  \</a:t>
            </a:r>
          </a:p>
          <a:p>
            <a:pPr algn="l" defTabSz="448055">
              <a:spcBef>
                <a:spcPts val="0"/>
              </a:spcBef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36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en-US" sz="3600" dirty="0" smtClean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     --</a:t>
            </a:r>
            <a:r>
              <a:rPr lang="en-US" sz="3600" dirty="0" err="1" smtClean="0"/>
              <a:t>pty</a:t>
            </a:r>
            <a:r>
              <a:rPr lang="en-US" sz="3600" dirty="0" smtClean="0"/>
              <a:t> </a:t>
            </a:r>
            <a:r>
              <a:rPr sz="3600" dirty="0" smtClean="0"/>
              <a:t>bash</a:t>
            </a:r>
            <a:r>
              <a:rPr lang="en-US" sz="3600" dirty="0" smtClean="0"/>
              <a:t> -</a:t>
            </a:r>
            <a:r>
              <a:rPr lang="en-US" sz="3600" dirty="0" err="1" smtClean="0"/>
              <a:t>i</a:t>
            </a:r>
            <a:r>
              <a:rPr lang="en-US" sz="3600" dirty="0" smtClean="0"/>
              <a:t>       \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7503" y="4508574"/>
            <a:ext cx="5085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smtClean="0"/>
              <a:t>If display is required </a:t>
            </a:r>
            <a:r>
              <a:rPr lang="en-US" sz="2800" b="0" dirty="0"/>
              <a:t>(optional</a:t>
            </a:r>
            <a:r>
              <a:rPr lang="en-US" sz="2800" b="0" dirty="0" smtClean="0"/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81448" y="8042613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 smtClean="0"/>
              <a:t>Starts the bash terminal </a:t>
            </a:r>
            <a:endParaRPr lang="en-US" sz="2800" b="0" dirty="0"/>
          </a:p>
        </p:txBody>
      </p:sp>
      <p:sp>
        <p:nvSpPr>
          <p:cNvPr id="12" name="Rectangle 11"/>
          <p:cNvSpPr/>
          <p:nvPr/>
        </p:nvSpPr>
        <p:spPr>
          <a:xfrm>
            <a:off x="621791" y="4514850"/>
            <a:ext cx="7501269" cy="4049486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173736" y="254000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Submit your job using new </a:t>
            </a:r>
            <a:r>
              <a:rPr sz="5200" dirty="0" smtClean="0"/>
              <a:t>commands</a:t>
            </a:r>
            <a:endParaRPr sz="5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738356" cy="57901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Convert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submission 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script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b="1" dirty="0" smtClean="0">
                <a:solidFill>
                  <a:schemeClr val="tx1"/>
                </a:solidFill>
              </a:rPr>
              <a:t>Monitor</a:t>
            </a:r>
            <a:r>
              <a:rPr lang="en-US" sz="4000" b="1" dirty="0" smtClean="0">
                <a:solidFill>
                  <a:schemeClr val="tx1"/>
                </a:solidFill>
              </a:rPr>
              <a:t>/manage</a:t>
            </a:r>
            <a:r>
              <a:rPr sz="4000" b="1" dirty="0" smtClean="0">
                <a:solidFill>
                  <a:schemeClr val="tx1"/>
                </a:solidFill>
              </a:rPr>
              <a:t> </a:t>
            </a:r>
            <a:r>
              <a:rPr sz="4000" b="1" dirty="0">
                <a:solidFill>
                  <a:schemeClr val="tx1"/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17417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77" name="[jon9348@quser22 slurm]$ squeue…"/>
          <p:cNvSpPr txBox="1">
            <a:spLocks noGrp="1"/>
          </p:cNvSpPr>
          <p:nvPr>
            <p:ph type="body" idx="1"/>
          </p:nvPr>
        </p:nvSpPr>
        <p:spPr>
          <a:xfrm>
            <a:off x="-5218" y="2958836"/>
            <a:ext cx="13010017" cy="424418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 &lt;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NetID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JOBID PARTITION     NAME     USER ST       TIME  NODES NODELIST(REASON)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557830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PD       0:00      1 (None)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557829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0:33      1 qnode4218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557828  genomics slurm4.s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0:37      1 qnode4217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557827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0:41      1 qnode4140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557826  genomics slurm5.s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0:44      1 qnode4230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557825  genomics slurm4.s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0:47      1 qnode4231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557824     short slurm2.s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0:52      1 qnode4140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557823     short slurm2.s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abc123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       2:23      1 qnode4140</a:t>
            </a:r>
          </a:p>
        </p:txBody>
      </p:sp>
      <p:sp>
        <p:nvSpPr>
          <p:cNvPr id="7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8" name="Rectangle 7"/>
          <p:cNvSpPr/>
          <p:nvPr/>
        </p:nvSpPr>
        <p:spPr>
          <a:xfrm>
            <a:off x="685799" y="3033926"/>
            <a:ext cx="12318999" cy="517537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the jobs on the queue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7352" y="2792060"/>
            <a:ext cx="12795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sacct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-X -S 2019-03-01 -E </a:t>
            </a:r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2019-03-12</a:t>
            </a:r>
          </a:p>
          <a:p>
            <a:pPr algn="l"/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JobName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   Account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AllocCPUS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 ---------- ---------- ---------- ---------- ---------- --------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557851        slurm7.sh      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buyin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b1234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10     FAILED      1:0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561051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   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561052             bash     normal    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561053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buyin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b1234         32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561054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561055             bash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   FAILED      2:0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561056             bash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561057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561063    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bash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561066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561374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561389           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lammps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32  COMPLETED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561396       high-thro+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20 CANCELLED+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561397       high-thro+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20 CANCELLED+      0:0</a:t>
            </a:r>
          </a:p>
          <a:p>
            <a:pPr algn="l"/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561398       high-thro+     normal </a:t>
            </a:r>
            <a:r>
              <a:rPr 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p12345        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20  COMPLETED      0:0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036" y="2820428"/>
            <a:ext cx="12820764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Monitor your job using new commands…"/>
          <p:cNvSpPr txBox="1">
            <a:spLocks/>
          </p:cNvSpPr>
          <p:nvPr/>
        </p:nvSpPr>
        <p:spPr>
          <a:xfrm>
            <a:off x="164592" y="256032"/>
            <a:ext cx="1264615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373887" hangingPunct="1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smtClean="0">
                <a:latin typeface="+mn-lt"/>
                <a:ea typeface="+mn-ea"/>
                <a:cs typeface="+mn-cs"/>
                <a:sym typeface="Helvetica Neue Medium"/>
              </a:rPr>
              <a:t>Monitor your job using new commands</a:t>
            </a:r>
            <a:endParaRPr lang="en-US" sz="5200" dirty="0"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the finished jobs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sacct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581" y="2924973"/>
            <a:ext cx="125936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60626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-------------------------------------------------------------------JOB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=60626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JobName=python.sh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JobState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=COMPLETED 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ExitCode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=0:0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=00:01:06 </a:t>
            </a: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=2019-03-25T15:49:21 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=2019-03-25T15:50:27 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=qnode4004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NumNodes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NumCPUs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=/home/abc123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=/home/abc123/slurm-60626.out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=/home/abc123/slurm-60626.out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11" name="Rectangle 10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detailed job information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036" y="2975498"/>
            <a:ext cx="12820764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159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07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Why</a:t>
            </a:r>
            <a:r>
              <a:rPr lang="en-US" dirty="0" smtClean="0"/>
              <a:t> Change to</a:t>
            </a:r>
            <a:r>
              <a:rPr dirty="0" smtClean="0"/>
              <a:t> </a:t>
            </a:r>
            <a:r>
              <a:rPr dirty="0" err="1"/>
              <a:t>Slurm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208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372100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Submit more jobs, submit faster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Higher reliability 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Higher utilization -more computing for the buck-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High adoption by research institutions                 -workflow transferability- </a:t>
            </a:r>
          </a:p>
        </p:txBody>
      </p:sp>
      <p:pic>
        <p:nvPicPr>
          <p:cNvPr id="209" name="Slurmlogo.png" descr="Slurm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11555" y="7504408"/>
            <a:ext cx="2897534" cy="2091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004" y="2791265"/>
            <a:ext cx="124507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-------------------------------------------------------------------JOB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  <a:p>
            <a:pPr algn="l"/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-------------------------------------------------------------------#!/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account=p12345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partition=short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-per-node=20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--time=1:00:00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--mem-per-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=3G</a:t>
            </a:r>
          </a:p>
          <a:p>
            <a:pPr algn="l"/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 all</a:t>
            </a:r>
          </a:p>
          <a:p>
            <a:pPr algn="l"/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python/anaconda</a:t>
            </a:r>
          </a:p>
          <a:p>
            <a:pPr algn="l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mypython.py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  <p:sp>
        <p:nvSpPr>
          <p:cNvPr id="7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8" name="Rectangle 7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checkjob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 continued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415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96" name="[jon9348@quser22 slurm]$ sbatch --test-only sbatch.sh…"/>
          <p:cNvSpPr txBox="1">
            <a:spLocks noGrp="1"/>
          </p:cNvSpPr>
          <p:nvPr>
            <p:ph type="body" sz="quarter" idx="1"/>
          </p:nvPr>
        </p:nvSpPr>
        <p:spPr>
          <a:xfrm>
            <a:off x="612932" y="3520002"/>
            <a:ext cx="11778936" cy="433953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--test-only </a:t>
            </a:r>
            <a:r>
              <a:rPr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sbatch.sh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Job 60628 to start at 2019-03-25T16:16:27 using 20 processors on nodes qnode4029 in partition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p12345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onitor your job using new commands…"/>
          <p:cNvSpPr txBox="1">
            <a:spLocks noGrp="1"/>
          </p:cNvSpPr>
          <p:nvPr>
            <p:ph type="title"/>
          </p:nvPr>
        </p:nvSpPr>
        <p:spPr>
          <a:xfrm>
            <a:off x="164592" y="256032"/>
            <a:ext cx="12646152" cy="215900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373887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5200" dirty="0"/>
              <a:t>Monitor your job using new </a:t>
            </a:r>
            <a:r>
              <a:rPr sz="5200" dirty="0" smtClean="0"/>
              <a:t>commands</a:t>
            </a:r>
            <a:endParaRPr sz="5200" dirty="0"/>
          </a:p>
        </p:txBody>
      </p:sp>
      <p:sp>
        <p:nvSpPr>
          <p:cNvPr id="9" name="Rectangle 8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See approximate job start time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168" y="3559763"/>
            <a:ext cx="12432632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71" name="[jon9348@quser22 slurm]$ scancel 1234567…"/>
          <p:cNvSpPr txBox="1">
            <a:spLocks noGrp="1"/>
          </p:cNvSpPr>
          <p:nvPr>
            <p:ph type="body" sz="half" idx="1"/>
          </p:nvPr>
        </p:nvSpPr>
        <p:spPr>
          <a:xfrm>
            <a:off x="612932" y="3236598"/>
            <a:ext cx="12264868" cy="498432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$ </a:t>
            </a:r>
            <a:r>
              <a:rPr sz="3600" dirty="0" err="1" smtClean="0"/>
              <a:t>scancel</a:t>
            </a:r>
            <a:r>
              <a:rPr lang="en-US" sz="3600" dirty="0" smtClean="0"/>
              <a:t> &lt;</a:t>
            </a:r>
            <a:r>
              <a:rPr lang="en-US" sz="3600" dirty="0" err="1" smtClean="0"/>
              <a:t>jobID</a:t>
            </a:r>
            <a:r>
              <a:rPr lang="en-US" sz="3600" dirty="0" smtClean="0"/>
              <a:t>&gt;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4000" dirty="0" smtClean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600" dirty="0" smtClean="0">
                <a:latin typeface="+mj-lt"/>
              </a:rPr>
              <a:t>or to cancel all your jobs: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4000" dirty="0" smtClean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dirty="0" smtClean="0"/>
              <a:t>$ </a:t>
            </a:r>
            <a:r>
              <a:rPr sz="3600" dirty="0" err="1" smtClean="0"/>
              <a:t>scancel</a:t>
            </a:r>
            <a:r>
              <a:rPr sz="3600" dirty="0" smtClean="0"/>
              <a:t> -u &lt;</a:t>
            </a:r>
            <a:r>
              <a:rPr sz="3600" dirty="0" err="1" smtClean="0"/>
              <a:t>netID</a:t>
            </a:r>
            <a:r>
              <a:rPr sz="3600" dirty="0" smtClean="0"/>
              <a:t>&gt;</a:t>
            </a:r>
            <a:endParaRPr sz="3600" dirty="0"/>
          </a:p>
        </p:txBody>
      </p:sp>
      <p:sp>
        <p:nvSpPr>
          <p:cNvPr id="8" name="Monitor your job using new commands…"/>
          <p:cNvSpPr txBox="1">
            <a:spLocks/>
          </p:cNvSpPr>
          <p:nvPr/>
        </p:nvSpPr>
        <p:spPr>
          <a:xfrm>
            <a:off x="164592" y="256032"/>
            <a:ext cx="1264615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373887" hangingPunct="1">
              <a:defRPr sz="5119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5200" smtClean="0">
                <a:latin typeface="+mn-lt"/>
                <a:ea typeface="+mn-ea"/>
                <a:cs typeface="+mn-cs"/>
                <a:sym typeface="Helvetica Neue Medium"/>
              </a:rPr>
              <a:t>Monitor your job using new commands</a:t>
            </a:r>
            <a:endParaRPr lang="en-US" sz="5200" dirty="0"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443" y="2009826"/>
            <a:ext cx="108230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2516">
              <a:defRPr sz="3724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3800" b="0" dirty="0" smtClean="0">
                <a:latin typeface="Helvetica Light"/>
              </a:rPr>
              <a:t>Cancel your job with </a:t>
            </a:r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3800" b="0" dirty="0" smtClean="0">
                <a:latin typeface="Helvetica Light"/>
                <a:ea typeface="Courier New"/>
                <a:cs typeface="Courier New"/>
                <a:sym typeface="Courier New"/>
              </a:rPr>
              <a:t>:</a:t>
            </a:r>
            <a:endParaRPr lang="en-US" sz="3800" b="0" dirty="0">
              <a:latin typeface="Helvetica Light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932" y="3296874"/>
            <a:ext cx="12391868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2932" y="5593038"/>
            <a:ext cx="12391868" cy="536473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815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46" name="Getting Hel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Getting Help</a:t>
            </a:r>
          </a:p>
        </p:txBody>
      </p:sp>
      <p:sp>
        <p:nvSpPr>
          <p:cNvPr id="447" name="Documentation - KB, SchedMD…"/>
          <p:cNvSpPr txBox="1">
            <a:spLocks noGrp="1"/>
          </p:cNvSpPr>
          <p:nvPr>
            <p:ph type="body" idx="1"/>
          </p:nvPr>
        </p:nvSpPr>
        <p:spPr>
          <a:xfrm>
            <a:off x="806117" y="2597150"/>
            <a:ext cx="12122004" cy="62865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444500" indent="-444500" algn="l" defTabSz="5842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Documentation - KB, </a:t>
            </a:r>
            <a:r>
              <a:rPr dirty="0" err="1" smtClean="0"/>
              <a:t>SchedMD</a:t>
            </a:r>
            <a:endParaRPr lang="en-US" dirty="0"/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www.it.northwestern.edu/about/it-projects/quest-scheduler/test-cluster.html</a:t>
            </a:r>
            <a:endParaRPr lang="en-US" sz="2000" dirty="0" smtClean="0"/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>
                <a:hlinkClick r:id="rId4"/>
              </a:rPr>
              <a:t>https://slurm.schedmd.com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444500" indent="-444500" algn="l" defTabSz="5842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smtClean="0"/>
              <a:t>Workshops </a:t>
            </a:r>
            <a:r>
              <a:rPr dirty="0"/>
              <a:t>and office </a:t>
            </a:r>
            <a:r>
              <a:rPr dirty="0" smtClean="0"/>
              <a:t>hours</a:t>
            </a:r>
            <a:r>
              <a:rPr lang="en-US" dirty="0" smtClean="0"/>
              <a:t> </a:t>
            </a:r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www.it.northwestern.edu/about/it-projects/quest-scheduler/test-cluster.html#workshops</a:t>
            </a:r>
            <a:endParaRPr lang="en-US" sz="2000" dirty="0" smtClean="0"/>
          </a:p>
          <a:p>
            <a:pPr marL="457200" indent="-457200" algn="l" defTabSz="584200">
              <a:spcBef>
                <a:spcPts val="4200"/>
              </a:spcBef>
              <a:buSzPct val="145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3200" u="sng" dirty="0">
                <a:hlinkClick r:id="rId6"/>
              </a:rPr>
              <a:t>quest-help@northwestern.edu</a:t>
            </a:r>
          </a:p>
          <a:p>
            <a:pPr algn="l" defTabSz="584200">
              <a:buSzPct val="145000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image3.jpeg" descr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Questions?"/>
          <p:cNvSpPr txBox="1">
            <a:spLocks noGrp="1"/>
          </p:cNvSpPr>
          <p:nvPr>
            <p:ph type="title"/>
          </p:nvPr>
        </p:nvSpPr>
        <p:spPr>
          <a:xfrm>
            <a:off x="1300479" y="2480681"/>
            <a:ext cx="11704322" cy="15092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t>Questions?</a:t>
            </a:r>
          </a:p>
        </p:txBody>
      </p:sp>
      <p:sp>
        <p:nvSpPr>
          <p:cNvPr id="453" name="email: quest-help@northwestern.edu…"/>
          <p:cNvSpPr txBox="1">
            <a:spLocks noGrp="1"/>
          </p:cNvSpPr>
          <p:nvPr>
            <p:ph type="body" sz="half" idx="1"/>
          </p:nvPr>
        </p:nvSpPr>
        <p:spPr>
          <a:xfrm>
            <a:off x="1300480" y="4334933"/>
            <a:ext cx="11704320" cy="2664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t>email: </a:t>
            </a:r>
            <a:r>
              <a:rPr u="sng">
                <a:hlinkClick r:id="rId3"/>
              </a:rPr>
              <a:t>quest-help@northwestern.edu</a:t>
            </a: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endParaRPr u="sng">
              <a:hlinkClick r:id="rId3"/>
            </a:endParaRP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t>Alper Kinaci, Janna Nugent</a:t>
            </a:r>
          </a:p>
          <a:p>
            <a:pPr defTabSz="559206">
              <a:spcBef>
                <a:spcPts val="900"/>
              </a:spcBef>
              <a:defRPr sz="3784">
                <a:solidFill>
                  <a:srgbClr val="404040"/>
                </a:solidFill>
              </a:defRPr>
            </a:pPr>
            <a:r>
              <a:t>Research Computing Services</a:t>
            </a:r>
          </a:p>
        </p:txBody>
      </p:sp>
      <p:pic>
        <p:nvPicPr>
          <p:cNvPr id="454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5769" y="7344870"/>
            <a:ext cx="5191964" cy="240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Slurmlogo.png" descr="Slurm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7197" y="106242"/>
            <a:ext cx="4490945" cy="324191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58" name="Submit your job using new comman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Submit your job using new commands</a:t>
            </a:r>
          </a:p>
          <a:p>
            <a:pPr defTabSz="356362">
              <a:defRPr sz="488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59" name="Submitting interactive jobs with salloc:…"/>
          <p:cNvSpPr txBox="1">
            <a:spLocks noGrp="1"/>
          </p:cNvSpPr>
          <p:nvPr>
            <p:ph type="body" idx="1"/>
          </p:nvPr>
        </p:nvSpPr>
        <p:spPr>
          <a:xfrm>
            <a:off x="395705" y="1692713"/>
            <a:ext cx="12122484" cy="741519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defTabSz="584200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Submitting </a:t>
            </a:r>
            <a:r>
              <a:rPr u="sng" dirty="0"/>
              <a:t>interactive jobs</a:t>
            </a:r>
            <a:r>
              <a:rPr dirty="0"/>
              <a:t> with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salloc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defTabSz="584200">
              <a:spcBef>
                <a:spcPts val="0"/>
              </a:spcBef>
              <a:defRPr sz="32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required: account, </a:t>
            </a:r>
            <a:r>
              <a:rPr dirty="0" smtClean="0"/>
              <a:t>partition,</a:t>
            </a:r>
            <a:r>
              <a:rPr lang="en-US" dirty="0"/>
              <a:t> </a:t>
            </a:r>
            <a:r>
              <a:rPr lang="en-US" dirty="0" smtClean="0"/>
              <a:t>nodes/cores,</a:t>
            </a:r>
            <a:r>
              <a:rPr dirty="0" smtClean="0"/>
              <a:t> </a:t>
            </a:r>
            <a:r>
              <a:rPr dirty="0"/>
              <a:t>wall </a:t>
            </a:r>
            <a:r>
              <a:rPr dirty="0" smtClean="0"/>
              <a:t>time</a:t>
            </a:r>
            <a:r>
              <a:rPr lang="en-US" dirty="0" smtClean="0"/>
              <a:t>, memory</a:t>
            </a:r>
            <a:endParaRPr dirty="0"/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$</a:t>
            </a:r>
            <a:r>
              <a:rPr lang="en-US" sz="2600" dirty="0" err="1"/>
              <a:t>salloc</a:t>
            </a:r>
            <a:r>
              <a:rPr lang="en-US" sz="2600" dirty="0"/>
              <a:t> --account=p12345   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--partition=short  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--time=1:00:00      \ 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--nodes=1           \ 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        --</a:t>
            </a:r>
            <a:r>
              <a:rPr lang="en-US" sz="2600" dirty="0" err="1"/>
              <a:t>ntasks</a:t>
            </a:r>
            <a:r>
              <a:rPr lang="en-US" sz="2600" dirty="0"/>
              <a:t>-per-node=1 \</a:t>
            </a:r>
          </a:p>
          <a:p>
            <a:pPr algn="l" defTabSz="448055">
              <a:defRPr sz="2744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--mem-per-</a:t>
            </a:r>
            <a:r>
              <a:rPr lang="en-US" sz="260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6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=100M  \</a:t>
            </a:r>
          </a:p>
          <a:p>
            <a:pPr defTabSz="584200">
              <a:spcBef>
                <a:spcPts val="0"/>
              </a:spcBef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 smtClean="0"/>
              <a:t>salloc</a:t>
            </a:r>
            <a:r>
              <a:rPr sz="2000" dirty="0"/>
              <a:t>: Granted job allocation 557789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salloc</a:t>
            </a:r>
            <a:r>
              <a:rPr sz="2000" dirty="0"/>
              <a:t>: Waiting for resource configuration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salloc</a:t>
            </a:r>
            <a:r>
              <a:rPr sz="2000" dirty="0"/>
              <a:t>: Nodes qnode4235 are ready for job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000" dirty="0"/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smtClean="0"/>
              <a:t>$</a:t>
            </a:r>
            <a:r>
              <a:rPr sz="2000" dirty="0" err="1" smtClean="0"/>
              <a:t>ssh</a:t>
            </a:r>
            <a:r>
              <a:rPr sz="2000" dirty="0" smtClean="0"/>
              <a:t> qnode4235</a:t>
            </a:r>
            <a:r>
              <a:rPr lang="en-US" sz="2000" dirty="0" smtClean="0"/>
              <a:t> 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smtClean="0">
                <a:latin typeface="+mj-lt"/>
              </a:rPr>
              <a:t>OR </a:t>
            </a:r>
            <a:r>
              <a:rPr lang="en-US" sz="2000" dirty="0" smtClean="0"/>
              <a:t>  </a:t>
            </a:r>
          </a:p>
          <a:p>
            <a:pPr algn="l"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smtClean="0"/>
              <a:t>$</a:t>
            </a:r>
            <a:r>
              <a:rPr lang="en-US" sz="2000" dirty="0" err="1"/>
              <a:t>ssh</a:t>
            </a:r>
            <a:r>
              <a:rPr lang="en-US" sz="2000" dirty="0"/>
              <a:t> </a:t>
            </a:r>
            <a:r>
              <a:rPr lang="en-US" sz="2000" dirty="0" smtClean="0"/>
              <a:t>–X qnode4235</a:t>
            </a:r>
            <a:endParaRPr lang="en-US" sz="2000" dirty="0"/>
          </a:p>
        </p:txBody>
      </p:sp>
      <p:sp>
        <p:nvSpPr>
          <p:cNvPr id="2" name="Right Arrow 1"/>
          <p:cNvSpPr/>
          <p:nvPr/>
        </p:nvSpPr>
        <p:spPr>
          <a:xfrm>
            <a:off x="3543139" y="8554958"/>
            <a:ext cx="457200" cy="209908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543139" y="7970023"/>
            <a:ext cx="457200" cy="209909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9983" y="7844144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 to node for interactive session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29983" y="8422888"/>
            <a:ext cx="8028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 to node for interactive session with graphics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5704" y="3362378"/>
            <a:ext cx="6017127" cy="3247748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8801" y="9232739"/>
            <a:ext cx="255759" cy="352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33" name="Quest: submitting a job"/>
          <p:cNvSpPr txBox="1"/>
          <p:nvPr/>
        </p:nvSpPr>
        <p:spPr>
          <a:xfrm>
            <a:off x="3961570" y="451828"/>
            <a:ext cx="56573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rgbClr val="53585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Quest: submitting a job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909470" y="1519445"/>
            <a:ext cx="2867384" cy="1270001"/>
            <a:chOff x="0" y="0"/>
            <a:chExt cx="2867382" cy="1270000"/>
          </a:xfrm>
        </p:grpSpPr>
        <p:sp>
          <p:nvSpPr>
            <p:cNvPr id="134" name="Rectangle"/>
            <p:cNvSpPr/>
            <p:nvPr/>
          </p:nvSpPr>
          <p:spPr>
            <a:xfrm>
              <a:off x="0" y="0"/>
              <a:ext cx="2867383" cy="127000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5" name="login node"/>
            <p:cNvSpPr txBox="1"/>
            <p:nvPr/>
          </p:nvSpPr>
          <p:spPr>
            <a:xfrm>
              <a:off x="296635" y="311150"/>
              <a:ext cx="22741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login node</a:t>
              </a:r>
            </a:p>
          </p:txBody>
        </p:sp>
      </p:grpSp>
      <p:pic>
        <p:nvPicPr>
          <p:cNvPr id="137" name="Screen Shot 2017-10-12 at 2.09.02 PM.png" descr="Screen Shot 2017-10-12 at 2.09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603" y="6046864"/>
            <a:ext cx="2415118" cy="24346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44" name="Group"/>
          <p:cNvGrpSpPr/>
          <p:nvPr/>
        </p:nvGrpSpPr>
        <p:grpSpPr>
          <a:xfrm>
            <a:off x="909470" y="3547002"/>
            <a:ext cx="2867384" cy="2722808"/>
            <a:chOff x="0" y="0"/>
            <a:chExt cx="2867382" cy="2722806"/>
          </a:xfrm>
        </p:grpSpPr>
        <p:sp>
          <p:nvSpPr>
            <p:cNvPr id="140" name="Line"/>
            <p:cNvSpPr/>
            <p:nvPr/>
          </p:nvSpPr>
          <p:spPr>
            <a:xfrm flipH="1">
              <a:off x="1380098" y="0"/>
              <a:ext cx="1" cy="124306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grpSp>
          <p:nvGrpSpPr>
            <p:cNvPr id="143" name="Group"/>
            <p:cNvGrpSpPr/>
            <p:nvPr/>
          </p:nvGrpSpPr>
          <p:grpSpPr>
            <a:xfrm>
              <a:off x="0" y="1452806"/>
              <a:ext cx="2867383" cy="1270001"/>
              <a:chOff x="0" y="0"/>
              <a:chExt cx="2867382" cy="1270000"/>
            </a:xfrm>
          </p:grpSpPr>
          <p:sp>
            <p:nvSpPr>
              <p:cNvPr id="141" name="Rectangle"/>
              <p:cNvSpPr/>
              <p:nvPr/>
            </p:nvSpPr>
            <p:spPr>
              <a:xfrm>
                <a:off x="0" y="0"/>
                <a:ext cx="2867383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42" name="scheduler"/>
              <p:cNvSpPr txBox="1"/>
              <p:nvPr/>
            </p:nvSpPr>
            <p:spPr>
              <a:xfrm>
                <a:off x="360185" y="311150"/>
                <a:ext cx="214701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scheduler</a:t>
                </a:r>
              </a:p>
            </p:txBody>
          </p:sp>
        </p:grpSp>
      </p:grpSp>
      <p:grpSp>
        <p:nvGrpSpPr>
          <p:cNvPr id="147" name="Group"/>
          <p:cNvGrpSpPr/>
          <p:nvPr/>
        </p:nvGrpSpPr>
        <p:grpSpPr>
          <a:xfrm>
            <a:off x="964518" y="3424501"/>
            <a:ext cx="7287508" cy="5371705"/>
            <a:chOff x="0" y="0"/>
            <a:chExt cx="7287506" cy="5371703"/>
          </a:xfrm>
        </p:grpSpPr>
        <p:sp>
          <p:nvSpPr>
            <p:cNvPr id="145" name="Line"/>
            <p:cNvSpPr/>
            <p:nvPr/>
          </p:nvSpPr>
          <p:spPr>
            <a:xfrm flipV="1">
              <a:off x="3104310" y="0"/>
              <a:ext cx="4183197" cy="21309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pic>
          <p:nvPicPr>
            <p:cNvPr id="146" name="Screen Shot 2017-10-12 at 2.14.32 PM.png" descr="Screen Shot 2017-10-12 at 2.14.32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648896"/>
              <a:ext cx="2742976" cy="2722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“sbatch submit.sh”"/>
          <p:cNvSpPr txBox="1"/>
          <p:nvPr/>
        </p:nvSpPr>
        <p:spPr>
          <a:xfrm>
            <a:off x="1404709" y="2894016"/>
            <a:ext cx="17697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smtClean="0"/>
              <a:t>“submit”</a:t>
            </a:r>
            <a:endParaRPr dirty="0"/>
          </a:p>
        </p:txBody>
      </p:sp>
      <p:grpSp>
        <p:nvGrpSpPr>
          <p:cNvPr id="164" name="Group"/>
          <p:cNvGrpSpPr/>
          <p:nvPr/>
        </p:nvGrpSpPr>
        <p:grpSpPr>
          <a:xfrm>
            <a:off x="8771059" y="1354666"/>
            <a:ext cx="3254734" cy="7044267"/>
            <a:chOff x="0" y="0"/>
            <a:chExt cx="3254733" cy="7044266"/>
          </a:xfrm>
        </p:grpSpPr>
        <p:grpSp>
          <p:nvGrpSpPr>
            <p:cNvPr id="151" name="Group"/>
            <p:cNvGrpSpPr/>
            <p:nvPr/>
          </p:nvGrpSpPr>
          <p:grpSpPr>
            <a:xfrm>
              <a:off x="0" y="0"/>
              <a:ext cx="3254734" cy="1270000"/>
              <a:chOff x="0" y="0"/>
              <a:chExt cx="3254733" cy="1270000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0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0" y="1443566"/>
              <a:ext cx="3254734" cy="1270001"/>
              <a:chOff x="0" y="0"/>
              <a:chExt cx="3254733" cy="1270000"/>
            </a:xfrm>
          </p:grpSpPr>
          <p:sp>
            <p:nvSpPr>
              <p:cNvPr id="152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3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57" name="Group"/>
            <p:cNvGrpSpPr/>
            <p:nvPr/>
          </p:nvGrpSpPr>
          <p:grpSpPr>
            <a:xfrm>
              <a:off x="0" y="2887133"/>
              <a:ext cx="3254734" cy="1270001"/>
              <a:chOff x="0" y="0"/>
              <a:chExt cx="3254733" cy="1270000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6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60" name="Group"/>
            <p:cNvGrpSpPr/>
            <p:nvPr/>
          </p:nvGrpSpPr>
          <p:grpSpPr>
            <a:xfrm>
              <a:off x="0" y="4330700"/>
              <a:ext cx="3254734" cy="1270000"/>
              <a:chOff x="0" y="0"/>
              <a:chExt cx="3254733" cy="1270000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9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0" y="5774266"/>
              <a:ext cx="3254734" cy="1270001"/>
              <a:chOff x="0" y="0"/>
              <a:chExt cx="3254733" cy="1270000"/>
            </a:xfrm>
          </p:grpSpPr>
          <p:sp>
            <p:nvSpPr>
              <p:cNvPr id="161" name="Rectangle"/>
              <p:cNvSpPr/>
              <p:nvPr/>
            </p:nvSpPr>
            <p:spPr>
              <a:xfrm>
                <a:off x="0" y="0"/>
                <a:ext cx="3254734" cy="12700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62" name="compute node"/>
              <p:cNvSpPr txBox="1"/>
              <p:nvPr/>
            </p:nvSpPr>
            <p:spPr>
              <a:xfrm>
                <a:off x="83630" y="311150"/>
                <a:ext cx="308747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6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t>compute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440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 advAuto="0"/>
      <p:bldP spid="144" grpId="0" animBg="1" advAuto="0"/>
      <p:bldP spid="147" grpId="0" animBg="1" advAuto="0"/>
      <p:bldP spid="148" grpId="0" animBg="1" advAuto="0"/>
      <p:bldP spid="16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5" name="Why Slurm?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New Accounting Policy</a:t>
            </a:r>
            <a:endParaRPr dirty="0"/>
          </a:p>
        </p:txBody>
      </p:sp>
      <p:sp>
        <p:nvSpPr>
          <p:cNvPr id="7" name="Excels at high-throughput job submissions (more/faster)…"/>
          <p:cNvSpPr txBox="1">
            <a:spLocks noGrp="1"/>
          </p:cNvSpPr>
          <p:nvPr>
            <p:ph type="body" idx="1"/>
          </p:nvPr>
        </p:nvSpPr>
        <p:spPr>
          <a:xfrm>
            <a:off x="1152144" y="1899400"/>
            <a:ext cx="11458956" cy="7498603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err="1"/>
              <a:t>FairShare</a:t>
            </a:r>
            <a:r>
              <a:rPr lang="en-US" sz="4000" dirty="0"/>
              <a:t>: A score that determines </a:t>
            </a:r>
            <a:r>
              <a:rPr lang="en-US" sz="4000" dirty="0" smtClean="0"/>
              <a:t>the </a:t>
            </a:r>
            <a:r>
              <a:rPr lang="en-US" sz="4000" dirty="0"/>
              <a:t>priority of your jobs in the </a:t>
            </a:r>
            <a:r>
              <a:rPr lang="en-US" sz="4000" dirty="0" smtClean="0"/>
              <a:t>queue. The </a:t>
            </a:r>
            <a:r>
              <a:rPr lang="en-US" sz="4000" dirty="0"/>
              <a:t>more jobs you run, the lower your score becomes, </a:t>
            </a:r>
            <a:r>
              <a:rPr lang="en-US" sz="4000" dirty="0" smtClean="0"/>
              <a:t>temporarily</a:t>
            </a:r>
            <a:endParaRPr lang="en-US" sz="4000" dirty="0"/>
          </a:p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No limit for compute </a:t>
            </a:r>
            <a:r>
              <a:rPr lang="en-US" sz="4000" dirty="0" smtClean="0"/>
              <a:t>hours</a:t>
            </a:r>
            <a:endParaRPr lang="en-US" sz="4000" dirty="0"/>
          </a:p>
          <a:p>
            <a:pPr marL="355600" indent="-355600" algn="l" defTabSz="467359">
              <a:spcBef>
                <a:spcPts val="3300"/>
              </a:spcBef>
              <a:buSzPct val="145000"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/>
              <a:t>Renew your allocation yearly if project </a:t>
            </a:r>
            <a:r>
              <a:rPr lang="en-US" sz="4000" dirty="0" smtClean="0"/>
              <a:t>continues</a:t>
            </a:r>
          </a:p>
          <a:p>
            <a:pPr marL="355600" indent="-355600" algn="l" defTabSz="467359">
              <a:spcBef>
                <a:spcPts val="3300"/>
              </a:spcBef>
              <a:buSzPct val="145000"/>
              <a:buFontTx/>
              <a:buChar char="•"/>
              <a:defRPr sz="2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/>
              <a:t> Jobs cannot exceed memory </a:t>
            </a:r>
            <a:r>
              <a:rPr lang="en-US" sz="4000" dirty="0"/>
              <a:t>or </a:t>
            </a:r>
            <a:r>
              <a:rPr lang="en-US" sz="4000" dirty="0" smtClean="0"/>
              <a:t>cores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8018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872" y="9232739"/>
            <a:ext cx="353688" cy="352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14" name="Slurm test cluster…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584200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Slurm</a:t>
            </a:r>
            <a:r>
              <a:rPr dirty="0"/>
              <a:t> test </a:t>
            </a:r>
            <a:r>
              <a:rPr dirty="0" smtClean="0"/>
              <a:t>cluster</a:t>
            </a:r>
            <a:endParaRPr dirty="0"/>
          </a:p>
        </p:txBody>
      </p:sp>
      <p:sp>
        <p:nvSpPr>
          <p:cNvPr id="215" name="login to &lt;netID&gt;@slurmtest.northwestern.edu…"/>
          <p:cNvSpPr txBox="1">
            <a:spLocks noGrp="1"/>
          </p:cNvSpPr>
          <p:nvPr>
            <p:ph type="body" sz="half" idx="1"/>
          </p:nvPr>
        </p:nvSpPr>
        <p:spPr>
          <a:xfrm>
            <a:off x="952500" y="3543631"/>
            <a:ext cx="11099800" cy="444971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lvl="1" indent="0" defTabSz="584200">
              <a:spcBef>
                <a:spcPts val="4200"/>
              </a:spcBef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/>
              <a:t>login to &lt;</a:t>
            </a:r>
            <a:r>
              <a:rPr sz="4000" dirty="0" err="1"/>
              <a:t>netID</a:t>
            </a:r>
            <a:r>
              <a:rPr sz="4000" dirty="0"/>
              <a:t>&gt;@slurmtest.northwestern.edu</a:t>
            </a:r>
          </a:p>
          <a:p>
            <a:pPr lvl="1" indent="0" defTabSz="584200">
              <a:spcBef>
                <a:spcPts val="4200"/>
              </a:spcBef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/>
              <a:t>200 </a:t>
            </a:r>
            <a:r>
              <a:rPr lang="en-US" sz="4000" dirty="0"/>
              <a:t>Q</a:t>
            </a:r>
            <a:r>
              <a:rPr sz="4000" dirty="0" smtClean="0"/>
              <a:t>uest</a:t>
            </a:r>
            <a:r>
              <a:rPr lang="en-US" sz="4000" dirty="0" smtClean="0"/>
              <a:t> </a:t>
            </a:r>
            <a:r>
              <a:rPr sz="4000" dirty="0" smtClean="0"/>
              <a:t>4 </a:t>
            </a:r>
            <a:r>
              <a:rPr sz="4000" dirty="0"/>
              <a:t>nodes: 128GB RAM, 20 cores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46144" y="2073404"/>
            <a:ext cx="3764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1" dirty="0"/>
              <a:t>getting started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21" name="Edit your job submission script for Slurm…"/>
          <p:cNvSpPr txBox="1">
            <a:spLocks noGrp="1"/>
          </p:cNvSpPr>
          <p:nvPr>
            <p:ph type="body" idx="1"/>
          </p:nvPr>
        </p:nvSpPr>
        <p:spPr>
          <a:xfrm>
            <a:off x="1152144" y="2642616"/>
            <a:ext cx="11458956" cy="5777484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b="1" dirty="0" smtClean="0"/>
              <a:t>Convert</a:t>
            </a:r>
            <a:r>
              <a:rPr sz="4000" b="1" dirty="0" smtClean="0"/>
              <a:t> </a:t>
            </a:r>
            <a:r>
              <a:rPr sz="4000" b="1" dirty="0"/>
              <a:t>your job submission </a:t>
            </a:r>
            <a:r>
              <a:rPr sz="4000" b="1" dirty="0" smtClean="0"/>
              <a:t>script</a:t>
            </a:r>
            <a:endParaRPr lang="en-US" sz="4000" b="1" dirty="0" smtClean="0"/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Profile your job’s memory usage</a:t>
            </a: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Submit your job using new commands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defTabSz="584200">
              <a:spcBef>
                <a:spcPts val="42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Monitor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/Manage</a:t>
            </a:r>
            <a:r>
              <a:rPr sz="4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sz="4000" dirty="0">
                <a:solidFill>
                  <a:schemeClr val="bg1">
                    <a:lumMod val="85000"/>
                  </a:schemeClr>
                </a:solidFill>
              </a:rPr>
              <a:t>your job using new commands</a:t>
            </a:r>
          </a:p>
        </p:txBody>
      </p:sp>
      <p:sp>
        <p:nvSpPr>
          <p:cNvPr id="6" name="Why Slurm?…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defTabSz="584200" hangingPunct="1">
              <a:defRPr sz="8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8000" smtClean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rPr>
              <a:t>What do I need to do?</a:t>
            </a:r>
            <a:endParaRPr lang="en-US" sz="8000" dirty="0">
              <a:solidFill>
                <a:srgbClr val="5E5E5E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39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 smtClean="0"/>
              <a:t>Convert your job submission script</a:t>
            </a:r>
            <a:endParaRPr dirty="0"/>
          </a:p>
        </p:txBody>
      </p:sp>
      <p:sp>
        <p:nvSpPr>
          <p:cNvPr id="240" name="Best Practice:…"/>
          <p:cNvSpPr txBox="1">
            <a:spLocks noGrp="1"/>
          </p:cNvSpPr>
          <p:nvPr>
            <p:ph type="body" sz="half" idx="1"/>
          </p:nvPr>
        </p:nvSpPr>
        <p:spPr>
          <a:xfrm>
            <a:off x="2580754" y="2286000"/>
            <a:ext cx="7843292" cy="62865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Best Practice:</a:t>
            </a:r>
          </a:p>
          <a:p>
            <a: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make a copy of your Moab submission script before you edit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3600" dirty="0"/>
              <a:t>#MSUB becomes #SBATCH</a:t>
            </a: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ython mypython.py</a:t>
            </a:r>
            <a:endParaRPr lang="en-US" sz="28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860" y="3605328"/>
            <a:ext cx="1171506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3605328"/>
            <a:ext cx="1588309" cy="2589704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2" name="Edit your job submission script for Slurm"/>
          <p:cNvSpPr txBox="1">
            <a:spLocks noGrp="1"/>
          </p:cNvSpPr>
          <p:nvPr>
            <p:ph type="title"/>
          </p:nvPr>
        </p:nvSpPr>
        <p:spPr>
          <a:xfrm>
            <a:off x="177750" y="254000"/>
            <a:ext cx="126493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379729"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Convert your job submission script</a:t>
            </a:r>
            <a:endParaRPr dirty="0"/>
          </a:p>
        </p:txBody>
      </p:sp>
      <p:sp>
        <p:nvSpPr>
          <p:cNvPr id="233" name="#MSUB becomes #SBATCH"/>
          <p:cNvSpPr txBox="1">
            <a:spLocks noGrp="1"/>
          </p:cNvSpPr>
          <p:nvPr>
            <p:ph type="body" sz="half" idx="1"/>
          </p:nvPr>
        </p:nvSpPr>
        <p:spPr>
          <a:xfrm>
            <a:off x="2515562" y="2237151"/>
            <a:ext cx="7843292" cy="708660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>
            <a:noAutofit/>
          </a:bodyPr>
          <a:lstStyle>
            <a:lvl1pPr defTabSz="584200">
              <a:spcBef>
                <a:spcPts val="0"/>
              </a:spcBef>
              <a:defRPr sz="4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3600" dirty="0"/>
              <a:t>Account: </a:t>
            </a:r>
            <a:r>
              <a:rPr lang="en-US" sz="3600" dirty="0" smtClean="0">
                <a:solidFill>
                  <a:srgbClr val="FF0000"/>
                </a:solidFill>
              </a:rPr>
              <a:t>Required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#!/bin/bash…"/>
          <p:cNvSpPr txBox="1">
            <a:spLocks/>
          </p:cNvSpPr>
          <p:nvPr/>
        </p:nvSpPr>
        <p:spPr>
          <a:xfrm>
            <a:off x="6702936" y="3125216"/>
            <a:ext cx="6124114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-per-node=20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time=01:00:00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--mem-per-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9" name="#!/bin/bash…"/>
          <p:cNvSpPr txBox="1">
            <a:spLocks/>
          </p:cNvSpPr>
          <p:nvPr/>
        </p:nvSpPr>
        <p:spPr>
          <a:xfrm>
            <a:off x="153860" y="3125216"/>
            <a:ext cx="6123650" cy="5790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ctr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–A p12345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–q short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nodes=1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ppn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=20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walltime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=01:00:00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#MSUB –l </a:t>
            </a:r>
            <a:r>
              <a:rPr lang="en-US" sz="2800" dirty="0" err="1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pmem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=3gb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purge all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cd $</a:t>
            </a:r>
            <a:r>
              <a:rPr lang="en-US" sz="280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PBS_O_WORKDIR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80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python</a:t>
            </a:r>
          </a:p>
          <a:p>
            <a:pPr algn="l" defTabSz="420623" hangingPunct="1">
              <a:spcBef>
                <a:spcPts val="0"/>
              </a:spcBef>
              <a:defRPr sz="3036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python mypython.py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860" y="3605328"/>
            <a:ext cx="6123650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2936" y="3605328"/>
            <a:ext cx="6124114" cy="438912"/>
          </a:xfrm>
          <a:prstGeom prst="rect">
            <a:avLst/>
          </a:prstGeom>
          <a:solidFill>
            <a:srgbClr val="7030A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34777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15905</TotalTime>
  <Words>1851</Words>
  <Application>Microsoft Office PowerPoint</Application>
  <PresentationFormat>Custom</PresentationFormat>
  <Paragraphs>488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Courier New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Menlo</vt:lpstr>
      <vt:lpstr>White</vt:lpstr>
      <vt:lpstr>Migrating to Slurm on Quest</vt:lpstr>
      <vt:lpstr>Learning Objectives</vt:lpstr>
      <vt:lpstr>Why Change to Slurm?</vt:lpstr>
      <vt:lpstr>New Accounting Policy</vt:lpstr>
      <vt:lpstr>Slurm test cluster</vt:lpstr>
      <vt:lpstr>PowerPoint Presentation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Convert your job submission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 your job using new commands</vt:lpstr>
      <vt:lpstr>Submit your job using new commands</vt:lpstr>
      <vt:lpstr>PowerPoint Presentation</vt:lpstr>
      <vt:lpstr>Monitor your job using new commands</vt:lpstr>
      <vt:lpstr>PowerPoint Presentation</vt:lpstr>
      <vt:lpstr>Monitor your job using new commands</vt:lpstr>
      <vt:lpstr>Monitor your job using new commands</vt:lpstr>
      <vt:lpstr>Monitor your job using new commands</vt:lpstr>
      <vt:lpstr>PowerPoint Presentation</vt:lpstr>
      <vt:lpstr>Getting Help</vt:lpstr>
      <vt:lpstr>Questions?</vt:lpstr>
      <vt:lpstr>Submit your job using new commands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to Slurm</dc:title>
  <dc:creator>Alper Kinaci</dc:creator>
  <cp:lastModifiedBy>Alper Kinaci</cp:lastModifiedBy>
  <cp:revision>150</cp:revision>
  <dcterms:modified xsi:type="dcterms:W3CDTF">2019-03-28T15:43:56Z</dcterms:modified>
</cp:coreProperties>
</file>