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460" r:id="rId2"/>
    <p:sldId id="257" r:id="rId3"/>
    <p:sldId id="271" r:id="rId4"/>
    <p:sldId id="269" r:id="rId5"/>
    <p:sldId id="500" r:id="rId6"/>
    <p:sldId id="462" r:id="rId7"/>
    <p:sldId id="463" r:id="rId8"/>
    <p:sldId id="464" r:id="rId9"/>
    <p:sldId id="466" r:id="rId10"/>
    <p:sldId id="467" r:id="rId11"/>
    <p:sldId id="468" r:id="rId12"/>
    <p:sldId id="469" r:id="rId13"/>
    <p:sldId id="470" r:id="rId14"/>
    <p:sldId id="479" r:id="rId15"/>
    <p:sldId id="471" r:id="rId16"/>
    <p:sldId id="472" r:id="rId17"/>
    <p:sldId id="473" r:id="rId18"/>
    <p:sldId id="498" r:id="rId19"/>
    <p:sldId id="499" r:id="rId20"/>
    <p:sldId id="475" r:id="rId21"/>
    <p:sldId id="476" r:id="rId22"/>
    <p:sldId id="477" r:id="rId23"/>
    <p:sldId id="478" r:id="rId24"/>
    <p:sldId id="480" r:id="rId25"/>
    <p:sldId id="481" r:id="rId26"/>
    <p:sldId id="483" r:id="rId27"/>
    <p:sldId id="484" r:id="rId28"/>
    <p:sldId id="485" r:id="rId29"/>
    <p:sldId id="486" r:id="rId30"/>
    <p:sldId id="488" r:id="rId31"/>
    <p:sldId id="487" r:id="rId32"/>
    <p:sldId id="489" r:id="rId33"/>
    <p:sldId id="490" r:id="rId34"/>
    <p:sldId id="491" r:id="rId35"/>
    <p:sldId id="492" r:id="rId36"/>
    <p:sldId id="493" r:id="rId37"/>
    <p:sldId id="494" r:id="rId38"/>
    <p:sldId id="495" r:id="rId39"/>
    <p:sldId id="497" r:id="rId40"/>
    <p:sldId id="496" r:id="rId41"/>
  </p:sldIdLst>
  <p:sldSz cx="12192000" cy="6858000"/>
  <p:notesSz cx="6854825"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c:v>
                </c:pt>
              </c:strCache>
            </c:strRef>
          </c:tx>
          <c:spPr>
            <a:solidFill>
              <a:schemeClr val="accent5"/>
            </a:solid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0.05</c:v>
                </c:pt>
                <c:pt idx="1">
                  <c:v>9.8000000000000004E-2</c:v>
                </c:pt>
                <c:pt idx="2">
                  <c:v>0.14299999999999999</c:v>
                </c:pt>
                <c:pt idx="3">
                  <c:v>0.185</c:v>
                </c:pt>
                <c:pt idx="4">
                  <c:v>0.22600000000000001</c:v>
                </c:pt>
                <c:pt idx="5">
                  <c:v>0.26500000000000001</c:v>
                </c:pt>
                <c:pt idx="6">
                  <c:v>0.30199999999999999</c:v>
                </c:pt>
                <c:pt idx="7">
                  <c:v>0.33600000000000002</c:v>
                </c:pt>
                <c:pt idx="8">
                  <c:v>0.37</c:v>
                </c:pt>
                <c:pt idx="9">
                  <c:v>0.40100000000000002</c:v>
                </c:pt>
              </c:numCache>
            </c:numRef>
          </c:val>
          <c:extLst>
            <c:ext xmlns:c16="http://schemas.microsoft.com/office/drawing/2014/chart" uri="{C3380CC4-5D6E-409C-BE32-E72D297353CC}">
              <c16:uniqueId val="{00000000-BCB8-4EE7-A5AF-8C03D39CAFB0}"/>
            </c:ext>
          </c:extLst>
        </c:ser>
        <c:dLbls>
          <c:dLblPos val="outEnd"/>
          <c:showLegendKey val="0"/>
          <c:showVal val="1"/>
          <c:showCatName val="0"/>
          <c:showSerName val="0"/>
          <c:showPercent val="0"/>
          <c:showBubbleSize val="0"/>
        </c:dLbls>
        <c:gapWidth val="164"/>
        <c:overlap val="-22"/>
        <c:axId val="789814512"/>
        <c:axId val="789821232"/>
      </c:barChart>
      <c:catAx>
        <c:axId val="789814512"/>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aseline="0" dirty="0"/>
                  <a:t>Number of tests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89821232"/>
        <c:crosses val="autoZero"/>
        <c:auto val="1"/>
        <c:lblAlgn val="ctr"/>
        <c:lblOffset val="100"/>
        <c:noMultiLvlLbl val="0"/>
      </c:catAx>
      <c:valAx>
        <c:axId val="789821232"/>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aseline="0" dirty="0"/>
                  <a:t>Effective p-value</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89814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537068735973221E-2"/>
          <c:y val="2.132056852398044E-2"/>
          <c:w val="0.93049317204914606"/>
          <c:h val="0.8806036212309869"/>
        </c:manualLayout>
      </c:layout>
      <c:scatterChart>
        <c:scatterStyle val="smoothMarker"/>
        <c:varyColors val="0"/>
        <c:ser>
          <c:idx val="0"/>
          <c:order val="0"/>
          <c:tx>
            <c:strRef>
              <c:f>Sheet1!$B$1</c:f>
              <c:strCache>
                <c:ptCount val="1"/>
                <c:pt idx="0">
                  <c:v>Y-Values</c:v>
                </c:pt>
              </c:strCache>
            </c:strRef>
          </c:tx>
          <c:spPr>
            <a:ln w="19050" cap="rnd">
              <a:solidFill>
                <a:schemeClr val="accent1"/>
              </a:solidFill>
              <a:round/>
            </a:ln>
            <a:effectLst/>
          </c:spPr>
          <c:marker>
            <c:symbol val="none"/>
          </c:marker>
          <c:xVal>
            <c:numRef>
              <c:f>Sheet1!$A$2:$A$27</c:f>
              <c:numCache>
                <c:formatCode>General</c:formatCode>
                <c:ptCount val="2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Sheet1!$B$2:$B$27</c:f>
              <c:numCache>
                <c:formatCode>General</c:formatCode>
                <c:ptCount val="26"/>
                <c:pt idx="0">
                  <c:v>2E-3</c:v>
                </c:pt>
                <c:pt idx="1">
                  <c:v>4.0000000000000001E-3</c:v>
                </c:pt>
                <c:pt idx="2">
                  <c:v>6.0000000000000001E-3</c:v>
                </c:pt>
                <c:pt idx="3">
                  <c:v>8.0000000000000002E-3</c:v>
                </c:pt>
                <c:pt idx="4">
                  <c:v>0.01</c:v>
                </c:pt>
                <c:pt idx="5">
                  <c:v>1.2E-2</c:v>
                </c:pt>
                <c:pt idx="6">
                  <c:v>1.4E-2</c:v>
                </c:pt>
                <c:pt idx="7">
                  <c:v>1.6E-2</c:v>
                </c:pt>
                <c:pt idx="8">
                  <c:v>1.7999999999999999E-2</c:v>
                </c:pt>
                <c:pt idx="9">
                  <c:v>0.02</c:v>
                </c:pt>
                <c:pt idx="10">
                  <c:v>2.1999999999999999E-2</c:v>
                </c:pt>
                <c:pt idx="11">
                  <c:v>2.4E-2</c:v>
                </c:pt>
                <c:pt idx="12">
                  <c:v>2.5999999999999999E-2</c:v>
                </c:pt>
                <c:pt idx="13">
                  <c:v>2.8000000000000001E-2</c:v>
                </c:pt>
                <c:pt idx="14">
                  <c:v>0.03</c:v>
                </c:pt>
                <c:pt idx="15">
                  <c:v>3.2000000000000001E-2</c:v>
                </c:pt>
                <c:pt idx="16">
                  <c:v>3.4000000000000002E-2</c:v>
                </c:pt>
                <c:pt idx="17">
                  <c:v>3.5999999999999997E-2</c:v>
                </c:pt>
                <c:pt idx="18">
                  <c:v>3.7999999999999999E-2</c:v>
                </c:pt>
                <c:pt idx="19">
                  <c:v>0.04</c:v>
                </c:pt>
                <c:pt idx="20">
                  <c:v>4.2000000000000003E-2</c:v>
                </c:pt>
                <c:pt idx="21">
                  <c:v>4.3999999999999997E-2</c:v>
                </c:pt>
                <c:pt idx="22">
                  <c:v>4.5999999999999999E-2</c:v>
                </c:pt>
                <c:pt idx="23">
                  <c:v>4.8000000000000001E-2</c:v>
                </c:pt>
                <c:pt idx="24">
                  <c:v>0.05</c:v>
                </c:pt>
                <c:pt idx="25">
                  <c:v>0</c:v>
                </c:pt>
              </c:numCache>
            </c:numRef>
          </c:yVal>
          <c:smooth val="1"/>
          <c:extLst>
            <c:ext xmlns:c16="http://schemas.microsoft.com/office/drawing/2014/chart" uri="{C3380CC4-5D6E-409C-BE32-E72D297353CC}">
              <c16:uniqueId val="{00000000-90B7-4663-849D-27A21D060297}"/>
            </c:ext>
          </c:extLst>
        </c:ser>
        <c:dLbls>
          <c:showLegendKey val="0"/>
          <c:showVal val="0"/>
          <c:showCatName val="0"/>
          <c:showSerName val="0"/>
          <c:showPercent val="0"/>
          <c:showBubbleSize val="0"/>
        </c:dLbls>
        <c:axId val="1179225951"/>
        <c:axId val="1179224511"/>
      </c:scatterChart>
      <c:valAx>
        <c:axId val="1179225951"/>
        <c:scaling>
          <c:orientation val="minMax"/>
          <c:max val="2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9224511"/>
        <c:crosses val="autoZero"/>
        <c:crossBetween val="midCat"/>
      </c:valAx>
      <c:valAx>
        <c:axId val="1179224511"/>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i="1" dirty="0"/>
                  <a:t>P</a:t>
                </a:r>
                <a:r>
                  <a:rPr lang="en-US" dirty="0"/>
                  <a:t>-value</a:t>
                </a:r>
              </a:p>
            </c:rich>
          </c:tx>
          <c:layout>
            <c:manualLayout>
              <c:xMode val="edge"/>
              <c:yMode val="edge"/>
              <c:x val="2.4154589371980675E-3"/>
              <c:y val="0.3847745222274160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9225951"/>
        <c:crosses val="autoZero"/>
        <c:crossBetween val="midCat"/>
        <c:majorUnit val="2.0000000000000004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537068735973221E-2"/>
          <c:y val="2.132056852398044E-2"/>
          <c:w val="0.93049317204914606"/>
          <c:h val="0.8806036212309869"/>
        </c:manualLayout>
      </c:layout>
      <c:scatterChart>
        <c:scatterStyle val="smoothMarker"/>
        <c:varyColors val="0"/>
        <c:ser>
          <c:idx val="1"/>
          <c:order val="0"/>
          <c:tx>
            <c:strRef>
              <c:f>Sheet1!$C$1</c:f>
              <c:strCache>
                <c:ptCount val="1"/>
                <c:pt idx="0">
                  <c:v>Column1</c:v>
                </c:pt>
              </c:strCache>
            </c:strRef>
          </c:tx>
          <c:spPr>
            <a:ln w="19050" cap="rnd">
              <a:noFill/>
              <a:round/>
            </a:ln>
            <a:effectLst/>
          </c:spPr>
          <c:marker>
            <c:symbol val="circle"/>
            <c:size val="5"/>
            <c:spPr>
              <a:solidFill>
                <a:srgbClr val="FFC000"/>
              </a:solidFill>
              <a:ln w="9525">
                <a:solidFill>
                  <a:schemeClr val="accent2"/>
                </a:solidFill>
              </a:ln>
              <a:effectLst/>
            </c:spPr>
          </c:marker>
          <c:xVal>
            <c:numRef>
              <c:f>Sheet1!$A$2:$A$27</c:f>
              <c:numCache>
                <c:formatCode>General</c:formatCode>
                <c:ptCount val="2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Sheet1!$C$2:$C$27</c:f>
              <c:numCache>
                <c:formatCode>General</c:formatCode>
                <c:ptCount val="26"/>
                <c:pt idx="0">
                  <c:v>2.9999999999999997E-4</c:v>
                </c:pt>
                <c:pt idx="1">
                  <c:v>5.9999999999999995E-4</c:v>
                </c:pt>
                <c:pt idx="2">
                  <c:v>1.4E-3</c:v>
                </c:pt>
                <c:pt idx="3">
                  <c:v>1.9E-3</c:v>
                </c:pt>
                <c:pt idx="4">
                  <c:v>2.7000000000000001E-3</c:v>
                </c:pt>
                <c:pt idx="5">
                  <c:v>6.0000000000000001E-3</c:v>
                </c:pt>
                <c:pt idx="6">
                  <c:v>9.4000000000000004E-3</c:v>
                </c:pt>
                <c:pt idx="7">
                  <c:v>1.6799999999999999E-2</c:v>
                </c:pt>
                <c:pt idx="8">
                  <c:v>1.77E-2</c:v>
                </c:pt>
                <c:pt idx="9">
                  <c:v>1.9E-2</c:v>
                </c:pt>
                <c:pt idx="10">
                  <c:v>2.0500000000000001E-2</c:v>
                </c:pt>
                <c:pt idx="11">
                  <c:v>2.1999999999999999E-2</c:v>
                </c:pt>
                <c:pt idx="12">
                  <c:v>2.5000000000000001E-2</c:v>
                </c:pt>
              </c:numCache>
            </c:numRef>
          </c:yVal>
          <c:smooth val="1"/>
          <c:extLst>
            <c:ext xmlns:c16="http://schemas.microsoft.com/office/drawing/2014/chart" uri="{C3380CC4-5D6E-409C-BE32-E72D297353CC}">
              <c16:uniqueId val="{00000001-283B-44F6-8C70-4F74F4A89E5A}"/>
            </c:ext>
          </c:extLst>
        </c:ser>
        <c:ser>
          <c:idx val="2"/>
          <c:order val="1"/>
          <c:tx>
            <c:strRef>
              <c:f>Sheet1!$D$1</c:f>
              <c:strCache>
                <c:ptCount val="1"/>
                <c:pt idx="0">
                  <c:v>Column2</c:v>
                </c:pt>
              </c:strCache>
            </c:strRef>
          </c:tx>
          <c:spPr>
            <a:ln w="19050" cap="rnd">
              <a:noFill/>
              <a:round/>
            </a:ln>
            <a:effectLst/>
          </c:spPr>
          <c:marker>
            <c:symbol val="circle"/>
            <c:size val="5"/>
            <c:spPr>
              <a:solidFill>
                <a:srgbClr val="7030A0"/>
              </a:solidFill>
              <a:ln w="9525">
                <a:solidFill>
                  <a:schemeClr val="accent5"/>
                </a:solidFill>
              </a:ln>
              <a:effectLst/>
            </c:spPr>
          </c:marker>
          <c:xVal>
            <c:numRef>
              <c:f>Sheet1!$A$2:$A$27</c:f>
              <c:numCache>
                <c:formatCode>General</c:formatCode>
                <c:ptCount val="2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Sheet1!$D$2:$D$27</c:f>
              <c:numCache>
                <c:formatCode>General</c:formatCode>
                <c:ptCount val="26"/>
                <c:pt idx="13">
                  <c:v>2.9499999999999998E-2</c:v>
                </c:pt>
                <c:pt idx="14">
                  <c:v>3.4000000000000002E-2</c:v>
                </c:pt>
                <c:pt idx="15">
                  <c:v>3.5000000000000003E-2</c:v>
                </c:pt>
                <c:pt idx="16">
                  <c:v>3.7999999999999999E-2</c:v>
                </c:pt>
                <c:pt idx="17">
                  <c:v>4.7E-2</c:v>
                </c:pt>
                <c:pt idx="18">
                  <c:v>4.9000000000000002E-2</c:v>
                </c:pt>
                <c:pt idx="19">
                  <c:v>5.5E-2</c:v>
                </c:pt>
                <c:pt idx="20">
                  <c:v>5.8999999999999997E-2</c:v>
                </c:pt>
                <c:pt idx="21">
                  <c:v>6.7000000000000004E-2</c:v>
                </c:pt>
                <c:pt idx="22">
                  <c:v>6.8000000000000005E-2</c:v>
                </c:pt>
                <c:pt idx="23">
                  <c:v>0.08</c:v>
                </c:pt>
                <c:pt idx="24">
                  <c:v>8.5000000000000006E-2</c:v>
                </c:pt>
              </c:numCache>
            </c:numRef>
          </c:yVal>
          <c:smooth val="0"/>
          <c:extLst>
            <c:ext xmlns:c16="http://schemas.microsoft.com/office/drawing/2014/chart" uri="{C3380CC4-5D6E-409C-BE32-E72D297353CC}">
              <c16:uniqueId val="{00000002-283B-44F6-8C70-4F74F4A89E5A}"/>
            </c:ext>
          </c:extLst>
        </c:ser>
        <c:dLbls>
          <c:showLegendKey val="0"/>
          <c:showVal val="0"/>
          <c:showCatName val="0"/>
          <c:showSerName val="0"/>
          <c:showPercent val="0"/>
          <c:showBubbleSize val="0"/>
        </c:dLbls>
        <c:axId val="1179225951"/>
        <c:axId val="1179224511"/>
      </c:scatterChart>
      <c:valAx>
        <c:axId val="1179225951"/>
        <c:scaling>
          <c:orientation val="minMax"/>
          <c:max val="2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9224511"/>
        <c:crosses val="autoZero"/>
        <c:crossBetween val="midCat"/>
      </c:valAx>
      <c:valAx>
        <c:axId val="11792245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i="1" dirty="0"/>
                  <a:t>P</a:t>
                </a:r>
                <a:r>
                  <a:rPr lang="en-US" dirty="0"/>
                  <a:t>-value</a:t>
                </a:r>
              </a:p>
            </c:rich>
          </c:tx>
          <c:layout>
            <c:manualLayout>
              <c:xMode val="edge"/>
              <c:yMode val="edge"/>
              <c:x val="2.4154589371980675E-3"/>
              <c:y val="0.3847745222274160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9225951"/>
        <c:crosses val="autoZero"/>
        <c:crossBetween val="midCat"/>
        <c:majorUnit val="2.0000000000000004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0424" cy="46364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2815" y="0"/>
            <a:ext cx="2970424" cy="463647"/>
          </a:xfrm>
          <a:prstGeom prst="rect">
            <a:avLst/>
          </a:prstGeom>
        </p:spPr>
        <p:txBody>
          <a:bodyPr vert="horz" lIns="91440" tIns="45720" rIns="91440" bIns="45720" rtlCol="0"/>
          <a:lstStyle>
            <a:lvl1pPr algn="r">
              <a:defRPr sz="1200"/>
            </a:lvl1pPr>
          </a:lstStyle>
          <a:p>
            <a:fld id="{E3B2206D-8F8B-485D-915C-E23D72B83878}" type="datetimeFigureOut">
              <a:rPr lang="en-US" smtClean="0"/>
              <a:t>5/12/2025</a:t>
            </a:fld>
            <a:endParaRPr lang="en-US"/>
          </a:p>
        </p:txBody>
      </p:sp>
      <p:sp>
        <p:nvSpPr>
          <p:cNvPr id="4" name="Slide Image Placeholder 3"/>
          <p:cNvSpPr>
            <a:spLocks noGrp="1" noRot="1" noChangeAspect="1"/>
          </p:cNvSpPr>
          <p:nvPr>
            <p:ph type="sldImg" idx="2"/>
          </p:nvPr>
        </p:nvSpPr>
        <p:spPr>
          <a:xfrm>
            <a:off x="657225" y="1155700"/>
            <a:ext cx="5540375"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483" y="4447153"/>
            <a:ext cx="5483860" cy="36385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3"/>
            <a:ext cx="2970424" cy="46364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2815" y="8777193"/>
            <a:ext cx="2970424" cy="463646"/>
          </a:xfrm>
          <a:prstGeom prst="rect">
            <a:avLst/>
          </a:prstGeom>
        </p:spPr>
        <p:txBody>
          <a:bodyPr vert="horz" lIns="91440" tIns="45720" rIns="91440" bIns="45720" rtlCol="0" anchor="b"/>
          <a:lstStyle>
            <a:lvl1pPr algn="r">
              <a:defRPr sz="1200"/>
            </a:lvl1pPr>
          </a:lstStyle>
          <a:p>
            <a:fld id="{AE68E7E1-0DBB-484B-81BD-8330CE9BCCCE}" type="slidenum">
              <a:rPr lang="en-US" smtClean="0"/>
              <a:t>‹#›</a:t>
            </a:fld>
            <a:endParaRPr lang="en-US"/>
          </a:p>
        </p:txBody>
      </p:sp>
    </p:spTree>
    <p:extLst>
      <p:ext uri="{BB962C8B-B14F-4D97-AF65-F5344CB8AC3E}">
        <p14:creationId xmlns:p14="http://schemas.microsoft.com/office/powerpoint/2010/main" val="400202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1</a:t>
            </a:fld>
            <a:endParaRPr lang="en-US"/>
          </a:p>
        </p:txBody>
      </p:sp>
    </p:spTree>
    <p:extLst>
      <p:ext uri="{BB962C8B-B14F-4D97-AF65-F5344CB8AC3E}">
        <p14:creationId xmlns:p14="http://schemas.microsoft.com/office/powerpoint/2010/main" val="4190347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11</a:t>
            </a:fld>
            <a:endParaRPr lang="en-US"/>
          </a:p>
        </p:txBody>
      </p:sp>
    </p:spTree>
    <p:extLst>
      <p:ext uri="{BB962C8B-B14F-4D97-AF65-F5344CB8AC3E}">
        <p14:creationId xmlns:p14="http://schemas.microsoft.com/office/powerpoint/2010/main" val="1694222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12</a:t>
            </a:fld>
            <a:endParaRPr lang="en-US"/>
          </a:p>
        </p:txBody>
      </p:sp>
    </p:spTree>
    <p:extLst>
      <p:ext uri="{BB962C8B-B14F-4D97-AF65-F5344CB8AC3E}">
        <p14:creationId xmlns:p14="http://schemas.microsoft.com/office/powerpoint/2010/main" val="3062498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13</a:t>
            </a:fld>
            <a:endParaRPr lang="en-US"/>
          </a:p>
        </p:txBody>
      </p:sp>
    </p:spTree>
    <p:extLst>
      <p:ext uri="{BB962C8B-B14F-4D97-AF65-F5344CB8AC3E}">
        <p14:creationId xmlns:p14="http://schemas.microsoft.com/office/powerpoint/2010/main" val="3252259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14</a:t>
            </a:fld>
            <a:endParaRPr lang="en-US"/>
          </a:p>
        </p:txBody>
      </p:sp>
    </p:spTree>
    <p:extLst>
      <p:ext uri="{BB962C8B-B14F-4D97-AF65-F5344CB8AC3E}">
        <p14:creationId xmlns:p14="http://schemas.microsoft.com/office/powerpoint/2010/main" val="1008869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15</a:t>
            </a:fld>
            <a:endParaRPr lang="en-US"/>
          </a:p>
        </p:txBody>
      </p:sp>
    </p:spTree>
    <p:extLst>
      <p:ext uri="{BB962C8B-B14F-4D97-AF65-F5344CB8AC3E}">
        <p14:creationId xmlns:p14="http://schemas.microsoft.com/office/powerpoint/2010/main" val="3220215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16</a:t>
            </a:fld>
            <a:endParaRPr lang="en-US"/>
          </a:p>
        </p:txBody>
      </p:sp>
    </p:spTree>
    <p:extLst>
      <p:ext uri="{BB962C8B-B14F-4D97-AF65-F5344CB8AC3E}">
        <p14:creationId xmlns:p14="http://schemas.microsoft.com/office/powerpoint/2010/main" val="1492385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17</a:t>
            </a:fld>
            <a:endParaRPr lang="en-US"/>
          </a:p>
        </p:txBody>
      </p:sp>
    </p:spTree>
    <p:extLst>
      <p:ext uri="{BB962C8B-B14F-4D97-AF65-F5344CB8AC3E}">
        <p14:creationId xmlns:p14="http://schemas.microsoft.com/office/powerpoint/2010/main" val="4052122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18</a:t>
            </a:fld>
            <a:endParaRPr lang="en-US"/>
          </a:p>
        </p:txBody>
      </p:sp>
    </p:spTree>
    <p:extLst>
      <p:ext uri="{BB962C8B-B14F-4D97-AF65-F5344CB8AC3E}">
        <p14:creationId xmlns:p14="http://schemas.microsoft.com/office/powerpoint/2010/main" val="167104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19</a:t>
            </a:fld>
            <a:endParaRPr lang="en-US"/>
          </a:p>
        </p:txBody>
      </p:sp>
    </p:spTree>
    <p:extLst>
      <p:ext uri="{BB962C8B-B14F-4D97-AF65-F5344CB8AC3E}">
        <p14:creationId xmlns:p14="http://schemas.microsoft.com/office/powerpoint/2010/main" val="1501381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20</a:t>
            </a:fld>
            <a:endParaRPr lang="en-US"/>
          </a:p>
        </p:txBody>
      </p:sp>
    </p:spTree>
    <p:extLst>
      <p:ext uri="{BB962C8B-B14F-4D97-AF65-F5344CB8AC3E}">
        <p14:creationId xmlns:p14="http://schemas.microsoft.com/office/powerpoint/2010/main" val="280296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2</a:t>
            </a:fld>
            <a:endParaRPr lang="en-US"/>
          </a:p>
        </p:txBody>
      </p:sp>
    </p:spTree>
    <p:extLst>
      <p:ext uri="{BB962C8B-B14F-4D97-AF65-F5344CB8AC3E}">
        <p14:creationId xmlns:p14="http://schemas.microsoft.com/office/powerpoint/2010/main" val="1164063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21</a:t>
            </a:fld>
            <a:endParaRPr lang="en-US"/>
          </a:p>
        </p:txBody>
      </p:sp>
    </p:spTree>
    <p:extLst>
      <p:ext uri="{BB962C8B-B14F-4D97-AF65-F5344CB8AC3E}">
        <p14:creationId xmlns:p14="http://schemas.microsoft.com/office/powerpoint/2010/main" val="4078765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22</a:t>
            </a:fld>
            <a:endParaRPr lang="en-US"/>
          </a:p>
        </p:txBody>
      </p:sp>
    </p:spTree>
    <p:extLst>
      <p:ext uri="{BB962C8B-B14F-4D97-AF65-F5344CB8AC3E}">
        <p14:creationId xmlns:p14="http://schemas.microsoft.com/office/powerpoint/2010/main" val="3545827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23</a:t>
            </a:fld>
            <a:endParaRPr lang="en-US"/>
          </a:p>
        </p:txBody>
      </p:sp>
    </p:spTree>
    <p:extLst>
      <p:ext uri="{BB962C8B-B14F-4D97-AF65-F5344CB8AC3E}">
        <p14:creationId xmlns:p14="http://schemas.microsoft.com/office/powerpoint/2010/main" val="1696296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24</a:t>
            </a:fld>
            <a:endParaRPr lang="en-US"/>
          </a:p>
        </p:txBody>
      </p:sp>
    </p:spTree>
    <p:extLst>
      <p:ext uri="{BB962C8B-B14F-4D97-AF65-F5344CB8AC3E}">
        <p14:creationId xmlns:p14="http://schemas.microsoft.com/office/powerpoint/2010/main" val="3406540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25</a:t>
            </a:fld>
            <a:endParaRPr lang="en-US"/>
          </a:p>
        </p:txBody>
      </p:sp>
    </p:spTree>
    <p:extLst>
      <p:ext uri="{BB962C8B-B14F-4D97-AF65-F5344CB8AC3E}">
        <p14:creationId xmlns:p14="http://schemas.microsoft.com/office/powerpoint/2010/main" val="723595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26</a:t>
            </a:fld>
            <a:endParaRPr lang="en-US"/>
          </a:p>
        </p:txBody>
      </p:sp>
    </p:spTree>
    <p:extLst>
      <p:ext uri="{BB962C8B-B14F-4D97-AF65-F5344CB8AC3E}">
        <p14:creationId xmlns:p14="http://schemas.microsoft.com/office/powerpoint/2010/main" val="2572013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27</a:t>
            </a:fld>
            <a:endParaRPr lang="en-US"/>
          </a:p>
        </p:txBody>
      </p:sp>
    </p:spTree>
    <p:extLst>
      <p:ext uri="{BB962C8B-B14F-4D97-AF65-F5344CB8AC3E}">
        <p14:creationId xmlns:p14="http://schemas.microsoft.com/office/powerpoint/2010/main" val="3249737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28</a:t>
            </a:fld>
            <a:endParaRPr lang="en-US"/>
          </a:p>
        </p:txBody>
      </p:sp>
    </p:spTree>
    <p:extLst>
      <p:ext uri="{BB962C8B-B14F-4D97-AF65-F5344CB8AC3E}">
        <p14:creationId xmlns:p14="http://schemas.microsoft.com/office/powerpoint/2010/main" val="3059648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29</a:t>
            </a:fld>
            <a:endParaRPr lang="en-US"/>
          </a:p>
        </p:txBody>
      </p:sp>
    </p:spTree>
    <p:extLst>
      <p:ext uri="{BB962C8B-B14F-4D97-AF65-F5344CB8AC3E}">
        <p14:creationId xmlns:p14="http://schemas.microsoft.com/office/powerpoint/2010/main" val="3241254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30</a:t>
            </a:fld>
            <a:endParaRPr lang="en-US"/>
          </a:p>
        </p:txBody>
      </p:sp>
    </p:spTree>
    <p:extLst>
      <p:ext uri="{BB962C8B-B14F-4D97-AF65-F5344CB8AC3E}">
        <p14:creationId xmlns:p14="http://schemas.microsoft.com/office/powerpoint/2010/main" val="411179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3</a:t>
            </a:fld>
            <a:endParaRPr lang="en-US"/>
          </a:p>
        </p:txBody>
      </p:sp>
    </p:spTree>
    <p:extLst>
      <p:ext uri="{BB962C8B-B14F-4D97-AF65-F5344CB8AC3E}">
        <p14:creationId xmlns:p14="http://schemas.microsoft.com/office/powerpoint/2010/main" val="2151160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31</a:t>
            </a:fld>
            <a:endParaRPr lang="en-US"/>
          </a:p>
        </p:txBody>
      </p:sp>
    </p:spTree>
    <p:extLst>
      <p:ext uri="{BB962C8B-B14F-4D97-AF65-F5344CB8AC3E}">
        <p14:creationId xmlns:p14="http://schemas.microsoft.com/office/powerpoint/2010/main" val="605855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32</a:t>
            </a:fld>
            <a:endParaRPr lang="en-US"/>
          </a:p>
        </p:txBody>
      </p:sp>
    </p:spTree>
    <p:extLst>
      <p:ext uri="{BB962C8B-B14F-4D97-AF65-F5344CB8AC3E}">
        <p14:creationId xmlns:p14="http://schemas.microsoft.com/office/powerpoint/2010/main" val="225354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33</a:t>
            </a:fld>
            <a:endParaRPr lang="en-US"/>
          </a:p>
        </p:txBody>
      </p:sp>
    </p:spTree>
    <p:extLst>
      <p:ext uri="{BB962C8B-B14F-4D97-AF65-F5344CB8AC3E}">
        <p14:creationId xmlns:p14="http://schemas.microsoft.com/office/powerpoint/2010/main" val="154087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34</a:t>
            </a:fld>
            <a:endParaRPr lang="en-US"/>
          </a:p>
        </p:txBody>
      </p:sp>
    </p:spTree>
    <p:extLst>
      <p:ext uri="{BB962C8B-B14F-4D97-AF65-F5344CB8AC3E}">
        <p14:creationId xmlns:p14="http://schemas.microsoft.com/office/powerpoint/2010/main" val="1111658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35</a:t>
            </a:fld>
            <a:endParaRPr lang="en-US"/>
          </a:p>
        </p:txBody>
      </p:sp>
    </p:spTree>
    <p:extLst>
      <p:ext uri="{BB962C8B-B14F-4D97-AF65-F5344CB8AC3E}">
        <p14:creationId xmlns:p14="http://schemas.microsoft.com/office/powerpoint/2010/main" val="1130409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36</a:t>
            </a:fld>
            <a:endParaRPr lang="en-US"/>
          </a:p>
        </p:txBody>
      </p:sp>
    </p:spTree>
    <p:extLst>
      <p:ext uri="{BB962C8B-B14F-4D97-AF65-F5344CB8AC3E}">
        <p14:creationId xmlns:p14="http://schemas.microsoft.com/office/powerpoint/2010/main" val="1009611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37</a:t>
            </a:fld>
            <a:endParaRPr lang="en-US"/>
          </a:p>
        </p:txBody>
      </p:sp>
    </p:spTree>
    <p:extLst>
      <p:ext uri="{BB962C8B-B14F-4D97-AF65-F5344CB8AC3E}">
        <p14:creationId xmlns:p14="http://schemas.microsoft.com/office/powerpoint/2010/main" val="1128633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38</a:t>
            </a:fld>
            <a:endParaRPr lang="en-US"/>
          </a:p>
        </p:txBody>
      </p:sp>
    </p:spTree>
    <p:extLst>
      <p:ext uri="{BB962C8B-B14F-4D97-AF65-F5344CB8AC3E}">
        <p14:creationId xmlns:p14="http://schemas.microsoft.com/office/powerpoint/2010/main" val="1033336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39</a:t>
            </a:fld>
            <a:endParaRPr lang="en-US"/>
          </a:p>
        </p:txBody>
      </p:sp>
    </p:spTree>
    <p:extLst>
      <p:ext uri="{BB962C8B-B14F-4D97-AF65-F5344CB8AC3E}">
        <p14:creationId xmlns:p14="http://schemas.microsoft.com/office/powerpoint/2010/main" val="2371290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40</a:t>
            </a:fld>
            <a:endParaRPr lang="en-US"/>
          </a:p>
        </p:txBody>
      </p:sp>
    </p:spTree>
    <p:extLst>
      <p:ext uri="{BB962C8B-B14F-4D97-AF65-F5344CB8AC3E}">
        <p14:creationId xmlns:p14="http://schemas.microsoft.com/office/powerpoint/2010/main" val="2285617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4</a:t>
            </a:fld>
            <a:endParaRPr lang="en-US"/>
          </a:p>
        </p:txBody>
      </p:sp>
    </p:spTree>
    <p:extLst>
      <p:ext uri="{BB962C8B-B14F-4D97-AF65-F5344CB8AC3E}">
        <p14:creationId xmlns:p14="http://schemas.microsoft.com/office/powerpoint/2010/main" val="16502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6</a:t>
            </a:fld>
            <a:endParaRPr lang="en-US"/>
          </a:p>
        </p:txBody>
      </p:sp>
    </p:spTree>
    <p:extLst>
      <p:ext uri="{BB962C8B-B14F-4D97-AF65-F5344CB8AC3E}">
        <p14:creationId xmlns:p14="http://schemas.microsoft.com/office/powerpoint/2010/main" val="120308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7</a:t>
            </a:fld>
            <a:endParaRPr lang="en-US"/>
          </a:p>
        </p:txBody>
      </p:sp>
    </p:spTree>
    <p:extLst>
      <p:ext uri="{BB962C8B-B14F-4D97-AF65-F5344CB8AC3E}">
        <p14:creationId xmlns:p14="http://schemas.microsoft.com/office/powerpoint/2010/main" val="1006553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8</a:t>
            </a:fld>
            <a:endParaRPr lang="en-US"/>
          </a:p>
        </p:txBody>
      </p:sp>
    </p:spTree>
    <p:extLst>
      <p:ext uri="{BB962C8B-B14F-4D97-AF65-F5344CB8AC3E}">
        <p14:creationId xmlns:p14="http://schemas.microsoft.com/office/powerpoint/2010/main" val="4055352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9</a:t>
            </a:fld>
            <a:endParaRPr lang="en-US"/>
          </a:p>
        </p:txBody>
      </p:sp>
    </p:spTree>
    <p:extLst>
      <p:ext uri="{BB962C8B-B14F-4D97-AF65-F5344CB8AC3E}">
        <p14:creationId xmlns:p14="http://schemas.microsoft.com/office/powerpoint/2010/main" val="592228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8E7E1-0DBB-484B-81BD-8330CE9BCCCE}" type="slidenum">
              <a:rPr lang="en-US" smtClean="0"/>
              <a:t>10</a:t>
            </a:fld>
            <a:endParaRPr lang="en-US"/>
          </a:p>
        </p:txBody>
      </p:sp>
    </p:spTree>
    <p:extLst>
      <p:ext uri="{BB962C8B-B14F-4D97-AF65-F5344CB8AC3E}">
        <p14:creationId xmlns:p14="http://schemas.microsoft.com/office/powerpoint/2010/main" val="2120980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956D-0413-46AA-C534-0B8868CE3F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5CF8A2-8B0A-A3B5-53C8-57BCAB7F8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428E47-15CC-7F04-12C1-E6FFC0DF8EE3}"/>
              </a:ext>
            </a:extLst>
          </p:cNvPr>
          <p:cNvSpPr>
            <a:spLocks noGrp="1"/>
          </p:cNvSpPr>
          <p:nvPr>
            <p:ph type="dt" sz="half" idx="10"/>
          </p:nvPr>
        </p:nvSpPr>
        <p:spPr/>
        <p:txBody>
          <a:bodyPr/>
          <a:lstStyle/>
          <a:p>
            <a:fld id="{7CAAB4D0-98C6-4EDE-B433-65FC3D1EA390}" type="datetimeFigureOut">
              <a:rPr lang="en-US" smtClean="0"/>
              <a:t>4/21/2025</a:t>
            </a:fld>
            <a:endParaRPr lang="en-US"/>
          </a:p>
        </p:txBody>
      </p:sp>
      <p:sp>
        <p:nvSpPr>
          <p:cNvPr id="5" name="Footer Placeholder 4">
            <a:extLst>
              <a:ext uri="{FF2B5EF4-FFF2-40B4-BE49-F238E27FC236}">
                <a16:creationId xmlns:a16="http://schemas.microsoft.com/office/drawing/2014/main" id="{1D6D45F6-DE1A-F708-8D02-25D595EA8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0450E-84D1-75DD-E174-4813D6E67511}"/>
              </a:ext>
            </a:extLst>
          </p:cNvPr>
          <p:cNvSpPr>
            <a:spLocks noGrp="1"/>
          </p:cNvSpPr>
          <p:nvPr>
            <p:ph type="sldNum" sz="quarter" idx="12"/>
          </p:nvPr>
        </p:nvSpPr>
        <p:spPr/>
        <p:txBody>
          <a:bodyPr/>
          <a:lstStyle/>
          <a:p>
            <a:fld id="{285933DD-179C-48A2-AE1E-8B6F68E46F0F}" type="slidenum">
              <a:rPr lang="en-US" smtClean="0"/>
              <a:t>‹#›</a:t>
            </a:fld>
            <a:endParaRPr lang="en-US"/>
          </a:p>
        </p:txBody>
      </p:sp>
    </p:spTree>
    <p:extLst>
      <p:ext uri="{BB962C8B-B14F-4D97-AF65-F5344CB8AC3E}">
        <p14:creationId xmlns:p14="http://schemas.microsoft.com/office/powerpoint/2010/main" val="252075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F532-4A0E-A415-9F0C-415343A8DD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42D943-8610-ED1C-BAB8-3B8303768D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D4893-66D3-8091-8320-7A0FF458E941}"/>
              </a:ext>
            </a:extLst>
          </p:cNvPr>
          <p:cNvSpPr>
            <a:spLocks noGrp="1"/>
          </p:cNvSpPr>
          <p:nvPr>
            <p:ph type="dt" sz="half" idx="10"/>
          </p:nvPr>
        </p:nvSpPr>
        <p:spPr/>
        <p:txBody>
          <a:bodyPr/>
          <a:lstStyle/>
          <a:p>
            <a:fld id="{7CAAB4D0-98C6-4EDE-B433-65FC3D1EA390}" type="datetimeFigureOut">
              <a:rPr lang="en-US" smtClean="0"/>
              <a:t>4/21/2025</a:t>
            </a:fld>
            <a:endParaRPr lang="en-US"/>
          </a:p>
        </p:txBody>
      </p:sp>
      <p:sp>
        <p:nvSpPr>
          <p:cNvPr id="5" name="Footer Placeholder 4">
            <a:extLst>
              <a:ext uri="{FF2B5EF4-FFF2-40B4-BE49-F238E27FC236}">
                <a16:creationId xmlns:a16="http://schemas.microsoft.com/office/drawing/2014/main" id="{81669C81-783D-F0AB-6010-B2FCC2C8B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61D70-897D-BC01-CC4F-A7757B7B6E61}"/>
              </a:ext>
            </a:extLst>
          </p:cNvPr>
          <p:cNvSpPr>
            <a:spLocks noGrp="1"/>
          </p:cNvSpPr>
          <p:nvPr>
            <p:ph type="sldNum" sz="quarter" idx="12"/>
          </p:nvPr>
        </p:nvSpPr>
        <p:spPr/>
        <p:txBody>
          <a:bodyPr/>
          <a:lstStyle/>
          <a:p>
            <a:fld id="{285933DD-179C-48A2-AE1E-8B6F68E46F0F}" type="slidenum">
              <a:rPr lang="en-US" smtClean="0"/>
              <a:t>‹#›</a:t>
            </a:fld>
            <a:endParaRPr lang="en-US"/>
          </a:p>
        </p:txBody>
      </p:sp>
    </p:spTree>
    <p:extLst>
      <p:ext uri="{BB962C8B-B14F-4D97-AF65-F5344CB8AC3E}">
        <p14:creationId xmlns:p14="http://schemas.microsoft.com/office/powerpoint/2010/main" val="346444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AF1B58-21E2-9814-C554-9833A40C8B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9C153B-0D1C-C589-031B-78483D7664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D09AE-3F97-8C6A-7C81-BA6D34D0AB9A}"/>
              </a:ext>
            </a:extLst>
          </p:cNvPr>
          <p:cNvSpPr>
            <a:spLocks noGrp="1"/>
          </p:cNvSpPr>
          <p:nvPr>
            <p:ph type="dt" sz="half" idx="10"/>
          </p:nvPr>
        </p:nvSpPr>
        <p:spPr/>
        <p:txBody>
          <a:bodyPr/>
          <a:lstStyle/>
          <a:p>
            <a:fld id="{7CAAB4D0-98C6-4EDE-B433-65FC3D1EA390}" type="datetimeFigureOut">
              <a:rPr lang="en-US" smtClean="0"/>
              <a:t>4/21/2025</a:t>
            </a:fld>
            <a:endParaRPr lang="en-US"/>
          </a:p>
        </p:txBody>
      </p:sp>
      <p:sp>
        <p:nvSpPr>
          <p:cNvPr id="5" name="Footer Placeholder 4">
            <a:extLst>
              <a:ext uri="{FF2B5EF4-FFF2-40B4-BE49-F238E27FC236}">
                <a16:creationId xmlns:a16="http://schemas.microsoft.com/office/drawing/2014/main" id="{9DAA876A-ABB0-89F5-1467-91C49E71A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637F2-4947-DDCE-7D40-B0B652359542}"/>
              </a:ext>
            </a:extLst>
          </p:cNvPr>
          <p:cNvSpPr>
            <a:spLocks noGrp="1"/>
          </p:cNvSpPr>
          <p:nvPr>
            <p:ph type="sldNum" sz="quarter" idx="12"/>
          </p:nvPr>
        </p:nvSpPr>
        <p:spPr/>
        <p:txBody>
          <a:bodyPr/>
          <a:lstStyle/>
          <a:p>
            <a:fld id="{285933DD-179C-48A2-AE1E-8B6F68E46F0F}" type="slidenum">
              <a:rPr lang="en-US" smtClean="0"/>
              <a:t>‹#›</a:t>
            </a:fld>
            <a:endParaRPr lang="en-US"/>
          </a:p>
        </p:txBody>
      </p:sp>
    </p:spTree>
    <p:extLst>
      <p:ext uri="{BB962C8B-B14F-4D97-AF65-F5344CB8AC3E}">
        <p14:creationId xmlns:p14="http://schemas.microsoft.com/office/powerpoint/2010/main" val="229415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DC5F-16F6-F0B7-5AF8-501DF6A40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AAED4C-8DD3-EB39-F349-05E8A2E588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F7086-3D98-1CC8-5D69-010F62870329}"/>
              </a:ext>
            </a:extLst>
          </p:cNvPr>
          <p:cNvSpPr>
            <a:spLocks noGrp="1"/>
          </p:cNvSpPr>
          <p:nvPr>
            <p:ph type="dt" sz="half" idx="10"/>
          </p:nvPr>
        </p:nvSpPr>
        <p:spPr/>
        <p:txBody>
          <a:bodyPr/>
          <a:lstStyle/>
          <a:p>
            <a:fld id="{7CAAB4D0-98C6-4EDE-B433-65FC3D1EA390}" type="datetimeFigureOut">
              <a:rPr lang="en-US" smtClean="0"/>
              <a:t>4/21/2025</a:t>
            </a:fld>
            <a:endParaRPr lang="en-US"/>
          </a:p>
        </p:txBody>
      </p:sp>
      <p:sp>
        <p:nvSpPr>
          <p:cNvPr id="5" name="Footer Placeholder 4">
            <a:extLst>
              <a:ext uri="{FF2B5EF4-FFF2-40B4-BE49-F238E27FC236}">
                <a16:creationId xmlns:a16="http://schemas.microsoft.com/office/drawing/2014/main" id="{361999A7-9898-0F8D-CD34-B1D642964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B360D-4524-A28B-9993-718BFB8BB9C6}"/>
              </a:ext>
            </a:extLst>
          </p:cNvPr>
          <p:cNvSpPr>
            <a:spLocks noGrp="1"/>
          </p:cNvSpPr>
          <p:nvPr>
            <p:ph type="sldNum" sz="quarter" idx="12"/>
          </p:nvPr>
        </p:nvSpPr>
        <p:spPr/>
        <p:txBody>
          <a:bodyPr/>
          <a:lstStyle/>
          <a:p>
            <a:fld id="{285933DD-179C-48A2-AE1E-8B6F68E46F0F}" type="slidenum">
              <a:rPr lang="en-US" smtClean="0"/>
              <a:t>‹#›</a:t>
            </a:fld>
            <a:endParaRPr lang="en-US"/>
          </a:p>
        </p:txBody>
      </p:sp>
    </p:spTree>
    <p:extLst>
      <p:ext uri="{BB962C8B-B14F-4D97-AF65-F5344CB8AC3E}">
        <p14:creationId xmlns:p14="http://schemas.microsoft.com/office/powerpoint/2010/main" val="308390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349B-ECE3-2DB1-C541-7EE949E9C9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D6B1A-CD1C-FB52-4186-A6C3C002FD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ED44A1-563B-0D64-935C-A9E3111AC8B7}"/>
              </a:ext>
            </a:extLst>
          </p:cNvPr>
          <p:cNvSpPr>
            <a:spLocks noGrp="1"/>
          </p:cNvSpPr>
          <p:nvPr>
            <p:ph type="dt" sz="half" idx="10"/>
          </p:nvPr>
        </p:nvSpPr>
        <p:spPr/>
        <p:txBody>
          <a:bodyPr/>
          <a:lstStyle/>
          <a:p>
            <a:fld id="{7CAAB4D0-98C6-4EDE-B433-65FC3D1EA390}" type="datetimeFigureOut">
              <a:rPr lang="en-US" smtClean="0"/>
              <a:t>4/21/2025</a:t>
            </a:fld>
            <a:endParaRPr lang="en-US"/>
          </a:p>
        </p:txBody>
      </p:sp>
      <p:sp>
        <p:nvSpPr>
          <p:cNvPr id="5" name="Footer Placeholder 4">
            <a:extLst>
              <a:ext uri="{FF2B5EF4-FFF2-40B4-BE49-F238E27FC236}">
                <a16:creationId xmlns:a16="http://schemas.microsoft.com/office/drawing/2014/main" id="{9A881F57-44A1-38ED-96C8-31021AB52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25DD6-ABD3-53BD-F762-3E866A648845}"/>
              </a:ext>
            </a:extLst>
          </p:cNvPr>
          <p:cNvSpPr>
            <a:spLocks noGrp="1"/>
          </p:cNvSpPr>
          <p:nvPr>
            <p:ph type="sldNum" sz="quarter" idx="12"/>
          </p:nvPr>
        </p:nvSpPr>
        <p:spPr/>
        <p:txBody>
          <a:bodyPr/>
          <a:lstStyle/>
          <a:p>
            <a:fld id="{285933DD-179C-48A2-AE1E-8B6F68E46F0F}" type="slidenum">
              <a:rPr lang="en-US" smtClean="0"/>
              <a:t>‹#›</a:t>
            </a:fld>
            <a:endParaRPr lang="en-US"/>
          </a:p>
        </p:txBody>
      </p:sp>
    </p:spTree>
    <p:extLst>
      <p:ext uri="{BB962C8B-B14F-4D97-AF65-F5344CB8AC3E}">
        <p14:creationId xmlns:p14="http://schemas.microsoft.com/office/powerpoint/2010/main" val="285705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E5E9-60F5-F231-348F-205151BB4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A75FF6-7790-085F-F123-3E5C28CF3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42E8F-E704-C8B7-4BF0-A5286D0A5C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E42DD3-E647-AF74-08F0-329F6C519CF9}"/>
              </a:ext>
            </a:extLst>
          </p:cNvPr>
          <p:cNvSpPr>
            <a:spLocks noGrp="1"/>
          </p:cNvSpPr>
          <p:nvPr>
            <p:ph type="dt" sz="half" idx="10"/>
          </p:nvPr>
        </p:nvSpPr>
        <p:spPr/>
        <p:txBody>
          <a:bodyPr/>
          <a:lstStyle/>
          <a:p>
            <a:fld id="{7CAAB4D0-98C6-4EDE-B433-65FC3D1EA390}" type="datetimeFigureOut">
              <a:rPr lang="en-US" smtClean="0"/>
              <a:t>4/21/2025</a:t>
            </a:fld>
            <a:endParaRPr lang="en-US"/>
          </a:p>
        </p:txBody>
      </p:sp>
      <p:sp>
        <p:nvSpPr>
          <p:cNvPr id="6" name="Footer Placeholder 5">
            <a:extLst>
              <a:ext uri="{FF2B5EF4-FFF2-40B4-BE49-F238E27FC236}">
                <a16:creationId xmlns:a16="http://schemas.microsoft.com/office/drawing/2014/main" id="{E26ECAE3-A48F-704F-0BAC-AC11DA9366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A9D1B-CD75-DB15-26A5-1F5A99163261}"/>
              </a:ext>
            </a:extLst>
          </p:cNvPr>
          <p:cNvSpPr>
            <a:spLocks noGrp="1"/>
          </p:cNvSpPr>
          <p:nvPr>
            <p:ph type="sldNum" sz="quarter" idx="12"/>
          </p:nvPr>
        </p:nvSpPr>
        <p:spPr/>
        <p:txBody>
          <a:bodyPr/>
          <a:lstStyle/>
          <a:p>
            <a:fld id="{285933DD-179C-48A2-AE1E-8B6F68E46F0F}" type="slidenum">
              <a:rPr lang="en-US" smtClean="0"/>
              <a:t>‹#›</a:t>
            </a:fld>
            <a:endParaRPr lang="en-US"/>
          </a:p>
        </p:txBody>
      </p:sp>
    </p:spTree>
    <p:extLst>
      <p:ext uri="{BB962C8B-B14F-4D97-AF65-F5344CB8AC3E}">
        <p14:creationId xmlns:p14="http://schemas.microsoft.com/office/powerpoint/2010/main" val="366848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A289-28B8-8CC8-9EA2-2D7114B0A6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8780CA-0FFF-BF34-60A6-2358B7CEE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D4414C-2725-C879-B982-E40C3ED69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38AEDC-F9BB-EAAC-A5B6-676883E8D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29A4C5-72D2-FBE9-0CE5-D0156F4FD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674643-F8D3-4369-BBCA-9D3F697A4C63}"/>
              </a:ext>
            </a:extLst>
          </p:cNvPr>
          <p:cNvSpPr>
            <a:spLocks noGrp="1"/>
          </p:cNvSpPr>
          <p:nvPr>
            <p:ph type="dt" sz="half" idx="10"/>
          </p:nvPr>
        </p:nvSpPr>
        <p:spPr/>
        <p:txBody>
          <a:bodyPr/>
          <a:lstStyle/>
          <a:p>
            <a:fld id="{7CAAB4D0-98C6-4EDE-B433-65FC3D1EA390}" type="datetimeFigureOut">
              <a:rPr lang="en-US" smtClean="0"/>
              <a:t>4/21/2025</a:t>
            </a:fld>
            <a:endParaRPr lang="en-US"/>
          </a:p>
        </p:txBody>
      </p:sp>
      <p:sp>
        <p:nvSpPr>
          <p:cNvPr id="8" name="Footer Placeholder 7">
            <a:extLst>
              <a:ext uri="{FF2B5EF4-FFF2-40B4-BE49-F238E27FC236}">
                <a16:creationId xmlns:a16="http://schemas.microsoft.com/office/drawing/2014/main" id="{3AD0C19F-7033-0951-DF29-DBA49A7BAE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F914EB-DA31-FE48-B903-9988B8DA98C0}"/>
              </a:ext>
            </a:extLst>
          </p:cNvPr>
          <p:cNvSpPr>
            <a:spLocks noGrp="1"/>
          </p:cNvSpPr>
          <p:nvPr>
            <p:ph type="sldNum" sz="quarter" idx="12"/>
          </p:nvPr>
        </p:nvSpPr>
        <p:spPr/>
        <p:txBody>
          <a:bodyPr/>
          <a:lstStyle/>
          <a:p>
            <a:fld id="{285933DD-179C-48A2-AE1E-8B6F68E46F0F}" type="slidenum">
              <a:rPr lang="en-US" smtClean="0"/>
              <a:t>‹#›</a:t>
            </a:fld>
            <a:endParaRPr lang="en-US"/>
          </a:p>
        </p:txBody>
      </p:sp>
    </p:spTree>
    <p:extLst>
      <p:ext uri="{BB962C8B-B14F-4D97-AF65-F5344CB8AC3E}">
        <p14:creationId xmlns:p14="http://schemas.microsoft.com/office/powerpoint/2010/main" val="356933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6FDA-4F6D-DA27-AE77-476B454FFE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72B191-124A-59E9-3335-73BC2F2F2054}"/>
              </a:ext>
            </a:extLst>
          </p:cNvPr>
          <p:cNvSpPr>
            <a:spLocks noGrp="1"/>
          </p:cNvSpPr>
          <p:nvPr>
            <p:ph type="dt" sz="half" idx="10"/>
          </p:nvPr>
        </p:nvSpPr>
        <p:spPr/>
        <p:txBody>
          <a:bodyPr/>
          <a:lstStyle/>
          <a:p>
            <a:fld id="{7CAAB4D0-98C6-4EDE-B433-65FC3D1EA390}" type="datetimeFigureOut">
              <a:rPr lang="en-US" smtClean="0"/>
              <a:t>4/21/2025</a:t>
            </a:fld>
            <a:endParaRPr lang="en-US"/>
          </a:p>
        </p:txBody>
      </p:sp>
      <p:sp>
        <p:nvSpPr>
          <p:cNvPr id="4" name="Footer Placeholder 3">
            <a:extLst>
              <a:ext uri="{FF2B5EF4-FFF2-40B4-BE49-F238E27FC236}">
                <a16:creationId xmlns:a16="http://schemas.microsoft.com/office/drawing/2014/main" id="{1989173C-C5E4-4043-0710-4096810B5E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F3264E-146E-06C7-E77B-85B97098B1EC}"/>
              </a:ext>
            </a:extLst>
          </p:cNvPr>
          <p:cNvSpPr>
            <a:spLocks noGrp="1"/>
          </p:cNvSpPr>
          <p:nvPr>
            <p:ph type="sldNum" sz="quarter" idx="12"/>
          </p:nvPr>
        </p:nvSpPr>
        <p:spPr/>
        <p:txBody>
          <a:bodyPr/>
          <a:lstStyle/>
          <a:p>
            <a:fld id="{285933DD-179C-48A2-AE1E-8B6F68E46F0F}" type="slidenum">
              <a:rPr lang="en-US" smtClean="0"/>
              <a:t>‹#›</a:t>
            </a:fld>
            <a:endParaRPr lang="en-US"/>
          </a:p>
        </p:txBody>
      </p:sp>
    </p:spTree>
    <p:extLst>
      <p:ext uri="{BB962C8B-B14F-4D97-AF65-F5344CB8AC3E}">
        <p14:creationId xmlns:p14="http://schemas.microsoft.com/office/powerpoint/2010/main" val="8940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A59073-FDC1-4C54-128A-5D148228C91B}"/>
              </a:ext>
            </a:extLst>
          </p:cNvPr>
          <p:cNvSpPr>
            <a:spLocks noGrp="1"/>
          </p:cNvSpPr>
          <p:nvPr>
            <p:ph type="dt" sz="half" idx="10"/>
          </p:nvPr>
        </p:nvSpPr>
        <p:spPr/>
        <p:txBody>
          <a:bodyPr/>
          <a:lstStyle/>
          <a:p>
            <a:fld id="{7CAAB4D0-98C6-4EDE-B433-65FC3D1EA390}" type="datetimeFigureOut">
              <a:rPr lang="en-US" smtClean="0"/>
              <a:t>4/21/2025</a:t>
            </a:fld>
            <a:endParaRPr lang="en-US"/>
          </a:p>
        </p:txBody>
      </p:sp>
      <p:sp>
        <p:nvSpPr>
          <p:cNvPr id="3" name="Footer Placeholder 2">
            <a:extLst>
              <a:ext uri="{FF2B5EF4-FFF2-40B4-BE49-F238E27FC236}">
                <a16:creationId xmlns:a16="http://schemas.microsoft.com/office/drawing/2014/main" id="{0ED875C5-19B0-3E4F-8F21-8C4775B9BB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85AFC-3E06-E739-0ACD-F9B122F29B70}"/>
              </a:ext>
            </a:extLst>
          </p:cNvPr>
          <p:cNvSpPr>
            <a:spLocks noGrp="1"/>
          </p:cNvSpPr>
          <p:nvPr>
            <p:ph type="sldNum" sz="quarter" idx="12"/>
          </p:nvPr>
        </p:nvSpPr>
        <p:spPr/>
        <p:txBody>
          <a:bodyPr/>
          <a:lstStyle/>
          <a:p>
            <a:fld id="{285933DD-179C-48A2-AE1E-8B6F68E46F0F}" type="slidenum">
              <a:rPr lang="en-US" smtClean="0"/>
              <a:t>‹#›</a:t>
            </a:fld>
            <a:endParaRPr lang="en-US"/>
          </a:p>
        </p:txBody>
      </p:sp>
    </p:spTree>
    <p:extLst>
      <p:ext uri="{BB962C8B-B14F-4D97-AF65-F5344CB8AC3E}">
        <p14:creationId xmlns:p14="http://schemas.microsoft.com/office/powerpoint/2010/main" val="54022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28385-0B58-9179-C9CC-AA70FAE642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283BA3-36E3-ABF0-262D-A2BC208580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5CF69E-1D6C-E9A9-3507-61994A79E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C51DB-2538-F41C-4044-445C1C30C66B}"/>
              </a:ext>
            </a:extLst>
          </p:cNvPr>
          <p:cNvSpPr>
            <a:spLocks noGrp="1"/>
          </p:cNvSpPr>
          <p:nvPr>
            <p:ph type="dt" sz="half" idx="10"/>
          </p:nvPr>
        </p:nvSpPr>
        <p:spPr/>
        <p:txBody>
          <a:bodyPr/>
          <a:lstStyle/>
          <a:p>
            <a:fld id="{7CAAB4D0-98C6-4EDE-B433-65FC3D1EA390}" type="datetimeFigureOut">
              <a:rPr lang="en-US" smtClean="0"/>
              <a:t>4/21/2025</a:t>
            </a:fld>
            <a:endParaRPr lang="en-US"/>
          </a:p>
        </p:txBody>
      </p:sp>
      <p:sp>
        <p:nvSpPr>
          <p:cNvPr id="6" name="Footer Placeholder 5">
            <a:extLst>
              <a:ext uri="{FF2B5EF4-FFF2-40B4-BE49-F238E27FC236}">
                <a16:creationId xmlns:a16="http://schemas.microsoft.com/office/drawing/2014/main" id="{77302119-5739-C211-70B8-8735FF242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3DEFD-567F-53B5-4326-09DBFC0D1067}"/>
              </a:ext>
            </a:extLst>
          </p:cNvPr>
          <p:cNvSpPr>
            <a:spLocks noGrp="1"/>
          </p:cNvSpPr>
          <p:nvPr>
            <p:ph type="sldNum" sz="quarter" idx="12"/>
          </p:nvPr>
        </p:nvSpPr>
        <p:spPr/>
        <p:txBody>
          <a:bodyPr/>
          <a:lstStyle/>
          <a:p>
            <a:fld id="{285933DD-179C-48A2-AE1E-8B6F68E46F0F}" type="slidenum">
              <a:rPr lang="en-US" smtClean="0"/>
              <a:t>‹#›</a:t>
            </a:fld>
            <a:endParaRPr lang="en-US"/>
          </a:p>
        </p:txBody>
      </p:sp>
    </p:spTree>
    <p:extLst>
      <p:ext uri="{BB962C8B-B14F-4D97-AF65-F5344CB8AC3E}">
        <p14:creationId xmlns:p14="http://schemas.microsoft.com/office/powerpoint/2010/main" val="291274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8844-1250-0A44-8619-0E5F5437E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341620-B118-D1CB-CDD1-566B03D79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0EB15F-2CCA-AD0C-E14F-F632ECD38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2E92FB-AB0D-91FC-CB4B-C53F78353794}"/>
              </a:ext>
            </a:extLst>
          </p:cNvPr>
          <p:cNvSpPr>
            <a:spLocks noGrp="1"/>
          </p:cNvSpPr>
          <p:nvPr>
            <p:ph type="dt" sz="half" idx="10"/>
          </p:nvPr>
        </p:nvSpPr>
        <p:spPr/>
        <p:txBody>
          <a:bodyPr/>
          <a:lstStyle/>
          <a:p>
            <a:fld id="{7CAAB4D0-98C6-4EDE-B433-65FC3D1EA390}" type="datetimeFigureOut">
              <a:rPr lang="en-US" smtClean="0"/>
              <a:t>4/21/2025</a:t>
            </a:fld>
            <a:endParaRPr lang="en-US"/>
          </a:p>
        </p:txBody>
      </p:sp>
      <p:sp>
        <p:nvSpPr>
          <p:cNvPr id="6" name="Footer Placeholder 5">
            <a:extLst>
              <a:ext uri="{FF2B5EF4-FFF2-40B4-BE49-F238E27FC236}">
                <a16:creationId xmlns:a16="http://schemas.microsoft.com/office/drawing/2014/main" id="{73BFA393-80E1-9BDC-60A3-1FB528630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DAEAE-4009-7CB6-7E2B-46B3E9AE8D43}"/>
              </a:ext>
            </a:extLst>
          </p:cNvPr>
          <p:cNvSpPr>
            <a:spLocks noGrp="1"/>
          </p:cNvSpPr>
          <p:nvPr>
            <p:ph type="sldNum" sz="quarter" idx="12"/>
          </p:nvPr>
        </p:nvSpPr>
        <p:spPr/>
        <p:txBody>
          <a:bodyPr/>
          <a:lstStyle/>
          <a:p>
            <a:fld id="{285933DD-179C-48A2-AE1E-8B6F68E46F0F}" type="slidenum">
              <a:rPr lang="en-US" smtClean="0"/>
              <a:t>‹#›</a:t>
            </a:fld>
            <a:endParaRPr lang="en-US"/>
          </a:p>
        </p:txBody>
      </p:sp>
    </p:spTree>
    <p:extLst>
      <p:ext uri="{BB962C8B-B14F-4D97-AF65-F5344CB8AC3E}">
        <p14:creationId xmlns:p14="http://schemas.microsoft.com/office/powerpoint/2010/main" val="412746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45B6D8-257F-BFA0-DD96-28A7ED4B1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0B0EA2-A6C7-99A7-515B-668F1E24F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C36B7-510A-0223-AD5B-765BF4203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AAB4D0-98C6-4EDE-B433-65FC3D1EA390}" type="datetimeFigureOut">
              <a:rPr lang="en-US" smtClean="0"/>
              <a:t>4/21/2025</a:t>
            </a:fld>
            <a:endParaRPr lang="en-US"/>
          </a:p>
        </p:txBody>
      </p:sp>
      <p:sp>
        <p:nvSpPr>
          <p:cNvPr id="5" name="Footer Placeholder 4">
            <a:extLst>
              <a:ext uri="{FF2B5EF4-FFF2-40B4-BE49-F238E27FC236}">
                <a16:creationId xmlns:a16="http://schemas.microsoft.com/office/drawing/2014/main" id="{69D0E950-2C20-64E0-40DB-85F933459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068C9A-90BA-039A-A0A2-0C0FC5F3F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5933DD-179C-48A2-AE1E-8B6F68E46F0F}" type="slidenum">
              <a:rPr lang="en-US" smtClean="0"/>
              <a:t>‹#›</a:t>
            </a:fld>
            <a:endParaRPr lang="en-US"/>
          </a:p>
        </p:txBody>
      </p:sp>
    </p:spTree>
    <p:extLst>
      <p:ext uri="{BB962C8B-B14F-4D97-AF65-F5344CB8AC3E}">
        <p14:creationId xmlns:p14="http://schemas.microsoft.com/office/powerpoint/2010/main" val="3755820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it.ly/rcdsconsul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bit.ly/rcdsconsul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bit.ly/rcdsconsult"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84D1-A48E-C229-5469-2F1C1985E54E}"/>
              </a:ext>
            </a:extLst>
          </p:cNvPr>
          <p:cNvSpPr>
            <a:spLocks noGrp="1"/>
          </p:cNvSpPr>
          <p:nvPr>
            <p:ph type="ctrTitle"/>
          </p:nvPr>
        </p:nvSpPr>
        <p:spPr>
          <a:xfrm>
            <a:off x="6779489" y="300326"/>
            <a:ext cx="5347855" cy="2387600"/>
          </a:xfrm>
          <a:solidFill>
            <a:schemeClr val="tx2">
              <a:lumMod val="10000"/>
              <a:lumOff val="90000"/>
              <a:alpha val="50000"/>
            </a:schemeClr>
          </a:solidFill>
        </p:spPr>
        <p:txBody>
          <a:bodyPr>
            <a:normAutofit/>
          </a:bodyPr>
          <a:lstStyle/>
          <a:p>
            <a:r>
              <a:rPr lang="en-US" sz="4000" b="1" dirty="0"/>
              <a:t>The Researcher’s Guide to Multiple Statistical Comparisons</a:t>
            </a:r>
          </a:p>
        </p:txBody>
      </p:sp>
      <p:sp>
        <p:nvSpPr>
          <p:cNvPr id="3" name="Subtitle 2">
            <a:extLst>
              <a:ext uri="{FF2B5EF4-FFF2-40B4-BE49-F238E27FC236}">
                <a16:creationId xmlns:a16="http://schemas.microsoft.com/office/drawing/2014/main" id="{52F793BA-B70A-0B4C-2654-004860BE4539}"/>
              </a:ext>
            </a:extLst>
          </p:cNvPr>
          <p:cNvSpPr>
            <a:spLocks noGrp="1"/>
          </p:cNvSpPr>
          <p:nvPr>
            <p:ph type="subTitle" idx="1"/>
          </p:nvPr>
        </p:nvSpPr>
        <p:spPr>
          <a:xfrm>
            <a:off x="6779489" y="2687926"/>
            <a:ext cx="5347855" cy="1655762"/>
          </a:xfrm>
          <a:solidFill>
            <a:schemeClr val="tx2">
              <a:lumMod val="10000"/>
              <a:lumOff val="90000"/>
              <a:alpha val="50000"/>
            </a:schemeClr>
          </a:solidFill>
        </p:spPr>
        <p:txBody>
          <a:bodyPr>
            <a:normAutofit lnSpcReduction="10000"/>
          </a:bodyPr>
          <a:lstStyle/>
          <a:p>
            <a:endParaRPr lang="en-US" dirty="0"/>
          </a:p>
          <a:p>
            <a:r>
              <a:rPr lang="en-US" dirty="0"/>
              <a:t>Instructor: Jillian Whitton</a:t>
            </a:r>
          </a:p>
          <a:p>
            <a:endParaRPr lang="en-US" dirty="0"/>
          </a:p>
          <a:p>
            <a:r>
              <a:rPr lang="en-US" dirty="0"/>
              <a:t>TA: TBD</a:t>
            </a:r>
          </a:p>
        </p:txBody>
      </p:sp>
    </p:spTree>
    <p:extLst>
      <p:ext uri="{BB962C8B-B14F-4D97-AF65-F5344CB8AC3E}">
        <p14:creationId xmlns:p14="http://schemas.microsoft.com/office/powerpoint/2010/main" val="3929284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D00E-EAC1-5320-F9A1-C17B01A6BBCF}"/>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Multiple tests</a:t>
            </a:r>
          </a:p>
        </p:txBody>
      </p:sp>
      <p:sp>
        <p:nvSpPr>
          <p:cNvPr id="3" name="Content Placeholder 2">
            <a:extLst>
              <a:ext uri="{FF2B5EF4-FFF2-40B4-BE49-F238E27FC236}">
                <a16:creationId xmlns:a16="http://schemas.microsoft.com/office/drawing/2014/main" id="{CE1188A1-E3EF-F453-002E-F8B6B55CDB86}"/>
              </a:ext>
            </a:extLst>
          </p:cNvPr>
          <p:cNvSpPr>
            <a:spLocks noGrp="1"/>
          </p:cNvSpPr>
          <p:nvPr>
            <p:ph idx="1"/>
          </p:nvPr>
        </p:nvSpPr>
        <p:spPr>
          <a:xfrm>
            <a:off x="838200" y="1825625"/>
            <a:ext cx="10515600" cy="943212"/>
          </a:xfrm>
        </p:spPr>
        <p:txBody>
          <a:bodyPr/>
          <a:lstStyle/>
          <a:p>
            <a:r>
              <a:rPr lang="en-US" dirty="0"/>
              <a:t>What if we have more than one outcome? Or more than one relationship between outcome and dependent variables?</a:t>
            </a:r>
          </a:p>
        </p:txBody>
      </p:sp>
      <p:sp>
        <p:nvSpPr>
          <p:cNvPr id="4" name="Content Placeholder 2">
            <a:extLst>
              <a:ext uri="{FF2B5EF4-FFF2-40B4-BE49-F238E27FC236}">
                <a16:creationId xmlns:a16="http://schemas.microsoft.com/office/drawing/2014/main" id="{C329B814-F1CF-08A4-96B9-98EFFAEC223B}"/>
              </a:ext>
            </a:extLst>
          </p:cNvPr>
          <p:cNvSpPr txBox="1">
            <a:spLocks/>
          </p:cNvSpPr>
          <p:nvPr/>
        </p:nvSpPr>
        <p:spPr>
          <a:xfrm>
            <a:off x="838200" y="2671659"/>
            <a:ext cx="10515600" cy="584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we use our “usual” </a:t>
            </a:r>
            <a:r>
              <a:rPr lang="en-US" i="1" dirty="0"/>
              <a:t>p</a:t>
            </a:r>
            <a:r>
              <a:rPr lang="en-US" dirty="0"/>
              <a:t>=0.05 criterion:</a:t>
            </a:r>
          </a:p>
        </p:txBody>
      </p:sp>
      <p:sp>
        <p:nvSpPr>
          <p:cNvPr id="5" name="Content Placeholder 2">
            <a:extLst>
              <a:ext uri="{FF2B5EF4-FFF2-40B4-BE49-F238E27FC236}">
                <a16:creationId xmlns:a16="http://schemas.microsoft.com/office/drawing/2014/main" id="{3DA8DE63-5B35-DDEA-71DB-54C50601AB0A}"/>
              </a:ext>
            </a:extLst>
          </p:cNvPr>
          <p:cNvSpPr txBox="1">
            <a:spLocks/>
          </p:cNvSpPr>
          <p:nvPr/>
        </p:nvSpPr>
        <p:spPr>
          <a:xfrm>
            <a:off x="838200" y="3127761"/>
            <a:ext cx="10515600" cy="1905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Two tests: 5% from the first test, </a:t>
            </a:r>
            <a:r>
              <a:rPr lang="en-US" i="1" dirty="0"/>
              <a:t>plus</a:t>
            </a:r>
            <a:r>
              <a:rPr lang="en-US" dirty="0"/>
              <a:t> 5% of the remaining 95% from the second test. So our overall false-positive rate is now </a:t>
            </a:r>
          </a:p>
          <a:p>
            <a:pPr marL="0" indent="0">
              <a:buFont typeface="Arial" panose="020B0604020202020204" pitchFamily="34" charset="0"/>
              <a:buNone/>
            </a:pPr>
            <a:r>
              <a:rPr lang="en-US" dirty="0"/>
              <a:t>	5% of 100% (first test) + 5% of 95% (second test)</a:t>
            </a:r>
          </a:p>
          <a:p>
            <a:pPr marL="0" indent="0">
              <a:buFont typeface="Arial" panose="020B0604020202020204" pitchFamily="34" charset="0"/>
              <a:buNone/>
            </a:pPr>
            <a:r>
              <a:rPr lang="en-US" dirty="0"/>
              <a:t>					= 9.8%</a:t>
            </a:r>
          </a:p>
          <a:p>
            <a:endParaRPr lang="en-US" dirty="0"/>
          </a:p>
        </p:txBody>
      </p:sp>
    </p:spTree>
    <p:extLst>
      <p:ext uri="{BB962C8B-B14F-4D97-AF65-F5344CB8AC3E}">
        <p14:creationId xmlns:p14="http://schemas.microsoft.com/office/powerpoint/2010/main" val="13791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4733-0CBB-EF10-B920-DA0D549A6AFF}"/>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Multiple tests can blow up rapidly!</a:t>
            </a:r>
          </a:p>
        </p:txBody>
      </p:sp>
      <p:graphicFrame>
        <p:nvGraphicFramePr>
          <p:cNvPr id="6" name="Content Placeholder 5">
            <a:extLst>
              <a:ext uri="{FF2B5EF4-FFF2-40B4-BE49-F238E27FC236}">
                <a16:creationId xmlns:a16="http://schemas.microsoft.com/office/drawing/2014/main" id="{000DF90F-BD9C-226E-3D91-301B23ABA763}"/>
              </a:ext>
            </a:extLst>
          </p:cNvPr>
          <p:cNvGraphicFramePr>
            <a:graphicFrameLocks noGrp="1"/>
          </p:cNvGraphicFramePr>
          <p:nvPr>
            <p:ph idx="1"/>
            <p:extLst>
              <p:ext uri="{D42A27DB-BD31-4B8C-83A1-F6EECF244321}">
                <p14:modId xmlns:p14="http://schemas.microsoft.com/office/powerpoint/2010/main" val="17428139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505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47DF-553C-62EA-9717-607891107FAB}"/>
              </a:ext>
            </a:extLst>
          </p:cNvPr>
          <p:cNvSpPr>
            <a:spLocks noGrp="1"/>
          </p:cNvSpPr>
          <p:nvPr>
            <p:ph type="title"/>
          </p:nvPr>
        </p:nvSpPr>
        <p:spPr/>
        <p:txBody>
          <a:bodyPr/>
          <a:lstStyle/>
          <a:p>
            <a:r>
              <a:rPr lang="en-US" b="1" dirty="0">
                <a:solidFill>
                  <a:srgbClr val="4E2A84"/>
                </a:solidFill>
                <a:latin typeface="Aptos Display" panose="020B0004020202020204" pitchFamily="34" charset="0"/>
              </a:rPr>
              <a:t>So what can we do?</a:t>
            </a:r>
          </a:p>
        </p:txBody>
      </p:sp>
      <p:sp>
        <p:nvSpPr>
          <p:cNvPr id="3" name="Content Placeholder 2">
            <a:extLst>
              <a:ext uri="{FF2B5EF4-FFF2-40B4-BE49-F238E27FC236}">
                <a16:creationId xmlns:a16="http://schemas.microsoft.com/office/drawing/2014/main" id="{323D82BC-64C4-28C5-88EA-5D7BE6E60CEB}"/>
              </a:ext>
            </a:extLst>
          </p:cNvPr>
          <p:cNvSpPr>
            <a:spLocks noGrp="1"/>
          </p:cNvSpPr>
          <p:nvPr>
            <p:ph idx="1"/>
          </p:nvPr>
        </p:nvSpPr>
        <p:spPr/>
        <p:txBody>
          <a:bodyPr/>
          <a:lstStyle/>
          <a:p>
            <a:pPr marL="0" indent="0">
              <a:buNone/>
            </a:pPr>
            <a:r>
              <a:rPr lang="en-US" dirty="0"/>
              <a:t>Two approaches:</a:t>
            </a:r>
          </a:p>
          <a:p>
            <a:r>
              <a:rPr lang="en-US" dirty="0"/>
              <a:t>The “standard” approach - make adjustments to our significance criteria.</a:t>
            </a:r>
          </a:p>
          <a:p>
            <a:r>
              <a:rPr lang="en-US" dirty="0"/>
              <a:t>A more “holistic” way of addressing the issue; plan our study carefully to avoid or reduce the problem.</a:t>
            </a:r>
          </a:p>
          <a:p>
            <a:r>
              <a:rPr lang="en-US" dirty="0"/>
              <a:t>These are not separate options – we can use both approaches!</a:t>
            </a:r>
          </a:p>
          <a:p>
            <a:endParaRPr lang="en-US" dirty="0"/>
          </a:p>
          <a:p>
            <a:endParaRPr lang="en-US" dirty="0"/>
          </a:p>
        </p:txBody>
      </p:sp>
    </p:spTree>
    <p:extLst>
      <p:ext uri="{BB962C8B-B14F-4D97-AF65-F5344CB8AC3E}">
        <p14:creationId xmlns:p14="http://schemas.microsoft.com/office/powerpoint/2010/main" val="265867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9734-3C79-B4FC-7877-5221EB09D1C3}"/>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Statistical corrections</a:t>
            </a:r>
          </a:p>
        </p:txBody>
      </p:sp>
      <p:sp>
        <p:nvSpPr>
          <p:cNvPr id="3" name="Content Placeholder 2">
            <a:extLst>
              <a:ext uri="{FF2B5EF4-FFF2-40B4-BE49-F238E27FC236}">
                <a16:creationId xmlns:a16="http://schemas.microsoft.com/office/drawing/2014/main" id="{F3EB44DB-A9FA-DAC9-FF2E-87925781BDB2}"/>
              </a:ext>
            </a:extLst>
          </p:cNvPr>
          <p:cNvSpPr>
            <a:spLocks noGrp="1"/>
          </p:cNvSpPr>
          <p:nvPr>
            <p:ph idx="1"/>
          </p:nvPr>
        </p:nvSpPr>
        <p:spPr/>
        <p:txBody>
          <a:bodyPr/>
          <a:lstStyle/>
          <a:p>
            <a:r>
              <a:rPr lang="en-US" dirty="0"/>
              <a:t>As we’ve seen, we can’t just use our “usual” </a:t>
            </a:r>
            <a:r>
              <a:rPr lang="en-US" i="1" dirty="0"/>
              <a:t>p</a:t>
            </a:r>
            <a:r>
              <a:rPr lang="en-US" dirty="0"/>
              <a:t>=0.05 calculations criterion if we’re making multiple comparisons – this no longer corresponds to a 5% false positive rate. If we’re doing ten tests, it’s 40%.</a:t>
            </a:r>
          </a:p>
          <a:p>
            <a:r>
              <a:rPr lang="en-US" dirty="0"/>
              <a:t>We can adjust our criterion to correct for this. There are a lot of options, with different pros and cons, and applicable to different types of data.</a:t>
            </a:r>
          </a:p>
          <a:p>
            <a:r>
              <a:rPr lang="en-US" dirty="0"/>
              <a:t>A brief overview of the most common approaches follows – but talk to a statistician about your specific needs!</a:t>
            </a:r>
          </a:p>
        </p:txBody>
      </p:sp>
    </p:spTree>
    <p:extLst>
      <p:ext uri="{BB962C8B-B14F-4D97-AF65-F5344CB8AC3E}">
        <p14:creationId xmlns:p14="http://schemas.microsoft.com/office/powerpoint/2010/main" val="110246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1036-5CB3-DED1-48A5-A8B11A96D0F1}"/>
              </a:ext>
            </a:extLst>
          </p:cNvPr>
          <p:cNvSpPr>
            <a:spLocks noGrp="1"/>
          </p:cNvSpPr>
          <p:nvPr>
            <p:ph type="title"/>
          </p:nvPr>
        </p:nvSpPr>
        <p:spPr/>
        <p:txBody>
          <a:bodyPr/>
          <a:lstStyle/>
          <a:p>
            <a:r>
              <a:rPr lang="en-US" b="1" dirty="0">
                <a:solidFill>
                  <a:srgbClr val="4E2A84"/>
                </a:solidFill>
                <a:latin typeface="Aptos Display" panose="020B0004020202020204" pitchFamily="34" charset="0"/>
              </a:rPr>
              <a:t>Family-wise error rate</a:t>
            </a:r>
          </a:p>
        </p:txBody>
      </p:sp>
      <p:sp>
        <p:nvSpPr>
          <p:cNvPr id="3" name="Content Placeholder 2">
            <a:extLst>
              <a:ext uri="{FF2B5EF4-FFF2-40B4-BE49-F238E27FC236}">
                <a16:creationId xmlns:a16="http://schemas.microsoft.com/office/drawing/2014/main" id="{28232252-8619-84CC-7EE1-79DA2A536507}"/>
              </a:ext>
            </a:extLst>
          </p:cNvPr>
          <p:cNvSpPr>
            <a:spLocks noGrp="1"/>
          </p:cNvSpPr>
          <p:nvPr>
            <p:ph idx="1"/>
          </p:nvPr>
        </p:nvSpPr>
        <p:spPr/>
        <p:txBody>
          <a:bodyPr>
            <a:normAutofit/>
          </a:bodyPr>
          <a:lstStyle/>
          <a:p>
            <a:r>
              <a:rPr lang="en-US" dirty="0"/>
              <a:t>How many comparisons are we making? It’s not as trivial as it sounds.</a:t>
            </a:r>
          </a:p>
          <a:p>
            <a:r>
              <a:rPr lang="en-US" dirty="0"/>
              <a:t>FWER = the probability of making at least one type I error when making a </a:t>
            </a:r>
            <a:r>
              <a:rPr lang="en-US" i="1" dirty="0"/>
              <a:t>specified</a:t>
            </a:r>
            <a:r>
              <a:rPr lang="en-US" dirty="0"/>
              <a:t> group (“family”) of </a:t>
            </a:r>
            <a:r>
              <a:rPr lang="en-US" i="1" dirty="0"/>
              <a:t>related</a:t>
            </a:r>
            <a:r>
              <a:rPr lang="en-US" dirty="0"/>
              <a:t> tests.</a:t>
            </a:r>
          </a:p>
          <a:p>
            <a:r>
              <a:rPr lang="en-US" dirty="0"/>
              <a:t>We can think of it as all the tests we might test within our hypothesis and its associated model.</a:t>
            </a:r>
          </a:p>
        </p:txBody>
      </p:sp>
    </p:spTree>
    <p:extLst>
      <p:ext uri="{BB962C8B-B14F-4D97-AF65-F5344CB8AC3E}">
        <p14:creationId xmlns:p14="http://schemas.microsoft.com/office/powerpoint/2010/main" val="88048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EF72-80B7-AAA3-A1A4-DE95F250DE68}"/>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Bonferroni correction</a:t>
            </a:r>
          </a:p>
        </p:txBody>
      </p:sp>
      <p:sp>
        <p:nvSpPr>
          <p:cNvPr id="3" name="Content Placeholder 2">
            <a:extLst>
              <a:ext uri="{FF2B5EF4-FFF2-40B4-BE49-F238E27FC236}">
                <a16:creationId xmlns:a16="http://schemas.microsoft.com/office/drawing/2014/main" id="{1FF7CC50-ADBE-0F16-5020-9D0FD04774CA}"/>
              </a:ext>
            </a:extLst>
          </p:cNvPr>
          <p:cNvSpPr>
            <a:spLocks noGrp="1"/>
          </p:cNvSpPr>
          <p:nvPr>
            <p:ph idx="1"/>
          </p:nvPr>
        </p:nvSpPr>
        <p:spPr/>
        <p:txBody>
          <a:bodyPr/>
          <a:lstStyle/>
          <a:p>
            <a:r>
              <a:rPr lang="en-US" dirty="0"/>
              <a:t>Reduce the effective false-positive rate (family-wise error rate).</a:t>
            </a:r>
          </a:p>
          <a:p>
            <a:r>
              <a:rPr lang="en-US" dirty="0"/>
              <a:t>If we’d normally use a false-positive rate of </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α</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and we’re performing n tests, our new rate is </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α</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/n</a:t>
            </a:r>
          </a:p>
          <a:p>
            <a:r>
              <a:rPr lang="en-US" kern="100" dirty="0">
                <a:latin typeface="Aptos" panose="020B0004020202020204" pitchFamily="34" charset="0"/>
                <a:cs typeface="Times New Roman" panose="02020603050405020304" pitchFamily="18" charset="0"/>
              </a:rPr>
              <a:t>So: if we have five tests and we’d use 0.05 for one test -&gt; use 0.01</a:t>
            </a:r>
          </a:p>
          <a:p>
            <a:r>
              <a:rPr lang="en-US" kern="100" dirty="0">
                <a:latin typeface="Aptos" panose="020B0004020202020204" pitchFamily="34" charset="0"/>
                <a:cs typeface="Times New Roman" panose="02020603050405020304" pitchFamily="18" charset="0"/>
              </a:rPr>
              <a:t>Easy to calculate</a:t>
            </a:r>
          </a:p>
          <a:p>
            <a:r>
              <a:rPr lang="en-US" kern="100" dirty="0">
                <a:latin typeface="Aptos" panose="020B0004020202020204" pitchFamily="34" charset="0"/>
                <a:cs typeface="Times New Roman" panose="02020603050405020304" pitchFamily="18" charset="0"/>
              </a:rPr>
              <a:t>Quite conservative – it’s more likely to exclude a “positive” result than include a “negative” one. This is often what we want, but not always</a:t>
            </a:r>
            <a:endParaRPr lang="en-US" dirty="0"/>
          </a:p>
        </p:txBody>
      </p:sp>
    </p:spTree>
    <p:extLst>
      <p:ext uri="{BB962C8B-B14F-4D97-AF65-F5344CB8AC3E}">
        <p14:creationId xmlns:p14="http://schemas.microsoft.com/office/powerpoint/2010/main" val="291994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F073-E410-8F53-0E3F-5B83C648D4CD}"/>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Holm-Bonferroni correction</a:t>
            </a:r>
          </a:p>
        </p:txBody>
      </p:sp>
      <p:sp>
        <p:nvSpPr>
          <p:cNvPr id="3" name="Content Placeholder 2">
            <a:extLst>
              <a:ext uri="{FF2B5EF4-FFF2-40B4-BE49-F238E27FC236}">
                <a16:creationId xmlns:a16="http://schemas.microsoft.com/office/drawing/2014/main" id="{08355EF3-4884-9333-66D8-32543753904B}"/>
              </a:ext>
            </a:extLst>
          </p:cNvPr>
          <p:cNvSpPr>
            <a:spLocks noGrp="1"/>
          </p:cNvSpPr>
          <p:nvPr>
            <p:ph idx="1"/>
          </p:nvPr>
        </p:nvSpPr>
        <p:spPr/>
        <p:txBody>
          <a:bodyPr>
            <a:normAutofit fontScale="92500"/>
          </a:bodyPr>
          <a:lstStyle/>
          <a:p>
            <a:r>
              <a:rPr lang="en-US" dirty="0"/>
              <a:t>Another approach to the false-positive rate</a:t>
            </a:r>
          </a:p>
          <a:p>
            <a:r>
              <a:rPr lang="en-US" dirty="0"/>
              <a:t>We get n </a:t>
            </a:r>
            <a:r>
              <a:rPr lang="en-US" i="1" dirty="0"/>
              <a:t>p</a:t>
            </a:r>
            <a:r>
              <a:rPr lang="en-US" dirty="0"/>
              <a:t>-values from our data: sort the list in highest-to lowest order</a:t>
            </a:r>
          </a:p>
          <a:p>
            <a:r>
              <a:rPr lang="en-US" dirty="0"/>
              <a:t>If our first </a:t>
            </a:r>
            <a:r>
              <a:rPr lang="en-US" i="1" dirty="0"/>
              <a:t>p</a:t>
            </a:r>
            <a:r>
              <a:rPr lang="en-US" dirty="0"/>
              <a:t>-value is less than or equal to </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is </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α</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/n, it’s “significant” and so are </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all</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the subsequent ones. Otherwise, it isn’t - move to the next one.</a:t>
            </a:r>
          </a:p>
          <a:p>
            <a:r>
              <a:rPr lang="en-US" dirty="0"/>
              <a:t>If the next </a:t>
            </a:r>
            <a:r>
              <a:rPr lang="en-US" i="1" dirty="0"/>
              <a:t>p</a:t>
            </a:r>
            <a:r>
              <a:rPr lang="en-US" dirty="0"/>
              <a:t>-value is less than or equal to </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is </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α</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/(n-1), it’s “significant” and so are all the subsequent ones. Otherwise, it isn’t - move to the next one.</a:t>
            </a:r>
          </a:p>
          <a:p>
            <a:r>
              <a:rPr lang="en-US" kern="100" dirty="0">
                <a:latin typeface="Aptos" panose="020B0004020202020204" pitchFamily="34" charset="0"/>
                <a:ea typeface="Aptos" panose="020B0004020202020204" pitchFamily="34" charset="0"/>
                <a:cs typeface="Times New Roman" panose="02020603050405020304" pitchFamily="18" charset="0"/>
              </a:rPr>
              <a:t>And so on. If </a:t>
            </a:r>
            <a:r>
              <a:rPr lang="en-US" i="1" kern="100" dirty="0">
                <a:latin typeface="Aptos" panose="020B0004020202020204" pitchFamily="34" charset="0"/>
                <a:ea typeface="Aptos" panose="020B0004020202020204" pitchFamily="34" charset="0"/>
                <a:cs typeface="Times New Roman" panose="02020603050405020304" pitchFamily="18" charset="0"/>
              </a:rPr>
              <a:t>p</a:t>
            </a:r>
            <a:r>
              <a:rPr lang="en-US" kern="100" baseline="-25000" dirty="0">
                <a:latin typeface="Aptos" panose="020B0004020202020204" pitchFamily="34" charset="0"/>
                <a:ea typeface="Aptos" panose="020B0004020202020204" pitchFamily="34" charset="0"/>
                <a:cs typeface="Times New Roman" panose="02020603050405020304" pitchFamily="18" charset="0"/>
              </a:rPr>
              <a:t>m</a:t>
            </a:r>
            <a:r>
              <a:rPr lang="en-US" kern="100" dirty="0">
                <a:latin typeface="Aptos" panose="020B0004020202020204" pitchFamily="34" charset="0"/>
                <a:ea typeface="Aptos" panose="020B0004020202020204" pitchFamily="34" charset="0"/>
                <a:cs typeface="Times New Roman" panose="02020603050405020304" pitchFamily="18" charset="0"/>
              </a:rPr>
              <a:t> ≤ </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α</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/(n-(m-1)), accept it and all the remaining ones.</a:t>
            </a:r>
          </a:p>
          <a:p>
            <a:r>
              <a:rPr lang="en-US" kern="100" dirty="0">
                <a:latin typeface="Aptos" panose="020B0004020202020204" pitchFamily="34" charset="0"/>
                <a:ea typeface="Aptos" panose="020B0004020202020204" pitchFamily="34" charset="0"/>
                <a:cs typeface="Times New Roman" panose="02020603050405020304" pitchFamily="18" charset="0"/>
              </a:rPr>
              <a:t>This test is less conservative than Bonferroni.</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9576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0EBB-6396-8D78-E125-C263CC498BCA}"/>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Exercise</a:t>
            </a:r>
          </a:p>
        </p:txBody>
      </p:sp>
      <p:sp>
        <p:nvSpPr>
          <p:cNvPr id="3" name="Content Placeholder 2">
            <a:extLst>
              <a:ext uri="{FF2B5EF4-FFF2-40B4-BE49-F238E27FC236}">
                <a16:creationId xmlns:a16="http://schemas.microsoft.com/office/drawing/2014/main" id="{09BC405D-6A35-C5B5-FDE6-CADDE1CFB8BD}"/>
              </a:ext>
            </a:extLst>
          </p:cNvPr>
          <p:cNvSpPr>
            <a:spLocks noGrp="1"/>
          </p:cNvSpPr>
          <p:nvPr>
            <p:ph idx="1"/>
          </p:nvPr>
        </p:nvSpPr>
        <p:spPr/>
        <p:txBody>
          <a:bodyPr/>
          <a:lstStyle/>
          <a:p>
            <a:pPr marL="0" indent="0">
              <a:buNone/>
            </a:pPr>
            <a:r>
              <a:rPr lang="en-US" dirty="0"/>
              <a:t>We performed five tests and got the following p-values:</a:t>
            </a:r>
          </a:p>
          <a:p>
            <a:pPr marL="0" indent="0">
              <a:buNone/>
            </a:pPr>
            <a:r>
              <a:rPr lang="en-US" dirty="0"/>
              <a:t>	0.012, 0.042, 0.006, 0.023, 0.002</a:t>
            </a:r>
          </a:p>
          <a:p>
            <a:pPr marL="0" indent="0">
              <a:buNone/>
            </a:pPr>
            <a:r>
              <a:rPr lang="en-US" dirty="0"/>
              <a:t>With a significance level of </a:t>
            </a:r>
            <a:r>
              <a:rPr lang="en-US" i="1" dirty="0"/>
              <a:t>p</a:t>
            </a:r>
            <a:r>
              <a:rPr lang="en-US" dirty="0"/>
              <a:t> = 0.05, which tests do we accept as significant using:</a:t>
            </a:r>
          </a:p>
          <a:p>
            <a:pPr marL="0" indent="0">
              <a:buNone/>
            </a:pPr>
            <a:r>
              <a:rPr lang="en-US" dirty="0"/>
              <a:t> - Bonferroni (</a:t>
            </a:r>
            <a:r>
              <a:rPr lang="en-US" i="1" dirty="0"/>
              <a:t>p</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 α</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/n)?</a:t>
            </a:r>
          </a:p>
          <a:p>
            <a:pPr marL="0" indent="0">
              <a:buNone/>
            </a:pPr>
            <a:r>
              <a:rPr lang="en-US" kern="100" dirty="0">
                <a:latin typeface="Aptos" panose="020B0004020202020204" pitchFamily="34" charset="0"/>
                <a:cs typeface="Times New Roman" panose="02020603050405020304" pitchFamily="18" charset="0"/>
              </a:rPr>
              <a:t> - Holm-Bonferroni (sort in descending order, </a:t>
            </a:r>
            <a:r>
              <a:rPr lang="en-US" i="1" kern="100" dirty="0">
                <a:latin typeface="Aptos" panose="020B0004020202020204" pitchFamily="34" charset="0"/>
                <a:ea typeface="Aptos" panose="020B0004020202020204" pitchFamily="34" charset="0"/>
                <a:cs typeface="Times New Roman" panose="02020603050405020304" pitchFamily="18" charset="0"/>
              </a:rPr>
              <a:t>p</a:t>
            </a:r>
            <a:r>
              <a:rPr lang="en-US" kern="100" baseline="-25000" dirty="0">
                <a:latin typeface="Aptos" panose="020B0004020202020204" pitchFamily="34" charset="0"/>
                <a:ea typeface="Aptos" panose="020B0004020202020204" pitchFamily="34" charset="0"/>
                <a:cs typeface="Times New Roman" panose="02020603050405020304" pitchFamily="18" charset="0"/>
              </a:rPr>
              <a:t>m</a:t>
            </a:r>
            <a:r>
              <a:rPr lang="en-US" kern="100" dirty="0">
                <a:latin typeface="Aptos" panose="020B0004020202020204" pitchFamily="34" charset="0"/>
                <a:ea typeface="Aptos" panose="020B0004020202020204" pitchFamily="34" charset="0"/>
                <a:cs typeface="Times New Roman" panose="02020603050405020304" pitchFamily="18" charset="0"/>
              </a:rPr>
              <a:t> ≤ </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α</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/(n-(m-1))?</a:t>
            </a:r>
            <a:r>
              <a:rPr lang="en-US" kern="100" dirty="0">
                <a:latin typeface="Aptos" panose="020B0004020202020204" pitchFamily="34" charset="0"/>
                <a:cs typeface="Times New Roman" panose="02020603050405020304" pitchFamily="18" charset="0"/>
              </a:rPr>
              <a:t> </a:t>
            </a:r>
            <a:endParaRPr lang="en-US" dirty="0"/>
          </a:p>
          <a:p>
            <a:pPr marL="0" indent="0">
              <a:buNone/>
            </a:pPr>
            <a:endParaRPr lang="en-US" dirty="0"/>
          </a:p>
        </p:txBody>
      </p:sp>
    </p:spTree>
    <p:extLst>
      <p:ext uri="{BB962C8B-B14F-4D97-AF65-F5344CB8AC3E}">
        <p14:creationId xmlns:p14="http://schemas.microsoft.com/office/powerpoint/2010/main" val="3452395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D6E3-6453-4B2B-EDB9-71AD370E687B}"/>
              </a:ext>
            </a:extLst>
          </p:cNvPr>
          <p:cNvSpPr>
            <a:spLocks noGrp="1"/>
          </p:cNvSpPr>
          <p:nvPr>
            <p:ph type="title"/>
          </p:nvPr>
        </p:nvSpPr>
        <p:spPr/>
        <p:txBody>
          <a:bodyPr/>
          <a:lstStyle/>
          <a:p>
            <a:r>
              <a:rPr lang="en-US" b="1" dirty="0">
                <a:solidFill>
                  <a:srgbClr val="4E2A84"/>
                </a:solidFill>
                <a:latin typeface="Aptos Display" panose="020B0004020202020204" pitchFamily="34" charset="0"/>
              </a:rPr>
              <a:t>Exercise</a:t>
            </a:r>
            <a:endParaRPr lang="en-US" dirty="0"/>
          </a:p>
        </p:txBody>
      </p:sp>
      <p:sp>
        <p:nvSpPr>
          <p:cNvPr id="3" name="Content Placeholder 2">
            <a:extLst>
              <a:ext uri="{FF2B5EF4-FFF2-40B4-BE49-F238E27FC236}">
                <a16:creationId xmlns:a16="http://schemas.microsoft.com/office/drawing/2014/main" id="{84E128B8-C307-2DB0-FB7A-166F3A0516B8}"/>
              </a:ext>
            </a:extLst>
          </p:cNvPr>
          <p:cNvSpPr>
            <a:spLocks noGrp="1"/>
          </p:cNvSpPr>
          <p:nvPr>
            <p:ph idx="1"/>
          </p:nvPr>
        </p:nvSpPr>
        <p:spPr>
          <a:xfrm>
            <a:off x="838200" y="1607577"/>
            <a:ext cx="10515600" cy="478304"/>
          </a:xfrm>
        </p:spPr>
        <p:txBody>
          <a:bodyPr/>
          <a:lstStyle/>
          <a:p>
            <a:pPr marL="0" indent="0">
              <a:buNone/>
            </a:pPr>
            <a:r>
              <a:rPr lang="en-US" dirty="0"/>
              <a:t>For clarity, let’s sort the results:</a:t>
            </a:r>
          </a:p>
        </p:txBody>
      </p:sp>
      <p:graphicFrame>
        <p:nvGraphicFramePr>
          <p:cNvPr id="6" name="Table 5">
            <a:extLst>
              <a:ext uri="{FF2B5EF4-FFF2-40B4-BE49-F238E27FC236}">
                <a16:creationId xmlns:a16="http://schemas.microsoft.com/office/drawing/2014/main" id="{0A3D571F-AA2A-24C9-6429-D5BE643B5248}"/>
              </a:ext>
            </a:extLst>
          </p:cNvPr>
          <p:cNvGraphicFramePr>
            <a:graphicFrameLocks noGrp="1"/>
          </p:cNvGraphicFramePr>
          <p:nvPr>
            <p:extLst>
              <p:ext uri="{D42A27DB-BD31-4B8C-83A1-F6EECF244321}">
                <p14:modId xmlns:p14="http://schemas.microsoft.com/office/powerpoint/2010/main" val="1459374599"/>
              </p:ext>
            </p:extLst>
          </p:nvPr>
        </p:nvGraphicFramePr>
        <p:xfrm>
          <a:off x="838200" y="2303929"/>
          <a:ext cx="10515600" cy="3708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707655157"/>
                    </a:ext>
                  </a:extLst>
                </a:gridCol>
                <a:gridCol w="1752600">
                  <a:extLst>
                    <a:ext uri="{9D8B030D-6E8A-4147-A177-3AD203B41FA5}">
                      <a16:colId xmlns:a16="http://schemas.microsoft.com/office/drawing/2014/main" val="3184553102"/>
                    </a:ext>
                  </a:extLst>
                </a:gridCol>
                <a:gridCol w="1752600">
                  <a:extLst>
                    <a:ext uri="{9D8B030D-6E8A-4147-A177-3AD203B41FA5}">
                      <a16:colId xmlns:a16="http://schemas.microsoft.com/office/drawing/2014/main" val="693243857"/>
                    </a:ext>
                  </a:extLst>
                </a:gridCol>
                <a:gridCol w="1752600">
                  <a:extLst>
                    <a:ext uri="{9D8B030D-6E8A-4147-A177-3AD203B41FA5}">
                      <a16:colId xmlns:a16="http://schemas.microsoft.com/office/drawing/2014/main" val="1065263424"/>
                    </a:ext>
                  </a:extLst>
                </a:gridCol>
                <a:gridCol w="1752600">
                  <a:extLst>
                    <a:ext uri="{9D8B030D-6E8A-4147-A177-3AD203B41FA5}">
                      <a16:colId xmlns:a16="http://schemas.microsoft.com/office/drawing/2014/main" val="3761298557"/>
                    </a:ext>
                  </a:extLst>
                </a:gridCol>
                <a:gridCol w="1752600">
                  <a:extLst>
                    <a:ext uri="{9D8B030D-6E8A-4147-A177-3AD203B41FA5}">
                      <a16:colId xmlns:a16="http://schemas.microsoft.com/office/drawing/2014/main" val="2264236097"/>
                    </a:ext>
                  </a:extLst>
                </a:gridCol>
              </a:tblGrid>
              <a:tr h="370840">
                <a:tc>
                  <a:txBody>
                    <a:bodyPr/>
                    <a:lstStyle/>
                    <a:p>
                      <a:r>
                        <a:rPr lang="en-US" dirty="0">
                          <a:solidFill>
                            <a:schemeClr val="tx1"/>
                          </a:solidFill>
                        </a:rPr>
                        <a:t>P-values</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0.042</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r>
                        <a:rPr lang="en-US" b="0" dirty="0">
                          <a:solidFill>
                            <a:schemeClr val="tx1"/>
                          </a:solidFill>
                        </a:rPr>
                        <a:t>0.002</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527583065"/>
                  </a:ext>
                </a:extLst>
              </a:tr>
            </a:tbl>
          </a:graphicData>
        </a:graphic>
      </p:graphicFrame>
      <p:graphicFrame>
        <p:nvGraphicFramePr>
          <p:cNvPr id="8" name="Table 7">
            <a:extLst>
              <a:ext uri="{FF2B5EF4-FFF2-40B4-BE49-F238E27FC236}">
                <a16:creationId xmlns:a16="http://schemas.microsoft.com/office/drawing/2014/main" id="{9D458487-DE9E-64CE-B87A-F501248388A0}"/>
              </a:ext>
            </a:extLst>
          </p:cNvPr>
          <p:cNvGraphicFramePr>
            <a:graphicFrameLocks noGrp="1"/>
          </p:cNvGraphicFramePr>
          <p:nvPr>
            <p:extLst>
              <p:ext uri="{D42A27DB-BD31-4B8C-83A1-F6EECF244321}">
                <p14:modId xmlns:p14="http://schemas.microsoft.com/office/powerpoint/2010/main" val="3044375269"/>
              </p:ext>
            </p:extLst>
          </p:nvPr>
        </p:nvGraphicFramePr>
        <p:xfrm>
          <a:off x="838200" y="2674769"/>
          <a:ext cx="10515600" cy="9144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707655157"/>
                    </a:ext>
                  </a:extLst>
                </a:gridCol>
                <a:gridCol w="1752600">
                  <a:extLst>
                    <a:ext uri="{9D8B030D-6E8A-4147-A177-3AD203B41FA5}">
                      <a16:colId xmlns:a16="http://schemas.microsoft.com/office/drawing/2014/main" val="3184553102"/>
                    </a:ext>
                  </a:extLst>
                </a:gridCol>
                <a:gridCol w="1752600">
                  <a:extLst>
                    <a:ext uri="{9D8B030D-6E8A-4147-A177-3AD203B41FA5}">
                      <a16:colId xmlns:a16="http://schemas.microsoft.com/office/drawing/2014/main" val="693243857"/>
                    </a:ext>
                  </a:extLst>
                </a:gridCol>
                <a:gridCol w="1752600">
                  <a:extLst>
                    <a:ext uri="{9D8B030D-6E8A-4147-A177-3AD203B41FA5}">
                      <a16:colId xmlns:a16="http://schemas.microsoft.com/office/drawing/2014/main" val="1065263424"/>
                    </a:ext>
                  </a:extLst>
                </a:gridCol>
                <a:gridCol w="1752600">
                  <a:extLst>
                    <a:ext uri="{9D8B030D-6E8A-4147-A177-3AD203B41FA5}">
                      <a16:colId xmlns:a16="http://schemas.microsoft.com/office/drawing/2014/main" val="3761298557"/>
                    </a:ext>
                  </a:extLst>
                </a:gridCol>
                <a:gridCol w="1752600">
                  <a:extLst>
                    <a:ext uri="{9D8B030D-6E8A-4147-A177-3AD203B41FA5}">
                      <a16:colId xmlns:a16="http://schemas.microsoft.com/office/drawing/2014/main" val="2264236097"/>
                    </a:ext>
                  </a:extLst>
                </a:gridCol>
              </a:tblGrid>
              <a:tr h="370840">
                <a:tc>
                  <a:txBody>
                    <a:bodyPr/>
                    <a:lstStyle/>
                    <a:p>
                      <a:r>
                        <a:rPr lang="en-US" dirty="0">
                          <a:solidFill>
                            <a:schemeClr val="tx1"/>
                          </a:solidFill>
                        </a:rPr>
                        <a:t>Significance level (Bonferroni)</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0.01</a:t>
                      </a:r>
                    </a:p>
                  </a:txBody>
                  <a:tcP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US" b="0" dirty="0">
                          <a:solidFill>
                            <a:schemeClr val="tx1"/>
                          </a:solidFill>
                        </a:rPr>
                        <a:t>0.01</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27583065"/>
                  </a:ext>
                </a:extLst>
              </a:tr>
            </a:tbl>
          </a:graphicData>
        </a:graphic>
      </p:graphicFrame>
      <p:graphicFrame>
        <p:nvGraphicFramePr>
          <p:cNvPr id="9" name="Table 8">
            <a:extLst>
              <a:ext uri="{FF2B5EF4-FFF2-40B4-BE49-F238E27FC236}">
                <a16:creationId xmlns:a16="http://schemas.microsoft.com/office/drawing/2014/main" id="{23502155-5895-EE49-9C51-289620F0C08F}"/>
              </a:ext>
            </a:extLst>
          </p:cNvPr>
          <p:cNvGraphicFramePr>
            <a:graphicFrameLocks noGrp="1"/>
          </p:cNvGraphicFramePr>
          <p:nvPr>
            <p:extLst>
              <p:ext uri="{D42A27DB-BD31-4B8C-83A1-F6EECF244321}">
                <p14:modId xmlns:p14="http://schemas.microsoft.com/office/powerpoint/2010/main" val="855974794"/>
              </p:ext>
            </p:extLst>
          </p:nvPr>
        </p:nvGraphicFramePr>
        <p:xfrm>
          <a:off x="838200" y="3589169"/>
          <a:ext cx="10515600" cy="3708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707655157"/>
                    </a:ext>
                  </a:extLst>
                </a:gridCol>
                <a:gridCol w="1752600">
                  <a:extLst>
                    <a:ext uri="{9D8B030D-6E8A-4147-A177-3AD203B41FA5}">
                      <a16:colId xmlns:a16="http://schemas.microsoft.com/office/drawing/2014/main" val="3184553102"/>
                    </a:ext>
                  </a:extLst>
                </a:gridCol>
                <a:gridCol w="1752600">
                  <a:extLst>
                    <a:ext uri="{9D8B030D-6E8A-4147-A177-3AD203B41FA5}">
                      <a16:colId xmlns:a16="http://schemas.microsoft.com/office/drawing/2014/main" val="693243857"/>
                    </a:ext>
                  </a:extLst>
                </a:gridCol>
                <a:gridCol w="1752600">
                  <a:extLst>
                    <a:ext uri="{9D8B030D-6E8A-4147-A177-3AD203B41FA5}">
                      <a16:colId xmlns:a16="http://schemas.microsoft.com/office/drawing/2014/main" val="1065263424"/>
                    </a:ext>
                  </a:extLst>
                </a:gridCol>
                <a:gridCol w="1752600">
                  <a:extLst>
                    <a:ext uri="{9D8B030D-6E8A-4147-A177-3AD203B41FA5}">
                      <a16:colId xmlns:a16="http://schemas.microsoft.com/office/drawing/2014/main" val="3761298557"/>
                    </a:ext>
                  </a:extLst>
                </a:gridCol>
                <a:gridCol w="1752600">
                  <a:extLst>
                    <a:ext uri="{9D8B030D-6E8A-4147-A177-3AD203B41FA5}">
                      <a16:colId xmlns:a16="http://schemas.microsoft.com/office/drawing/2014/main" val="2264236097"/>
                    </a:ext>
                  </a:extLst>
                </a:gridCol>
              </a:tblGrid>
              <a:tr h="370840">
                <a:tc>
                  <a:txBody>
                    <a:bodyPr/>
                    <a:lstStyle/>
                    <a:p>
                      <a:r>
                        <a:rPr lang="en-US" dirty="0">
                          <a:solidFill>
                            <a:schemeClr val="tx1"/>
                          </a:solidFill>
                        </a:rPr>
                        <a:t>Significant</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US" b="0" dirty="0">
                          <a:solidFill>
                            <a:srgbClr val="FF0000"/>
                          </a:solidFill>
                        </a:rPr>
                        <a:t>*</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27583065"/>
                  </a:ext>
                </a:extLst>
              </a:tr>
            </a:tbl>
          </a:graphicData>
        </a:graphic>
      </p:graphicFrame>
      <p:graphicFrame>
        <p:nvGraphicFramePr>
          <p:cNvPr id="10" name="Table 9">
            <a:extLst>
              <a:ext uri="{FF2B5EF4-FFF2-40B4-BE49-F238E27FC236}">
                <a16:creationId xmlns:a16="http://schemas.microsoft.com/office/drawing/2014/main" id="{4741049D-18CC-A8A2-4A2E-A931C77764E9}"/>
              </a:ext>
            </a:extLst>
          </p:cNvPr>
          <p:cNvGraphicFramePr>
            <a:graphicFrameLocks noGrp="1"/>
          </p:cNvGraphicFramePr>
          <p:nvPr>
            <p:extLst>
              <p:ext uri="{D42A27DB-BD31-4B8C-83A1-F6EECF244321}">
                <p14:modId xmlns:p14="http://schemas.microsoft.com/office/powerpoint/2010/main" val="4148194931"/>
              </p:ext>
            </p:extLst>
          </p:nvPr>
        </p:nvGraphicFramePr>
        <p:xfrm>
          <a:off x="838200" y="3960009"/>
          <a:ext cx="10515600" cy="3708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707655157"/>
                    </a:ext>
                  </a:extLst>
                </a:gridCol>
                <a:gridCol w="1752600">
                  <a:extLst>
                    <a:ext uri="{9D8B030D-6E8A-4147-A177-3AD203B41FA5}">
                      <a16:colId xmlns:a16="http://schemas.microsoft.com/office/drawing/2014/main" val="3184553102"/>
                    </a:ext>
                  </a:extLst>
                </a:gridCol>
                <a:gridCol w="1752600">
                  <a:extLst>
                    <a:ext uri="{9D8B030D-6E8A-4147-A177-3AD203B41FA5}">
                      <a16:colId xmlns:a16="http://schemas.microsoft.com/office/drawing/2014/main" val="693243857"/>
                    </a:ext>
                  </a:extLst>
                </a:gridCol>
                <a:gridCol w="1752600">
                  <a:extLst>
                    <a:ext uri="{9D8B030D-6E8A-4147-A177-3AD203B41FA5}">
                      <a16:colId xmlns:a16="http://schemas.microsoft.com/office/drawing/2014/main" val="1065263424"/>
                    </a:ext>
                  </a:extLst>
                </a:gridCol>
                <a:gridCol w="1752600">
                  <a:extLst>
                    <a:ext uri="{9D8B030D-6E8A-4147-A177-3AD203B41FA5}">
                      <a16:colId xmlns:a16="http://schemas.microsoft.com/office/drawing/2014/main" val="3761298557"/>
                    </a:ext>
                  </a:extLst>
                </a:gridCol>
                <a:gridCol w="1752600">
                  <a:extLst>
                    <a:ext uri="{9D8B030D-6E8A-4147-A177-3AD203B41FA5}">
                      <a16:colId xmlns:a16="http://schemas.microsoft.com/office/drawing/2014/main" val="2264236097"/>
                    </a:ext>
                  </a:extLst>
                </a:gridCol>
              </a:tblGrid>
              <a:tr h="370840">
                <a:tc>
                  <a:txBody>
                    <a:bodyPr/>
                    <a:lstStyle/>
                    <a:p>
                      <a:r>
                        <a:rPr lang="en-US" dirty="0">
                          <a:solidFill>
                            <a:schemeClr val="tx1"/>
                          </a:solidFill>
                        </a:rPr>
                        <a:t>Order</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US" b="0" dirty="0">
                          <a:solidFill>
                            <a:schemeClr val="tx1"/>
                          </a:solidFill>
                        </a:rPr>
                        <a:t>5</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27583065"/>
                  </a:ext>
                </a:extLst>
              </a:tr>
            </a:tbl>
          </a:graphicData>
        </a:graphic>
      </p:graphicFrame>
      <p:graphicFrame>
        <p:nvGraphicFramePr>
          <p:cNvPr id="11" name="Table 10">
            <a:extLst>
              <a:ext uri="{FF2B5EF4-FFF2-40B4-BE49-F238E27FC236}">
                <a16:creationId xmlns:a16="http://schemas.microsoft.com/office/drawing/2014/main" id="{8DD596D6-A295-2F09-DF3C-8697E9A978EF}"/>
              </a:ext>
            </a:extLst>
          </p:cNvPr>
          <p:cNvGraphicFramePr>
            <a:graphicFrameLocks noGrp="1"/>
          </p:cNvGraphicFramePr>
          <p:nvPr>
            <p:extLst>
              <p:ext uri="{D42A27DB-BD31-4B8C-83A1-F6EECF244321}">
                <p14:modId xmlns:p14="http://schemas.microsoft.com/office/powerpoint/2010/main" val="568202146"/>
              </p:ext>
            </p:extLst>
          </p:nvPr>
        </p:nvGraphicFramePr>
        <p:xfrm>
          <a:off x="838200" y="4330849"/>
          <a:ext cx="10515600" cy="9144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707655157"/>
                    </a:ext>
                  </a:extLst>
                </a:gridCol>
                <a:gridCol w="1752600">
                  <a:extLst>
                    <a:ext uri="{9D8B030D-6E8A-4147-A177-3AD203B41FA5}">
                      <a16:colId xmlns:a16="http://schemas.microsoft.com/office/drawing/2014/main" val="3184553102"/>
                    </a:ext>
                  </a:extLst>
                </a:gridCol>
                <a:gridCol w="1752600">
                  <a:extLst>
                    <a:ext uri="{9D8B030D-6E8A-4147-A177-3AD203B41FA5}">
                      <a16:colId xmlns:a16="http://schemas.microsoft.com/office/drawing/2014/main" val="693243857"/>
                    </a:ext>
                  </a:extLst>
                </a:gridCol>
                <a:gridCol w="1752600">
                  <a:extLst>
                    <a:ext uri="{9D8B030D-6E8A-4147-A177-3AD203B41FA5}">
                      <a16:colId xmlns:a16="http://schemas.microsoft.com/office/drawing/2014/main" val="1065263424"/>
                    </a:ext>
                  </a:extLst>
                </a:gridCol>
                <a:gridCol w="1752600">
                  <a:extLst>
                    <a:ext uri="{9D8B030D-6E8A-4147-A177-3AD203B41FA5}">
                      <a16:colId xmlns:a16="http://schemas.microsoft.com/office/drawing/2014/main" val="3761298557"/>
                    </a:ext>
                  </a:extLst>
                </a:gridCol>
                <a:gridCol w="1752600">
                  <a:extLst>
                    <a:ext uri="{9D8B030D-6E8A-4147-A177-3AD203B41FA5}">
                      <a16:colId xmlns:a16="http://schemas.microsoft.com/office/drawing/2014/main" val="2264236097"/>
                    </a:ext>
                  </a:extLst>
                </a:gridCol>
              </a:tblGrid>
              <a:tr h="370840">
                <a:tc>
                  <a:txBody>
                    <a:bodyPr/>
                    <a:lstStyle/>
                    <a:p>
                      <a:r>
                        <a:rPr lang="en-US" dirty="0">
                          <a:solidFill>
                            <a:schemeClr val="tx1"/>
                          </a:solidFill>
                        </a:rPr>
                        <a:t>Significance level (Holm-Bonferroni)</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0.01</a:t>
                      </a:r>
                    </a:p>
                  </a:txBody>
                  <a:tcP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0.0125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0.0167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US" b="0" dirty="0">
                          <a:solidFill>
                            <a:schemeClr val="tx1"/>
                          </a:solidFill>
                        </a:rPr>
                        <a:t>-</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27583065"/>
                  </a:ext>
                </a:extLst>
              </a:tr>
            </a:tbl>
          </a:graphicData>
        </a:graphic>
      </p:graphicFrame>
      <p:graphicFrame>
        <p:nvGraphicFramePr>
          <p:cNvPr id="12" name="Table 11">
            <a:extLst>
              <a:ext uri="{FF2B5EF4-FFF2-40B4-BE49-F238E27FC236}">
                <a16:creationId xmlns:a16="http://schemas.microsoft.com/office/drawing/2014/main" id="{2C32D7F6-FF1A-734A-78DD-F53A574C08A9}"/>
              </a:ext>
            </a:extLst>
          </p:cNvPr>
          <p:cNvGraphicFramePr>
            <a:graphicFrameLocks noGrp="1"/>
          </p:cNvGraphicFramePr>
          <p:nvPr>
            <p:extLst>
              <p:ext uri="{D42A27DB-BD31-4B8C-83A1-F6EECF244321}">
                <p14:modId xmlns:p14="http://schemas.microsoft.com/office/powerpoint/2010/main" val="1979414586"/>
              </p:ext>
            </p:extLst>
          </p:nvPr>
        </p:nvGraphicFramePr>
        <p:xfrm>
          <a:off x="838200" y="5245249"/>
          <a:ext cx="10515600" cy="3708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707655157"/>
                    </a:ext>
                  </a:extLst>
                </a:gridCol>
                <a:gridCol w="1752600">
                  <a:extLst>
                    <a:ext uri="{9D8B030D-6E8A-4147-A177-3AD203B41FA5}">
                      <a16:colId xmlns:a16="http://schemas.microsoft.com/office/drawing/2014/main" val="3184553102"/>
                    </a:ext>
                  </a:extLst>
                </a:gridCol>
                <a:gridCol w="1752600">
                  <a:extLst>
                    <a:ext uri="{9D8B030D-6E8A-4147-A177-3AD203B41FA5}">
                      <a16:colId xmlns:a16="http://schemas.microsoft.com/office/drawing/2014/main" val="693243857"/>
                    </a:ext>
                  </a:extLst>
                </a:gridCol>
                <a:gridCol w="1752600">
                  <a:extLst>
                    <a:ext uri="{9D8B030D-6E8A-4147-A177-3AD203B41FA5}">
                      <a16:colId xmlns:a16="http://schemas.microsoft.com/office/drawing/2014/main" val="1065263424"/>
                    </a:ext>
                  </a:extLst>
                </a:gridCol>
                <a:gridCol w="1752600">
                  <a:extLst>
                    <a:ext uri="{9D8B030D-6E8A-4147-A177-3AD203B41FA5}">
                      <a16:colId xmlns:a16="http://schemas.microsoft.com/office/drawing/2014/main" val="3761298557"/>
                    </a:ext>
                  </a:extLst>
                </a:gridCol>
                <a:gridCol w="1752600">
                  <a:extLst>
                    <a:ext uri="{9D8B030D-6E8A-4147-A177-3AD203B41FA5}">
                      <a16:colId xmlns:a16="http://schemas.microsoft.com/office/drawing/2014/main" val="2264236097"/>
                    </a:ext>
                  </a:extLst>
                </a:gridCol>
              </a:tblGrid>
              <a:tr h="370840">
                <a:tc>
                  <a:txBody>
                    <a:bodyPr/>
                    <a:lstStyle/>
                    <a:p>
                      <a:r>
                        <a:rPr lang="en-US" dirty="0">
                          <a:solidFill>
                            <a:schemeClr val="tx1"/>
                          </a:solidFill>
                        </a:rPr>
                        <a:t>Significant</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F0000"/>
                        </a:solidFill>
                      </a:endParaRPr>
                    </a:p>
                  </a:txBody>
                  <a:tcP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US" b="0" dirty="0">
                          <a:solidFill>
                            <a:srgbClr val="FF0000"/>
                          </a:solidFill>
                        </a:rPr>
                        <a:t>*</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27583065"/>
                  </a:ext>
                </a:extLst>
              </a:tr>
            </a:tbl>
          </a:graphicData>
        </a:graphic>
      </p:graphicFrame>
    </p:spTree>
    <p:extLst>
      <p:ext uri="{BB962C8B-B14F-4D97-AF65-F5344CB8AC3E}">
        <p14:creationId xmlns:p14="http://schemas.microsoft.com/office/powerpoint/2010/main" val="193564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300D-56D1-AC28-B72B-D5D191BF5896}"/>
              </a:ext>
            </a:extLst>
          </p:cNvPr>
          <p:cNvSpPr>
            <a:spLocks noGrp="1"/>
          </p:cNvSpPr>
          <p:nvPr>
            <p:ph type="title"/>
          </p:nvPr>
        </p:nvSpPr>
        <p:spPr/>
        <p:txBody>
          <a:bodyPr/>
          <a:lstStyle/>
          <a:p>
            <a:r>
              <a:rPr lang="en-US" b="1" dirty="0">
                <a:solidFill>
                  <a:srgbClr val="4E2A84"/>
                </a:solidFill>
                <a:latin typeface="Aptos Display" panose="020B0004020202020204" pitchFamily="34" charset="0"/>
              </a:rPr>
              <a:t>Exercise</a:t>
            </a:r>
          </a:p>
        </p:txBody>
      </p:sp>
      <p:sp>
        <p:nvSpPr>
          <p:cNvPr id="3" name="Content Placeholder 2">
            <a:extLst>
              <a:ext uri="{FF2B5EF4-FFF2-40B4-BE49-F238E27FC236}">
                <a16:creationId xmlns:a16="http://schemas.microsoft.com/office/drawing/2014/main" id="{9F283F3B-8554-1466-D6F4-2C1F8C2BE094}"/>
              </a:ext>
            </a:extLst>
          </p:cNvPr>
          <p:cNvSpPr>
            <a:spLocks noGrp="1"/>
          </p:cNvSpPr>
          <p:nvPr>
            <p:ph idx="1"/>
          </p:nvPr>
        </p:nvSpPr>
        <p:spPr/>
        <p:txBody>
          <a:bodyPr/>
          <a:lstStyle/>
          <a:p>
            <a:pPr marL="0" indent="0">
              <a:buNone/>
            </a:pPr>
            <a:r>
              <a:rPr lang="en-US" dirty="0"/>
              <a:t>What are the advantages and disadvantages of being:</a:t>
            </a:r>
          </a:p>
          <a:p>
            <a:r>
              <a:rPr lang="en-US" sz="2600" dirty="0"/>
              <a:t>more conservative (Bonferroni)?</a:t>
            </a:r>
          </a:p>
          <a:p>
            <a:r>
              <a:rPr lang="en-US" sz="2600" dirty="0"/>
              <a:t>less conservative (Holm-Bonferroni)?</a:t>
            </a:r>
          </a:p>
          <a:p>
            <a:pPr marL="0" indent="0">
              <a:buNone/>
            </a:pPr>
            <a:r>
              <a:rPr lang="en-US" sz="2600" dirty="0"/>
              <a:t>Think about what you’re trying to do with your analysis. When might we prefer one over the other?</a:t>
            </a:r>
          </a:p>
          <a:p>
            <a:pPr marL="0" indent="0">
              <a:buNone/>
            </a:pPr>
            <a:endParaRPr lang="en-US" sz="2600" dirty="0"/>
          </a:p>
          <a:p>
            <a:pPr marL="0" indent="0">
              <a:buNone/>
            </a:pPr>
            <a:r>
              <a:rPr lang="en-US" sz="2600" dirty="0"/>
              <a:t>Put your thoughts in the chat!</a:t>
            </a:r>
          </a:p>
          <a:p>
            <a:pPr marL="0" indent="0">
              <a:buNone/>
            </a:pPr>
            <a:endParaRPr lang="en-US" dirty="0"/>
          </a:p>
        </p:txBody>
      </p:sp>
    </p:spTree>
    <p:extLst>
      <p:ext uri="{BB962C8B-B14F-4D97-AF65-F5344CB8AC3E}">
        <p14:creationId xmlns:p14="http://schemas.microsoft.com/office/powerpoint/2010/main" val="294563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8237-7538-F82E-CF5E-70052A370BBF}"/>
              </a:ext>
            </a:extLst>
          </p:cNvPr>
          <p:cNvSpPr>
            <a:spLocks noGrp="1"/>
          </p:cNvSpPr>
          <p:nvPr>
            <p:ph type="title"/>
          </p:nvPr>
        </p:nvSpPr>
        <p:spPr>
          <a:xfrm>
            <a:off x="838200" y="-3324"/>
            <a:ext cx="10515600" cy="899795"/>
          </a:xfrm>
        </p:spPr>
        <p:txBody>
          <a:bodyPr/>
          <a:lstStyle/>
          <a:p>
            <a:r>
              <a:rPr lang="en-US" b="1">
                <a:solidFill>
                  <a:srgbClr val="4E2A84"/>
                </a:solidFill>
              </a:rPr>
              <a:t>This workshop is brought to you by:</a:t>
            </a:r>
          </a:p>
        </p:txBody>
      </p:sp>
      <p:sp>
        <p:nvSpPr>
          <p:cNvPr id="3" name="Content Placeholder 2">
            <a:extLst>
              <a:ext uri="{FF2B5EF4-FFF2-40B4-BE49-F238E27FC236}">
                <a16:creationId xmlns:a16="http://schemas.microsoft.com/office/drawing/2014/main" id="{22736DF4-919B-F686-3891-6FD730359CE9}"/>
              </a:ext>
            </a:extLst>
          </p:cNvPr>
          <p:cNvSpPr>
            <a:spLocks noGrp="1"/>
          </p:cNvSpPr>
          <p:nvPr>
            <p:ph idx="1"/>
          </p:nvPr>
        </p:nvSpPr>
        <p:spPr>
          <a:xfrm>
            <a:off x="838200" y="2261989"/>
            <a:ext cx="10515600" cy="4199964"/>
          </a:xfrm>
        </p:spPr>
        <p:txBody>
          <a:bodyPr vert="horz" lIns="91440" tIns="45720" rIns="91440" bIns="45720" rtlCol="0" anchor="t">
            <a:normAutofit fontScale="92500" lnSpcReduction="20000"/>
          </a:bodyPr>
          <a:lstStyle/>
          <a:p>
            <a:pPr marL="0" indent="0" algn="ctr">
              <a:buNone/>
            </a:pPr>
            <a:r>
              <a:rPr lang="en-US" b="1" dirty="0"/>
              <a:t>Need help?</a:t>
            </a:r>
          </a:p>
          <a:p>
            <a:r>
              <a:rPr lang="en-US" sz="1800" dirty="0"/>
              <a:t>AI, Machine Learning, Data Science</a:t>
            </a:r>
          </a:p>
          <a:p>
            <a:r>
              <a:rPr lang="en-US" sz="1800" dirty="0"/>
              <a:t>Statistics</a:t>
            </a:r>
          </a:p>
          <a:p>
            <a:r>
              <a:rPr lang="en-US" sz="1800" dirty="0"/>
              <a:t>Visualization</a:t>
            </a:r>
          </a:p>
          <a:p>
            <a:r>
              <a:rPr lang="en-US" sz="1800" dirty="0"/>
              <a:t>Collecting web data (scraping, APIs), text analysis, extracting information from text </a:t>
            </a:r>
          </a:p>
          <a:p>
            <a:r>
              <a:rPr lang="en-US" sz="1800" dirty="0"/>
              <a:t>Cleaning, transforming, reformatting, and wrangling data</a:t>
            </a:r>
          </a:p>
          <a:p>
            <a:r>
              <a:rPr lang="en-US" sz="1800" dirty="0"/>
              <a:t>Automating repetitive research tasks</a:t>
            </a:r>
          </a:p>
          <a:p>
            <a:r>
              <a:rPr lang="en-US" sz="1800" dirty="0"/>
              <a:t>Research reproducibility and replicability</a:t>
            </a:r>
          </a:p>
          <a:p>
            <a:r>
              <a:rPr lang="en-US" sz="1800" dirty="0"/>
              <a:t>Programming, computing, data management, etc.</a:t>
            </a:r>
          </a:p>
          <a:p>
            <a:r>
              <a:rPr lang="en-US" sz="1800" dirty="0"/>
              <a:t>R, Python, SQL, MATLAB, Stata, SPSS, SAS, etc.</a:t>
            </a:r>
          </a:p>
          <a:p>
            <a:pPr marL="0" indent="0">
              <a:buNone/>
            </a:pPr>
            <a:endParaRPr lang="en-US" sz="2400" dirty="0">
              <a:ea typeface="+mn-lt"/>
              <a:cs typeface="+mn-lt"/>
            </a:endParaRPr>
          </a:p>
          <a:p>
            <a:pPr marL="0" indent="0" algn="ctr">
              <a:buNone/>
            </a:pPr>
            <a:r>
              <a:rPr lang="en-US" sz="3200" dirty="0">
                <a:ea typeface="+mn-lt"/>
                <a:cs typeface="+mn-lt"/>
              </a:rPr>
              <a:t>Request a </a:t>
            </a:r>
            <a:r>
              <a:rPr lang="en-US" sz="3200" b="1" dirty="0">
                <a:solidFill>
                  <a:srgbClr val="C00000"/>
                </a:solidFill>
                <a:ea typeface="+mn-lt"/>
                <a:cs typeface="+mn-lt"/>
              </a:rPr>
              <a:t>FREE</a:t>
            </a:r>
            <a:r>
              <a:rPr lang="en-US" sz="3200" dirty="0">
                <a:ea typeface="+mn-lt"/>
                <a:cs typeface="+mn-lt"/>
              </a:rPr>
              <a:t> consultation at </a:t>
            </a:r>
            <a:r>
              <a:rPr lang="en-US" sz="3200" b="1" dirty="0">
                <a:solidFill>
                  <a:srgbClr val="7030A0"/>
                </a:solidFill>
                <a:ea typeface="+mn-lt"/>
                <a:cs typeface="+mn-lt"/>
                <a:hlinkClick r:id="rId3">
                  <a:extLst>
                    <a:ext uri="{A12FA001-AC4F-418D-AE19-62706E023703}">
                      <ahyp:hlinkClr xmlns:ahyp="http://schemas.microsoft.com/office/drawing/2018/hyperlinkcolor" val="tx"/>
                    </a:ext>
                  </a:extLst>
                </a:hlinkClick>
              </a:rPr>
              <a:t>bit.ly/</a:t>
            </a:r>
            <a:r>
              <a:rPr lang="en-US" sz="3200" b="1" dirty="0" err="1">
                <a:solidFill>
                  <a:srgbClr val="7030A0"/>
                </a:solidFill>
                <a:ea typeface="+mn-lt"/>
                <a:cs typeface="+mn-lt"/>
                <a:hlinkClick r:id="rId3">
                  <a:extLst>
                    <a:ext uri="{A12FA001-AC4F-418D-AE19-62706E023703}">
                      <ahyp:hlinkClr xmlns:ahyp="http://schemas.microsoft.com/office/drawing/2018/hyperlinkcolor" val="tx"/>
                    </a:ext>
                  </a:extLst>
                </a:hlinkClick>
              </a:rPr>
              <a:t>rcdsconsult</a:t>
            </a:r>
            <a:r>
              <a:rPr lang="en-US" sz="3200" dirty="0">
                <a:ea typeface="+mn-lt"/>
                <a:cs typeface="+mn-lt"/>
              </a:rPr>
              <a:t>.</a:t>
            </a:r>
            <a:endParaRPr lang="en-US" sz="3200" dirty="0"/>
          </a:p>
        </p:txBody>
      </p:sp>
      <p:sp>
        <p:nvSpPr>
          <p:cNvPr id="6" name="Rectangle 5">
            <a:extLst>
              <a:ext uri="{FF2B5EF4-FFF2-40B4-BE49-F238E27FC236}">
                <a16:creationId xmlns:a16="http://schemas.microsoft.com/office/drawing/2014/main" id="{3009FC79-E7F4-9004-8097-D165F9AA0BAE}"/>
              </a:ext>
            </a:extLst>
          </p:cNvPr>
          <p:cNvSpPr/>
          <p:nvPr/>
        </p:nvSpPr>
        <p:spPr>
          <a:xfrm>
            <a:off x="0" y="889225"/>
            <a:ext cx="12192000" cy="1278973"/>
          </a:xfrm>
          <a:prstGeom prst="rect">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0" tIns="91440" rIns="91440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1" i="0" u="none" strike="noStrike" kern="0" cap="none" spc="0" normalizeH="0" baseline="0" noProof="0">
                <a:ln>
                  <a:noFill/>
                </a:ln>
                <a:solidFill>
                  <a:prstClr val="white"/>
                </a:solidFill>
                <a:effectLst/>
                <a:uLnTx/>
                <a:uFillTx/>
                <a:latin typeface="Aptos" panose="02110004020202020204"/>
                <a:ea typeface="+mn-lt"/>
                <a:cs typeface="+mn-lt"/>
              </a:rPr>
              <a:t>Northwestern IT </a:t>
            </a:r>
            <a:br>
              <a:rPr kumimoji="0" lang="en-US" sz="3700" b="1" i="0" u="none" strike="noStrike" kern="0" cap="none" spc="0" normalizeH="0" baseline="0" noProof="0">
                <a:ln>
                  <a:noFill/>
                </a:ln>
                <a:solidFill>
                  <a:prstClr val="white"/>
                </a:solidFill>
                <a:effectLst/>
                <a:uLnTx/>
                <a:uFillTx/>
                <a:latin typeface="Aptos" panose="02110004020202020204"/>
                <a:ea typeface="+mn-lt"/>
                <a:cs typeface="+mn-lt"/>
              </a:rPr>
            </a:br>
            <a:r>
              <a:rPr kumimoji="0" lang="en-US" sz="3700" b="1" i="0" u="none" strike="noStrike" kern="0" cap="none" spc="0" normalizeH="0" baseline="0" noProof="0">
                <a:ln>
                  <a:noFill/>
                </a:ln>
                <a:solidFill>
                  <a:prstClr val="white"/>
                </a:solidFill>
                <a:effectLst/>
                <a:uLnTx/>
                <a:uFillTx/>
                <a:latin typeface="Aptos" panose="02110004020202020204"/>
                <a:ea typeface="+mn-lt"/>
                <a:cs typeface="+mn-lt"/>
              </a:rPr>
              <a:t>Research Computing and Data Services</a:t>
            </a: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57218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5522-EF32-E7B4-F46C-A5CAB5A0B3A5}"/>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Tukey’s range test</a:t>
            </a:r>
          </a:p>
        </p:txBody>
      </p:sp>
      <p:sp>
        <p:nvSpPr>
          <p:cNvPr id="3" name="Content Placeholder 2">
            <a:extLst>
              <a:ext uri="{FF2B5EF4-FFF2-40B4-BE49-F238E27FC236}">
                <a16:creationId xmlns:a16="http://schemas.microsoft.com/office/drawing/2014/main" id="{BBE48BB4-FAB1-260A-8096-DCDE9CAC0378}"/>
              </a:ext>
            </a:extLst>
          </p:cNvPr>
          <p:cNvSpPr>
            <a:spLocks noGrp="1"/>
          </p:cNvSpPr>
          <p:nvPr>
            <p:ph idx="1"/>
          </p:nvPr>
        </p:nvSpPr>
        <p:spPr/>
        <p:txBody>
          <a:bodyPr>
            <a:normAutofit lnSpcReduction="10000"/>
          </a:bodyPr>
          <a:lstStyle/>
          <a:p>
            <a:r>
              <a:rPr lang="en-US" dirty="0"/>
              <a:t>We have multiple estimates of group means (income levels by age group, for example)</a:t>
            </a:r>
          </a:p>
          <a:p>
            <a:r>
              <a:rPr lang="en-US" dirty="0"/>
              <a:t>Is the largest difference among means statistically significant?</a:t>
            </a:r>
          </a:p>
          <a:p>
            <a:r>
              <a:rPr lang="en-US" dirty="0">
                <a:effectLst/>
                <a:ea typeface="Aptos" panose="020B0004020202020204" pitchFamily="34" charset="0"/>
                <a:cs typeface="Times New Roman" panose="02020603050405020304" pitchFamily="18" charset="0"/>
              </a:rPr>
              <a:t>The Tukey test statistic is </a:t>
            </a:r>
            <a:r>
              <a:rPr lang="en-US" i="1" dirty="0">
                <a:effectLst/>
                <a:ea typeface="Aptos" panose="020B0004020202020204" pitchFamily="34" charset="0"/>
                <a:cs typeface="Times New Roman" panose="02020603050405020304" pitchFamily="18" charset="0"/>
              </a:rPr>
              <a:t>q</a:t>
            </a:r>
            <a:r>
              <a:rPr lang="en-US" dirty="0">
                <a:effectLst/>
                <a:ea typeface="Aptos" panose="020B0004020202020204" pitchFamily="34" charset="0"/>
                <a:cs typeface="Times New Roman" panose="02020603050405020304" pitchFamily="18" charset="0"/>
              </a:rPr>
              <a:t> = |Y</a:t>
            </a:r>
            <a:r>
              <a:rPr lang="en-US" i="1" baseline="-25000" dirty="0">
                <a:effectLst/>
                <a:ea typeface="Aptos" panose="020B0004020202020204" pitchFamily="34" charset="0"/>
                <a:cs typeface="Times New Roman" panose="02020603050405020304" pitchFamily="18" charset="0"/>
              </a:rPr>
              <a:t>a</a:t>
            </a:r>
            <a:r>
              <a:rPr lang="en-US" dirty="0">
                <a:effectLst/>
                <a:ea typeface="Aptos" panose="020B0004020202020204" pitchFamily="34" charset="0"/>
                <a:cs typeface="Times New Roman" panose="02020603050405020304" pitchFamily="18" charset="0"/>
              </a:rPr>
              <a:t> – Y</a:t>
            </a:r>
            <a:r>
              <a:rPr lang="en-US" i="1" baseline="-25000" dirty="0">
                <a:effectLst/>
                <a:ea typeface="Aptos" panose="020B0004020202020204" pitchFamily="34" charset="0"/>
                <a:cs typeface="Times New Roman" panose="02020603050405020304" pitchFamily="18" charset="0"/>
              </a:rPr>
              <a:t>b</a:t>
            </a:r>
            <a:r>
              <a:rPr lang="en-US" dirty="0">
                <a:effectLst/>
                <a:ea typeface="Aptos" panose="020B0004020202020204" pitchFamily="34" charset="0"/>
                <a:cs typeface="Times New Roman" panose="02020603050405020304" pitchFamily="18" charset="0"/>
              </a:rPr>
              <a:t>| / SE</a:t>
            </a:r>
          </a:p>
          <a:p>
            <a:r>
              <a:rPr lang="en-US" kern="100" dirty="0">
                <a:effectLst/>
                <a:latin typeface="Aptos" panose="020B0004020202020204" pitchFamily="34" charset="0"/>
                <a:ea typeface="Aptos" panose="020B0004020202020204" pitchFamily="34" charset="0"/>
                <a:cs typeface="Times New Roman" panose="02020603050405020304" pitchFamily="18" charset="0"/>
              </a:rPr>
              <a:t>Compare </a:t>
            </a:r>
            <a:r>
              <a:rPr lang="en-US" i="1" kern="100" dirty="0">
                <a:effectLst/>
                <a:latin typeface="Aptos" panose="020B0004020202020204" pitchFamily="34" charset="0"/>
                <a:ea typeface="Aptos" panose="020B0004020202020204" pitchFamily="34" charset="0"/>
                <a:cs typeface="Times New Roman" panose="02020603050405020304" pitchFamily="18" charset="0"/>
              </a:rPr>
              <a:t>q</a:t>
            </a:r>
            <a:r>
              <a:rPr lang="en-US" kern="100" dirty="0">
                <a:effectLst/>
                <a:latin typeface="Aptos" panose="020B0004020202020204" pitchFamily="34" charset="0"/>
                <a:ea typeface="Aptos" panose="020B0004020202020204" pitchFamily="34" charset="0"/>
                <a:cs typeface="Times New Roman" panose="02020603050405020304" pitchFamily="18" charset="0"/>
              </a:rPr>
              <a:t> to the </a:t>
            </a:r>
            <a:r>
              <a:rPr lang="en-US" i="1" kern="100" dirty="0">
                <a:effectLst/>
                <a:latin typeface="Aptos" panose="020B0004020202020204" pitchFamily="34" charset="0"/>
                <a:ea typeface="Aptos" panose="020B0004020202020204" pitchFamily="34" charset="0"/>
                <a:cs typeface="Times New Roman" panose="02020603050405020304" pitchFamily="18" charset="0"/>
              </a:rPr>
              <a:t>q</a:t>
            </a:r>
            <a:r>
              <a:rPr lang="en-US" i="1" kern="100" baseline="-25000" dirty="0">
                <a:effectLst/>
                <a:latin typeface="Aptos" panose="020B0004020202020204" pitchFamily="34" charset="0"/>
                <a:ea typeface="Aptos" panose="020B0004020202020204" pitchFamily="34" charset="0"/>
                <a:cs typeface="Times New Roman" panose="02020603050405020304" pitchFamily="18" charset="0"/>
              </a:rPr>
              <a:t>α</a:t>
            </a:r>
            <a:r>
              <a:rPr lang="en-US" kern="100" dirty="0">
                <a:effectLst/>
                <a:latin typeface="Aptos" panose="020B0004020202020204" pitchFamily="34" charset="0"/>
                <a:ea typeface="Aptos" panose="020B0004020202020204" pitchFamily="34" charset="0"/>
                <a:cs typeface="Times New Roman" panose="02020603050405020304" pitchFamily="18" charset="0"/>
              </a:rPr>
              <a:t> value from the Studentized range distribution for the specified Type I error rate </a:t>
            </a:r>
            <a:r>
              <a:rPr lang="en-US" i="1" kern="100" dirty="0">
                <a:effectLst/>
                <a:latin typeface="Aptos" panose="020B0004020202020204" pitchFamily="34" charset="0"/>
                <a:ea typeface="Aptos" panose="020B0004020202020204" pitchFamily="34" charset="0"/>
                <a:cs typeface="Times New Roman" panose="02020603050405020304" pitchFamily="18" charset="0"/>
              </a:rPr>
              <a:t>α</a:t>
            </a:r>
            <a:r>
              <a:rPr lang="en-US" kern="100" dirty="0">
                <a:effectLst/>
                <a:latin typeface="Aptos" panose="020B0004020202020204" pitchFamily="34" charset="0"/>
                <a:ea typeface="Aptos" panose="020B0004020202020204" pitchFamily="34" charset="0"/>
                <a:cs typeface="Times New Roman" panose="02020603050405020304" pitchFamily="18" charset="0"/>
              </a:rPr>
              <a:t>. If </a:t>
            </a:r>
            <a:r>
              <a:rPr lang="en-US" i="1" kern="100" dirty="0">
                <a:effectLst/>
                <a:latin typeface="Aptos" panose="020B0004020202020204" pitchFamily="34" charset="0"/>
                <a:ea typeface="Aptos" panose="020B0004020202020204" pitchFamily="34" charset="0"/>
                <a:cs typeface="Times New Roman" panose="02020603050405020304" pitchFamily="18" charset="0"/>
              </a:rPr>
              <a:t>q</a:t>
            </a:r>
            <a:r>
              <a:rPr lang="en-US" kern="100" dirty="0">
                <a:effectLst/>
                <a:latin typeface="Aptos" panose="020B0004020202020204" pitchFamily="34" charset="0"/>
                <a:ea typeface="Aptos" panose="020B0004020202020204" pitchFamily="34" charset="0"/>
                <a:cs typeface="Times New Roman" panose="02020603050405020304" pitchFamily="18" charset="0"/>
              </a:rPr>
              <a:t> &gt; </a:t>
            </a:r>
            <a:r>
              <a:rPr lang="en-US" i="1" kern="100" dirty="0">
                <a:effectLst/>
                <a:latin typeface="Aptos" panose="020B0004020202020204" pitchFamily="34" charset="0"/>
                <a:ea typeface="Aptos" panose="020B0004020202020204" pitchFamily="34" charset="0"/>
                <a:cs typeface="Times New Roman" panose="02020603050405020304" pitchFamily="18" charset="0"/>
              </a:rPr>
              <a:t>q</a:t>
            </a:r>
            <a:r>
              <a:rPr lang="en-US" i="1" kern="100" baseline="-25000" dirty="0">
                <a:effectLst/>
                <a:latin typeface="Aptos" panose="020B0004020202020204" pitchFamily="34" charset="0"/>
                <a:ea typeface="Aptos" panose="020B0004020202020204" pitchFamily="34" charset="0"/>
                <a:cs typeface="Times New Roman" panose="02020603050405020304" pitchFamily="18" charset="0"/>
              </a:rPr>
              <a:t>α</a:t>
            </a:r>
            <a:r>
              <a:rPr lang="en-US" kern="100" dirty="0">
                <a:effectLst/>
                <a:latin typeface="Aptos" panose="020B0004020202020204" pitchFamily="34" charset="0"/>
                <a:ea typeface="Aptos" panose="020B0004020202020204" pitchFamily="34" charset="0"/>
                <a:cs typeface="Times New Roman" panose="02020603050405020304" pitchFamily="18" charset="0"/>
              </a:rPr>
              <a:t>, we can say that the two means are significantly different.</a:t>
            </a:r>
          </a:p>
          <a:p>
            <a:r>
              <a:rPr lang="en-US" kern="100" dirty="0">
                <a:latin typeface="Aptos" panose="020B0004020202020204" pitchFamily="34" charset="0"/>
                <a:ea typeface="Aptos" panose="020B0004020202020204" pitchFamily="34" charset="0"/>
                <a:cs typeface="Times New Roman" panose="02020603050405020304" pitchFamily="18" charset="0"/>
              </a:rPr>
              <a:t>Considers all pairwise comparisons.</a:t>
            </a:r>
          </a:p>
          <a:p>
            <a:r>
              <a:rPr lang="en-US" kern="100" dirty="0">
                <a:effectLst/>
                <a:latin typeface="Aptos" panose="020B0004020202020204" pitchFamily="34" charset="0"/>
                <a:ea typeface="Aptos" panose="020B0004020202020204" pitchFamily="34" charset="0"/>
                <a:cs typeface="Times New Roman" panose="02020603050405020304" pitchFamily="18" charset="0"/>
              </a:rPr>
              <a:t>Group sample sizes must be equal (this has been extended as the Tukey-Kramer test).</a:t>
            </a:r>
          </a:p>
          <a:p>
            <a:endParaRPr lang="en-US" dirty="0"/>
          </a:p>
        </p:txBody>
      </p:sp>
    </p:spTree>
    <p:extLst>
      <p:ext uri="{BB962C8B-B14F-4D97-AF65-F5344CB8AC3E}">
        <p14:creationId xmlns:p14="http://schemas.microsoft.com/office/powerpoint/2010/main" val="173145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F7A3-2512-C01B-026A-A9A3C4DC5F6C}"/>
              </a:ext>
            </a:extLst>
          </p:cNvPr>
          <p:cNvSpPr>
            <a:spLocks noGrp="1"/>
          </p:cNvSpPr>
          <p:nvPr>
            <p:ph type="title"/>
          </p:nvPr>
        </p:nvSpPr>
        <p:spPr>
          <a:xfrm>
            <a:off x="838200" y="365126"/>
            <a:ext cx="10515600" cy="779180"/>
          </a:xfrm>
        </p:spPr>
        <p:txBody>
          <a:bodyPr>
            <a:normAutofit/>
          </a:bodyPr>
          <a:lstStyle/>
          <a:p>
            <a:r>
              <a:rPr lang="en-US" b="1" dirty="0">
                <a:solidFill>
                  <a:srgbClr val="4E2A84"/>
                </a:solidFill>
                <a:latin typeface="Aptos Display" panose="020B0004020202020204" pitchFamily="34" charset="0"/>
              </a:rPr>
              <a:t>Example</a:t>
            </a:r>
          </a:p>
        </p:txBody>
      </p:sp>
      <p:sp>
        <p:nvSpPr>
          <p:cNvPr id="3" name="Content Placeholder 2">
            <a:extLst>
              <a:ext uri="{FF2B5EF4-FFF2-40B4-BE49-F238E27FC236}">
                <a16:creationId xmlns:a16="http://schemas.microsoft.com/office/drawing/2014/main" id="{2604F4BB-E88A-C21F-1FBC-7BBFF0B292B6}"/>
              </a:ext>
            </a:extLst>
          </p:cNvPr>
          <p:cNvSpPr>
            <a:spLocks noGrp="1"/>
          </p:cNvSpPr>
          <p:nvPr>
            <p:ph idx="1"/>
          </p:nvPr>
        </p:nvSpPr>
        <p:spPr>
          <a:xfrm>
            <a:off x="838196" y="1144306"/>
            <a:ext cx="10515600" cy="409631"/>
          </a:xfrm>
        </p:spPr>
        <p:txBody>
          <a:bodyPr/>
          <a:lstStyle/>
          <a:p>
            <a:pPr marL="0" indent="0">
              <a:buNone/>
            </a:pPr>
            <a:r>
              <a:rPr lang="en-US" sz="2000" dirty="0"/>
              <a:t>Four sets of observations:</a:t>
            </a:r>
          </a:p>
          <a:p>
            <a:endParaRPr lang="en-US" dirty="0"/>
          </a:p>
        </p:txBody>
      </p:sp>
      <p:graphicFrame>
        <p:nvGraphicFramePr>
          <p:cNvPr id="6" name="Table 5">
            <a:extLst>
              <a:ext uri="{FF2B5EF4-FFF2-40B4-BE49-F238E27FC236}">
                <a16:creationId xmlns:a16="http://schemas.microsoft.com/office/drawing/2014/main" id="{45625E8E-9EEA-2618-1EB8-637C95D60C24}"/>
              </a:ext>
            </a:extLst>
          </p:cNvPr>
          <p:cNvGraphicFramePr>
            <a:graphicFrameLocks noGrp="1"/>
          </p:cNvGraphicFramePr>
          <p:nvPr>
            <p:extLst>
              <p:ext uri="{D42A27DB-BD31-4B8C-83A1-F6EECF244321}">
                <p14:modId xmlns:p14="http://schemas.microsoft.com/office/powerpoint/2010/main" val="3711899644"/>
              </p:ext>
            </p:extLst>
          </p:nvPr>
        </p:nvGraphicFramePr>
        <p:xfrm>
          <a:off x="838194" y="1625161"/>
          <a:ext cx="10515598" cy="1700784"/>
        </p:xfrm>
        <a:graphic>
          <a:graphicData uri="http://schemas.openxmlformats.org/drawingml/2006/table">
            <a:tbl>
              <a:tblPr firstRow="1" firstCol="1" bandRow="1">
                <a:tableStyleId>{5C22544A-7EE6-4342-B048-85BDC9FD1C3A}</a:tableStyleId>
              </a:tblPr>
              <a:tblGrid>
                <a:gridCol w="1313606">
                  <a:extLst>
                    <a:ext uri="{9D8B030D-6E8A-4147-A177-3AD203B41FA5}">
                      <a16:colId xmlns:a16="http://schemas.microsoft.com/office/drawing/2014/main" val="1199851037"/>
                    </a:ext>
                  </a:extLst>
                </a:gridCol>
                <a:gridCol w="1313606">
                  <a:extLst>
                    <a:ext uri="{9D8B030D-6E8A-4147-A177-3AD203B41FA5}">
                      <a16:colId xmlns:a16="http://schemas.microsoft.com/office/drawing/2014/main" val="1978555642"/>
                    </a:ext>
                  </a:extLst>
                </a:gridCol>
                <a:gridCol w="1314731">
                  <a:extLst>
                    <a:ext uri="{9D8B030D-6E8A-4147-A177-3AD203B41FA5}">
                      <a16:colId xmlns:a16="http://schemas.microsoft.com/office/drawing/2014/main" val="319187228"/>
                    </a:ext>
                  </a:extLst>
                </a:gridCol>
                <a:gridCol w="1314731">
                  <a:extLst>
                    <a:ext uri="{9D8B030D-6E8A-4147-A177-3AD203B41FA5}">
                      <a16:colId xmlns:a16="http://schemas.microsoft.com/office/drawing/2014/main" val="540733969"/>
                    </a:ext>
                  </a:extLst>
                </a:gridCol>
                <a:gridCol w="1314731">
                  <a:extLst>
                    <a:ext uri="{9D8B030D-6E8A-4147-A177-3AD203B41FA5}">
                      <a16:colId xmlns:a16="http://schemas.microsoft.com/office/drawing/2014/main" val="2919523720"/>
                    </a:ext>
                  </a:extLst>
                </a:gridCol>
                <a:gridCol w="1314731">
                  <a:extLst>
                    <a:ext uri="{9D8B030D-6E8A-4147-A177-3AD203B41FA5}">
                      <a16:colId xmlns:a16="http://schemas.microsoft.com/office/drawing/2014/main" val="54023714"/>
                    </a:ext>
                  </a:extLst>
                </a:gridCol>
                <a:gridCol w="1314731">
                  <a:extLst>
                    <a:ext uri="{9D8B030D-6E8A-4147-A177-3AD203B41FA5}">
                      <a16:colId xmlns:a16="http://schemas.microsoft.com/office/drawing/2014/main" val="3306434210"/>
                    </a:ext>
                  </a:extLst>
                </a:gridCol>
                <a:gridCol w="1314731">
                  <a:extLst>
                    <a:ext uri="{9D8B030D-6E8A-4147-A177-3AD203B41FA5}">
                      <a16:colId xmlns:a16="http://schemas.microsoft.com/office/drawing/2014/main" val="2465103993"/>
                    </a:ext>
                  </a:extLst>
                </a:gridCol>
              </a:tblGrid>
              <a:tr h="0">
                <a:tc>
                  <a:txBody>
                    <a:bodyPr/>
                    <a:lstStyle/>
                    <a:p>
                      <a:pPr marL="0" marR="0">
                        <a:lnSpc>
                          <a:spcPct val="107000"/>
                        </a:lnSpc>
                        <a:spcAft>
                          <a:spcPts val="800"/>
                        </a:spcAft>
                      </a:pPr>
                      <a:r>
                        <a:rPr lang="en-US" sz="1800" kern="100" dirty="0">
                          <a:solidFill>
                            <a:schemeClr val="tx1"/>
                          </a:solidFill>
                          <a:effectLst/>
                        </a:rPr>
                        <a:t> </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nSpc>
                          <a:spcPct val="107000"/>
                        </a:lnSpc>
                        <a:spcAft>
                          <a:spcPts val="800"/>
                        </a:spcAft>
                      </a:pPr>
                      <a:r>
                        <a:rPr lang="en-US" sz="1800" kern="100" dirty="0">
                          <a:solidFill>
                            <a:schemeClr val="tx1"/>
                          </a:solidFill>
                          <a:effectLst/>
                        </a:rPr>
                        <a:t> </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nSpc>
                          <a:spcPct val="107000"/>
                        </a:lnSpc>
                        <a:spcAft>
                          <a:spcPts val="800"/>
                        </a:spcAft>
                      </a:pPr>
                      <a:r>
                        <a:rPr lang="en-US" sz="1800" kern="100" dirty="0">
                          <a:solidFill>
                            <a:schemeClr val="tx1"/>
                          </a:solidFill>
                          <a:effectLst/>
                        </a:rPr>
                        <a:t> </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nSpc>
                          <a:spcPct val="107000"/>
                        </a:lnSpc>
                        <a:spcAft>
                          <a:spcPts val="800"/>
                        </a:spcAft>
                      </a:pPr>
                      <a:r>
                        <a:rPr lang="en-US" sz="1800" kern="100" dirty="0">
                          <a:solidFill>
                            <a:schemeClr val="tx1"/>
                          </a:solidFill>
                          <a:effectLst/>
                        </a:rPr>
                        <a:t> </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nSpc>
                          <a:spcPct val="107000"/>
                        </a:lnSpc>
                        <a:spcAft>
                          <a:spcPts val="800"/>
                        </a:spcAft>
                      </a:pPr>
                      <a:r>
                        <a:rPr lang="en-US" sz="1800" kern="100" dirty="0">
                          <a:solidFill>
                            <a:schemeClr val="tx1"/>
                          </a:solidFill>
                          <a:effectLst/>
                        </a:rPr>
                        <a:t> </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nSpc>
                          <a:spcPct val="107000"/>
                        </a:lnSpc>
                        <a:spcAft>
                          <a:spcPts val="800"/>
                        </a:spcAft>
                      </a:pPr>
                      <a:r>
                        <a:rPr lang="en-US" sz="1800" kern="100" dirty="0">
                          <a:solidFill>
                            <a:schemeClr val="tx1"/>
                          </a:solidFill>
                          <a:effectLst/>
                        </a:rPr>
                        <a:t> </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gn="r">
                        <a:lnSpc>
                          <a:spcPct val="107000"/>
                        </a:lnSpc>
                        <a:spcAft>
                          <a:spcPts val="800"/>
                        </a:spcAft>
                      </a:pPr>
                      <a:r>
                        <a:rPr lang="en-US" sz="1800" kern="100" dirty="0">
                          <a:solidFill>
                            <a:schemeClr val="tx1"/>
                          </a:solidFill>
                          <a:effectLst/>
                        </a:rPr>
                        <a:t>Total</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gn="r" defTabSz="914400" rtl="0" eaLnBrk="1" latinLnBrk="0" hangingPunct="1">
                        <a:lnSpc>
                          <a:spcPct val="107000"/>
                        </a:lnSpc>
                        <a:spcAft>
                          <a:spcPts val="800"/>
                        </a:spcAft>
                      </a:pPr>
                      <a:r>
                        <a:rPr lang="en-US" sz="1800" b="1" kern="100" dirty="0">
                          <a:solidFill>
                            <a:schemeClr val="tx1"/>
                          </a:solidFill>
                          <a:effectLst/>
                          <a:latin typeface="+mn-lt"/>
                          <a:ea typeface="+mn-ea"/>
                          <a:cs typeface="+mn-cs"/>
                        </a:rPr>
                        <a:t>Mean (</a:t>
                      </a:r>
                      <a:r>
                        <a:rPr lang="el-GR" sz="1800" b="1" i="1" kern="100" dirty="0">
                          <a:solidFill>
                            <a:schemeClr val="tx1"/>
                          </a:solidFill>
                          <a:effectLst/>
                          <a:latin typeface="+mn-lt"/>
                          <a:ea typeface="+mn-ea"/>
                          <a:cs typeface="+mn-cs"/>
                        </a:rPr>
                        <a:t>μ</a:t>
                      </a:r>
                      <a:r>
                        <a:rPr lang="en-US" sz="1800" b="1" kern="100" dirty="0">
                          <a:solidFill>
                            <a:schemeClr val="tx1"/>
                          </a:solidFill>
                          <a:effectLst/>
                          <a:latin typeface="+mn-lt"/>
                          <a:ea typeface="+mn-ea"/>
                          <a:cs typeface="+mn-cs"/>
                        </a:rPr>
                        <a:t>)</a:t>
                      </a:r>
                    </a:p>
                  </a:txBody>
                  <a:tcPr marL="68580" marR="68580" marT="0" marB="0">
                    <a:solidFill>
                      <a:schemeClr val="accent5">
                        <a:lumMod val="40000"/>
                        <a:lumOff val="60000"/>
                      </a:schemeClr>
                    </a:solidFill>
                  </a:tcPr>
                </a:tc>
                <a:extLst>
                  <a:ext uri="{0D108BD9-81ED-4DB2-BD59-A6C34878D82A}">
                    <a16:rowId xmlns:a16="http://schemas.microsoft.com/office/drawing/2014/main" val="1500017365"/>
                  </a:ext>
                </a:extLst>
              </a:tr>
              <a:tr h="0">
                <a:tc>
                  <a:txBody>
                    <a:bodyPr/>
                    <a:lstStyle/>
                    <a:p>
                      <a:pPr marL="0" marR="0">
                        <a:lnSpc>
                          <a:spcPct val="107000"/>
                        </a:lnSpc>
                        <a:spcAft>
                          <a:spcPts val="800"/>
                        </a:spcAft>
                      </a:pPr>
                      <a:r>
                        <a:rPr lang="en-US" sz="1800" kern="100" dirty="0">
                          <a:solidFill>
                            <a:schemeClr val="tx1"/>
                          </a:solidFill>
                          <a:effectLst/>
                        </a:rPr>
                        <a:t>Group 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gn="r">
                        <a:lnSpc>
                          <a:spcPct val="107000"/>
                        </a:lnSpc>
                        <a:spcAft>
                          <a:spcPts val="800"/>
                        </a:spcAft>
                      </a:pPr>
                      <a:r>
                        <a:rPr lang="en-US" sz="1800" kern="100" dirty="0">
                          <a:effectLst/>
                        </a:rPr>
                        <a:t>6.9</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5.4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5.8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4.6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4.0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26.7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5.34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956693415"/>
                  </a:ext>
                </a:extLst>
              </a:tr>
              <a:tr h="0">
                <a:tc>
                  <a:txBody>
                    <a:bodyPr/>
                    <a:lstStyle/>
                    <a:p>
                      <a:pPr marL="0" marR="0">
                        <a:lnSpc>
                          <a:spcPct val="107000"/>
                        </a:lnSpc>
                        <a:spcAft>
                          <a:spcPts val="800"/>
                        </a:spcAft>
                      </a:pPr>
                      <a:r>
                        <a:rPr lang="en-US" sz="1800" kern="100" dirty="0">
                          <a:solidFill>
                            <a:schemeClr val="tx1"/>
                          </a:solidFill>
                          <a:effectLst/>
                        </a:rPr>
                        <a:t>Group 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gn="r">
                        <a:lnSpc>
                          <a:spcPct val="107000"/>
                        </a:lnSpc>
                        <a:spcAft>
                          <a:spcPts val="800"/>
                        </a:spcAft>
                      </a:pPr>
                      <a:r>
                        <a:rPr lang="en-US" sz="1800" kern="100" dirty="0">
                          <a:effectLst/>
                        </a:rPr>
                        <a:t>8.3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6.8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7.8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9.2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6.5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38.6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7.72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1990590735"/>
                  </a:ext>
                </a:extLst>
              </a:tr>
              <a:tr h="0">
                <a:tc>
                  <a:txBody>
                    <a:bodyPr/>
                    <a:lstStyle/>
                    <a:p>
                      <a:pPr marL="0" marR="0">
                        <a:lnSpc>
                          <a:spcPct val="107000"/>
                        </a:lnSpc>
                        <a:spcAft>
                          <a:spcPts val="800"/>
                        </a:spcAft>
                      </a:pPr>
                      <a:r>
                        <a:rPr lang="en-US" sz="1800" kern="100" dirty="0">
                          <a:solidFill>
                            <a:schemeClr val="tx1"/>
                          </a:solidFill>
                          <a:effectLst/>
                        </a:rPr>
                        <a:t>Group 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gn="r">
                        <a:lnSpc>
                          <a:spcPct val="107000"/>
                        </a:lnSpc>
                        <a:spcAft>
                          <a:spcPts val="800"/>
                        </a:spcAft>
                      </a:pPr>
                      <a:r>
                        <a:rPr lang="en-US" sz="1800" kern="100" dirty="0">
                          <a:effectLst/>
                        </a:rPr>
                        <a:t>8.0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dirty="0">
                          <a:effectLst/>
                        </a:rPr>
                        <a:t>10.5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dirty="0">
                          <a:effectLst/>
                        </a:rPr>
                        <a:t>8.1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dirty="0">
                          <a:effectLst/>
                        </a:rPr>
                        <a:t>6.9</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a:effectLst/>
                        </a:rPr>
                        <a:t>9.3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dirty="0">
                          <a:effectLst/>
                        </a:rPr>
                        <a:t>42.8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dirty="0">
                          <a:effectLst/>
                        </a:rPr>
                        <a:t>8.56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716314302"/>
                  </a:ext>
                </a:extLst>
              </a:tr>
              <a:tr h="0">
                <a:tc>
                  <a:txBody>
                    <a:bodyPr/>
                    <a:lstStyle/>
                    <a:p>
                      <a:pPr marL="0" marR="0">
                        <a:lnSpc>
                          <a:spcPct val="107000"/>
                        </a:lnSpc>
                        <a:spcAft>
                          <a:spcPts val="800"/>
                        </a:spcAft>
                      </a:pPr>
                      <a:r>
                        <a:rPr lang="en-US" sz="1800" kern="100" dirty="0">
                          <a:solidFill>
                            <a:schemeClr val="tx1"/>
                          </a:solidFill>
                          <a:effectLst/>
                        </a:rPr>
                        <a:t>Group 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gn="r">
                        <a:lnSpc>
                          <a:spcPct val="107000"/>
                        </a:lnSpc>
                        <a:spcAft>
                          <a:spcPts val="800"/>
                        </a:spcAft>
                      </a:pPr>
                      <a:r>
                        <a:rPr lang="en-US" sz="1800" kern="100">
                          <a:effectLst/>
                        </a:rPr>
                        <a:t>5.8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dirty="0">
                          <a:effectLst/>
                        </a:rPr>
                        <a:t>3.8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dirty="0">
                          <a:effectLst/>
                        </a:rPr>
                        <a:t>6.1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dirty="0">
                          <a:effectLst/>
                        </a:rPr>
                        <a:t>5.6</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dirty="0">
                          <a:effectLst/>
                        </a:rPr>
                        <a:t>6.2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dirty="0">
                          <a:effectLst/>
                        </a:rPr>
                        <a:t>27.5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r">
                        <a:lnSpc>
                          <a:spcPct val="107000"/>
                        </a:lnSpc>
                        <a:spcAft>
                          <a:spcPts val="800"/>
                        </a:spcAft>
                      </a:pPr>
                      <a:r>
                        <a:rPr lang="en-US" sz="1800" kern="100" dirty="0">
                          <a:effectLst/>
                        </a:rPr>
                        <a:t>5.50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1715438648"/>
                  </a:ext>
                </a:extLst>
              </a:tr>
              <a:tr h="0">
                <a:tc>
                  <a:txBody>
                    <a:bodyPr/>
                    <a:lstStyle/>
                    <a:p>
                      <a:pPr marL="0" marR="0">
                        <a:lnSpc>
                          <a:spcPct val="107000"/>
                        </a:lnSpc>
                        <a:spcAft>
                          <a:spcPts val="800"/>
                        </a:spcAft>
                      </a:pPr>
                      <a:r>
                        <a:rPr lang="en-US" sz="1800" kern="10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marL="0" marR="0" algn="r">
                        <a:lnSpc>
                          <a:spcPct val="107000"/>
                        </a:lnSpc>
                        <a:spcAft>
                          <a:spcPts val="800"/>
                        </a:spcAft>
                      </a:pPr>
                      <a:r>
                        <a:rPr lang="en-US" sz="1800" kern="10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r">
                        <a:lnSpc>
                          <a:spcPct val="107000"/>
                        </a:lnSpc>
                        <a:spcAft>
                          <a:spcPts val="800"/>
                        </a:spcAft>
                      </a:pPr>
                      <a:r>
                        <a:rPr lang="en-US" sz="1800" kern="10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r">
                        <a:lnSpc>
                          <a:spcPct val="107000"/>
                        </a:lnSpc>
                        <a:spcAft>
                          <a:spcPts val="800"/>
                        </a:spcAft>
                      </a:pPr>
                      <a:r>
                        <a:rPr lang="en-US" sz="1800" kern="10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r">
                        <a:lnSpc>
                          <a:spcPct val="107000"/>
                        </a:lnSpc>
                        <a:spcAft>
                          <a:spcPts val="800"/>
                        </a:spcAft>
                      </a:pPr>
                      <a:r>
                        <a:rPr lang="en-US" sz="1800" kern="10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r">
                        <a:lnSpc>
                          <a:spcPct val="107000"/>
                        </a:lnSpc>
                        <a:spcAft>
                          <a:spcPts val="800"/>
                        </a:spcAft>
                      </a:pPr>
                      <a:r>
                        <a:rPr lang="en-US" sz="1800" kern="10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r">
                        <a:lnSpc>
                          <a:spcPct val="107000"/>
                        </a:lnSpc>
                        <a:spcAft>
                          <a:spcPts val="800"/>
                        </a:spcAft>
                      </a:pPr>
                      <a:r>
                        <a:rPr lang="en-US" sz="1800" kern="100" dirty="0">
                          <a:effectLst/>
                        </a:rPr>
                        <a:t>135.6</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r">
                        <a:lnSpc>
                          <a:spcPct val="107000"/>
                        </a:lnSpc>
                        <a:spcAft>
                          <a:spcPts val="800"/>
                        </a:spcAft>
                      </a:pPr>
                      <a:r>
                        <a:rPr lang="en-US" sz="1800" kern="100" dirty="0">
                          <a:effectLst/>
                        </a:rPr>
                        <a:t>6.78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7968687"/>
                  </a:ext>
                </a:extLst>
              </a:tr>
            </a:tbl>
          </a:graphicData>
        </a:graphic>
      </p:graphicFrame>
      <p:sp>
        <p:nvSpPr>
          <p:cNvPr id="8" name="TextBox 7">
            <a:extLst>
              <a:ext uri="{FF2B5EF4-FFF2-40B4-BE49-F238E27FC236}">
                <a16:creationId xmlns:a16="http://schemas.microsoft.com/office/drawing/2014/main" id="{755DC337-DBB8-CE35-1B54-D9FE9B12F7C7}"/>
              </a:ext>
            </a:extLst>
          </p:cNvPr>
          <p:cNvSpPr txBox="1"/>
          <p:nvPr/>
        </p:nvSpPr>
        <p:spPr>
          <a:xfrm>
            <a:off x="838194" y="3508546"/>
            <a:ext cx="10515598" cy="707886"/>
          </a:xfrm>
          <a:prstGeom prst="rect">
            <a:avLst/>
          </a:prstGeom>
          <a:noFill/>
        </p:spPr>
        <p:txBody>
          <a:bodyPr wrap="square" rtlCol="0">
            <a:spAutoFit/>
          </a:bodyPr>
          <a:lstStyle/>
          <a:p>
            <a:r>
              <a:rPr lang="en-US" sz="2000" dirty="0"/>
              <a:t>Four means: </a:t>
            </a:r>
            <a:r>
              <a:rPr lang="el-GR" sz="2000" i="1" dirty="0"/>
              <a:t>μ</a:t>
            </a:r>
            <a:r>
              <a:rPr lang="el-GR" sz="2000" dirty="0"/>
              <a:t>1</a:t>
            </a:r>
            <a:r>
              <a:rPr lang="en-US" sz="2000" dirty="0"/>
              <a:t> </a:t>
            </a:r>
            <a:r>
              <a:rPr lang="el-GR" sz="2000" i="1" dirty="0"/>
              <a:t>μ</a:t>
            </a:r>
            <a:r>
              <a:rPr lang="el-GR" sz="2000" dirty="0"/>
              <a:t>2</a:t>
            </a:r>
            <a:r>
              <a:rPr lang="en-US" sz="2000" dirty="0"/>
              <a:t>, </a:t>
            </a:r>
            <a:r>
              <a:rPr lang="el-GR" sz="2000" i="1" dirty="0"/>
              <a:t>μ</a:t>
            </a:r>
            <a:r>
              <a:rPr lang="el-GR" sz="2000" dirty="0"/>
              <a:t>3, </a:t>
            </a:r>
            <a:r>
              <a:rPr lang="el-GR" sz="2000" i="1" dirty="0"/>
              <a:t>μ</a:t>
            </a:r>
            <a:r>
              <a:rPr lang="el-GR" sz="2000" dirty="0"/>
              <a:t>4</a:t>
            </a:r>
            <a:r>
              <a:rPr lang="en-US" sz="2000" dirty="0"/>
              <a:t>.</a:t>
            </a:r>
            <a:r>
              <a:rPr lang="el-GR" sz="2000" dirty="0"/>
              <a:t> </a:t>
            </a:r>
            <a:r>
              <a:rPr lang="en-US" sz="2000" dirty="0"/>
              <a:t>Six comparisons of means (all the permutations): </a:t>
            </a:r>
            <a:r>
              <a:rPr lang="el-GR" sz="2000" i="1" dirty="0"/>
              <a:t>μ</a:t>
            </a:r>
            <a:r>
              <a:rPr lang="el-GR" sz="2000" dirty="0"/>
              <a:t>2−</a:t>
            </a:r>
            <a:r>
              <a:rPr lang="el-GR" sz="2000" i="1" dirty="0"/>
              <a:t>μ</a:t>
            </a:r>
            <a:r>
              <a:rPr lang="el-GR" sz="2000" dirty="0"/>
              <a:t>1, </a:t>
            </a:r>
            <a:r>
              <a:rPr lang="el-GR" sz="2000" i="1" dirty="0"/>
              <a:t>μ</a:t>
            </a:r>
            <a:r>
              <a:rPr lang="el-GR" sz="2000" dirty="0"/>
              <a:t>3−</a:t>
            </a:r>
            <a:r>
              <a:rPr lang="el-GR" sz="2000" i="1" dirty="0"/>
              <a:t>μ</a:t>
            </a:r>
            <a:r>
              <a:rPr lang="el-GR" sz="2000" dirty="0"/>
              <a:t>1, </a:t>
            </a:r>
            <a:r>
              <a:rPr lang="el-GR" sz="2000" i="1" dirty="0"/>
              <a:t>μ</a:t>
            </a:r>
            <a:r>
              <a:rPr lang="el-GR" sz="2000" dirty="0"/>
              <a:t>1−</a:t>
            </a:r>
            <a:r>
              <a:rPr lang="el-GR" sz="2000" i="1" dirty="0"/>
              <a:t>μ</a:t>
            </a:r>
            <a:r>
              <a:rPr lang="el-GR" sz="2000" dirty="0"/>
              <a:t>4, </a:t>
            </a:r>
            <a:r>
              <a:rPr lang="el-GR" sz="2000" i="1" dirty="0"/>
              <a:t>μ</a:t>
            </a:r>
            <a:r>
              <a:rPr lang="el-GR" sz="2000" dirty="0"/>
              <a:t>2−</a:t>
            </a:r>
            <a:r>
              <a:rPr lang="el-GR" sz="2000" i="1" dirty="0"/>
              <a:t>μ</a:t>
            </a:r>
            <a:r>
              <a:rPr lang="el-GR" sz="2000" dirty="0"/>
              <a:t>3, </a:t>
            </a:r>
            <a:r>
              <a:rPr lang="el-GR" sz="2000" i="1" dirty="0"/>
              <a:t>μ</a:t>
            </a:r>
            <a:r>
              <a:rPr lang="el-GR" sz="2000" dirty="0"/>
              <a:t>2−</a:t>
            </a:r>
            <a:r>
              <a:rPr lang="el-GR" sz="2000" i="1" dirty="0"/>
              <a:t>μ</a:t>
            </a:r>
            <a:r>
              <a:rPr lang="el-GR" sz="2000" dirty="0"/>
              <a:t>4, </a:t>
            </a:r>
            <a:r>
              <a:rPr lang="el-GR" sz="2000" i="1" dirty="0"/>
              <a:t>μ</a:t>
            </a:r>
            <a:r>
              <a:rPr lang="el-GR" sz="2000" dirty="0"/>
              <a:t>3−</a:t>
            </a:r>
            <a:r>
              <a:rPr lang="el-GR" sz="2000" i="1" dirty="0"/>
              <a:t>μ</a:t>
            </a:r>
            <a:r>
              <a:rPr lang="el-GR" sz="2000" dirty="0"/>
              <a:t>4 </a:t>
            </a:r>
            <a:endParaRPr lang="en-US" sz="2000" dirty="0"/>
          </a:p>
        </p:txBody>
      </p:sp>
      <p:sp>
        <p:nvSpPr>
          <p:cNvPr id="9" name="TextBox 8">
            <a:extLst>
              <a:ext uri="{FF2B5EF4-FFF2-40B4-BE49-F238E27FC236}">
                <a16:creationId xmlns:a16="http://schemas.microsoft.com/office/drawing/2014/main" id="{26107FFD-9BFD-D634-32B7-8B375730E952}"/>
              </a:ext>
            </a:extLst>
          </p:cNvPr>
          <p:cNvSpPr txBox="1"/>
          <p:nvPr/>
        </p:nvSpPr>
        <p:spPr>
          <a:xfrm>
            <a:off x="838194" y="4924318"/>
            <a:ext cx="10515598" cy="1706108"/>
          </a:xfrm>
          <a:prstGeom prst="rect">
            <a:avLst/>
          </a:prstGeom>
          <a:noFill/>
        </p:spPr>
        <p:txBody>
          <a:bodyPr wrap="square" rtlCol="0">
            <a:spAutoFit/>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Applying this yields:</a:t>
            </a:r>
          </a:p>
          <a:p>
            <a:pPr marL="0" marR="0">
              <a:lnSpc>
                <a:spcPct val="107000"/>
              </a:lnSpc>
              <a:spcAft>
                <a:spcPts val="800"/>
              </a:spcAft>
            </a:pP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0.29 ≤ </a:t>
            </a:r>
            <a:r>
              <a:rPr lang="en-US" sz="20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2−</a:t>
            </a:r>
            <a:r>
              <a:rPr lang="en-US" sz="20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1 ≤ 4.47</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1.13 ≤ </a:t>
            </a:r>
            <a:r>
              <a:rPr lang="en-US" sz="20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3−</a:t>
            </a:r>
            <a:r>
              <a:rPr lang="en-US" sz="20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1 ≤ 5.31</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−2.25 ≤ </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1−</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4 ≤ 1.93</a:t>
            </a:r>
          </a:p>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−2.93 ≤ </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2−</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3 ≤ 1.25	</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0.13 ≤ </a:t>
            </a:r>
            <a:r>
              <a:rPr lang="en-US" sz="20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2−</a:t>
            </a:r>
            <a:r>
              <a:rPr lang="en-US" sz="20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4 ≤ 4.31</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0.97 ≤ </a:t>
            </a:r>
            <a:r>
              <a:rPr lang="en-US" sz="20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3−</a:t>
            </a:r>
            <a:r>
              <a:rPr lang="en-US" sz="20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μ</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4 ≤ 5.15</a:t>
            </a:r>
          </a:p>
          <a:p>
            <a:pPr marL="0" marR="0">
              <a:lnSpc>
                <a:spcPct val="107000"/>
              </a:lnSpc>
              <a:spcAft>
                <a:spcPts val="800"/>
              </a:spcAft>
            </a:pPr>
            <a:r>
              <a:rPr lang="en-US" sz="2000" kern="100" dirty="0">
                <a:latin typeface="Aptos" panose="020B0004020202020204" pitchFamily="34" charset="0"/>
                <a:ea typeface="Aptos" panose="020B0004020202020204" pitchFamily="34" charset="0"/>
                <a:cs typeface="Times New Roman" panose="02020603050405020304" pitchFamily="18" charset="0"/>
              </a:rPr>
              <a:t>Four comparisons are significant.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0A24289-81B8-E90A-FD1F-4FF0B1F36E42}"/>
              </a:ext>
            </a:extLst>
          </p:cNvPr>
          <p:cNvSpPr txBox="1"/>
          <p:nvPr/>
        </p:nvSpPr>
        <p:spPr>
          <a:xfrm>
            <a:off x="838193" y="4216432"/>
            <a:ext cx="10515599" cy="739690"/>
          </a:xfrm>
          <a:prstGeom prst="rect">
            <a:avLst/>
          </a:prstGeom>
          <a:noFill/>
        </p:spPr>
        <p:txBody>
          <a:bodyPr wrap="square" rtlCol="0">
            <a:spAutoFit/>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95% confidence interval with 20 observations and 4 groups -&gt; the required percentile of the Studentized range distribution is </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q</a:t>
            </a:r>
            <a:r>
              <a:rPr lang="en-US" sz="2000" kern="100" baseline="-25000" dirty="0">
                <a:effectLst/>
                <a:latin typeface="Aptos" panose="020B0004020202020204" pitchFamily="34" charset="0"/>
                <a:ea typeface="Aptos" panose="020B0004020202020204" pitchFamily="34" charset="0"/>
                <a:cs typeface="Times New Roman" panose="02020603050405020304" pitchFamily="18" charset="0"/>
              </a:rPr>
              <a:t>0.05;4,16</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(we look this up or get it from statistical software)</a:t>
            </a:r>
          </a:p>
        </p:txBody>
      </p:sp>
    </p:spTree>
    <p:extLst>
      <p:ext uri="{BB962C8B-B14F-4D97-AF65-F5344CB8AC3E}">
        <p14:creationId xmlns:p14="http://schemas.microsoft.com/office/powerpoint/2010/main" val="428614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79DDD-69AD-6951-C50B-654238786E61}"/>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Dunnett’s test</a:t>
            </a:r>
          </a:p>
        </p:txBody>
      </p:sp>
      <p:sp>
        <p:nvSpPr>
          <p:cNvPr id="3" name="Content Placeholder 2">
            <a:extLst>
              <a:ext uri="{FF2B5EF4-FFF2-40B4-BE49-F238E27FC236}">
                <a16:creationId xmlns:a16="http://schemas.microsoft.com/office/drawing/2014/main" id="{A73196DA-DCED-65EB-3714-1DA105B53064}"/>
              </a:ext>
            </a:extLst>
          </p:cNvPr>
          <p:cNvSpPr>
            <a:spLocks noGrp="1"/>
          </p:cNvSpPr>
          <p:nvPr>
            <p:ph idx="1"/>
          </p:nvPr>
        </p:nvSpPr>
        <p:spPr/>
        <p:txBody>
          <a:bodyPr>
            <a:normAutofit lnSpcReduction="10000"/>
          </a:bodyPr>
          <a:lstStyle/>
          <a:p>
            <a:r>
              <a:rPr lang="en-US" dirty="0"/>
              <a:t>Similar to Tukey’s test, but used in a situation where we are comparing multiple means to a single control group</a:t>
            </a:r>
          </a:p>
          <a:p>
            <a:r>
              <a:rPr lang="en-US" dirty="0"/>
              <a:t>Compute a t-statistic for each group against the common control group. </a:t>
            </a:r>
          </a:p>
          <a:p>
            <a:r>
              <a:rPr lang="en-US" dirty="0"/>
              <a:t>The t-statistics are all derived from the same estimate of the pooled error across all treatment and control groups.</a:t>
            </a:r>
          </a:p>
          <a:p>
            <a:r>
              <a:rPr lang="en-US" dirty="0"/>
              <a:t>We then test the largest of these statistics against a suitably chosen one- or two-sided Dunnett's test critical value.</a:t>
            </a:r>
          </a:p>
          <a:p>
            <a:r>
              <a:rPr lang="en-US" dirty="0"/>
              <a:t>Note: both Tukey’s and Dunnett’s tests (and all the others we’re covering) can be done in R, SAS and other statistical packages</a:t>
            </a:r>
          </a:p>
        </p:txBody>
      </p:sp>
    </p:spTree>
    <p:extLst>
      <p:ext uri="{BB962C8B-B14F-4D97-AF65-F5344CB8AC3E}">
        <p14:creationId xmlns:p14="http://schemas.microsoft.com/office/powerpoint/2010/main" val="2721486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C0A7-0CAA-EE0F-4CEF-E341FB672948}"/>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What if we have a LOT of tests?</a:t>
            </a:r>
          </a:p>
        </p:txBody>
      </p:sp>
      <p:sp>
        <p:nvSpPr>
          <p:cNvPr id="3" name="Content Placeholder 2">
            <a:extLst>
              <a:ext uri="{FF2B5EF4-FFF2-40B4-BE49-F238E27FC236}">
                <a16:creationId xmlns:a16="http://schemas.microsoft.com/office/drawing/2014/main" id="{B2326A15-7B12-4146-9D4C-681FFC100ABB}"/>
              </a:ext>
            </a:extLst>
          </p:cNvPr>
          <p:cNvSpPr>
            <a:spLocks noGrp="1"/>
          </p:cNvSpPr>
          <p:nvPr>
            <p:ph idx="1"/>
          </p:nvPr>
        </p:nvSpPr>
        <p:spPr/>
        <p:txBody>
          <a:bodyPr/>
          <a:lstStyle/>
          <a:p>
            <a:r>
              <a:rPr lang="en-US" dirty="0"/>
              <a:t>The approaches we’ve discussed so far work well if we have a relative handful of comparisons</a:t>
            </a:r>
          </a:p>
          <a:p>
            <a:r>
              <a:rPr lang="en-US" dirty="0"/>
              <a:t>In many situations (such as genome or cell-biology studies) we have thousands of them.</a:t>
            </a:r>
          </a:p>
          <a:p>
            <a:r>
              <a:rPr lang="en-US" dirty="0"/>
              <a:t>All of the “standard” approaches will blow up if we apply them to such a large number.</a:t>
            </a:r>
          </a:p>
          <a:p>
            <a:r>
              <a:rPr lang="en-US" dirty="0"/>
              <a:t>So what can we do?</a:t>
            </a:r>
          </a:p>
        </p:txBody>
      </p:sp>
    </p:spTree>
    <p:extLst>
      <p:ext uri="{BB962C8B-B14F-4D97-AF65-F5344CB8AC3E}">
        <p14:creationId xmlns:p14="http://schemas.microsoft.com/office/powerpoint/2010/main" val="3235021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2478-3B6B-E1C3-CD78-EEBF200F7E1B}"/>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False discovery rate</a:t>
            </a:r>
          </a:p>
        </p:txBody>
      </p:sp>
      <p:sp>
        <p:nvSpPr>
          <p:cNvPr id="3" name="Content Placeholder 2">
            <a:extLst>
              <a:ext uri="{FF2B5EF4-FFF2-40B4-BE49-F238E27FC236}">
                <a16:creationId xmlns:a16="http://schemas.microsoft.com/office/drawing/2014/main" id="{D19ABAE6-9921-90F9-4CAE-50E1119FCFAD}"/>
              </a:ext>
            </a:extLst>
          </p:cNvPr>
          <p:cNvSpPr>
            <a:spLocks noGrp="1"/>
          </p:cNvSpPr>
          <p:nvPr>
            <p:ph idx="1"/>
          </p:nvPr>
        </p:nvSpPr>
        <p:spPr>
          <a:xfrm>
            <a:off x="838200" y="1825625"/>
            <a:ext cx="10515600" cy="2003991"/>
          </a:xfrm>
        </p:spPr>
        <p:txBody>
          <a:bodyPr/>
          <a:lstStyle/>
          <a:p>
            <a:r>
              <a:rPr lang="en-US" dirty="0"/>
              <a:t>We have an exploratory analysis including a large number of tests.</a:t>
            </a:r>
          </a:p>
          <a:p>
            <a:r>
              <a:rPr lang="en-US" dirty="0"/>
              <a:t>How many of them are naively “significant”?</a:t>
            </a:r>
          </a:p>
          <a:p>
            <a:r>
              <a:rPr lang="en-US" dirty="0"/>
              <a:t>Of our statistically significant results, how many do we expect to be false positives (false discoveries)?</a:t>
            </a:r>
          </a:p>
          <a:p>
            <a:endParaRPr lang="en-US" dirty="0"/>
          </a:p>
        </p:txBody>
      </p:sp>
      <p:sp>
        <p:nvSpPr>
          <p:cNvPr id="4" name="TextBox 3">
            <a:extLst>
              <a:ext uri="{FF2B5EF4-FFF2-40B4-BE49-F238E27FC236}">
                <a16:creationId xmlns:a16="http://schemas.microsoft.com/office/drawing/2014/main" id="{80F91D42-2C6B-3F89-48EB-6115D75A70E7}"/>
              </a:ext>
            </a:extLst>
          </p:cNvPr>
          <p:cNvSpPr txBox="1"/>
          <p:nvPr/>
        </p:nvSpPr>
        <p:spPr>
          <a:xfrm>
            <a:off x="838200" y="3965418"/>
            <a:ext cx="10515600" cy="2872581"/>
          </a:xfrm>
          <a:prstGeom prst="rect">
            <a:avLst/>
          </a:prstGeom>
          <a:noFill/>
        </p:spPr>
        <p:txBody>
          <a:bodyPr wrap="square" rtlCol="0">
            <a:spAutoFit/>
          </a:bodyPr>
          <a:lstStyle/>
          <a:p>
            <a:pPr marL="228600" marR="0" indent="-228600">
              <a:lnSpc>
                <a:spcPct val="90000"/>
              </a:lnSpc>
              <a:spcBef>
                <a:spcPts val="1000"/>
              </a:spcBef>
              <a:spcAft>
                <a:spcPts val="800"/>
              </a:spcAft>
              <a:buFont typeface="Arial" panose="020B0604020202020204" pitchFamily="34" charset="0"/>
              <a:buChar char="•"/>
            </a:pPr>
            <a:r>
              <a:rPr lang="en-US" sz="2800" dirty="0"/>
              <a:t>False discovery rate (FDR): the expected rate of false discoveries (i.e. type I errors) as a proportion of all statistical positives:</a:t>
            </a:r>
          </a:p>
          <a:p>
            <a:pPr marR="0">
              <a:lnSpc>
                <a:spcPct val="90000"/>
              </a:lnSpc>
              <a:spcBef>
                <a:spcPts val="1000"/>
              </a:spcBef>
              <a:spcAft>
                <a:spcPts val="800"/>
              </a:spcAft>
            </a:pPr>
            <a:r>
              <a:rPr lang="en-US" sz="2800" dirty="0"/>
              <a:t>	FDR = E|V/(V+S)|</a:t>
            </a:r>
          </a:p>
          <a:p>
            <a:pPr marL="228600" marR="0" indent="-228600">
              <a:lnSpc>
                <a:spcPct val="90000"/>
              </a:lnSpc>
              <a:spcBef>
                <a:spcPts val="1000"/>
              </a:spcBef>
              <a:spcAft>
                <a:spcPts val="800"/>
              </a:spcAft>
              <a:buFont typeface="Arial" panose="020B0604020202020204" pitchFamily="34" charset="0"/>
              <a:buChar char="•"/>
            </a:pPr>
            <a:r>
              <a:rPr lang="en-US" sz="2800" dirty="0"/>
              <a:t>where V is the number of false positives and S is the number of true positives.</a:t>
            </a:r>
          </a:p>
          <a:p>
            <a:r>
              <a:rPr lang="en-US" dirty="0"/>
              <a:t> </a:t>
            </a:r>
          </a:p>
        </p:txBody>
      </p:sp>
    </p:spTree>
    <p:extLst>
      <p:ext uri="{BB962C8B-B14F-4D97-AF65-F5344CB8AC3E}">
        <p14:creationId xmlns:p14="http://schemas.microsoft.com/office/powerpoint/2010/main" val="2874986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9CCA-FB59-52FD-8D64-40E1F9BC91CA}"/>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Controlling the FDR</a:t>
            </a:r>
          </a:p>
        </p:txBody>
      </p:sp>
      <p:sp>
        <p:nvSpPr>
          <p:cNvPr id="3" name="Content Placeholder 2">
            <a:extLst>
              <a:ext uri="{FF2B5EF4-FFF2-40B4-BE49-F238E27FC236}">
                <a16:creationId xmlns:a16="http://schemas.microsoft.com/office/drawing/2014/main" id="{AB8CBA5F-7FB2-2889-F1BD-CED08384988A}"/>
              </a:ext>
            </a:extLst>
          </p:cNvPr>
          <p:cNvSpPr>
            <a:spLocks noGrp="1"/>
          </p:cNvSpPr>
          <p:nvPr>
            <p:ph idx="1"/>
          </p:nvPr>
        </p:nvSpPr>
        <p:spPr/>
        <p:txBody>
          <a:bodyPr>
            <a:normAutofit lnSpcReduction="10000"/>
          </a:bodyPr>
          <a:lstStyle/>
          <a:p>
            <a:pPr marL="0" marR="0">
              <a:lnSpc>
                <a:spcPct val="107000"/>
              </a:lnSpc>
              <a:spcAft>
                <a:spcPts val="800"/>
              </a:spcAft>
            </a:pPr>
            <a:r>
              <a:rPr lang="en-US" kern="100" dirty="0" err="1">
                <a:effectLst/>
                <a:ea typeface="Aptos" panose="020B0004020202020204" pitchFamily="34" charset="0"/>
                <a:cs typeface="Times New Roman" panose="02020603050405020304" pitchFamily="18" charset="0"/>
              </a:rPr>
              <a:t>Benjamini</a:t>
            </a:r>
            <a:r>
              <a:rPr lang="en-US" kern="100" dirty="0">
                <a:effectLst/>
                <a:ea typeface="Aptos" panose="020B0004020202020204" pitchFamily="34" charset="0"/>
                <a:cs typeface="Times New Roman" panose="02020603050405020304" pitchFamily="18" charset="0"/>
              </a:rPr>
              <a:t>-Hochberg procedure: control the FDR for </a:t>
            </a:r>
            <a:r>
              <a:rPr lang="en-US" i="1" kern="100" dirty="0">
                <a:effectLst/>
                <a:ea typeface="Aptos" panose="020B0004020202020204" pitchFamily="34" charset="0"/>
                <a:cs typeface="Times New Roman" panose="02020603050405020304" pitchFamily="18" charset="0"/>
              </a:rPr>
              <a:t>m</a:t>
            </a:r>
            <a:r>
              <a:rPr lang="en-US" kern="100" dirty="0">
                <a:effectLst/>
                <a:ea typeface="Aptos" panose="020B0004020202020204" pitchFamily="34" charset="0"/>
                <a:cs typeface="Times New Roman" panose="02020603050405020304" pitchFamily="18" charset="0"/>
              </a:rPr>
              <a:t> tests at level α as follows.</a:t>
            </a:r>
          </a:p>
          <a:p>
            <a:pPr marL="342900" marR="0" lvl="0" indent="-342900">
              <a:lnSpc>
                <a:spcPct val="107000"/>
              </a:lnSpc>
              <a:buFont typeface="+mj-lt"/>
              <a:buAutoNum type="arabicPeriod"/>
            </a:pPr>
            <a:r>
              <a:rPr lang="en-US" kern="100" dirty="0">
                <a:effectLst/>
                <a:ea typeface="Aptos" panose="020B0004020202020204" pitchFamily="34" charset="0"/>
                <a:cs typeface="Times New Roman" panose="02020603050405020304" pitchFamily="18" charset="0"/>
              </a:rPr>
              <a:t>Find the largest </a:t>
            </a:r>
            <a:r>
              <a:rPr lang="en-US" i="1" kern="100" dirty="0">
                <a:effectLst/>
                <a:ea typeface="Aptos" panose="020B0004020202020204" pitchFamily="34" charset="0"/>
                <a:cs typeface="Times New Roman" panose="02020603050405020304" pitchFamily="18" charset="0"/>
              </a:rPr>
              <a:t>k</a:t>
            </a:r>
            <a:r>
              <a:rPr lang="en-US" kern="100" dirty="0">
                <a:effectLst/>
                <a:ea typeface="Aptos" panose="020B0004020202020204" pitchFamily="34" charset="0"/>
                <a:cs typeface="Times New Roman" panose="02020603050405020304" pitchFamily="18" charset="0"/>
              </a:rPr>
              <a:t> such that P</a:t>
            </a:r>
            <a:r>
              <a:rPr lang="en-US" kern="100" baseline="-25000" dirty="0">
                <a:effectLst/>
                <a:ea typeface="Aptos" panose="020B0004020202020204" pitchFamily="34" charset="0"/>
                <a:cs typeface="Times New Roman" panose="02020603050405020304" pitchFamily="18" charset="0"/>
              </a:rPr>
              <a:t>(</a:t>
            </a:r>
            <a:r>
              <a:rPr lang="en-US" i="1" kern="100" baseline="-25000" dirty="0">
                <a:effectLst/>
                <a:ea typeface="Aptos" panose="020B0004020202020204" pitchFamily="34" charset="0"/>
                <a:cs typeface="Times New Roman" panose="02020603050405020304" pitchFamily="18" charset="0"/>
              </a:rPr>
              <a:t>k</a:t>
            </a:r>
            <a:r>
              <a:rPr lang="en-US" kern="100" baseline="-25000" dirty="0">
                <a:effectLst/>
                <a:ea typeface="Aptos" panose="020B0004020202020204" pitchFamily="34" charset="0"/>
                <a:cs typeface="Times New Roman" panose="02020603050405020304" pitchFamily="18" charset="0"/>
              </a:rPr>
              <a:t>)</a:t>
            </a:r>
            <a:r>
              <a:rPr lang="en-US" kern="100" dirty="0">
                <a:effectLst/>
                <a:ea typeface="Aptos" panose="020B0004020202020204" pitchFamily="34" charset="0"/>
                <a:cs typeface="Times New Roman" panose="02020603050405020304" pitchFamily="18" charset="0"/>
              </a:rPr>
              <a:t> ≤ α</a:t>
            </a:r>
            <a:r>
              <a:rPr lang="en-US" i="1" kern="100" dirty="0">
                <a:effectLst/>
                <a:ea typeface="Aptos" panose="020B0004020202020204" pitchFamily="34" charset="0"/>
                <a:cs typeface="Times New Roman" panose="02020603050405020304" pitchFamily="18" charset="0"/>
              </a:rPr>
              <a:t>k</a:t>
            </a:r>
            <a:r>
              <a:rPr lang="en-US" kern="100" dirty="0">
                <a:effectLst/>
                <a:ea typeface="Aptos" panose="020B0004020202020204" pitchFamily="34" charset="0"/>
                <a:cs typeface="Times New Roman" panose="02020603050405020304" pitchFamily="18" charset="0"/>
              </a:rPr>
              <a:t>/</a:t>
            </a:r>
            <a:r>
              <a:rPr lang="en-US" i="1" kern="100" dirty="0">
                <a:effectLst/>
                <a:ea typeface="Aptos" panose="020B0004020202020204" pitchFamily="34" charset="0"/>
                <a:cs typeface="Times New Roman" panose="02020603050405020304" pitchFamily="18" charset="0"/>
              </a:rPr>
              <a:t>m</a:t>
            </a:r>
            <a:endParaRPr lang="en-US" kern="100" dirty="0">
              <a:effectLst/>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pPr>
            <a:r>
              <a:rPr lang="en-US" kern="100" dirty="0">
                <a:effectLst/>
                <a:ea typeface="Aptos" panose="020B0004020202020204" pitchFamily="34" charset="0"/>
                <a:cs typeface="Times New Roman" panose="02020603050405020304" pitchFamily="18" charset="0"/>
              </a:rPr>
              <a:t>Reject the null hypothesis (i.e. consider as true positive) for all hypotheses H</a:t>
            </a:r>
            <a:r>
              <a:rPr lang="en-US" kern="100" baseline="-25000" dirty="0">
                <a:effectLst/>
                <a:ea typeface="Aptos" panose="020B0004020202020204" pitchFamily="34" charset="0"/>
                <a:cs typeface="Times New Roman" panose="02020603050405020304" pitchFamily="18" charset="0"/>
              </a:rPr>
              <a:t>(</a:t>
            </a:r>
            <a:r>
              <a:rPr lang="en-US" i="1" kern="100" baseline="-25000" dirty="0" err="1">
                <a:effectLst/>
                <a:ea typeface="Aptos" panose="020B0004020202020204" pitchFamily="34" charset="0"/>
                <a:cs typeface="Times New Roman" panose="02020603050405020304" pitchFamily="18" charset="0"/>
              </a:rPr>
              <a:t>i</a:t>
            </a:r>
            <a:r>
              <a:rPr lang="en-US" i="1" kern="100" baseline="-25000" dirty="0">
                <a:effectLst/>
                <a:ea typeface="Aptos" panose="020B0004020202020204" pitchFamily="34" charset="0"/>
                <a:cs typeface="Times New Roman" panose="02020603050405020304" pitchFamily="18" charset="0"/>
              </a:rPr>
              <a:t>)</a:t>
            </a:r>
            <a:r>
              <a:rPr lang="en-US" kern="100" baseline="-25000" dirty="0">
                <a:effectLst/>
                <a:ea typeface="Aptos" panose="020B0004020202020204" pitchFamily="34" charset="0"/>
                <a:cs typeface="Times New Roman" panose="02020603050405020304" pitchFamily="18" charset="0"/>
              </a:rPr>
              <a:t> </a:t>
            </a:r>
            <a:r>
              <a:rPr lang="en-US" kern="100" dirty="0">
                <a:effectLst/>
                <a:ea typeface="Aptos" panose="020B0004020202020204" pitchFamily="34" charset="0"/>
                <a:cs typeface="Times New Roman" panose="02020603050405020304" pitchFamily="18" charset="0"/>
              </a:rPr>
              <a:t>for </a:t>
            </a:r>
            <a:r>
              <a:rPr lang="en-US" i="1" kern="100" dirty="0" err="1">
                <a:effectLst/>
                <a:ea typeface="Aptos" panose="020B0004020202020204" pitchFamily="34" charset="0"/>
                <a:cs typeface="Times New Roman" panose="02020603050405020304" pitchFamily="18" charset="0"/>
              </a:rPr>
              <a:t>i</a:t>
            </a:r>
            <a:r>
              <a:rPr lang="en-US" kern="100" dirty="0">
                <a:effectLst/>
                <a:ea typeface="Aptos" panose="020B0004020202020204" pitchFamily="34" charset="0"/>
                <a:cs typeface="Times New Roman" panose="02020603050405020304" pitchFamily="18" charset="0"/>
              </a:rPr>
              <a:t> = 1, …, </a:t>
            </a:r>
            <a:r>
              <a:rPr lang="en-US" i="1" kern="100" dirty="0">
                <a:effectLst/>
                <a:ea typeface="Aptos" panose="020B0004020202020204" pitchFamily="34" charset="0"/>
                <a:cs typeface="Times New Roman" panose="02020603050405020304" pitchFamily="18" charset="0"/>
              </a:rPr>
              <a:t>k)</a:t>
            </a:r>
            <a:endParaRPr lang="en-US" kern="100" dirty="0">
              <a:effectLst/>
              <a:ea typeface="Aptos" panose="020B0004020202020204" pitchFamily="34" charset="0"/>
              <a:cs typeface="Times New Roman" panose="02020603050405020304" pitchFamily="18" charset="0"/>
            </a:endParaRPr>
          </a:p>
          <a:p>
            <a:pPr marL="0" marR="0">
              <a:lnSpc>
                <a:spcPct val="107000"/>
              </a:lnSpc>
              <a:spcAft>
                <a:spcPts val="800"/>
              </a:spcAft>
            </a:pPr>
            <a:r>
              <a:rPr lang="en-US" kern="100" dirty="0">
                <a:effectLst/>
                <a:ea typeface="Aptos" panose="020B0004020202020204" pitchFamily="34" charset="0"/>
                <a:cs typeface="Times New Roman" panose="02020603050405020304" pitchFamily="18" charset="0"/>
              </a:rPr>
              <a:t>We can visualize this as a straight-line plot with slope α/</a:t>
            </a:r>
            <a:r>
              <a:rPr lang="en-US" i="1" kern="100" dirty="0">
                <a:effectLst/>
                <a:ea typeface="Aptos" panose="020B0004020202020204" pitchFamily="34" charset="0"/>
                <a:cs typeface="Times New Roman" panose="02020603050405020304" pitchFamily="18" charset="0"/>
              </a:rPr>
              <a:t>m</a:t>
            </a:r>
            <a:r>
              <a:rPr lang="en-US" kern="100" dirty="0">
                <a:effectLst/>
                <a:ea typeface="Aptos" panose="020B0004020202020204" pitchFamily="34" charset="0"/>
                <a:cs typeface="Times New Roman" panose="02020603050405020304" pitchFamily="18" charset="0"/>
              </a:rPr>
              <a:t>, with all points below the line, on the left, considered discoveries.</a:t>
            </a:r>
          </a:p>
          <a:p>
            <a:pPr marL="0" marR="0">
              <a:lnSpc>
                <a:spcPct val="107000"/>
              </a:lnSpc>
              <a:spcAft>
                <a:spcPts val="800"/>
              </a:spcAft>
            </a:pPr>
            <a:r>
              <a:rPr lang="en-US" kern="100" dirty="0">
                <a:effectLst/>
                <a:ea typeface="Aptos" panose="020B0004020202020204" pitchFamily="34" charset="0"/>
                <a:cs typeface="Times New Roman" panose="02020603050405020304" pitchFamily="18" charset="0"/>
              </a:rPr>
              <a:t>Conceptually similar to Holm-Bonferroni</a:t>
            </a:r>
          </a:p>
          <a:p>
            <a:endParaRPr lang="en-US" dirty="0"/>
          </a:p>
        </p:txBody>
      </p:sp>
    </p:spTree>
    <p:extLst>
      <p:ext uri="{BB962C8B-B14F-4D97-AF65-F5344CB8AC3E}">
        <p14:creationId xmlns:p14="http://schemas.microsoft.com/office/powerpoint/2010/main" val="3339373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229CCADC-1F9D-22D8-7D76-9126BB20D5AA}"/>
              </a:ext>
            </a:extLst>
          </p:cNvPr>
          <p:cNvGraphicFramePr>
            <a:graphicFrameLocks noGrp="1"/>
          </p:cNvGraphicFramePr>
          <p:nvPr>
            <p:ph idx="1"/>
            <p:extLst>
              <p:ext uri="{D42A27DB-BD31-4B8C-83A1-F6EECF244321}">
                <p14:modId xmlns:p14="http://schemas.microsoft.com/office/powerpoint/2010/main" val="493923556"/>
              </p:ext>
            </p:extLst>
          </p:nvPr>
        </p:nvGraphicFramePr>
        <p:xfrm>
          <a:off x="838200" y="1834863"/>
          <a:ext cx="10515600" cy="441815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DEAF010E-DDE3-DA9E-183C-FFB66D77FE19}"/>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An example, with 25 observations</a:t>
            </a:r>
          </a:p>
        </p:txBody>
      </p:sp>
      <p:graphicFrame>
        <p:nvGraphicFramePr>
          <p:cNvPr id="9" name="Content Placeholder 5">
            <a:extLst>
              <a:ext uri="{FF2B5EF4-FFF2-40B4-BE49-F238E27FC236}">
                <a16:creationId xmlns:a16="http://schemas.microsoft.com/office/drawing/2014/main" id="{A97DBE92-ACFC-2EBF-0364-073EEE56E5E4}"/>
              </a:ext>
            </a:extLst>
          </p:cNvPr>
          <p:cNvGraphicFramePr>
            <a:graphicFrameLocks/>
          </p:cNvGraphicFramePr>
          <p:nvPr>
            <p:extLst>
              <p:ext uri="{D42A27DB-BD31-4B8C-83A1-F6EECF244321}">
                <p14:modId xmlns:p14="http://schemas.microsoft.com/office/powerpoint/2010/main" val="1411889694"/>
              </p:ext>
            </p:extLst>
          </p:nvPr>
        </p:nvGraphicFramePr>
        <p:xfrm>
          <a:off x="838200" y="1825624"/>
          <a:ext cx="10515600" cy="44181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570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9"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BCFCB-86B6-F7C6-C372-F916EC99C8F8}"/>
              </a:ext>
            </a:extLst>
          </p:cNvPr>
          <p:cNvSpPr>
            <a:spLocks noGrp="1"/>
          </p:cNvSpPr>
          <p:nvPr>
            <p:ph idx="1"/>
          </p:nvPr>
        </p:nvSpPr>
        <p:spPr/>
        <p:txBody>
          <a:bodyPr/>
          <a:lstStyle/>
          <a:p>
            <a:r>
              <a:rPr lang="en-US" dirty="0"/>
              <a:t>It’s important to remember that and FDR-based approach is </a:t>
            </a:r>
            <a:r>
              <a:rPr lang="en-US" i="1" dirty="0"/>
              <a:t>exploratory</a:t>
            </a:r>
            <a:r>
              <a:rPr lang="en-US" dirty="0"/>
              <a:t> – we’re using it to identify promising associations for further study.</a:t>
            </a:r>
          </a:p>
          <a:p>
            <a:r>
              <a:rPr lang="en-US" dirty="0"/>
              <a:t>Its less conservative than FWER approaches like Bonferroni. That’s what we want from an exploratory analysis!</a:t>
            </a:r>
          </a:p>
        </p:txBody>
      </p:sp>
    </p:spTree>
    <p:extLst>
      <p:ext uri="{BB962C8B-B14F-4D97-AF65-F5344CB8AC3E}">
        <p14:creationId xmlns:p14="http://schemas.microsoft.com/office/powerpoint/2010/main" val="575895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A37E-347F-8515-5CC6-A0684CA19365}"/>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Bayesian approaches</a:t>
            </a:r>
          </a:p>
        </p:txBody>
      </p:sp>
      <p:sp>
        <p:nvSpPr>
          <p:cNvPr id="3" name="Content Placeholder 2">
            <a:extLst>
              <a:ext uri="{FF2B5EF4-FFF2-40B4-BE49-F238E27FC236}">
                <a16:creationId xmlns:a16="http://schemas.microsoft.com/office/drawing/2014/main" id="{C25DB1FF-CBFD-98B4-7907-160FD14CC17F}"/>
              </a:ext>
            </a:extLst>
          </p:cNvPr>
          <p:cNvSpPr>
            <a:spLocks noGrp="1"/>
          </p:cNvSpPr>
          <p:nvPr>
            <p:ph idx="1"/>
          </p:nvPr>
        </p:nvSpPr>
        <p:spPr/>
        <p:txBody>
          <a:bodyPr/>
          <a:lstStyle/>
          <a:p>
            <a:r>
              <a:rPr lang="en-US" dirty="0"/>
              <a:t>Is the null hypothesis (that there is </a:t>
            </a:r>
            <a:r>
              <a:rPr lang="en-US" i="1" dirty="0"/>
              <a:t>zero</a:t>
            </a:r>
            <a:r>
              <a:rPr lang="en-US" dirty="0"/>
              <a:t> difference between groups) ever really true? Do we ever really believe it’s true?</a:t>
            </a:r>
          </a:p>
          <a:p>
            <a:r>
              <a:rPr lang="en-US" dirty="0"/>
              <a:t>An alternative: a multilevel model in which all the comparisons take account of information from the other comparisons.</a:t>
            </a:r>
          </a:p>
          <a:p>
            <a:r>
              <a:rPr lang="en-US" dirty="0"/>
              <a:t>Fit this partially-pooled framework to determine posterior probabilities, using Bayesian-specific techniques.</a:t>
            </a:r>
          </a:p>
          <a:p>
            <a:r>
              <a:rPr lang="en-US" dirty="0"/>
              <a:t>Simple models can be fitted using R or SAS.</a:t>
            </a:r>
          </a:p>
          <a:p>
            <a:r>
              <a:rPr lang="en-US" dirty="0"/>
              <a:t>It all rests on our prior probabilities – in practice, this can be a problem.</a:t>
            </a:r>
          </a:p>
        </p:txBody>
      </p:sp>
    </p:spTree>
    <p:extLst>
      <p:ext uri="{BB962C8B-B14F-4D97-AF65-F5344CB8AC3E}">
        <p14:creationId xmlns:p14="http://schemas.microsoft.com/office/powerpoint/2010/main" val="156465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15C1-206F-3493-BCC5-92C74A067C9D}"/>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Other methods</a:t>
            </a:r>
          </a:p>
        </p:txBody>
      </p:sp>
      <p:sp>
        <p:nvSpPr>
          <p:cNvPr id="3" name="Content Placeholder 2">
            <a:extLst>
              <a:ext uri="{FF2B5EF4-FFF2-40B4-BE49-F238E27FC236}">
                <a16:creationId xmlns:a16="http://schemas.microsoft.com/office/drawing/2014/main" id="{040F59CC-7BC3-4E79-9D35-4F99D3E46CB1}"/>
              </a:ext>
            </a:extLst>
          </p:cNvPr>
          <p:cNvSpPr>
            <a:spLocks noGrp="1"/>
          </p:cNvSpPr>
          <p:nvPr>
            <p:ph idx="1"/>
          </p:nvPr>
        </p:nvSpPr>
        <p:spPr/>
        <p:txBody>
          <a:bodyPr/>
          <a:lstStyle/>
          <a:p>
            <a:r>
              <a:rPr lang="en-US" dirty="0"/>
              <a:t>This is just an overview of some of the most common adjustment techniques.</a:t>
            </a:r>
          </a:p>
          <a:p>
            <a:r>
              <a:rPr lang="en-US" dirty="0"/>
              <a:t>Talk to your statistician!</a:t>
            </a:r>
          </a:p>
          <a:p>
            <a:r>
              <a:rPr lang="en-US" dirty="0"/>
              <a:t>If you don’t have one, we can help: </a:t>
            </a:r>
            <a:r>
              <a:rPr lang="en-US" sz="2800" b="1" dirty="0">
                <a:solidFill>
                  <a:srgbClr val="7030A0"/>
                </a:solidFill>
                <a:ea typeface="+mn-lt"/>
                <a:cs typeface="+mn-lt"/>
                <a:hlinkClick r:id="rId3">
                  <a:extLst>
                    <a:ext uri="{A12FA001-AC4F-418D-AE19-62706E023703}">
                      <ahyp:hlinkClr xmlns:ahyp="http://schemas.microsoft.com/office/drawing/2018/hyperlinkcolor" val="tx"/>
                    </a:ext>
                  </a:extLst>
                </a:hlinkClick>
              </a:rPr>
              <a:t>bit.ly/</a:t>
            </a:r>
            <a:r>
              <a:rPr lang="en-US" sz="2800" b="1" dirty="0" err="1">
                <a:solidFill>
                  <a:srgbClr val="7030A0"/>
                </a:solidFill>
                <a:ea typeface="+mn-lt"/>
                <a:cs typeface="+mn-lt"/>
                <a:hlinkClick r:id="rId3">
                  <a:extLst>
                    <a:ext uri="{A12FA001-AC4F-418D-AE19-62706E023703}">
                      <ahyp:hlinkClr xmlns:ahyp="http://schemas.microsoft.com/office/drawing/2018/hyperlinkcolor" val="tx"/>
                    </a:ext>
                  </a:extLst>
                </a:hlinkClick>
              </a:rPr>
              <a:t>rcdsconsult</a:t>
            </a:r>
            <a:endParaRPr lang="en-US" sz="2800" b="1" dirty="0">
              <a:solidFill>
                <a:srgbClr val="7030A0"/>
              </a:solidFill>
              <a:ea typeface="+mn-lt"/>
              <a:cs typeface="+mn-lt"/>
            </a:endParaRPr>
          </a:p>
          <a:p>
            <a:endParaRPr lang="en-US" dirty="0"/>
          </a:p>
        </p:txBody>
      </p:sp>
    </p:spTree>
    <p:extLst>
      <p:ext uri="{BB962C8B-B14F-4D97-AF65-F5344CB8AC3E}">
        <p14:creationId xmlns:p14="http://schemas.microsoft.com/office/powerpoint/2010/main" val="118627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9811-36FF-435C-7BB4-2C99A0D54BF9}"/>
              </a:ext>
            </a:extLst>
          </p:cNvPr>
          <p:cNvSpPr>
            <a:spLocks noGrp="1"/>
          </p:cNvSpPr>
          <p:nvPr>
            <p:ph type="title"/>
          </p:nvPr>
        </p:nvSpPr>
        <p:spPr/>
        <p:txBody>
          <a:bodyPr/>
          <a:lstStyle/>
          <a:p>
            <a:r>
              <a:rPr lang="en-US" b="1" i="0" u="none" strike="noStrike" dirty="0">
                <a:solidFill>
                  <a:srgbClr val="4E2A84"/>
                </a:solidFill>
                <a:effectLst/>
                <a:latin typeface="Aptos Display" panose="020B0004020202020204" pitchFamily="34" charset="0"/>
              </a:rPr>
              <a:t>Logistics</a:t>
            </a:r>
            <a:endParaRPr lang="en-US" dirty="0"/>
          </a:p>
        </p:txBody>
      </p:sp>
      <p:sp>
        <p:nvSpPr>
          <p:cNvPr id="3" name="Content Placeholder 2">
            <a:extLst>
              <a:ext uri="{FF2B5EF4-FFF2-40B4-BE49-F238E27FC236}">
                <a16:creationId xmlns:a16="http://schemas.microsoft.com/office/drawing/2014/main" id="{A737146B-6CED-6191-6133-907EBC12D8B2}"/>
              </a:ext>
            </a:extLst>
          </p:cNvPr>
          <p:cNvSpPr>
            <a:spLocks noGrp="1"/>
          </p:cNvSpPr>
          <p:nvPr>
            <p:ph idx="1"/>
          </p:nvPr>
        </p:nvSpPr>
        <p:spPr/>
        <p:txBody>
          <a:bodyPr/>
          <a:lstStyle/>
          <a:p>
            <a:r>
              <a:rPr lang="en-US" b="1" dirty="0"/>
              <a:t>Ask Questions</a:t>
            </a:r>
            <a:r>
              <a:rPr lang="en-US" dirty="0"/>
              <a:t> [in the zoom chat].</a:t>
            </a:r>
          </a:p>
          <a:p>
            <a:pPr lvl="1"/>
            <a:r>
              <a:rPr lang="en-US" dirty="0"/>
              <a:t>If you know the answer, feel free to respond (we may politely clarify if needed).</a:t>
            </a:r>
          </a:p>
          <a:p>
            <a:pPr lvl="1"/>
            <a:r>
              <a:rPr lang="en-US" dirty="0"/>
              <a:t>Our TA (</a:t>
            </a:r>
            <a:r>
              <a:rPr lang="en-US" dirty="0">
                <a:highlight>
                  <a:srgbClr val="FFFF00"/>
                </a:highlight>
              </a:rPr>
              <a:t>name </a:t>
            </a:r>
            <a:r>
              <a:rPr lang="en-US" dirty="0" err="1">
                <a:highlight>
                  <a:srgbClr val="FFFF00"/>
                </a:highlight>
              </a:rPr>
              <a:t>tbd</a:t>
            </a:r>
            <a:r>
              <a:rPr lang="en-US" dirty="0"/>
              <a:t>) is also available to respond to any questions or comments.</a:t>
            </a:r>
          </a:p>
          <a:p>
            <a:endParaRPr lang="en-US" dirty="0"/>
          </a:p>
          <a:p>
            <a:r>
              <a:rPr lang="en-US" b="1" dirty="0"/>
              <a:t>If my internet goes out.</a:t>
            </a:r>
          </a:p>
          <a:p>
            <a:pPr lvl="1"/>
            <a:r>
              <a:rPr lang="en-US" dirty="0"/>
              <a:t>Take a 5 minute break, and we will meet back in the same zoom room.</a:t>
            </a:r>
            <a:endParaRPr lang="en-US" b="1" dirty="0"/>
          </a:p>
          <a:p>
            <a:pPr marL="0" indent="0">
              <a:buNone/>
            </a:pPr>
            <a:endParaRPr lang="en-US" dirty="0"/>
          </a:p>
        </p:txBody>
      </p:sp>
    </p:spTree>
    <p:extLst>
      <p:ext uri="{BB962C8B-B14F-4D97-AF65-F5344CB8AC3E}">
        <p14:creationId xmlns:p14="http://schemas.microsoft.com/office/powerpoint/2010/main" val="1615984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A3A4-06DD-9E9E-1435-35CCEF3D42D2}"/>
              </a:ext>
            </a:extLst>
          </p:cNvPr>
          <p:cNvSpPr>
            <a:spLocks noGrp="1"/>
          </p:cNvSpPr>
          <p:nvPr>
            <p:ph type="title"/>
          </p:nvPr>
        </p:nvSpPr>
        <p:spPr/>
        <p:txBody>
          <a:bodyPr/>
          <a:lstStyle/>
          <a:p>
            <a:r>
              <a:rPr lang="en-US" b="1" dirty="0">
                <a:solidFill>
                  <a:srgbClr val="4E2A84"/>
                </a:solidFill>
                <a:latin typeface="Aptos Display" panose="020B0004020202020204" pitchFamily="34" charset="0"/>
              </a:rPr>
              <a:t>Going back to an earlier slide…</a:t>
            </a:r>
          </a:p>
        </p:txBody>
      </p:sp>
      <p:pic>
        <p:nvPicPr>
          <p:cNvPr id="5" name="Picture 4">
            <a:extLst>
              <a:ext uri="{FF2B5EF4-FFF2-40B4-BE49-F238E27FC236}">
                <a16:creationId xmlns:a16="http://schemas.microsoft.com/office/drawing/2014/main" id="{15980980-825D-CCA0-CE23-609B27676CAD}"/>
              </a:ext>
            </a:extLst>
          </p:cNvPr>
          <p:cNvPicPr>
            <a:picLocks noChangeAspect="1"/>
          </p:cNvPicPr>
          <p:nvPr/>
        </p:nvPicPr>
        <p:blipFill>
          <a:blip r:embed="rId3"/>
          <a:stretch>
            <a:fillRect/>
          </a:stretch>
        </p:blipFill>
        <p:spPr>
          <a:xfrm>
            <a:off x="981307" y="1348725"/>
            <a:ext cx="9403245" cy="5257305"/>
          </a:xfrm>
          <a:prstGeom prst="rect">
            <a:avLst/>
          </a:prstGeom>
        </p:spPr>
      </p:pic>
    </p:spTree>
    <p:extLst>
      <p:ext uri="{BB962C8B-B14F-4D97-AF65-F5344CB8AC3E}">
        <p14:creationId xmlns:p14="http://schemas.microsoft.com/office/powerpoint/2010/main" val="2619941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183B-12A3-BA90-8884-0C74C60EC460}"/>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Important things to think about</a:t>
            </a:r>
          </a:p>
        </p:txBody>
      </p:sp>
      <p:sp>
        <p:nvSpPr>
          <p:cNvPr id="3" name="Content Placeholder 2">
            <a:extLst>
              <a:ext uri="{FF2B5EF4-FFF2-40B4-BE49-F238E27FC236}">
                <a16:creationId xmlns:a16="http://schemas.microsoft.com/office/drawing/2014/main" id="{5B625EC2-3414-5174-1962-D62BC2BA6742}"/>
              </a:ext>
            </a:extLst>
          </p:cNvPr>
          <p:cNvSpPr>
            <a:spLocks noGrp="1"/>
          </p:cNvSpPr>
          <p:nvPr>
            <p:ph idx="1"/>
          </p:nvPr>
        </p:nvSpPr>
        <p:spPr/>
        <p:txBody>
          <a:bodyPr/>
          <a:lstStyle/>
          <a:p>
            <a:r>
              <a:rPr lang="en-US" dirty="0"/>
              <a:t>Every time we have to make multiple comparisons, we’re reducing the effectiveness of our analysis – if we’re using a Bonferroni correction for five comparisons, and we’d usually use </a:t>
            </a:r>
            <a:r>
              <a:rPr lang="en-US" i="1" dirty="0"/>
              <a:t>p</a:t>
            </a:r>
            <a:r>
              <a:rPr lang="en-US" dirty="0"/>
              <a:t> = 0.05, we have to use </a:t>
            </a:r>
            <a:r>
              <a:rPr lang="en-US" i="1" dirty="0"/>
              <a:t>p</a:t>
            </a:r>
            <a:r>
              <a:rPr lang="en-US" dirty="0"/>
              <a:t> = 0.01.</a:t>
            </a:r>
          </a:p>
          <a:p>
            <a:r>
              <a:rPr lang="en-US" dirty="0"/>
              <a:t>Sometimes it’s unavoidable – but there are things we can do to avoid or reduce having to do it.</a:t>
            </a:r>
          </a:p>
          <a:p>
            <a:r>
              <a:rPr lang="en-US" dirty="0"/>
              <a:t>More statistical power, maybe lower cost.</a:t>
            </a:r>
          </a:p>
        </p:txBody>
      </p:sp>
    </p:spTree>
    <p:extLst>
      <p:ext uri="{BB962C8B-B14F-4D97-AF65-F5344CB8AC3E}">
        <p14:creationId xmlns:p14="http://schemas.microsoft.com/office/powerpoint/2010/main" val="1797643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711E-3073-D7AB-E6AE-3BF604F90779}"/>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Plan, plan, plan…</a:t>
            </a:r>
          </a:p>
        </p:txBody>
      </p:sp>
      <p:sp>
        <p:nvSpPr>
          <p:cNvPr id="3" name="Content Placeholder 2">
            <a:extLst>
              <a:ext uri="{FF2B5EF4-FFF2-40B4-BE49-F238E27FC236}">
                <a16:creationId xmlns:a16="http://schemas.microsoft.com/office/drawing/2014/main" id="{358CFED6-3356-1202-0317-F731A091B716}"/>
              </a:ext>
            </a:extLst>
          </p:cNvPr>
          <p:cNvSpPr>
            <a:spLocks noGrp="1"/>
          </p:cNvSpPr>
          <p:nvPr>
            <p:ph idx="1"/>
          </p:nvPr>
        </p:nvSpPr>
        <p:spPr/>
        <p:txBody>
          <a:bodyPr/>
          <a:lstStyle/>
          <a:p>
            <a:r>
              <a:rPr lang="en-US" dirty="0"/>
              <a:t>What’s the hypothesis? How specific can we be?</a:t>
            </a:r>
          </a:p>
          <a:p>
            <a:pPr lvl="1"/>
            <a:r>
              <a:rPr lang="en-US" dirty="0"/>
              <a:t>What’s the outcome?</a:t>
            </a:r>
          </a:p>
          <a:p>
            <a:pPr lvl="1"/>
            <a:r>
              <a:rPr lang="en-US" dirty="0"/>
              <a:t>What does the outcome depend on?</a:t>
            </a:r>
          </a:p>
          <a:p>
            <a:pPr lvl="1"/>
            <a:r>
              <a:rPr lang="en-US" dirty="0"/>
              <a:t>Do we need to control for anything?</a:t>
            </a:r>
          </a:p>
          <a:p>
            <a:pPr lvl="1"/>
            <a:r>
              <a:rPr lang="en-US" dirty="0"/>
              <a:t>How exploratory do we want to be?</a:t>
            </a:r>
          </a:p>
          <a:p>
            <a:pPr marL="228600" lvl="1">
              <a:spcBef>
                <a:spcPts val="1000"/>
              </a:spcBef>
            </a:pPr>
            <a:r>
              <a:rPr lang="en-US" sz="2800" dirty="0"/>
              <a:t>Fishing for significance is tempting – especially when we’re confident there’s a “real” effect somewhere. “Let’s try </a:t>
            </a:r>
            <a:r>
              <a:rPr lang="en-US" sz="2800" i="1" dirty="0"/>
              <a:t>this</a:t>
            </a:r>
            <a:r>
              <a:rPr lang="en-US" sz="2800" dirty="0"/>
              <a:t> and see if we can get the p-value down”</a:t>
            </a:r>
          </a:p>
        </p:txBody>
      </p:sp>
    </p:spTree>
    <p:extLst>
      <p:ext uri="{BB962C8B-B14F-4D97-AF65-F5344CB8AC3E}">
        <p14:creationId xmlns:p14="http://schemas.microsoft.com/office/powerpoint/2010/main" val="1208073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1032-E6B7-3423-6835-7D7F1FDFCDA3}"/>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Exploratory analysis vs. hypothesis testing</a:t>
            </a:r>
          </a:p>
        </p:txBody>
      </p:sp>
      <p:sp>
        <p:nvSpPr>
          <p:cNvPr id="3" name="Content Placeholder 2">
            <a:extLst>
              <a:ext uri="{FF2B5EF4-FFF2-40B4-BE49-F238E27FC236}">
                <a16:creationId xmlns:a16="http://schemas.microsoft.com/office/drawing/2014/main" id="{2F2318DF-CBC0-61BB-9FFF-B561F56C8DAA}"/>
              </a:ext>
            </a:extLst>
          </p:cNvPr>
          <p:cNvSpPr>
            <a:spLocks noGrp="1"/>
          </p:cNvSpPr>
          <p:nvPr>
            <p:ph idx="1"/>
          </p:nvPr>
        </p:nvSpPr>
        <p:spPr/>
        <p:txBody>
          <a:bodyPr/>
          <a:lstStyle/>
          <a:p>
            <a:r>
              <a:rPr lang="en-US" dirty="0"/>
              <a:t>We need to think about what we are doing, and plan accordingly.</a:t>
            </a:r>
          </a:p>
          <a:p>
            <a:r>
              <a:rPr lang="en-US" dirty="0"/>
              <a:t>Exploratory analysis, where we have no preconceived ideas about what we are going to find, is perfectly valid…</a:t>
            </a:r>
          </a:p>
        </p:txBody>
      </p:sp>
    </p:spTree>
    <p:extLst>
      <p:ext uri="{BB962C8B-B14F-4D97-AF65-F5344CB8AC3E}">
        <p14:creationId xmlns:p14="http://schemas.microsoft.com/office/powerpoint/2010/main" val="1419358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1BB6-1A82-77BD-852E-37B2D063CEBD}"/>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 but it’s dangerous!</a:t>
            </a:r>
          </a:p>
        </p:txBody>
      </p:sp>
      <p:pic>
        <p:nvPicPr>
          <p:cNvPr id="7" name="Picture 6">
            <a:extLst>
              <a:ext uri="{FF2B5EF4-FFF2-40B4-BE49-F238E27FC236}">
                <a16:creationId xmlns:a16="http://schemas.microsoft.com/office/drawing/2014/main" id="{AEC4531D-A103-B263-75FB-B0251C210E90}"/>
              </a:ext>
            </a:extLst>
          </p:cNvPr>
          <p:cNvPicPr>
            <a:picLocks noChangeAspect="1"/>
          </p:cNvPicPr>
          <p:nvPr/>
        </p:nvPicPr>
        <p:blipFill>
          <a:blip r:embed="rId3"/>
          <a:stretch>
            <a:fillRect/>
          </a:stretch>
        </p:blipFill>
        <p:spPr>
          <a:xfrm>
            <a:off x="2252454" y="1447534"/>
            <a:ext cx="7687091" cy="4911880"/>
          </a:xfrm>
          <a:prstGeom prst="rect">
            <a:avLst/>
          </a:prstGeom>
        </p:spPr>
      </p:pic>
    </p:spTree>
    <p:extLst>
      <p:ext uri="{BB962C8B-B14F-4D97-AF65-F5344CB8AC3E}">
        <p14:creationId xmlns:p14="http://schemas.microsoft.com/office/powerpoint/2010/main" val="4000589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0B52B-C730-160D-0DDC-4371C98A5075}"/>
              </a:ext>
            </a:extLst>
          </p:cNvPr>
          <p:cNvSpPr>
            <a:spLocks noGrp="1"/>
          </p:cNvSpPr>
          <p:nvPr>
            <p:ph idx="1"/>
          </p:nvPr>
        </p:nvSpPr>
        <p:spPr>
          <a:xfrm>
            <a:off x="838200" y="697117"/>
            <a:ext cx="10515600" cy="5479846"/>
          </a:xfrm>
        </p:spPr>
        <p:txBody>
          <a:bodyPr/>
          <a:lstStyle/>
          <a:p>
            <a:r>
              <a:rPr lang="en-US" dirty="0"/>
              <a:t>Don’t let this happen to you! Think about the mechanisms, not just the statistics.</a:t>
            </a:r>
          </a:p>
          <a:p>
            <a:r>
              <a:rPr lang="en-US" dirty="0"/>
              <a:t>In exploratory analysis, use the false discovery rate to control p-values.</a:t>
            </a:r>
          </a:p>
          <a:p>
            <a:r>
              <a:rPr lang="en-US" dirty="0"/>
              <a:t>Remember your results are preliminary.</a:t>
            </a:r>
          </a:p>
          <a:p>
            <a:r>
              <a:rPr lang="en-US" dirty="0"/>
              <a:t>Extraordinary claims require extraordinary evidence!</a:t>
            </a:r>
          </a:p>
        </p:txBody>
      </p:sp>
    </p:spTree>
    <p:extLst>
      <p:ext uri="{BB962C8B-B14F-4D97-AF65-F5344CB8AC3E}">
        <p14:creationId xmlns:p14="http://schemas.microsoft.com/office/powerpoint/2010/main" val="3743053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B46CB-DD8D-CA89-9480-C53A7E957A8D}"/>
              </a:ext>
            </a:extLst>
          </p:cNvPr>
          <p:cNvSpPr>
            <a:spLocks noGrp="1"/>
          </p:cNvSpPr>
          <p:nvPr>
            <p:ph idx="1"/>
          </p:nvPr>
        </p:nvSpPr>
        <p:spPr>
          <a:xfrm>
            <a:off x="838200" y="521926"/>
            <a:ext cx="10515600" cy="2230327"/>
          </a:xfrm>
        </p:spPr>
        <p:txBody>
          <a:bodyPr/>
          <a:lstStyle/>
          <a:p>
            <a:r>
              <a:rPr lang="en-US" dirty="0"/>
              <a:t>In a hypothesis-driven analysis, make a plan before you start!</a:t>
            </a:r>
          </a:p>
          <a:p>
            <a:r>
              <a:rPr lang="en-US" dirty="0"/>
              <a:t>Drafting a “Table 1” is REALLY helpful. It can be empty at this point, but it helps you think about potential associations. What do you want to include in your tests? What might influence your outcome?</a:t>
            </a:r>
          </a:p>
        </p:txBody>
      </p:sp>
      <p:graphicFrame>
        <p:nvGraphicFramePr>
          <p:cNvPr id="5" name="Table 4">
            <a:extLst>
              <a:ext uri="{FF2B5EF4-FFF2-40B4-BE49-F238E27FC236}">
                <a16:creationId xmlns:a16="http://schemas.microsoft.com/office/drawing/2014/main" id="{663927E2-EC73-B658-0F36-0E14E312AF4C}"/>
              </a:ext>
            </a:extLst>
          </p:cNvPr>
          <p:cNvGraphicFramePr>
            <a:graphicFrameLocks noGrp="1"/>
          </p:cNvGraphicFramePr>
          <p:nvPr>
            <p:extLst>
              <p:ext uri="{D42A27DB-BD31-4B8C-83A1-F6EECF244321}">
                <p14:modId xmlns:p14="http://schemas.microsoft.com/office/powerpoint/2010/main" val="2665117852"/>
              </p:ext>
            </p:extLst>
          </p:nvPr>
        </p:nvGraphicFramePr>
        <p:xfrm>
          <a:off x="1832825" y="2851842"/>
          <a:ext cx="8127999" cy="3803176"/>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08444676"/>
                    </a:ext>
                  </a:extLst>
                </a:gridCol>
                <a:gridCol w="2709333">
                  <a:extLst>
                    <a:ext uri="{9D8B030D-6E8A-4147-A177-3AD203B41FA5}">
                      <a16:colId xmlns:a16="http://schemas.microsoft.com/office/drawing/2014/main" val="2872624984"/>
                    </a:ext>
                  </a:extLst>
                </a:gridCol>
                <a:gridCol w="2709333">
                  <a:extLst>
                    <a:ext uri="{9D8B030D-6E8A-4147-A177-3AD203B41FA5}">
                      <a16:colId xmlns:a16="http://schemas.microsoft.com/office/drawing/2014/main" val="997118947"/>
                    </a:ext>
                  </a:extLst>
                </a:gridCol>
              </a:tblGrid>
              <a:tr h="386716">
                <a:tc>
                  <a:txBody>
                    <a:bodyPr/>
                    <a:lstStyle/>
                    <a:p>
                      <a:r>
                        <a:rPr lang="en-US" sz="1400" dirty="0"/>
                        <a:t>Covariate</a:t>
                      </a:r>
                    </a:p>
                  </a:txBody>
                  <a:tcPr/>
                </a:tc>
                <a:tc>
                  <a:txBody>
                    <a:bodyPr/>
                    <a:lstStyle/>
                    <a:p>
                      <a:r>
                        <a:rPr lang="en-US" sz="1400" dirty="0"/>
                        <a:t>Level</a:t>
                      </a:r>
                    </a:p>
                  </a:txBody>
                  <a:tcPr/>
                </a:tc>
                <a:tc>
                  <a:txBody>
                    <a:bodyPr/>
                    <a:lstStyle/>
                    <a:p>
                      <a:r>
                        <a:rPr lang="en-US" sz="1400" dirty="0"/>
                        <a:t>Mean annual temperature</a:t>
                      </a:r>
                    </a:p>
                  </a:txBody>
                  <a:tcPr/>
                </a:tc>
                <a:extLst>
                  <a:ext uri="{0D108BD9-81ED-4DB2-BD59-A6C34878D82A}">
                    <a16:rowId xmlns:a16="http://schemas.microsoft.com/office/drawing/2014/main" val="1117543148"/>
                  </a:ext>
                </a:extLst>
              </a:tr>
              <a:tr h="345740">
                <a:tc>
                  <a:txBody>
                    <a:bodyPr/>
                    <a:lstStyle/>
                    <a:p>
                      <a:r>
                        <a:rPr lang="en-US" sz="1400" dirty="0"/>
                        <a:t>Year</a:t>
                      </a:r>
                    </a:p>
                  </a:txBody>
                  <a:tcPr>
                    <a:solidFill>
                      <a:schemeClr val="bg1">
                        <a:lumMod val="85000"/>
                      </a:schemeClr>
                    </a:solidFill>
                  </a:tcPr>
                </a:tc>
                <a:tc>
                  <a:txBody>
                    <a:bodyPr/>
                    <a:lstStyle/>
                    <a:p>
                      <a:r>
                        <a:rPr lang="en-US" sz="1400" dirty="0"/>
                        <a:t>1980-89</a:t>
                      </a:r>
                    </a:p>
                  </a:txBody>
                  <a:tcPr>
                    <a:solidFill>
                      <a:schemeClr val="bg1">
                        <a:lumMod val="85000"/>
                      </a:schemeClr>
                    </a:solidFill>
                  </a:tcPr>
                </a:tc>
                <a:tc>
                  <a:txBody>
                    <a:bodyPr/>
                    <a:lstStyle/>
                    <a:p>
                      <a:endParaRPr lang="en-US" sz="1400"/>
                    </a:p>
                  </a:txBody>
                  <a:tcPr>
                    <a:solidFill>
                      <a:schemeClr val="bg1">
                        <a:lumMod val="85000"/>
                      </a:schemeClr>
                    </a:solidFill>
                  </a:tcPr>
                </a:tc>
                <a:extLst>
                  <a:ext uri="{0D108BD9-81ED-4DB2-BD59-A6C34878D82A}">
                    <a16:rowId xmlns:a16="http://schemas.microsoft.com/office/drawing/2014/main" val="2220253425"/>
                  </a:ext>
                </a:extLst>
              </a:tr>
              <a:tr h="345740">
                <a:tc>
                  <a:txBody>
                    <a:bodyPr/>
                    <a:lstStyle/>
                    <a:p>
                      <a:endParaRPr lang="en-US" sz="1400" dirty="0"/>
                    </a:p>
                  </a:txBody>
                  <a:tcPr>
                    <a:solidFill>
                      <a:schemeClr val="bg1">
                        <a:lumMod val="85000"/>
                      </a:schemeClr>
                    </a:solidFill>
                  </a:tcPr>
                </a:tc>
                <a:tc>
                  <a:txBody>
                    <a:bodyPr/>
                    <a:lstStyle/>
                    <a:p>
                      <a:r>
                        <a:rPr lang="en-US" sz="1400" dirty="0"/>
                        <a:t>1990-99</a:t>
                      </a:r>
                    </a:p>
                  </a:txBody>
                  <a:tcPr>
                    <a:solidFill>
                      <a:schemeClr val="bg1">
                        <a:lumMod val="85000"/>
                      </a:schemeClr>
                    </a:solidFill>
                  </a:tcPr>
                </a:tc>
                <a:tc>
                  <a:txBody>
                    <a:bodyPr/>
                    <a:lstStyle/>
                    <a:p>
                      <a:endParaRPr lang="en-US" sz="1400"/>
                    </a:p>
                  </a:txBody>
                  <a:tcPr>
                    <a:solidFill>
                      <a:schemeClr val="bg1">
                        <a:lumMod val="85000"/>
                      </a:schemeClr>
                    </a:solidFill>
                  </a:tcPr>
                </a:tc>
                <a:extLst>
                  <a:ext uri="{0D108BD9-81ED-4DB2-BD59-A6C34878D82A}">
                    <a16:rowId xmlns:a16="http://schemas.microsoft.com/office/drawing/2014/main" val="3936393618"/>
                  </a:ext>
                </a:extLst>
              </a:tr>
              <a:tr h="345740">
                <a:tc>
                  <a:txBody>
                    <a:bodyPr/>
                    <a:lstStyle/>
                    <a:p>
                      <a:endParaRPr lang="en-US" sz="1400" dirty="0"/>
                    </a:p>
                  </a:txBody>
                  <a:tcPr>
                    <a:solidFill>
                      <a:schemeClr val="bg1">
                        <a:lumMod val="85000"/>
                      </a:schemeClr>
                    </a:solidFill>
                  </a:tcPr>
                </a:tc>
                <a:tc>
                  <a:txBody>
                    <a:bodyPr/>
                    <a:lstStyle/>
                    <a:p>
                      <a:r>
                        <a:rPr lang="en-US" sz="1400" dirty="0"/>
                        <a:t>2000-09</a:t>
                      </a:r>
                    </a:p>
                  </a:txBody>
                  <a:tcPr>
                    <a:solidFill>
                      <a:schemeClr val="bg1">
                        <a:lumMod val="85000"/>
                      </a:schemeClr>
                    </a:solidFill>
                  </a:tcPr>
                </a:tc>
                <a:tc>
                  <a:txBody>
                    <a:bodyPr/>
                    <a:lstStyle/>
                    <a:p>
                      <a:endParaRPr lang="en-US" sz="1400" dirty="0"/>
                    </a:p>
                  </a:txBody>
                  <a:tcPr>
                    <a:solidFill>
                      <a:schemeClr val="bg1">
                        <a:lumMod val="85000"/>
                      </a:schemeClr>
                    </a:solidFill>
                  </a:tcPr>
                </a:tc>
                <a:extLst>
                  <a:ext uri="{0D108BD9-81ED-4DB2-BD59-A6C34878D82A}">
                    <a16:rowId xmlns:a16="http://schemas.microsoft.com/office/drawing/2014/main" val="363610875"/>
                  </a:ext>
                </a:extLst>
              </a:tr>
              <a:tr h="345740">
                <a:tc>
                  <a:txBody>
                    <a:bodyPr/>
                    <a:lstStyle/>
                    <a:p>
                      <a:endParaRPr lang="en-US" sz="1400" dirty="0"/>
                    </a:p>
                  </a:txBody>
                  <a:tcPr>
                    <a:solidFill>
                      <a:schemeClr val="bg1">
                        <a:lumMod val="85000"/>
                      </a:schemeClr>
                    </a:solidFill>
                  </a:tcPr>
                </a:tc>
                <a:tc>
                  <a:txBody>
                    <a:bodyPr/>
                    <a:lstStyle/>
                    <a:p>
                      <a:r>
                        <a:rPr lang="en-US" sz="1400" dirty="0"/>
                        <a:t>2010-19</a:t>
                      </a:r>
                    </a:p>
                  </a:txBody>
                  <a:tcPr>
                    <a:solidFill>
                      <a:schemeClr val="bg1">
                        <a:lumMod val="85000"/>
                      </a:schemeClr>
                    </a:solidFill>
                  </a:tcPr>
                </a:tc>
                <a:tc>
                  <a:txBody>
                    <a:bodyPr/>
                    <a:lstStyle/>
                    <a:p>
                      <a:endParaRPr lang="en-US" sz="1400" dirty="0"/>
                    </a:p>
                  </a:txBody>
                  <a:tcPr>
                    <a:solidFill>
                      <a:schemeClr val="bg1">
                        <a:lumMod val="85000"/>
                      </a:schemeClr>
                    </a:solidFill>
                  </a:tcPr>
                </a:tc>
                <a:extLst>
                  <a:ext uri="{0D108BD9-81ED-4DB2-BD59-A6C34878D82A}">
                    <a16:rowId xmlns:a16="http://schemas.microsoft.com/office/drawing/2014/main" val="3484598842"/>
                  </a:ext>
                </a:extLst>
              </a:tr>
              <a:tr h="345740">
                <a:tc>
                  <a:txBody>
                    <a:bodyPr/>
                    <a:lstStyle/>
                    <a:p>
                      <a:r>
                        <a:rPr lang="en-US" sz="1400" dirty="0"/>
                        <a:t>Latitude (degrees)</a:t>
                      </a:r>
                    </a:p>
                  </a:txBody>
                  <a:tcPr>
                    <a:solidFill>
                      <a:schemeClr val="bg1">
                        <a:lumMod val="75000"/>
                      </a:schemeClr>
                    </a:solidFill>
                  </a:tcPr>
                </a:tc>
                <a:tc>
                  <a:txBody>
                    <a:bodyPr/>
                    <a:lstStyle/>
                    <a:p>
                      <a:r>
                        <a:rPr lang="en-US" sz="1400" dirty="0"/>
                        <a:t>0-20</a:t>
                      </a:r>
                    </a:p>
                  </a:txBody>
                  <a:tcPr>
                    <a:solidFill>
                      <a:schemeClr val="bg1">
                        <a:lumMod val="75000"/>
                      </a:schemeClr>
                    </a:solidFill>
                  </a:tcPr>
                </a:tc>
                <a:tc>
                  <a:txBody>
                    <a:bodyPr/>
                    <a:lstStyle/>
                    <a:p>
                      <a:endParaRPr lang="en-US" sz="1400" dirty="0"/>
                    </a:p>
                  </a:txBody>
                  <a:tcPr>
                    <a:solidFill>
                      <a:schemeClr val="bg1">
                        <a:lumMod val="75000"/>
                      </a:schemeClr>
                    </a:solidFill>
                  </a:tcPr>
                </a:tc>
                <a:extLst>
                  <a:ext uri="{0D108BD9-81ED-4DB2-BD59-A6C34878D82A}">
                    <a16:rowId xmlns:a16="http://schemas.microsoft.com/office/drawing/2014/main" val="1912535489"/>
                  </a:ext>
                </a:extLst>
              </a:tr>
              <a:tr h="345740">
                <a:tc>
                  <a:txBody>
                    <a:bodyPr/>
                    <a:lstStyle/>
                    <a:p>
                      <a:endParaRPr lang="en-US" sz="1400" dirty="0"/>
                    </a:p>
                  </a:txBody>
                  <a:tcPr>
                    <a:solidFill>
                      <a:schemeClr val="bg1">
                        <a:lumMod val="75000"/>
                      </a:schemeClr>
                    </a:solidFill>
                  </a:tcPr>
                </a:tc>
                <a:tc>
                  <a:txBody>
                    <a:bodyPr/>
                    <a:lstStyle/>
                    <a:p>
                      <a:r>
                        <a:rPr lang="en-US" sz="1400" dirty="0"/>
                        <a:t>20-40</a:t>
                      </a:r>
                    </a:p>
                  </a:txBody>
                  <a:tcPr>
                    <a:solidFill>
                      <a:schemeClr val="bg1">
                        <a:lumMod val="75000"/>
                      </a:schemeClr>
                    </a:solidFill>
                  </a:tcPr>
                </a:tc>
                <a:tc>
                  <a:txBody>
                    <a:bodyPr/>
                    <a:lstStyle/>
                    <a:p>
                      <a:endParaRPr lang="en-US" sz="1400" dirty="0"/>
                    </a:p>
                  </a:txBody>
                  <a:tcPr>
                    <a:solidFill>
                      <a:schemeClr val="bg1">
                        <a:lumMod val="75000"/>
                      </a:schemeClr>
                    </a:solidFill>
                  </a:tcPr>
                </a:tc>
                <a:extLst>
                  <a:ext uri="{0D108BD9-81ED-4DB2-BD59-A6C34878D82A}">
                    <a16:rowId xmlns:a16="http://schemas.microsoft.com/office/drawing/2014/main" val="2237468512"/>
                  </a:ext>
                </a:extLst>
              </a:tr>
              <a:tr h="345740">
                <a:tc>
                  <a:txBody>
                    <a:bodyPr/>
                    <a:lstStyle/>
                    <a:p>
                      <a:endParaRPr lang="en-US" sz="1400" dirty="0"/>
                    </a:p>
                  </a:txBody>
                  <a:tcPr>
                    <a:solidFill>
                      <a:schemeClr val="bg1">
                        <a:lumMod val="75000"/>
                      </a:schemeClr>
                    </a:solidFill>
                  </a:tcPr>
                </a:tc>
                <a:tc>
                  <a:txBody>
                    <a:bodyPr/>
                    <a:lstStyle/>
                    <a:p>
                      <a:r>
                        <a:rPr lang="en-US" sz="1400" dirty="0"/>
                        <a:t>40-60</a:t>
                      </a:r>
                    </a:p>
                  </a:txBody>
                  <a:tcPr>
                    <a:solidFill>
                      <a:schemeClr val="bg1">
                        <a:lumMod val="75000"/>
                      </a:schemeClr>
                    </a:solidFill>
                  </a:tcPr>
                </a:tc>
                <a:tc>
                  <a:txBody>
                    <a:bodyPr/>
                    <a:lstStyle/>
                    <a:p>
                      <a:endParaRPr lang="en-US" sz="1400" dirty="0"/>
                    </a:p>
                  </a:txBody>
                  <a:tcPr>
                    <a:solidFill>
                      <a:schemeClr val="bg1">
                        <a:lumMod val="75000"/>
                      </a:schemeClr>
                    </a:solidFill>
                  </a:tcPr>
                </a:tc>
                <a:extLst>
                  <a:ext uri="{0D108BD9-81ED-4DB2-BD59-A6C34878D82A}">
                    <a16:rowId xmlns:a16="http://schemas.microsoft.com/office/drawing/2014/main" val="100841904"/>
                  </a:ext>
                </a:extLst>
              </a:tr>
              <a:tr h="345740">
                <a:tc>
                  <a:txBody>
                    <a:bodyPr/>
                    <a:lstStyle/>
                    <a:p>
                      <a:r>
                        <a:rPr lang="en-US" sz="1400" dirty="0"/>
                        <a:t>Climate type</a:t>
                      </a:r>
                    </a:p>
                  </a:txBody>
                  <a:tcPr>
                    <a:solidFill>
                      <a:schemeClr val="bg1">
                        <a:lumMod val="85000"/>
                      </a:schemeClr>
                    </a:solidFill>
                  </a:tcPr>
                </a:tc>
                <a:tc>
                  <a:txBody>
                    <a:bodyPr/>
                    <a:lstStyle/>
                    <a:p>
                      <a:r>
                        <a:rPr lang="en-US" sz="1400" dirty="0"/>
                        <a:t>Wet</a:t>
                      </a:r>
                    </a:p>
                  </a:txBody>
                  <a:tcPr>
                    <a:solidFill>
                      <a:schemeClr val="bg1">
                        <a:lumMod val="85000"/>
                      </a:schemeClr>
                    </a:solidFill>
                  </a:tcPr>
                </a:tc>
                <a:tc>
                  <a:txBody>
                    <a:bodyPr/>
                    <a:lstStyle/>
                    <a:p>
                      <a:endParaRPr lang="en-US" sz="1400" dirty="0"/>
                    </a:p>
                  </a:txBody>
                  <a:tcPr>
                    <a:solidFill>
                      <a:schemeClr val="bg1">
                        <a:lumMod val="85000"/>
                      </a:schemeClr>
                    </a:solidFill>
                  </a:tcPr>
                </a:tc>
                <a:extLst>
                  <a:ext uri="{0D108BD9-81ED-4DB2-BD59-A6C34878D82A}">
                    <a16:rowId xmlns:a16="http://schemas.microsoft.com/office/drawing/2014/main" val="4070708673"/>
                  </a:ext>
                </a:extLst>
              </a:tr>
              <a:tr h="345740">
                <a:tc>
                  <a:txBody>
                    <a:bodyPr/>
                    <a:lstStyle/>
                    <a:p>
                      <a:endParaRPr lang="en-US" sz="1400" dirty="0"/>
                    </a:p>
                  </a:txBody>
                  <a:tcPr>
                    <a:solidFill>
                      <a:schemeClr val="bg1">
                        <a:lumMod val="85000"/>
                      </a:schemeClr>
                    </a:solidFill>
                  </a:tcPr>
                </a:tc>
                <a:tc>
                  <a:txBody>
                    <a:bodyPr/>
                    <a:lstStyle/>
                    <a:p>
                      <a:r>
                        <a:rPr lang="en-US" sz="1400" dirty="0"/>
                        <a:t>Medium</a:t>
                      </a:r>
                    </a:p>
                  </a:txBody>
                  <a:tcPr>
                    <a:solidFill>
                      <a:schemeClr val="bg1">
                        <a:lumMod val="85000"/>
                      </a:schemeClr>
                    </a:solidFill>
                  </a:tcPr>
                </a:tc>
                <a:tc>
                  <a:txBody>
                    <a:bodyPr/>
                    <a:lstStyle/>
                    <a:p>
                      <a:endParaRPr lang="en-US" sz="1400" dirty="0"/>
                    </a:p>
                  </a:txBody>
                  <a:tcPr>
                    <a:solidFill>
                      <a:schemeClr val="bg1">
                        <a:lumMod val="85000"/>
                      </a:schemeClr>
                    </a:solidFill>
                  </a:tcPr>
                </a:tc>
                <a:extLst>
                  <a:ext uri="{0D108BD9-81ED-4DB2-BD59-A6C34878D82A}">
                    <a16:rowId xmlns:a16="http://schemas.microsoft.com/office/drawing/2014/main" val="1226580115"/>
                  </a:ext>
                </a:extLst>
              </a:tr>
              <a:tr h="0">
                <a:tc>
                  <a:txBody>
                    <a:bodyPr/>
                    <a:lstStyle/>
                    <a:p>
                      <a:endParaRPr lang="en-US" sz="1400" dirty="0"/>
                    </a:p>
                  </a:txBody>
                  <a:tcPr>
                    <a:solidFill>
                      <a:schemeClr val="bg1">
                        <a:lumMod val="85000"/>
                      </a:schemeClr>
                    </a:solidFill>
                  </a:tcPr>
                </a:tc>
                <a:tc>
                  <a:txBody>
                    <a:bodyPr/>
                    <a:lstStyle/>
                    <a:p>
                      <a:r>
                        <a:rPr lang="en-US" sz="1400" dirty="0"/>
                        <a:t>Dry</a:t>
                      </a:r>
                    </a:p>
                  </a:txBody>
                  <a:tcPr>
                    <a:solidFill>
                      <a:schemeClr val="bg1">
                        <a:lumMod val="85000"/>
                      </a:schemeClr>
                    </a:solidFill>
                  </a:tcPr>
                </a:tc>
                <a:tc>
                  <a:txBody>
                    <a:bodyPr/>
                    <a:lstStyle/>
                    <a:p>
                      <a:endParaRPr lang="en-US" sz="1400" dirty="0"/>
                    </a:p>
                  </a:txBody>
                  <a:tcPr>
                    <a:solidFill>
                      <a:schemeClr val="bg1">
                        <a:lumMod val="85000"/>
                      </a:schemeClr>
                    </a:solidFill>
                  </a:tcPr>
                </a:tc>
                <a:extLst>
                  <a:ext uri="{0D108BD9-81ED-4DB2-BD59-A6C34878D82A}">
                    <a16:rowId xmlns:a16="http://schemas.microsoft.com/office/drawing/2014/main" val="1246532672"/>
                  </a:ext>
                </a:extLst>
              </a:tr>
            </a:tbl>
          </a:graphicData>
        </a:graphic>
      </p:graphicFrame>
    </p:spTree>
    <p:extLst>
      <p:ext uri="{BB962C8B-B14F-4D97-AF65-F5344CB8AC3E}">
        <p14:creationId xmlns:p14="http://schemas.microsoft.com/office/powerpoint/2010/main" val="2469331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73DE9-0AF7-19F5-9D57-2A56A6BAA679}"/>
              </a:ext>
            </a:extLst>
          </p:cNvPr>
          <p:cNvSpPr>
            <a:spLocks noGrp="1"/>
          </p:cNvSpPr>
          <p:nvPr>
            <p:ph idx="1"/>
          </p:nvPr>
        </p:nvSpPr>
        <p:spPr>
          <a:xfrm>
            <a:off x="838200" y="344032"/>
            <a:ext cx="10515600" cy="5832931"/>
          </a:xfrm>
        </p:spPr>
        <p:txBody>
          <a:bodyPr/>
          <a:lstStyle/>
          <a:p>
            <a:endParaRPr lang="en-US" dirty="0"/>
          </a:p>
          <a:p>
            <a:r>
              <a:rPr lang="en-US" dirty="0"/>
              <a:t>Refining/building your model during analysis is generally considered OK (although this isn’t completely cut and dried) – but don’t throw in new covariates you haven’t considered before – unless you adjust for multiple comparisons.</a:t>
            </a:r>
          </a:p>
          <a:p>
            <a:r>
              <a:rPr lang="en-US" dirty="0"/>
              <a:t>If you’re working with continuous variables (such as temperature) and you want to divide it into categories, use what you know about the science to do so – or use commonly-accepted divisions such as age over/under 18.</a:t>
            </a:r>
          </a:p>
          <a:p>
            <a:r>
              <a:rPr lang="en-US" dirty="0"/>
              <a:t>Avoid percentiles– it’s hard to replicate or generalize these.</a:t>
            </a:r>
          </a:p>
          <a:p>
            <a:r>
              <a:rPr lang="en-US" dirty="0"/>
              <a:t>And absolutely DON’T derive the divisions based on generating the “best” p-value.</a:t>
            </a:r>
          </a:p>
          <a:p>
            <a:r>
              <a:rPr lang="en-US" dirty="0"/>
              <a:t>And beware of convincing yourself to stretch the limits!</a:t>
            </a:r>
          </a:p>
        </p:txBody>
      </p:sp>
    </p:spTree>
    <p:extLst>
      <p:ext uri="{BB962C8B-B14F-4D97-AF65-F5344CB8AC3E}">
        <p14:creationId xmlns:p14="http://schemas.microsoft.com/office/powerpoint/2010/main" val="298446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563B-28FD-3EB8-B533-06D0F6FA3BE6}"/>
              </a:ext>
            </a:extLst>
          </p:cNvPr>
          <p:cNvSpPr>
            <a:spLocks noGrp="1"/>
          </p:cNvSpPr>
          <p:nvPr>
            <p:ph type="title"/>
          </p:nvPr>
        </p:nvSpPr>
        <p:spPr/>
        <p:txBody>
          <a:bodyPr/>
          <a:lstStyle/>
          <a:p>
            <a:r>
              <a:rPr lang="en-US" b="1" dirty="0">
                <a:solidFill>
                  <a:srgbClr val="4E2A84"/>
                </a:solidFill>
                <a:latin typeface="Aptos Display" panose="020B0004020202020204" pitchFamily="34" charset="0"/>
              </a:rPr>
              <a:t>Exercise</a:t>
            </a:r>
          </a:p>
        </p:txBody>
      </p:sp>
      <p:sp>
        <p:nvSpPr>
          <p:cNvPr id="3" name="Content Placeholder 2">
            <a:extLst>
              <a:ext uri="{FF2B5EF4-FFF2-40B4-BE49-F238E27FC236}">
                <a16:creationId xmlns:a16="http://schemas.microsoft.com/office/drawing/2014/main" id="{C003FC22-DD57-7689-6110-FF475A2C8E7B}"/>
              </a:ext>
            </a:extLst>
          </p:cNvPr>
          <p:cNvSpPr>
            <a:spLocks noGrp="1"/>
          </p:cNvSpPr>
          <p:nvPr>
            <p:ph idx="1"/>
          </p:nvPr>
        </p:nvSpPr>
        <p:spPr/>
        <p:txBody>
          <a:bodyPr>
            <a:normAutofit/>
          </a:bodyPr>
          <a:lstStyle/>
          <a:p>
            <a:r>
              <a:rPr lang="en-US" dirty="0"/>
              <a:t>Here are two study proposals. </a:t>
            </a:r>
          </a:p>
          <a:p>
            <a:pPr lvl="1"/>
            <a:r>
              <a:rPr lang="en-US" dirty="0"/>
              <a:t>What are the multiple-comparisons issues? </a:t>
            </a:r>
          </a:p>
          <a:p>
            <a:pPr lvl="1"/>
            <a:r>
              <a:rPr lang="en-US" dirty="0"/>
              <a:t>Can they be alleviated, and if so, how? </a:t>
            </a:r>
          </a:p>
          <a:p>
            <a:r>
              <a:rPr lang="en-US" dirty="0"/>
              <a:t>Put your thoughts/suggestions in the chat. (No right or wrong answers here!)</a:t>
            </a:r>
          </a:p>
          <a:p>
            <a:endParaRPr lang="en-US" dirty="0"/>
          </a:p>
          <a:p>
            <a:endParaRPr lang="en-US" dirty="0"/>
          </a:p>
        </p:txBody>
      </p:sp>
    </p:spTree>
    <p:extLst>
      <p:ext uri="{BB962C8B-B14F-4D97-AF65-F5344CB8AC3E}">
        <p14:creationId xmlns:p14="http://schemas.microsoft.com/office/powerpoint/2010/main" val="964213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32974-CCAE-7FEC-C1A5-804AFF7AC88C}"/>
              </a:ext>
            </a:extLst>
          </p:cNvPr>
          <p:cNvSpPr>
            <a:spLocks noGrp="1"/>
          </p:cNvSpPr>
          <p:nvPr>
            <p:ph idx="1"/>
          </p:nvPr>
        </p:nvSpPr>
        <p:spPr/>
        <p:txBody>
          <a:bodyPr>
            <a:normAutofit/>
          </a:bodyPr>
          <a:lstStyle/>
          <a:p>
            <a:pPr marL="0" indent="0">
              <a:buNone/>
            </a:pPr>
            <a:r>
              <a:rPr lang="en-US" dirty="0"/>
              <a:t>1. We are monitoring the health of patients after cardiac surgery, and would like to know if there’s a relationship between requiring a second procedure, demographic factors, and other health measures.</a:t>
            </a:r>
          </a:p>
          <a:p>
            <a:pPr marL="0" indent="0">
              <a:buNone/>
            </a:pPr>
            <a:endParaRPr lang="en-US" dirty="0"/>
          </a:p>
          <a:p>
            <a:pPr marL="0" indent="0">
              <a:buNone/>
            </a:pPr>
            <a:endParaRPr lang="en-US" dirty="0"/>
          </a:p>
          <a:p>
            <a:pPr marL="0" indent="0">
              <a:buNone/>
            </a:pPr>
            <a:r>
              <a:rPr lang="en-US" dirty="0"/>
              <a:t>2. We are evaluating a pilot survey questionnaire of 25 questions. We would like to know which questions have a non-response rate of more than 10%.</a:t>
            </a:r>
          </a:p>
          <a:p>
            <a:pPr marL="0" indent="0">
              <a:buNone/>
            </a:pPr>
            <a:endParaRPr lang="en-US" dirty="0"/>
          </a:p>
          <a:p>
            <a:endParaRPr lang="en-US" dirty="0"/>
          </a:p>
        </p:txBody>
      </p:sp>
    </p:spTree>
    <p:extLst>
      <p:ext uri="{BB962C8B-B14F-4D97-AF65-F5344CB8AC3E}">
        <p14:creationId xmlns:p14="http://schemas.microsoft.com/office/powerpoint/2010/main" val="281334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a:extLst>
              <a:ext uri="{FF2B5EF4-FFF2-40B4-BE49-F238E27FC236}">
                <a16:creationId xmlns:a16="http://schemas.microsoft.com/office/drawing/2014/main" id="{A345C4ED-BD9D-1C33-1D99-50BAE26C4A8D}"/>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1161693-9B81-8479-AACA-750319997F46}"/>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C8EBFB4A-CE18-C1A0-B950-DFF2A28F3F49}"/>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CCD19715-02E1-664B-8571-BC1FDD58E7B3}"/>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E9114B-1404-18EA-E974-807B00F42BFE}"/>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rIns="914400" rtlCol="0" anchor="ctr">
            <a:noAutofit/>
          </a:bodyPr>
          <a:lstStyle/>
          <a:p>
            <a:r>
              <a:rPr lang="en-US" sz="4800" dirty="0">
                <a:latin typeface="Arial" panose="020B0604020202020204" pitchFamily="34" charset="0"/>
                <a:cs typeface="Arial" panose="020B0604020202020204" pitchFamily="34" charset="0"/>
              </a:rPr>
              <a:t>Introduction and Goals</a:t>
            </a:r>
          </a:p>
        </p:txBody>
      </p:sp>
    </p:spTree>
    <p:extLst>
      <p:ext uri="{BB962C8B-B14F-4D97-AF65-F5344CB8AC3E}">
        <p14:creationId xmlns:p14="http://schemas.microsoft.com/office/powerpoint/2010/main" val="512488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9787-52AD-E96C-4024-62FEEDFE09AA}"/>
              </a:ext>
            </a:extLst>
          </p:cNvPr>
          <p:cNvSpPr>
            <a:spLocks noGrp="1"/>
          </p:cNvSpPr>
          <p:nvPr>
            <p:ph type="title"/>
          </p:nvPr>
        </p:nvSpPr>
        <p:spPr/>
        <p:txBody>
          <a:bodyPr/>
          <a:lstStyle/>
          <a:p>
            <a:r>
              <a:rPr lang="en-US" b="1" dirty="0">
                <a:solidFill>
                  <a:srgbClr val="4E2A84"/>
                </a:solidFill>
                <a:latin typeface="Aptos Display" panose="020B0004020202020204" pitchFamily="34" charset="0"/>
              </a:rPr>
              <a:t>Wrapping up</a:t>
            </a:r>
          </a:p>
        </p:txBody>
      </p:sp>
      <p:sp>
        <p:nvSpPr>
          <p:cNvPr id="3" name="Content Placeholder 2">
            <a:extLst>
              <a:ext uri="{FF2B5EF4-FFF2-40B4-BE49-F238E27FC236}">
                <a16:creationId xmlns:a16="http://schemas.microsoft.com/office/drawing/2014/main" id="{81B3849D-F026-02C5-A72C-F9DDDED32495}"/>
              </a:ext>
            </a:extLst>
          </p:cNvPr>
          <p:cNvSpPr>
            <a:spLocks noGrp="1"/>
          </p:cNvSpPr>
          <p:nvPr>
            <p:ph idx="1"/>
          </p:nvPr>
        </p:nvSpPr>
        <p:spPr/>
        <p:txBody>
          <a:bodyPr/>
          <a:lstStyle/>
          <a:p>
            <a:r>
              <a:rPr lang="en-US" dirty="0"/>
              <a:t>This is a complicated issue – and we can often justify several different approaches.</a:t>
            </a:r>
          </a:p>
          <a:p>
            <a:r>
              <a:rPr lang="en-US" dirty="0"/>
              <a:t>It’s more important to be able to recognize that there might be a multiple-comparisons issue than it is to know which approach to take – that will emerge and evolve as you formulate your plan.</a:t>
            </a:r>
          </a:p>
          <a:p>
            <a:r>
              <a:rPr lang="en-US" dirty="0"/>
              <a:t>If in doubt, talk to a statistician!</a:t>
            </a:r>
          </a:p>
          <a:p>
            <a:r>
              <a:rPr lang="en-US" dirty="0"/>
              <a:t>RCDS free consultation service: </a:t>
            </a:r>
            <a:r>
              <a:rPr lang="en-US" sz="2800" dirty="0">
                <a:ea typeface="+mn-lt"/>
                <a:cs typeface="+mn-lt"/>
              </a:rPr>
              <a:t> </a:t>
            </a:r>
            <a:r>
              <a:rPr lang="en-US" sz="2800" b="1" dirty="0">
                <a:solidFill>
                  <a:srgbClr val="7030A0"/>
                </a:solidFill>
                <a:ea typeface="+mn-lt"/>
                <a:cs typeface="+mn-lt"/>
                <a:hlinkClick r:id="rId3">
                  <a:extLst>
                    <a:ext uri="{A12FA001-AC4F-418D-AE19-62706E023703}">
                      <ahyp:hlinkClr xmlns:ahyp="http://schemas.microsoft.com/office/drawing/2018/hyperlinkcolor" val="tx"/>
                    </a:ext>
                  </a:extLst>
                </a:hlinkClick>
              </a:rPr>
              <a:t>bit.ly/</a:t>
            </a:r>
            <a:r>
              <a:rPr lang="en-US" sz="2800" b="1" dirty="0" err="1">
                <a:solidFill>
                  <a:srgbClr val="7030A0"/>
                </a:solidFill>
                <a:ea typeface="+mn-lt"/>
                <a:cs typeface="+mn-lt"/>
                <a:hlinkClick r:id="rId3">
                  <a:extLst>
                    <a:ext uri="{A12FA001-AC4F-418D-AE19-62706E023703}">
                      <ahyp:hlinkClr xmlns:ahyp="http://schemas.microsoft.com/office/drawing/2018/hyperlinkcolor" val="tx"/>
                    </a:ext>
                  </a:extLst>
                </a:hlinkClick>
              </a:rPr>
              <a:t>rcdsconsult</a:t>
            </a:r>
            <a:endParaRPr lang="en-US" sz="2800" b="1" dirty="0">
              <a:solidFill>
                <a:srgbClr val="7030A0"/>
              </a:solidFill>
              <a:ea typeface="+mn-lt"/>
              <a:cs typeface="+mn-lt"/>
            </a:endParaRPr>
          </a:p>
          <a:p>
            <a:r>
              <a:rPr lang="en-US" dirty="0"/>
              <a:t>Any questions or feedback: jillian.whitton@northwestern.edu</a:t>
            </a:r>
          </a:p>
        </p:txBody>
      </p:sp>
    </p:spTree>
    <p:extLst>
      <p:ext uri="{BB962C8B-B14F-4D97-AF65-F5344CB8AC3E}">
        <p14:creationId xmlns:p14="http://schemas.microsoft.com/office/powerpoint/2010/main" val="3902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AA80756-AAF7-3901-B803-59F1D47A959D}"/>
              </a:ext>
            </a:extLst>
          </p:cNvPr>
          <p:cNvSpPr>
            <a:spLocks noGrp="1"/>
          </p:cNvSpPr>
          <p:nvPr>
            <p:ph idx="1"/>
          </p:nvPr>
        </p:nvSpPr>
        <p:spPr>
          <a:xfrm>
            <a:off x="838200" y="407407"/>
            <a:ext cx="10515600" cy="1393114"/>
          </a:xfrm>
        </p:spPr>
        <p:txBody>
          <a:bodyPr/>
          <a:lstStyle/>
          <a:p>
            <a:pPr marL="0" indent="0">
              <a:buNone/>
            </a:pPr>
            <a:r>
              <a:rPr lang="en-US" dirty="0"/>
              <a:t>Statistical analysis is sometimes very straightforward. But sometimes it isn’t. We can find ourselves constructing more than one statistical model and performing more than one statistical test.</a:t>
            </a:r>
          </a:p>
        </p:txBody>
      </p:sp>
      <p:sp>
        <p:nvSpPr>
          <p:cNvPr id="5" name="Content Placeholder 2">
            <a:extLst>
              <a:ext uri="{FF2B5EF4-FFF2-40B4-BE49-F238E27FC236}">
                <a16:creationId xmlns:a16="http://schemas.microsoft.com/office/drawing/2014/main" id="{2C16D69C-DFFC-847B-9686-91C66BB8623A}"/>
              </a:ext>
            </a:extLst>
          </p:cNvPr>
          <p:cNvSpPr txBox="1">
            <a:spLocks/>
          </p:cNvSpPr>
          <p:nvPr/>
        </p:nvSpPr>
        <p:spPr>
          <a:xfrm>
            <a:off x="838200" y="1680024"/>
            <a:ext cx="10515600" cy="16287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Classical statistical approaches are based on the probability of our results occurring by chance (</a:t>
            </a:r>
            <a:r>
              <a:rPr lang="en-US" i="1" dirty="0"/>
              <a:t>p</a:t>
            </a:r>
            <a:r>
              <a:rPr lang="en-US" dirty="0"/>
              <a:t>=0.05 for example), and basing “statistical significance” on this probability. A </a:t>
            </a:r>
            <a:r>
              <a:rPr lang="en-US" i="1" dirty="0"/>
              <a:t>p</a:t>
            </a:r>
            <a:r>
              <a:rPr lang="en-US" dirty="0"/>
              <a:t>-value of 0.05 means the results would only happen by chance 5% of the time.</a:t>
            </a:r>
          </a:p>
        </p:txBody>
      </p:sp>
      <p:sp>
        <p:nvSpPr>
          <p:cNvPr id="6" name="Content Placeholder 2">
            <a:extLst>
              <a:ext uri="{FF2B5EF4-FFF2-40B4-BE49-F238E27FC236}">
                <a16:creationId xmlns:a16="http://schemas.microsoft.com/office/drawing/2014/main" id="{A4B4BD6F-E7FB-59D1-C09D-DEF5A91B37E9}"/>
              </a:ext>
            </a:extLst>
          </p:cNvPr>
          <p:cNvSpPr txBox="1">
            <a:spLocks/>
          </p:cNvSpPr>
          <p:nvPr/>
        </p:nvSpPr>
        <p:spPr>
          <a:xfrm>
            <a:off x="838200" y="3175628"/>
            <a:ext cx="10515600" cy="1393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But if we are doing more than one test, this can cause problems! We may need to make adjustments to our probability to correct for multiple testing.</a:t>
            </a:r>
          </a:p>
        </p:txBody>
      </p:sp>
      <p:sp>
        <p:nvSpPr>
          <p:cNvPr id="7" name="Content Placeholder 2">
            <a:extLst>
              <a:ext uri="{FF2B5EF4-FFF2-40B4-BE49-F238E27FC236}">
                <a16:creationId xmlns:a16="http://schemas.microsoft.com/office/drawing/2014/main" id="{E9122AA8-AD41-BA6D-6B82-4AD16BADD942}"/>
              </a:ext>
            </a:extLst>
          </p:cNvPr>
          <p:cNvSpPr txBox="1">
            <a:spLocks/>
          </p:cNvSpPr>
          <p:nvPr/>
        </p:nvSpPr>
        <p:spPr>
          <a:xfrm>
            <a:off x="838200" y="4468305"/>
            <a:ext cx="10515600" cy="1708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Better still, we should plan our analysis – if we can – to reduce the likelihood of this happening in the first place.</a:t>
            </a:r>
          </a:p>
        </p:txBody>
      </p:sp>
    </p:spTree>
    <p:extLst>
      <p:ext uri="{BB962C8B-B14F-4D97-AF65-F5344CB8AC3E}">
        <p14:creationId xmlns:p14="http://schemas.microsoft.com/office/powerpoint/2010/main" val="47266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B74D-14F8-7387-1996-000BEEF7B9A4}"/>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Goals of the workshop</a:t>
            </a:r>
          </a:p>
        </p:txBody>
      </p:sp>
      <p:sp>
        <p:nvSpPr>
          <p:cNvPr id="3" name="Content Placeholder 2">
            <a:extLst>
              <a:ext uri="{FF2B5EF4-FFF2-40B4-BE49-F238E27FC236}">
                <a16:creationId xmlns:a16="http://schemas.microsoft.com/office/drawing/2014/main" id="{154436A0-D855-8FD3-A483-27AC9A2D38B9}"/>
              </a:ext>
            </a:extLst>
          </p:cNvPr>
          <p:cNvSpPr>
            <a:spLocks noGrp="1"/>
          </p:cNvSpPr>
          <p:nvPr>
            <p:ph idx="1"/>
          </p:nvPr>
        </p:nvSpPr>
        <p:spPr>
          <a:xfrm>
            <a:off x="838200" y="1825625"/>
            <a:ext cx="10515600" cy="575743"/>
          </a:xfrm>
        </p:spPr>
        <p:txBody>
          <a:bodyPr/>
          <a:lstStyle/>
          <a:p>
            <a:r>
              <a:rPr lang="en-US" dirty="0"/>
              <a:t>Explain basic concepts of hypothesis testing</a:t>
            </a:r>
          </a:p>
        </p:txBody>
      </p:sp>
      <p:sp>
        <p:nvSpPr>
          <p:cNvPr id="4" name="Content Placeholder 2">
            <a:extLst>
              <a:ext uri="{FF2B5EF4-FFF2-40B4-BE49-F238E27FC236}">
                <a16:creationId xmlns:a16="http://schemas.microsoft.com/office/drawing/2014/main" id="{E1A783F5-1C0D-18C2-E429-2146AD85B3FC}"/>
              </a:ext>
            </a:extLst>
          </p:cNvPr>
          <p:cNvSpPr txBox="1">
            <a:spLocks/>
          </p:cNvSpPr>
          <p:nvPr/>
        </p:nvSpPr>
        <p:spPr>
          <a:xfrm>
            <a:off x="838200" y="2298819"/>
            <a:ext cx="10515600" cy="982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Understand the effect of multiple testing on our ability to draw inferences from our data</a:t>
            </a:r>
          </a:p>
        </p:txBody>
      </p:sp>
      <p:sp>
        <p:nvSpPr>
          <p:cNvPr id="5" name="Content Placeholder 2">
            <a:extLst>
              <a:ext uri="{FF2B5EF4-FFF2-40B4-BE49-F238E27FC236}">
                <a16:creationId xmlns:a16="http://schemas.microsoft.com/office/drawing/2014/main" id="{89C5237B-A31B-C460-49B5-1C79585B8A0F}"/>
              </a:ext>
            </a:extLst>
          </p:cNvPr>
          <p:cNvSpPr txBox="1">
            <a:spLocks/>
          </p:cNvSpPr>
          <p:nvPr/>
        </p:nvSpPr>
        <p:spPr>
          <a:xfrm>
            <a:off x="838200" y="3213219"/>
            <a:ext cx="10515600" cy="922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Understand the importance of strategies to avoid or reduce multiple comparisons</a:t>
            </a:r>
          </a:p>
        </p:txBody>
      </p:sp>
      <p:sp>
        <p:nvSpPr>
          <p:cNvPr id="8" name="Content Placeholder 2">
            <a:extLst>
              <a:ext uri="{FF2B5EF4-FFF2-40B4-BE49-F238E27FC236}">
                <a16:creationId xmlns:a16="http://schemas.microsoft.com/office/drawing/2014/main" id="{1F1AB8B6-296E-6F72-1A08-5CF216C5835B}"/>
              </a:ext>
            </a:extLst>
          </p:cNvPr>
          <p:cNvSpPr txBox="1">
            <a:spLocks/>
          </p:cNvSpPr>
          <p:nvPr/>
        </p:nvSpPr>
        <p:spPr>
          <a:xfrm>
            <a:off x="838200" y="4093436"/>
            <a:ext cx="10515600" cy="922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Introduce some approaches to correct for multiple comparisons in our estimates</a:t>
            </a:r>
          </a:p>
        </p:txBody>
      </p:sp>
      <p:sp>
        <p:nvSpPr>
          <p:cNvPr id="9" name="Content Placeholder 2">
            <a:extLst>
              <a:ext uri="{FF2B5EF4-FFF2-40B4-BE49-F238E27FC236}">
                <a16:creationId xmlns:a16="http://schemas.microsoft.com/office/drawing/2014/main" id="{C27DDEFA-870F-2E28-5143-2D6ED1D10B4C}"/>
              </a:ext>
            </a:extLst>
          </p:cNvPr>
          <p:cNvSpPr txBox="1">
            <a:spLocks/>
          </p:cNvSpPr>
          <p:nvPr/>
        </p:nvSpPr>
        <p:spPr>
          <a:xfrm>
            <a:off x="838200" y="4948015"/>
            <a:ext cx="10515600" cy="5298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shouldn’t be heavy on math – and there’ll be no coding</a:t>
            </a:r>
          </a:p>
        </p:txBody>
      </p:sp>
    </p:spTree>
    <p:extLst>
      <p:ext uri="{BB962C8B-B14F-4D97-AF65-F5344CB8AC3E}">
        <p14:creationId xmlns:p14="http://schemas.microsoft.com/office/powerpoint/2010/main" val="383818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227D-5161-69AE-03DD-461E474ADE6D}"/>
              </a:ext>
            </a:extLst>
          </p:cNvPr>
          <p:cNvSpPr>
            <a:spLocks noGrp="1"/>
          </p:cNvSpPr>
          <p:nvPr>
            <p:ph type="title"/>
          </p:nvPr>
        </p:nvSpPr>
        <p:spPr/>
        <p:txBody>
          <a:bodyPr>
            <a:normAutofit/>
          </a:bodyPr>
          <a:lstStyle/>
          <a:p>
            <a:r>
              <a:rPr lang="en-US" b="1" dirty="0">
                <a:solidFill>
                  <a:srgbClr val="4E2A84"/>
                </a:solidFill>
                <a:latin typeface="Aptos Display" panose="020B0004020202020204" pitchFamily="34" charset="0"/>
              </a:rPr>
              <a:t>Hypothesis testing</a:t>
            </a:r>
          </a:p>
        </p:txBody>
      </p:sp>
      <p:sp>
        <p:nvSpPr>
          <p:cNvPr id="3" name="Content Placeholder 2">
            <a:extLst>
              <a:ext uri="{FF2B5EF4-FFF2-40B4-BE49-F238E27FC236}">
                <a16:creationId xmlns:a16="http://schemas.microsoft.com/office/drawing/2014/main" id="{8B41A947-FBD9-F433-95F1-DEE082B61A5F}"/>
              </a:ext>
            </a:extLst>
          </p:cNvPr>
          <p:cNvSpPr>
            <a:spLocks noGrp="1"/>
          </p:cNvSpPr>
          <p:nvPr>
            <p:ph idx="1"/>
          </p:nvPr>
        </p:nvSpPr>
        <p:spPr>
          <a:xfrm>
            <a:off x="838200" y="1825625"/>
            <a:ext cx="10515600" cy="891938"/>
          </a:xfrm>
        </p:spPr>
        <p:txBody>
          <a:bodyPr/>
          <a:lstStyle/>
          <a:p>
            <a:r>
              <a:rPr lang="en-US" dirty="0"/>
              <a:t>We have a hypothesis we want to test, using our data (already existing, or collected for the purpose).</a:t>
            </a:r>
          </a:p>
        </p:txBody>
      </p:sp>
      <p:sp>
        <p:nvSpPr>
          <p:cNvPr id="5" name="Content Placeholder 2">
            <a:extLst>
              <a:ext uri="{FF2B5EF4-FFF2-40B4-BE49-F238E27FC236}">
                <a16:creationId xmlns:a16="http://schemas.microsoft.com/office/drawing/2014/main" id="{6B9EF649-403E-0171-C1E9-E7D8F634ED0D}"/>
              </a:ext>
            </a:extLst>
          </p:cNvPr>
          <p:cNvSpPr txBox="1">
            <a:spLocks/>
          </p:cNvSpPr>
          <p:nvPr/>
        </p:nvSpPr>
        <p:spPr>
          <a:xfrm>
            <a:off x="838200" y="2717563"/>
            <a:ext cx="10515600" cy="1341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Typically: is there a relationship between an outcome and other observed data (for example, is there a relationship between car engine size and fuel consumption?)</a:t>
            </a:r>
          </a:p>
        </p:txBody>
      </p:sp>
      <p:sp>
        <p:nvSpPr>
          <p:cNvPr id="6" name="Content Placeholder 2">
            <a:extLst>
              <a:ext uri="{FF2B5EF4-FFF2-40B4-BE49-F238E27FC236}">
                <a16:creationId xmlns:a16="http://schemas.microsoft.com/office/drawing/2014/main" id="{C781C09C-49D7-7B0B-BB7E-2F0A998F55C9}"/>
              </a:ext>
            </a:extLst>
          </p:cNvPr>
          <p:cNvSpPr txBox="1">
            <a:spLocks/>
          </p:cNvSpPr>
          <p:nvPr/>
        </p:nvSpPr>
        <p:spPr>
          <a:xfrm>
            <a:off x="838200" y="3919345"/>
            <a:ext cx="10515600" cy="909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a hypothesis we want to test, using our data (already existing, or collected for the purpose).</a:t>
            </a:r>
          </a:p>
        </p:txBody>
      </p:sp>
      <p:sp>
        <p:nvSpPr>
          <p:cNvPr id="7" name="Content Placeholder 2">
            <a:extLst>
              <a:ext uri="{FF2B5EF4-FFF2-40B4-BE49-F238E27FC236}">
                <a16:creationId xmlns:a16="http://schemas.microsoft.com/office/drawing/2014/main" id="{28A5BDE0-3530-93A9-5993-1FB56EBB49C3}"/>
              </a:ext>
            </a:extLst>
          </p:cNvPr>
          <p:cNvSpPr txBox="1">
            <a:spLocks/>
          </p:cNvSpPr>
          <p:nvPr/>
        </p:nvSpPr>
        <p:spPr>
          <a:xfrm>
            <a:off x="838200" y="4828373"/>
            <a:ext cx="10515600" cy="1348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likely are the results we are seeing, if the null hypothesis is true?</a:t>
            </a:r>
          </a:p>
        </p:txBody>
      </p:sp>
    </p:spTree>
    <p:extLst>
      <p:ext uri="{BB962C8B-B14F-4D97-AF65-F5344CB8AC3E}">
        <p14:creationId xmlns:p14="http://schemas.microsoft.com/office/powerpoint/2010/main" val="274060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292DF-7E39-8B11-4A98-0DA3A2C95764}"/>
              </a:ext>
            </a:extLst>
          </p:cNvPr>
          <p:cNvSpPr>
            <a:spLocks noGrp="1"/>
          </p:cNvSpPr>
          <p:nvPr>
            <p:ph idx="1"/>
          </p:nvPr>
        </p:nvSpPr>
        <p:spPr>
          <a:xfrm>
            <a:off x="838200" y="313765"/>
            <a:ext cx="10515600" cy="950259"/>
          </a:xfrm>
        </p:spPr>
        <p:txBody>
          <a:bodyPr/>
          <a:lstStyle/>
          <a:p>
            <a:pPr marL="0" indent="0">
              <a:buNone/>
            </a:pPr>
            <a:r>
              <a:rPr lang="en-US" dirty="0"/>
              <a:t>We’re testing to see if our data support the null hypothesis </a:t>
            </a:r>
            <a:r>
              <a:rPr lang="en-US" i="1" dirty="0"/>
              <a:t>H</a:t>
            </a:r>
            <a:r>
              <a:rPr lang="en-US" i="1" baseline="-25000" dirty="0"/>
              <a:t>0</a:t>
            </a:r>
            <a:r>
              <a:rPr lang="en-US" dirty="0"/>
              <a:t>. There are four possibilities.</a:t>
            </a:r>
          </a:p>
          <a:p>
            <a:pPr marL="0" indent="0">
              <a:buNone/>
            </a:pPr>
            <a:endParaRPr lang="en-US" dirty="0"/>
          </a:p>
        </p:txBody>
      </p:sp>
      <p:graphicFrame>
        <p:nvGraphicFramePr>
          <p:cNvPr id="9" name="Table 8">
            <a:extLst>
              <a:ext uri="{FF2B5EF4-FFF2-40B4-BE49-F238E27FC236}">
                <a16:creationId xmlns:a16="http://schemas.microsoft.com/office/drawing/2014/main" id="{FE5EBDBC-DD76-1436-BBCA-575CF8A40E89}"/>
              </a:ext>
            </a:extLst>
          </p:cNvPr>
          <p:cNvGraphicFramePr>
            <a:graphicFrameLocks noGrp="1"/>
          </p:cNvGraphicFramePr>
          <p:nvPr>
            <p:extLst>
              <p:ext uri="{D42A27DB-BD31-4B8C-83A1-F6EECF244321}">
                <p14:modId xmlns:p14="http://schemas.microsoft.com/office/powerpoint/2010/main" val="3742854177"/>
              </p:ext>
            </p:extLst>
          </p:nvPr>
        </p:nvGraphicFramePr>
        <p:xfrm>
          <a:off x="838200" y="1470511"/>
          <a:ext cx="10515600" cy="32258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308427913"/>
                    </a:ext>
                  </a:extLst>
                </a:gridCol>
                <a:gridCol w="1314450">
                  <a:extLst>
                    <a:ext uri="{9D8B030D-6E8A-4147-A177-3AD203B41FA5}">
                      <a16:colId xmlns:a16="http://schemas.microsoft.com/office/drawing/2014/main" val="1384605356"/>
                    </a:ext>
                  </a:extLst>
                </a:gridCol>
                <a:gridCol w="1314450">
                  <a:extLst>
                    <a:ext uri="{9D8B030D-6E8A-4147-A177-3AD203B41FA5}">
                      <a16:colId xmlns:a16="http://schemas.microsoft.com/office/drawing/2014/main" val="320130556"/>
                    </a:ext>
                  </a:extLst>
                </a:gridCol>
                <a:gridCol w="2628900">
                  <a:extLst>
                    <a:ext uri="{9D8B030D-6E8A-4147-A177-3AD203B41FA5}">
                      <a16:colId xmlns:a16="http://schemas.microsoft.com/office/drawing/2014/main" val="3499701745"/>
                    </a:ext>
                  </a:extLst>
                </a:gridCol>
                <a:gridCol w="2628900">
                  <a:extLst>
                    <a:ext uri="{9D8B030D-6E8A-4147-A177-3AD203B41FA5}">
                      <a16:colId xmlns:a16="http://schemas.microsoft.com/office/drawing/2014/main" val="3515881045"/>
                    </a:ext>
                  </a:extLst>
                </a:gridCol>
              </a:tblGrid>
              <a:tr h="370840">
                <a:tc rowSpan="3" gridSpan="3">
                  <a: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p>
                  </a:txBody>
                  <a:tcPr marL="68580" marR="68580" marT="0" marB="0">
                    <a:lnR w="38100" cap="flat" cmpd="sng" algn="ctr">
                      <a:solidFill>
                        <a:schemeClr val="bg1"/>
                      </a:solidFill>
                      <a:prstDash val="solid"/>
                      <a:round/>
                      <a:headEnd type="none" w="med" len="med"/>
                      <a:tailEnd type="none" w="med" len="med"/>
                    </a:lnR>
                    <a:solidFill>
                      <a:schemeClr val="accent5">
                        <a:lumMod val="60000"/>
                        <a:lumOff val="40000"/>
                      </a:schemeClr>
                    </a:solidFill>
                  </a:tcPr>
                </a:tc>
                <a:tc rowSpan="3" hMerge="1">
                  <a:txBody>
                    <a:bodyPr/>
                    <a:lstStyle/>
                    <a:p>
                      <a:endParaRPr lang="en-US"/>
                    </a:p>
                  </a:txBody>
                  <a:tcPr/>
                </a:tc>
                <a:tc rowSpan="3" hMerge="1">
                  <a:txBody>
                    <a:bodyPr/>
                    <a:lstStyle/>
                    <a:p>
                      <a:endParaRPr lang="en-US"/>
                    </a:p>
                  </a:txBody>
                  <a:tcPr/>
                </a:tc>
                <a:tc gridSpan="2">
                  <a:txBody>
                    <a:bodyPr/>
                    <a:lstStyle/>
                    <a:p>
                      <a:pPr marL="0" marR="0" algn="ctr">
                        <a:lnSpc>
                          <a:spcPct val="107000"/>
                        </a:lnSpc>
                        <a:spcAft>
                          <a:spcPts val="800"/>
                        </a:spcAft>
                      </a:pPr>
                      <a:r>
                        <a:rPr lang="en-US" sz="20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Null hypothesis (</a:t>
                      </a:r>
                      <a:r>
                        <a:rPr lang="en-US" sz="2000" b="1" i="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H</a:t>
                      </a:r>
                      <a:r>
                        <a:rPr lang="en-US" sz="2000" b="1" kern="100" baseline="-250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0</a:t>
                      </a:r>
                      <a:r>
                        <a:rPr lang="en-US" sz="20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solidFill>
                      <a:schemeClr val="accent5">
                        <a:lumMod val="60000"/>
                        <a:lumOff val="40000"/>
                      </a:schemeClr>
                    </a:solidFill>
                  </a:tcPr>
                </a:tc>
                <a:tc hMerge="1">
                  <a:txBody>
                    <a:bodyPr/>
                    <a:lstStyle/>
                    <a:p>
                      <a:endParaRPr lang="en-US"/>
                    </a:p>
                  </a:txBody>
                  <a:tcPr/>
                </a:tc>
                <a:extLst>
                  <a:ext uri="{0D108BD9-81ED-4DB2-BD59-A6C34878D82A}">
                    <a16:rowId xmlns:a16="http://schemas.microsoft.com/office/drawing/2014/main" val="3330569018"/>
                  </a:ext>
                </a:extLst>
              </a:tr>
              <a:tr h="185420">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lgn="ctr">
                        <a:lnSpc>
                          <a:spcPct val="107000"/>
                        </a:lnSpc>
                        <a:spcAft>
                          <a:spcPts val="800"/>
                        </a:spcAft>
                      </a:pPr>
                      <a:r>
                        <a:rPr lang="en-US" sz="20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True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B w="38100" cap="flat" cmpd="sng" algn="ctr">
                      <a:solidFill>
                        <a:schemeClr val="bg1"/>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Aft>
                          <a:spcPts val="800"/>
                        </a:spcAft>
                      </a:pPr>
                      <a:r>
                        <a:rPr lang="en-US" sz="20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False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B w="38100" cap="flat" cmpd="sng" algn="ctr">
                      <a:solidFill>
                        <a:schemeClr val="bg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818536338"/>
                  </a:ext>
                </a:extLst>
              </a:tr>
              <a:tr h="185420">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marL="0" marR="0" algn="ctr">
                        <a:lnSpc>
                          <a:spcPct val="107000"/>
                        </a:lnSpc>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In reality</a:t>
                      </a:r>
                    </a:p>
                  </a:txBody>
                  <a:tcPr marL="68580" marR="68580" marT="0" marB="0"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60000"/>
                        <a:lumOff val="40000"/>
                      </a:schemeClr>
                    </a:solidFill>
                  </a:tcPr>
                </a:tc>
                <a:tc hMerge="1">
                  <a:txBody>
                    <a:bodyPr/>
                    <a:lstStyle/>
                    <a:p>
                      <a:pPr marL="0" marR="0" algn="ctr">
                        <a:lnSpc>
                          <a:spcPct val="107000"/>
                        </a:lnSpc>
                        <a:spcAft>
                          <a:spcPts val="80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544446852"/>
                  </a:ext>
                </a:extLst>
              </a:tr>
              <a:tr h="370840">
                <a:tc rowSpan="6">
                  <a:txBody>
                    <a:bodyPr/>
                    <a:lstStyle/>
                    <a:p>
                      <a:pPr marL="0" marR="0">
                        <a:lnSpc>
                          <a:spcPct val="107000"/>
                        </a:lnSpc>
                        <a:spcAft>
                          <a:spcPts val="800"/>
                        </a:spcAft>
                      </a:pPr>
                      <a:r>
                        <a:rPr lang="en-US" sz="20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Decision about null hypothesis (</a:t>
                      </a:r>
                      <a:r>
                        <a:rPr lang="en-US" sz="2000" b="1" i="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H</a:t>
                      </a:r>
                      <a:r>
                        <a:rPr lang="en-US" sz="2000" b="1" kern="100" baseline="-250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0</a:t>
                      </a:r>
                      <a:r>
                        <a:rPr lang="en-US" sz="20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rowSpan="3">
                  <a:txBody>
                    <a:bodyPr/>
                    <a:lstStyle/>
                    <a:p>
                      <a:pPr marL="0" marR="0">
                        <a:lnSpc>
                          <a:spcPct val="107000"/>
                        </a:lnSpc>
                        <a:spcAft>
                          <a:spcPts val="800"/>
                        </a:spcAft>
                      </a:pPr>
                      <a:r>
                        <a:rPr lang="en-US" sz="20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Accept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solidFill>
                      <a:schemeClr val="accent5">
                        <a:lumMod val="60000"/>
                        <a:lumOff val="40000"/>
                      </a:schemeClr>
                    </a:solidFill>
                  </a:tcPr>
                </a:tc>
                <a:tc rowSpan="6">
                  <a:txBody>
                    <a:bodyPr/>
                    <a:lstStyle/>
                    <a:p>
                      <a:pPr marL="0" marR="0">
                        <a:lnSpc>
                          <a:spcPct val="107000"/>
                        </a:lnSpc>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Based on our data</a:t>
                      </a:r>
                    </a:p>
                  </a:txBody>
                  <a:tcPr marL="68580" marR="6858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5">
                        <a:lumMod val="60000"/>
                        <a:lumOff val="40000"/>
                      </a:schemeClr>
                    </a:solidFill>
                  </a:tcPr>
                </a:tc>
                <a:tc>
                  <a: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Correct inference</a:t>
                      </a:r>
                    </a:p>
                  </a:txBody>
                  <a:tcPr marL="68580" marR="68580" marT="0" marB="0">
                    <a:lnL w="38100" cap="flat" cmpd="sng" algn="ctr">
                      <a:solidFill>
                        <a:schemeClr val="bg1"/>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2"/>
                    </a:solidFill>
                  </a:tcPr>
                </a:tc>
                <a:tc>
                  <a:txBody>
                    <a:bodyPr/>
                    <a:lstStyle/>
                    <a:p>
                      <a:pPr marL="0" marR="0">
                        <a:lnSpc>
                          <a:spcPct val="107000"/>
                        </a:lnSpc>
                        <a:spcAft>
                          <a:spcPts val="800"/>
                        </a:spcAft>
                      </a:pPr>
                      <a:r>
                        <a:rPr lang="en-US" sz="2000" kern="100">
                          <a:effectLst/>
                          <a:latin typeface="Aptos" panose="020B0004020202020204" pitchFamily="34" charset="0"/>
                          <a:ea typeface="Aptos" panose="020B0004020202020204" pitchFamily="34" charset="0"/>
                          <a:cs typeface="Times New Roman" panose="02020603050405020304" pitchFamily="18" charset="0"/>
                        </a:rPr>
                        <a:t>Type II error</a:t>
                      </a:r>
                    </a:p>
                  </a:txBody>
                  <a:tcPr marL="68580" marR="68580" marT="0" marB="0">
                    <a:lnL w="12700" cap="flat" cmpd="sng" algn="ctr">
                      <a:solidFill>
                        <a:schemeClr val="accent5">
                          <a:lumMod val="60000"/>
                          <a:lumOff val="40000"/>
                        </a:schemeClr>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1356957508"/>
                  </a:ext>
                </a:extLst>
              </a:tr>
              <a:tr h="3708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True negative</a:t>
                      </a:r>
                    </a:p>
                  </a:txBody>
                  <a:tcPr marL="68580" marR="68580" marT="0" marB="0">
                    <a:lnL w="38100" cap="flat" cmpd="sng" algn="ctr">
                      <a:solidFill>
                        <a:schemeClr val="bg1"/>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solidFill>
                      <a:schemeClr val="bg2"/>
                    </a:solidFill>
                  </a:tcPr>
                </a:tc>
                <a:tc>
                  <a:txBody>
                    <a:bodyPr/>
                    <a:lstStyle/>
                    <a:p>
                      <a:pPr marL="0" marR="0">
                        <a:lnSpc>
                          <a:spcPct val="107000"/>
                        </a:lnSpc>
                        <a:spcAft>
                          <a:spcPts val="800"/>
                        </a:spcAft>
                      </a:pPr>
                      <a:r>
                        <a:rPr lang="en-US" sz="2000" kern="100">
                          <a:effectLst/>
                          <a:latin typeface="Aptos" panose="020B0004020202020204" pitchFamily="34" charset="0"/>
                          <a:ea typeface="Aptos" panose="020B0004020202020204" pitchFamily="34" charset="0"/>
                          <a:cs typeface="Times New Roman" panose="02020603050405020304" pitchFamily="18" charset="0"/>
                        </a:rPr>
                        <a:t>False negative</a:t>
                      </a:r>
                    </a:p>
                  </a:txBody>
                  <a:tcPr marL="68580" marR="68580" marT="0" marB="0">
                    <a:lnL w="12700" cap="flat" cmpd="sng" algn="ctr">
                      <a:solidFill>
                        <a:schemeClr val="accent5">
                          <a:lumMod val="60000"/>
                          <a:lumOff val="40000"/>
                        </a:schemeClr>
                      </a:solidFill>
                      <a:prstDash val="solid"/>
                      <a:round/>
                      <a:headEnd type="none" w="med" len="med"/>
                      <a:tailEnd type="none" w="med" len="med"/>
                    </a:lnL>
                    <a:solidFill>
                      <a:schemeClr val="bg2"/>
                    </a:solidFill>
                  </a:tcPr>
                </a:tc>
                <a:extLst>
                  <a:ext uri="{0D108BD9-81ED-4DB2-BD59-A6C34878D82A}">
                    <a16:rowId xmlns:a16="http://schemas.microsoft.com/office/drawing/2014/main" val="3287733748"/>
                  </a:ext>
                </a:extLst>
              </a:tr>
              <a:tr h="3708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Probability = 1 - </a:t>
                      </a:r>
                      <a:r>
                        <a:rPr lang="en-US" sz="2000" kern="100" dirty="0">
                          <a:effectLst/>
                          <a:latin typeface="Cambria" panose="02040503050406030204" pitchFamily="18" charset="0"/>
                          <a:ea typeface="Aptos" panose="020B0004020202020204" pitchFamily="34" charset="0"/>
                          <a:cs typeface="Times New Roman" panose="02020603050405020304" pitchFamily="18" charset="0"/>
                        </a:rPr>
                        <a:t>α</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38100" cap="flat" cmpd="sng" algn="ctr">
                      <a:solidFill>
                        <a:schemeClr val="bg1"/>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B w="12700" cap="flat" cmpd="sng" algn="ctr">
                      <a:solidFill>
                        <a:schemeClr val="accent5">
                          <a:lumMod val="60000"/>
                          <a:lumOff val="40000"/>
                        </a:schemeClr>
                      </a:solidFill>
                      <a:prstDash val="solid"/>
                      <a:round/>
                      <a:headEnd type="none" w="med" len="med"/>
                      <a:tailEnd type="none" w="med" len="med"/>
                    </a:lnB>
                    <a:solidFill>
                      <a:schemeClr val="bg2"/>
                    </a:solidFill>
                  </a:tcPr>
                </a:tc>
                <a:tc>
                  <a: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Probability = ϐ</a:t>
                      </a:r>
                    </a:p>
                  </a:txBody>
                  <a:tcPr marL="68580" marR="68580" marT="0" marB="0">
                    <a:lnL w="12700" cap="flat" cmpd="sng" algn="ctr">
                      <a:solidFill>
                        <a:schemeClr val="accent5">
                          <a:lumMod val="60000"/>
                          <a:lumOff val="40000"/>
                        </a:schemeClr>
                      </a:solidFill>
                      <a:prstDash val="solid"/>
                      <a:round/>
                      <a:headEnd type="none" w="med" len="med"/>
                      <a:tailEnd type="none" w="med" len="med"/>
                    </a:lnL>
                    <a:lnB w="12700" cap="flat" cmpd="sng" algn="ctr">
                      <a:solidFill>
                        <a:schemeClr val="accent5">
                          <a:lumMod val="60000"/>
                          <a:lumOff val="4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3632906159"/>
                  </a:ext>
                </a:extLst>
              </a:tr>
              <a:tr h="370840">
                <a:tc vMerge="1">
                  <a:txBody>
                    <a:bodyPr/>
                    <a:lstStyle/>
                    <a:p>
                      <a:endParaRPr lang="en-US"/>
                    </a:p>
                  </a:txBody>
                  <a:tcPr/>
                </a:tc>
                <a:tc rowSpan="3">
                  <a:txBody>
                    <a:bodyPr/>
                    <a:lstStyle/>
                    <a:p>
                      <a:pPr marL="0" marR="0">
                        <a:lnSpc>
                          <a:spcPct val="107000"/>
                        </a:lnSpc>
                        <a:spcAft>
                          <a:spcPts val="800"/>
                        </a:spcAft>
                      </a:pPr>
                      <a:r>
                        <a:rPr lang="en-US" sz="20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Reject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solidFill>
                      <a:schemeClr val="accent5">
                        <a:lumMod val="60000"/>
                        <a:lumOff val="40000"/>
                      </a:schemeClr>
                    </a:solidFill>
                  </a:tcPr>
                </a:tc>
                <a:tc vMerge="1">
                  <a:txBody>
                    <a:bodyPr/>
                    <a:lstStyle/>
                    <a:p>
                      <a:pPr marL="0" marR="0">
                        <a:lnSpc>
                          <a:spcPct val="107000"/>
                        </a:lnSpc>
                        <a:spcAft>
                          <a:spcPts val="80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5">
                        <a:lumMod val="60000"/>
                        <a:lumOff val="40000"/>
                      </a:schemeClr>
                    </a:solidFill>
                  </a:tcPr>
                </a:tc>
                <a:tc>
                  <a: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Type I error</a:t>
                      </a:r>
                    </a:p>
                  </a:txBody>
                  <a:tcPr marL="68580" marR="68580" marT="0" marB="0">
                    <a:lnL w="38100" cap="flat" cmpd="sng" algn="ctr">
                      <a:solidFill>
                        <a:schemeClr val="bg1"/>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solidFill>
                      <a:schemeClr val="bg2"/>
                    </a:solidFill>
                  </a:tcPr>
                </a:tc>
                <a:tc>
                  <a: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Correct inference</a:t>
                      </a:r>
                    </a:p>
                  </a:txBody>
                  <a:tcPr marL="68580" marR="68580" marT="0" marB="0">
                    <a:lnL w="12700" cap="flat" cmpd="sng" algn="ctr">
                      <a:solidFill>
                        <a:schemeClr val="accent5">
                          <a:lumMod val="60000"/>
                          <a:lumOff val="40000"/>
                        </a:schemeClr>
                      </a:solidFill>
                      <a:prstDash val="solid"/>
                      <a:round/>
                      <a:headEnd type="none" w="med" len="med"/>
                      <a:tailEnd type="none" w="med" len="med"/>
                    </a:lnL>
                    <a:lnT w="12700" cap="flat" cmpd="sng" algn="ctr">
                      <a:solidFill>
                        <a:schemeClr val="accent5">
                          <a:lumMod val="60000"/>
                          <a:lumOff val="40000"/>
                        </a:schemeClr>
                      </a:solidFill>
                      <a:prstDash val="solid"/>
                      <a:round/>
                      <a:headEnd type="none" w="med" len="med"/>
                      <a:tailEnd type="none" w="med" len="med"/>
                    </a:lnT>
                    <a:solidFill>
                      <a:schemeClr val="bg2"/>
                    </a:solidFill>
                  </a:tcPr>
                </a:tc>
                <a:extLst>
                  <a:ext uri="{0D108BD9-81ED-4DB2-BD59-A6C34878D82A}">
                    <a16:rowId xmlns:a16="http://schemas.microsoft.com/office/drawing/2014/main" val="2995931641"/>
                  </a:ext>
                </a:extLst>
              </a:tr>
              <a:tr h="3708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False positive</a:t>
                      </a:r>
                    </a:p>
                  </a:txBody>
                  <a:tcPr marL="68580" marR="68580" marT="0" marB="0">
                    <a:lnL w="38100" cap="flat" cmpd="sng" algn="ctr">
                      <a:solidFill>
                        <a:schemeClr val="bg1"/>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solidFill>
                      <a:schemeClr val="bg2"/>
                    </a:solidFill>
                  </a:tcPr>
                </a:tc>
                <a:tc>
                  <a: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True positive</a:t>
                      </a:r>
                    </a:p>
                  </a:txBody>
                  <a:tcPr marL="68580" marR="68580" marT="0" marB="0">
                    <a:lnL w="12700" cap="flat" cmpd="sng" algn="ctr">
                      <a:solidFill>
                        <a:schemeClr val="accent5">
                          <a:lumMod val="60000"/>
                          <a:lumOff val="40000"/>
                        </a:schemeClr>
                      </a:solidFill>
                      <a:prstDash val="solid"/>
                      <a:round/>
                      <a:headEnd type="none" w="med" len="med"/>
                      <a:tailEnd type="none" w="med" len="med"/>
                    </a:lnL>
                    <a:solidFill>
                      <a:schemeClr val="bg2"/>
                    </a:solidFill>
                  </a:tcPr>
                </a:tc>
                <a:extLst>
                  <a:ext uri="{0D108BD9-81ED-4DB2-BD59-A6C34878D82A}">
                    <a16:rowId xmlns:a16="http://schemas.microsoft.com/office/drawing/2014/main" val="940444704"/>
                  </a:ext>
                </a:extLst>
              </a:tr>
              <a:tr h="3708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Probability = α</a:t>
                      </a:r>
                    </a:p>
                  </a:txBody>
                  <a:tcPr marL="68580" marR="68580" marT="0" marB="0">
                    <a:lnL w="38100" cap="flat" cmpd="sng" algn="ctr">
                      <a:solidFill>
                        <a:schemeClr val="bg1"/>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solidFill>
                      <a:schemeClr val="bg2"/>
                    </a:solidFill>
                  </a:tcPr>
                </a:tc>
                <a:tc>
                  <a: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Probability = 1 - ϐ</a:t>
                      </a:r>
                    </a:p>
                  </a:txBody>
                  <a:tcPr marL="68580" marR="68580" marT="0" marB="0">
                    <a:lnL w="12700" cap="flat" cmpd="sng" algn="ctr">
                      <a:solidFill>
                        <a:schemeClr val="accent5">
                          <a:lumMod val="60000"/>
                          <a:lumOff val="40000"/>
                        </a:schemeClr>
                      </a:solidFill>
                      <a:prstDash val="solid"/>
                      <a:round/>
                      <a:headEnd type="none" w="med" len="med"/>
                      <a:tailEnd type="none" w="med" len="med"/>
                    </a:lnL>
                    <a:solidFill>
                      <a:schemeClr val="bg2"/>
                    </a:solidFill>
                  </a:tcPr>
                </a:tc>
                <a:extLst>
                  <a:ext uri="{0D108BD9-81ED-4DB2-BD59-A6C34878D82A}">
                    <a16:rowId xmlns:a16="http://schemas.microsoft.com/office/drawing/2014/main" val="1621263894"/>
                  </a:ext>
                </a:extLst>
              </a:tr>
            </a:tbl>
          </a:graphicData>
        </a:graphic>
      </p:graphicFrame>
      <p:sp>
        <p:nvSpPr>
          <p:cNvPr id="10" name="TextBox 9">
            <a:extLst>
              <a:ext uri="{FF2B5EF4-FFF2-40B4-BE49-F238E27FC236}">
                <a16:creationId xmlns:a16="http://schemas.microsoft.com/office/drawing/2014/main" id="{81A8D5C9-A38E-0F08-FBB6-A6EE84361654}"/>
              </a:ext>
            </a:extLst>
          </p:cNvPr>
          <p:cNvSpPr txBox="1"/>
          <p:nvPr/>
        </p:nvSpPr>
        <p:spPr>
          <a:xfrm>
            <a:off x="838200" y="4930589"/>
            <a:ext cx="10515600" cy="1384995"/>
          </a:xfrm>
          <a:prstGeom prst="rect">
            <a:avLst/>
          </a:prstGeom>
          <a:noFill/>
        </p:spPr>
        <p:txBody>
          <a:bodyPr wrap="square" rtlCol="0">
            <a:spAutoFit/>
          </a:bodyPr>
          <a:lstStyle/>
          <a:p>
            <a:r>
              <a:rPr lang="en-US" sz="2800" dirty="0"/>
              <a:t>Our data will provide evidence for acceptance or rejection of the null hypothesis. They will give us a probability that it’s true*. And this means there’s a probability that we’ll get it wrong.</a:t>
            </a:r>
          </a:p>
        </p:txBody>
      </p:sp>
    </p:spTree>
    <p:extLst>
      <p:ext uri="{BB962C8B-B14F-4D97-AF65-F5344CB8AC3E}">
        <p14:creationId xmlns:p14="http://schemas.microsoft.com/office/powerpoint/2010/main" val="275868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ABF2-F5C3-61F5-F13B-80DC0E99C382}"/>
              </a:ext>
            </a:extLst>
          </p:cNvPr>
          <p:cNvSpPr>
            <a:spLocks noGrp="1"/>
          </p:cNvSpPr>
          <p:nvPr>
            <p:ph type="title"/>
          </p:nvPr>
        </p:nvSpPr>
        <p:spPr/>
        <p:txBody>
          <a:bodyPr/>
          <a:lstStyle/>
          <a:p>
            <a:r>
              <a:rPr lang="en-US" b="1" dirty="0">
                <a:solidFill>
                  <a:srgbClr val="4E2A84"/>
                </a:solidFill>
                <a:latin typeface="Aptos Display" panose="020B0004020202020204" pitchFamily="34" charset="0"/>
              </a:rPr>
              <a:t>The </a:t>
            </a:r>
            <a:r>
              <a:rPr lang="en-US" b="1" i="1" dirty="0">
                <a:solidFill>
                  <a:srgbClr val="4E2A84"/>
                </a:solidFill>
                <a:latin typeface="Aptos Display" panose="020B0004020202020204" pitchFamily="34" charset="0"/>
              </a:rPr>
              <a:t>p</a:t>
            </a:r>
            <a:r>
              <a:rPr lang="en-US" b="1" dirty="0">
                <a:solidFill>
                  <a:srgbClr val="4E2A84"/>
                </a:solidFill>
                <a:latin typeface="Aptos Display" panose="020B0004020202020204" pitchFamily="34" charset="0"/>
              </a:rPr>
              <a:t>-value</a:t>
            </a:r>
          </a:p>
        </p:txBody>
      </p:sp>
      <p:sp>
        <p:nvSpPr>
          <p:cNvPr id="3" name="Content Placeholder 2">
            <a:extLst>
              <a:ext uri="{FF2B5EF4-FFF2-40B4-BE49-F238E27FC236}">
                <a16:creationId xmlns:a16="http://schemas.microsoft.com/office/drawing/2014/main" id="{9F4404FC-D121-FCE0-A7E8-DF040922AA6E}"/>
              </a:ext>
            </a:extLst>
          </p:cNvPr>
          <p:cNvSpPr>
            <a:spLocks noGrp="1"/>
          </p:cNvSpPr>
          <p:nvPr>
            <p:ph idx="1"/>
          </p:nvPr>
        </p:nvSpPr>
        <p:spPr>
          <a:xfrm>
            <a:off x="838200" y="1825625"/>
            <a:ext cx="10515600" cy="1325563"/>
          </a:xfrm>
        </p:spPr>
        <p:txBody>
          <a:bodyPr/>
          <a:lstStyle/>
          <a:p>
            <a:r>
              <a:rPr lang="en-US" dirty="0"/>
              <a:t>Most often, we use a </a:t>
            </a:r>
            <a:r>
              <a:rPr lang="en-US" i="1" dirty="0"/>
              <a:t>p-value</a:t>
            </a:r>
            <a:r>
              <a:rPr lang="en-US" dirty="0"/>
              <a:t>: the probability of the association happening by chance, </a:t>
            </a:r>
            <a:r>
              <a:rPr lang="en-US" i="1" dirty="0"/>
              <a:t>given that our assumptions and our model are both correct.</a:t>
            </a:r>
            <a:endParaRPr lang="en-US" dirty="0"/>
          </a:p>
        </p:txBody>
      </p:sp>
      <p:sp>
        <p:nvSpPr>
          <p:cNvPr id="6" name="Content Placeholder 2">
            <a:extLst>
              <a:ext uri="{FF2B5EF4-FFF2-40B4-BE49-F238E27FC236}">
                <a16:creationId xmlns:a16="http://schemas.microsoft.com/office/drawing/2014/main" id="{70AD2374-9A74-4BA2-0137-939730D2AED1}"/>
              </a:ext>
            </a:extLst>
          </p:cNvPr>
          <p:cNvSpPr txBox="1">
            <a:spLocks/>
          </p:cNvSpPr>
          <p:nvPr/>
        </p:nvSpPr>
        <p:spPr>
          <a:xfrm>
            <a:off x="838200" y="3067940"/>
            <a:ext cx="10515600" cy="638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It’s the probability of a false positive: </a:t>
            </a:r>
            <a:r>
              <a:rPr lang="en-US" i="1" kern="100" dirty="0">
                <a:latin typeface="Aptos" panose="020B0004020202020204" pitchFamily="34" charset="0"/>
                <a:ea typeface="Aptos" panose="020B0004020202020204" pitchFamily="34" charset="0"/>
                <a:cs typeface="Times New Roman" panose="02020603050405020304" pitchFamily="18" charset="0"/>
              </a:rPr>
              <a:t>α</a:t>
            </a:r>
            <a:r>
              <a:rPr lang="en-US" kern="100" dirty="0">
                <a:latin typeface="Aptos" panose="020B0004020202020204" pitchFamily="34" charset="0"/>
                <a:ea typeface="Aptos" panose="020B0004020202020204" pitchFamily="34" charset="0"/>
                <a:cs typeface="Times New Roman" panose="02020603050405020304" pitchFamily="18" charset="0"/>
              </a:rPr>
              <a:t> or the Type I error rate.</a:t>
            </a:r>
          </a:p>
          <a:p>
            <a:pPr marL="0" indent="0">
              <a:buNone/>
            </a:pPr>
            <a:endParaRPr lang="en-US" dirty="0"/>
          </a:p>
        </p:txBody>
      </p:sp>
      <p:sp>
        <p:nvSpPr>
          <p:cNvPr id="7" name="Content Placeholder 2">
            <a:extLst>
              <a:ext uri="{FF2B5EF4-FFF2-40B4-BE49-F238E27FC236}">
                <a16:creationId xmlns:a16="http://schemas.microsoft.com/office/drawing/2014/main" id="{A5F00461-2CB6-CB6C-022A-24784A37633D}"/>
              </a:ext>
            </a:extLst>
          </p:cNvPr>
          <p:cNvSpPr txBox="1">
            <a:spLocks/>
          </p:cNvSpPr>
          <p:nvPr/>
        </p:nvSpPr>
        <p:spPr>
          <a:xfrm>
            <a:off x="838200" y="3555050"/>
            <a:ext cx="10515600" cy="991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many fields, the usual criterion for “significance” is </a:t>
            </a:r>
            <a:r>
              <a:rPr lang="en-US" i="1" dirty="0"/>
              <a:t>p</a:t>
            </a:r>
            <a:r>
              <a:rPr lang="en-US" dirty="0"/>
              <a:t>=0.05 - but this is arbitrary and used by convention.</a:t>
            </a:r>
          </a:p>
          <a:p>
            <a:endParaRPr lang="en-US" dirty="0"/>
          </a:p>
        </p:txBody>
      </p:sp>
    </p:spTree>
    <p:extLst>
      <p:ext uri="{BB962C8B-B14F-4D97-AF65-F5344CB8AC3E}">
        <p14:creationId xmlns:p14="http://schemas.microsoft.com/office/powerpoint/2010/main" val="307482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72574</TotalTime>
  <Words>2837</Words>
  <Application>Microsoft Office PowerPoint</Application>
  <PresentationFormat>Widescreen</PresentationFormat>
  <Paragraphs>351</Paragraphs>
  <Slides>40</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Aptos</vt:lpstr>
      <vt:lpstr>Aptos Display</vt:lpstr>
      <vt:lpstr>Arial</vt:lpstr>
      <vt:lpstr>Cambria</vt:lpstr>
      <vt:lpstr>Office Theme</vt:lpstr>
      <vt:lpstr>The Researcher’s Guide to Multiple Statistical Comparisons</vt:lpstr>
      <vt:lpstr>This workshop is brought to you by:</vt:lpstr>
      <vt:lpstr>Logistics</vt:lpstr>
      <vt:lpstr>PowerPoint Presentation</vt:lpstr>
      <vt:lpstr>PowerPoint Presentation</vt:lpstr>
      <vt:lpstr>Goals of the workshop</vt:lpstr>
      <vt:lpstr>Hypothesis testing</vt:lpstr>
      <vt:lpstr>PowerPoint Presentation</vt:lpstr>
      <vt:lpstr>The p-value</vt:lpstr>
      <vt:lpstr>Multiple tests</vt:lpstr>
      <vt:lpstr>Multiple tests can blow up rapidly!</vt:lpstr>
      <vt:lpstr>So what can we do?</vt:lpstr>
      <vt:lpstr>Statistical corrections</vt:lpstr>
      <vt:lpstr>Family-wise error rate</vt:lpstr>
      <vt:lpstr>Bonferroni correction</vt:lpstr>
      <vt:lpstr>Holm-Bonferroni correction</vt:lpstr>
      <vt:lpstr>Exercise</vt:lpstr>
      <vt:lpstr>Exercise</vt:lpstr>
      <vt:lpstr>Exercise</vt:lpstr>
      <vt:lpstr>Tukey’s range test</vt:lpstr>
      <vt:lpstr>Example</vt:lpstr>
      <vt:lpstr>Dunnett’s test</vt:lpstr>
      <vt:lpstr>What if we have a LOT of tests?</vt:lpstr>
      <vt:lpstr>False discovery rate</vt:lpstr>
      <vt:lpstr>Controlling the FDR</vt:lpstr>
      <vt:lpstr>An example, with 25 observations</vt:lpstr>
      <vt:lpstr>PowerPoint Presentation</vt:lpstr>
      <vt:lpstr>Bayesian approaches</vt:lpstr>
      <vt:lpstr>Other methods</vt:lpstr>
      <vt:lpstr>Going back to an earlier slide…</vt:lpstr>
      <vt:lpstr>Important things to think about</vt:lpstr>
      <vt:lpstr>Plan, plan, plan…</vt:lpstr>
      <vt:lpstr>Exploratory analysis vs. hypothesis testing</vt:lpstr>
      <vt:lpstr>… but it’s dangerous!</vt:lpstr>
      <vt:lpstr>PowerPoint Presentation</vt:lpstr>
      <vt:lpstr>PowerPoint Presentation</vt:lpstr>
      <vt:lpstr>PowerPoint Presentation</vt:lpstr>
      <vt:lpstr>Exercise</vt:lpstr>
      <vt:lpstr>PowerPoint Presentation</vt:lpstr>
      <vt:lpstr>Wrapping up</vt:lpstr>
    </vt:vector>
  </TitlesOfParts>
  <Company>Northwestern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Jillian Whitton</dc:creator>
  <cp:lastModifiedBy>Jillian Whitton</cp:lastModifiedBy>
  <cp:revision>132</cp:revision>
  <cp:lastPrinted>2025-05-12T15:53:54Z</cp:lastPrinted>
  <dcterms:created xsi:type="dcterms:W3CDTF">2025-01-13T21:55:28Z</dcterms:created>
  <dcterms:modified xsi:type="dcterms:W3CDTF">2025-05-13T20:28:59Z</dcterms:modified>
</cp:coreProperties>
</file>