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6" r:id="rId5"/>
    <p:sldId id="487" r:id="rId6"/>
    <p:sldId id="257" r:id="rId7"/>
    <p:sldId id="258" r:id="rId8"/>
    <p:sldId id="259" r:id="rId9"/>
    <p:sldId id="265" r:id="rId10"/>
    <p:sldId id="266" r:id="rId11"/>
    <p:sldId id="267" r:id="rId12"/>
    <p:sldId id="261" r:id="rId13"/>
    <p:sldId id="263" r:id="rId14"/>
    <p:sldId id="264" r:id="rId15"/>
    <p:sldId id="268" r:id="rId16"/>
    <p:sldId id="488" r:id="rId17"/>
    <p:sldId id="489" r:id="rId18"/>
    <p:sldId id="490" r:id="rId19"/>
    <p:sldId id="492" r:id="rId20"/>
    <p:sldId id="491" r:id="rId21"/>
    <p:sldId id="493" r:id="rId22"/>
    <p:sldId id="496" r:id="rId23"/>
    <p:sldId id="497" r:id="rId24"/>
    <p:sldId id="498" r:id="rId25"/>
    <p:sldId id="4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D4C2B-7E16-C549-A3CD-9FAB9DDECA4F}" v="145" dt="2024-11-19T21:01:1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0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3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f-co.re/docs/" TargetMode="External"/><Relationship Id="rId2" Type="http://schemas.openxmlformats.org/officeDocument/2006/relationships/hyperlink" Target="https://nf-co.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f-co.re/pipelines/" TargetMode="External"/><Relationship Id="rId4" Type="http://schemas.openxmlformats.org/officeDocument/2006/relationships/hyperlink" Target="https://www.youtube.com/@nf-co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f-co.re/rnaseq/3.17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trcs/nextflow_nfcore_intr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quest-help@northwestern.ed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t.northwestern.edu/departments/it-services-support/research/" TargetMode="External"/><Relationship Id="rId4" Type="http://schemas.openxmlformats.org/officeDocument/2006/relationships/hyperlink" Target="mailto:haley.carter@northwestern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and white cover&#10;&#10;Description automatically generated">
            <a:extLst>
              <a:ext uri="{FF2B5EF4-FFF2-40B4-BE49-F238E27FC236}">
                <a16:creationId xmlns:a16="http://schemas.microsoft.com/office/drawing/2014/main" id="{5A80AEC1-8F16-68DD-06AA-0123982A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" r="9388" b="1"/>
          <a:stretch/>
        </p:blipFill>
        <p:spPr>
          <a:xfrm>
            <a:off x="133896" y="136321"/>
            <a:ext cx="11924208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CC4A-77F6-209D-3481-0E259325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nf</a:t>
            </a:r>
            <a:r>
              <a:rPr lang="en-US" dirty="0"/>
              <a:t>-core: 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A global community effort to collect a curated set of open‑source analysis pipelines built using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Inter Variable"/>
              </a:rPr>
              <a:t>Nextflow</a:t>
            </a:r>
            <a:r>
              <a:rPr lang="en-US" b="0" i="0" dirty="0">
                <a:solidFill>
                  <a:srgbClr val="212529"/>
                </a:solidFill>
                <a:effectLst/>
                <a:latin typeface="Inter Variable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86DC-5487-D5DE-EA36-31DED4B1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514246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https://nf-co.re/</a:t>
            </a:r>
            <a:r>
              <a:rPr lang="en-US" dirty="0"/>
              <a:t> - Website with documentation, pipelines, other information.</a:t>
            </a:r>
          </a:p>
          <a:p>
            <a:r>
              <a:rPr lang="en-US" dirty="0">
                <a:hlinkClick r:id="rId3"/>
              </a:rPr>
              <a:t>https://nf-co.re/docs/</a:t>
            </a:r>
            <a:r>
              <a:rPr lang="en-US" dirty="0"/>
              <a:t> - Direct link to documentation pages</a:t>
            </a:r>
          </a:p>
          <a:p>
            <a:r>
              <a:rPr lang="en-US" dirty="0">
                <a:hlinkClick r:id="rId4"/>
              </a:rPr>
              <a:t>https://www.youtube.com/@nf-core</a:t>
            </a:r>
            <a:r>
              <a:rPr lang="en-US" dirty="0"/>
              <a:t> - </a:t>
            </a:r>
            <a:r>
              <a:rPr lang="en-US" dirty="0" err="1"/>
              <a:t>Youtube</a:t>
            </a:r>
            <a:r>
              <a:rPr lang="en-US" dirty="0"/>
              <a:t> videos provided by </a:t>
            </a:r>
            <a:r>
              <a:rPr lang="en-US" dirty="0" err="1"/>
              <a:t>nf</a:t>
            </a:r>
            <a:r>
              <a:rPr lang="en-US" dirty="0"/>
              <a:t>-core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Currently 68 released pipelines, 37 under development, and 13 archived. </a:t>
            </a:r>
          </a:p>
          <a:p>
            <a:pPr marL="0" indent="0">
              <a:buNone/>
            </a:pPr>
            <a:r>
              <a:rPr lang="en-US" dirty="0" err="1"/>
              <a:t>ampliseq</a:t>
            </a:r>
            <a:r>
              <a:rPr lang="en-US" dirty="0"/>
              <a:t>, </a:t>
            </a:r>
            <a:r>
              <a:rPr lang="en-US" dirty="0" err="1"/>
              <a:t>detaxizer</a:t>
            </a:r>
            <a:r>
              <a:rPr lang="en-US" dirty="0"/>
              <a:t>, </a:t>
            </a:r>
            <a:r>
              <a:rPr lang="en-US" dirty="0" err="1"/>
              <a:t>crisprseq</a:t>
            </a:r>
            <a:r>
              <a:rPr lang="en-US" dirty="0"/>
              <a:t>, demultiplex, mag, </a:t>
            </a:r>
            <a:r>
              <a:rPr lang="en-US" dirty="0" err="1"/>
              <a:t>methylseq</a:t>
            </a:r>
            <a:r>
              <a:rPr lang="en-US" dirty="0"/>
              <a:t>, </a:t>
            </a:r>
            <a:r>
              <a:rPr lang="en-US" dirty="0" err="1"/>
              <a:t>rnaseq</a:t>
            </a:r>
            <a:r>
              <a:rPr lang="en-US" dirty="0"/>
              <a:t>, demo, </a:t>
            </a:r>
            <a:r>
              <a:rPr lang="en-US" dirty="0" err="1"/>
              <a:t>smrnaseq</a:t>
            </a:r>
            <a:r>
              <a:rPr lang="en-US" dirty="0"/>
              <a:t>, </a:t>
            </a:r>
            <a:r>
              <a:rPr lang="en-US" dirty="0" err="1"/>
              <a:t>pairgenomealign</a:t>
            </a:r>
            <a:r>
              <a:rPr lang="en-US" dirty="0"/>
              <a:t>, </a:t>
            </a:r>
            <a:r>
              <a:rPr lang="en-US" dirty="0" err="1"/>
              <a:t>chipseq</a:t>
            </a:r>
            <a:r>
              <a:rPr lang="en-US" dirty="0"/>
              <a:t>, </a:t>
            </a:r>
            <a:r>
              <a:rPr lang="en-US" dirty="0" err="1"/>
              <a:t>scnanoseq</a:t>
            </a:r>
            <a:r>
              <a:rPr lang="en-US" dirty="0"/>
              <a:t>, </a:t>
            </a:r>
            <a:r>
              <a:rPr lang="en-US" dirty="0" err="1"/>
              <a:t>multiplesequencealign</a:t>
            </a:r>
            <a:r>
              <a:rPr lang="en-US" dirty="0"/>
              <a:t>, </a:t>
            </a:r>
            <a:r>
              <a:rPr lang="en-US" dirty="0" err="1"/>
              <a:t>taxprofiler</a:t>
            </a:r>
            <a:r>
              <a:rPr lang="en-US" dirty="0"/>
              <a:t>, </a:t>
            </a:r>
            <a:r>
              <a:rPr lang="en-US" dirty="0" err="1"/>
              <a:t>raredisease</a:t>
            </a:r>
            <a:r>
              <a:rPr lang="en-US" dirty="0"/>
              <a:t>, </a:t>
            </a:r>
            <a:r>
              <a:rPr lang="en-US" dirty="0" err="1"/>
              <a:t>fastquorum</a:t>
            </a:r>
            <a:r>
              <a:rPr lang="en-US" dirty="0"/>
              <a:t>, </a:t>
            </a:r>
            <a:r>
              <a:rPr lang="en-US" dirty="0" err="1"/>
              <a:t>isoseq</a:t>
            </a:r>
            <a:r>
              <a:rPr lang="en-US" dirty="0"/>
              <a:t>, </a:t>
            </a:r>
            <a:r>
              <a:rPr lang="en-US" dirty="0" err="1"/>
              <a:t>funcscan</a:t>
            </a:r>
            <a:r>
              <a:rPr lang="en-US" dirty="0"/>
              <a:t>, </a:t>
            </a:r>
            <a:r>
              <a:rPr lang="en-US" dirty="0" err="1"/>
              <a:t>sarek</a:t>
            </a:r>
            <a:r>
              <a:rPr lang="en-US" dirty="0"/>
              <a:t>, </a:t>
            </a:r>
            <a:r>
              <a:rPr lang="en-US" dirty="0" err="1"/>
              <a:t>nanostring</a:t>
            </a:r>
            <a:r>
              <a:rPr lang="en-US" dirty="0"/>
              <a:t>, </a:t>
            </a:r>
            <a:r>
              <a:rPr lang="en-US" dirty="0" err="1"/>
              <a:t>oncanalyser</a:t>
            </a:r>
            <a:r>
              <a:rPr lang="en-US" dirty="0"/>
              <a:t>, </a:t>
            </a:r>
            <a:r>
              <a:rPr lang="en-US" dirty="0" err="1"/>
              <a:t>scrnaseq</a:t>
            </a:r>
            <a:r>
              <a:rPr lang="en-US" dirty="0"/>
              <a:t>, </a:t>
            </a:r>
            <a:r>
              <a:rPr lang="en-US" dirty="0" err="1"/>
              <a:t>denovotranscript</a:t>
            </a:r>
            <a:r>
              <a:rPr lang="en-US" dirty="0"/>
              <a:t>, </a:t>
            </a:r>
            <a:r>
              <a:rPr lang="en-US" dirty="0" err="1"/>
              <a:t>pixelator</a:t>
            </a:r>
            <a:r>
              <a:rPr lang="en-US" dirty="0"/>
              <a:t>, </a:t>
            </a:r>
            <a:r>
              <a:rPr lang="en-US" dirty="0" err="1"/>
              <a:t>proteinfold</a:t>
            </a:r>
            <a:r>
              <a:rPr lang="en-US" dirty="0"/>
              <a:t>, </a:t>
            </a:r>
            <a:r>
              <a:rPr lang="en-US" dirty="0" err="1"/>
              <a:t>reportho</a:t>
            </a:r>
            <a:r>
              <a:rPr lang="en-US" dirty="0"/>
              <a:t>, eager, </a:t>
            </a:r>
            <a:r>
              <a:rPr lang="en-US" dirty="0" err="1"/>
              <a:t>bacass</a:t>
            </a:r>
            <a:r>
              <a:rPr lang="en-US" dirty="0"/>
              <a:t>, </a:t>
            </a:r>
            <a:r>
              <a:rPr lang="en-US" dirty="0" err="1"/>
              <a:t>mhcquant</a:t>
            </a:r>
            <a:r>
              <a:rPr lang="en-US" dirty="0"/>
              <a:t>, </a:t>
            </a:r>
            <a:r>
              <a:rPr lang="en-US" dirty="0" err="1"/>
              <a:t>airrflow</a:t>
            </a:r>
            <a:r>
              <a:rPr lang="en-US" dirty="0"/>
              <a:t>, </a:t>
            </a:r>
            <a:r>
              <a:rPr lang="en-US" dirty="0" err="1"/>
              <a:t>callingcards</a:t>
            </a:r>
            <a:r>
              <a:rPr lang="en-US" dirty="0"/>
              <a:t>, </a:t>
            </a:r>
            <a:r>
              <a:rPr lang="en-US" dirty="0" err="1"/>
              <a:t>epitopeprediction</a:t>
            </a:r>
            <a:r>
              <a:rPr lang="en-US" dirty="0"/>
              <a:t>, </a:t>
            </a:r>
            <a:r>
              <a:rPr lang="en-US" dirty="0" err="1"/>
              <a:t>rnasplice</a:t>
            </a:r>
            <a:r>
              <a:rPr lang="en-US" dirty="0"/>
              <a:t>, </a:t>
            </a:r>
            <a:r>
              <a:rPr lang="en-US" dirty="0" err="1"/>
              <a:t>differentialabundance</a:t>
            </a:r>
            <a:r>
              <a:rPr lang="en-US" dirty="0"/>
              <a:t>, </a:t>
            </a:r>
            <a:r>
              <a:rPr lang="en-US" dirty="0" err="1"/>
              <a:t>bamtofastq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https://nf-co.re/pipelines/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230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9B3A-6838-422F-5B99-882B2C7A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https://nf-co.re/rnaseq/3.17.0/</a:t>
            </a:r>
            <a:r>
              <a:rPr lang="en-US" dirty="0"/>
              <a:t> </a:t>
            </a:r>
          </a:p>
        </p:txBody>
      </p:sp>
      <p:pic>
        <p:nvPicPr>
          <p:cNvPr id="4" name="Graphic 3" descr="A diagram of a train&#10;&#10;Description automatically generated">
            <a:extLst>
              <a:ext uri="{FF2B5EF4-FFF2-40B4-BE49-F238E27FC236}">
                <a16:creationId xmlns:a16="http://schemas.microsoft.com/office/drawing/2014/main" id="{4FB96265-86DA-1B98-A8C2-B6D40CBAA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301" y="1409197"/>
            <a:ext cx="9632271" cy="40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4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CAD4-4851-D3A7-38BC-E2D34B87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E6FE-844D-E493-9968-64C8F4F8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35261"/>
            <a:ext cx="10653579" cy="48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cat /projects/e32559/</a:t>
            </a:r>
            <a:r>
              <a:rPr lang="en-US" sz="1600" dirty="0" err="1">
                <a:effectLst/>
                <a:latin typeface="Monaco" pitchFamily="2" charset="77"/>
              </a:rPr>
              <a:t>nextflow_example</a:t>
            </a:r>
            <a:r>
              <a:rPr lang="en-US" sz="1600" dirty="0">
                <a:effectLst/>
                <a:latin typeface="Monaco" pitchFamily="2" charset="77"/>
              </a:rPr>
              <a:t>/</a:t>
            </a:r>
            <a:r>
              <a:rPr lang="en-US" sz="1600" dirty="0" err="1">
                <a:effectLst/>
                <a:latin typeface="Monaco" pitchFamily="2" charset="77"/>
              </a:rPr>
              <a:t>script.sh</a:t>
            </a:r>
            <a:endParaRPr lang="en-US" sz="1600" dirty="0">
              <a:effectLst/>
              <a:latin typeface="Monaco" pitchFamily="2" charset="77"/>
            </a:endParaRPr>
          </a:p>
          <a:p>
            <a:pPr marL="0" indent="0">
              <a:buNone/>
            </a:pP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 err="1">
                <a:effectLst/>
                <a:latin typeface="Monaco" pitchFamily="2" charset="77"/>
              </a:rPr>
              <a:t>nextflow</a:t>
            </a:r>
            <a:r>
              <a:rPr lang="en-US" sz="1600" dirty="0">
                <a:effectLst/>
                <a:latin typeface="Monaco" pitchFamily="2" charset="77"/>
              </a:rPr>
              <a:t> run </a:t>
            </a:r>
            <a:r>
              <a:rPr lang="en-US" sz="1600" dirty="0" err="1">
                <a:effectLst/>
                <a:latin typeface="Monaco" pitchFamily="2" charset="77"/>
              </a:rPr>
              <a:t>nf</a:t>
            </a:r>
            <a:r>
              <a:rPr lang="en-US" sz="1600" dirty="0">
                <a:effectLst/>
                <a:latin typeface="Monaco" pitchFamily="2" charset="77"/>
              </a:rPr>
              <a:t>-core/</a:t>
            </a:r>
            <a:r>
              <a:rPr lang="en-US" sz="1600" dirty="0" err="1">
                <a:effectLst/>
                <a:latin typeface="Monaco" pitchFamily="2" charset="77"/>
              </a:rPr>
              <a:t>rnaseq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--input /projects/e32559/</a:t>
            </a:r>
            <a:r>
              <a:rPr lang="en-US" sz="1600" dirty="0" err="1">
                <a:effectLst/>
                <a:latin typeface="Monaco" pitchFamily="2" charset="77"/>
              </a:rPr>
              <a:t>nextflow_example</a:t>
            </a:r>
            <a:r>
              <a:rPr lang="en-US" sz="1600" dirty="0">
                <a:effectLst/>
                <a:latin typeface="Monaco" pitchFamily="2" charset="77"/>
              </a:rPr>
              <a:t>/</a:t>
            </a:r>
            <a:r>
              <a:rPr lang="en-US" sz="1600" dirty="0" err="1">
                <a:effectLst/>
                <a:latin typeface="Monaco" pitchFamily="2" charset="77"/>
              </a:rPr>
              <a:t>samples.csv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--</a:t>
            </a:r>
            <a:r>
              <a:rPr lang="en-US" sz="1600" dirty="0" err="1">
                <a:effectLst/>
                <a:latin typeface="Monaco" pitchFamily="2" charset="77"/>
              </a:rPr>
              <a:t>outdir</a:t>
            </a:r>
            <a:r>
              <a:rPr lang="en-US" sz="1600" dirty="0">
                <a:effectLst/>
                <a:latin typeface="Monaco" pitchFamily="2" charset="77"/>
              </a:rPr>
              <a:t> /projects/e32559/&lt;folder&gt;/</a:t>
            </a:r>
            <a:r>
              <a:rPr lang="en-US" sz="1600" dirty="0" err="1">
                <a:effectLst/>
                <a:latin typeface="Monaco" pitchFamily="2" charset="77"/>
              </a:rPr>
              <a:t>nextflow_output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--</a:t>
            </a:r>
            <a:r>
              <a:rPr lang="en-US" sz="1600" dirty="0" err="1">
                <a:effectLst/>
                <a:latin typeface="Monaco" pitchFamily="2" charset="77"/>
              </a:rPr>
              <a:t>gtf</a:t>
            </a:r>
            <a:r>
              <a:rPr lang="en-US" sz="1600" dirty="0">
                <a:effectLst/>
                <a:latin typeface="Monaco" pitchFamily="2" charset="77"/>
              </a:rPr>
              <a:t> /projects/e32559/</a:t>
            </a:r>
            <a:r>
              <a:rPr lang="en-US" sz="1600" dirty="0" err="1">
                <a:effectLst/>
                <a:latin typeface="Monaco" pitchFamily="2" charset="77"/>
              </a:rPr>
              <a:t>example_data</a:t>
            </a:r>
            <a:r>
              <a:rPr lang="en-US" sz="1600" dirty="0">
                <a:effectLst/>
                <a:latin typeface="Monaco" pitchFamily="2" charset="77"/>
              </a:rPr>
              <a:t>/</a:t>
            </a:r>
            <a:r>
              <a:rPr lang="en-US" sz="1600" dirty="0" err="1">
                <a:effectLst/>
                <a:latin typeface="Monaco" pitchFamily="2" charset="77"/>
              </a:rPr>
              <a:t>braker.gtf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--</a:t>
            </a:r>
            <a:r>
              <a:rPr lang="en-US" sz="1600" dirty="0" err="1">
                <a:effectLst/>
                <a:latin typeface="Monaco" pitchFamily="2" charset="77"/>
              </a:rPr>
              <a:t>fasta</a:t>
            </a:r>
            <a:r>
              <a:rPr lang="en-US" sz="1600" dirty="0">
                <a:effectLst/>
                <a:latin typeface="Monaco" pitchFamily="2" charset="77"/>
              </a:rPr>
              <a:t> /projects/e32559/</a:t>
            </a:r>
            <a:r>
              <a:rPr lang="en-US" sz="1600" dirty="0" err="1">
                <a:effectLst/>
                <a:latin typeface="Monaco" pitchFamily="2" charset="77"/>
              </a:rPr>
              <a:t>example_data</a:t>
            </a:r>
            <a:r>
              <a:rPr lang="en-US" sz="1600" dirty="0">
                <a:effectLst/>
                <a:latin typeface="Monaco" pitchFamily="2" charset="77"/>
              </a:rPr>
              <a:t>/</a:t>
            </a:r>
            <a:r>
              <a:rPr lang="en-US" sz="1600" dirty="0" err="1">
                <a:effectLst/>
                <a:latin typeface="Monaco" pitchFamily="2" charset="77"/>
              </a:rPr>
              <a:t>oenotheraHarringtonii.softmasked.fasta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-profile </a:t>
            </a:r>
            <a:r>
              <a:rPr lang="en-US" sz="1600" dirty="0" err="1">
                <a:effectLst/>
                <a:latin typeface="Monaco" pitchFamily="2" charset="77"/>
              </a:rPr>
              <a:t>nu_genomics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-with-report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-with-trace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706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6A3DD-F840-DD48-0C41-BAAF74B6B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3782-6307-4C2E-75A5-44DC16AF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7BC9-0660-BBF3-B539-F7B3130A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35261"/>
            <a:ext cx="10653579" cy="4874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cat /projects/e32559/</a:t>
            </a:r>
            <a:r>
              <a:rPr lang="en-US" sz="1600" dirty="0" err="1">
                <a:effectLst/>
                <a:latin typeface="Monaco" pitchFamily="2" charset="77"/>
              </a:rPr>
              <a:t>nextflow_example</a:t>
            </a:r>
            <a:r>
              <a:rPr lang="en-US" sz="1600" dirty="0">
                <a:effectLst/>
                <a:latin typeface="Monaco" pitchFamily="2" charset="77"/>
              </a:rPr>
              <a:t>/</a:t>
            </a:r>
            <a:r>
              <a:rPr lang="en-US" sz="1600" dirty="0" err="1">
                <a:effectLst/>
                <a:latin typeface="Monaco" pitchFamily="2" charset="77"/>
              </a:rPr>
              <a:t>script.sh</a:t>
            </a:r>
            <a:endParaRPr lang="en-US" sz="1600" dirty="0">
              <a:effectLst/>
              <a:latin typeface="Monaco" pitchFamily="2" charset="77"/>
            </a:endParaRPr>
          </a:p>
          <a:p>
            <a:pPr marL="0" indent="0">
              <a:buNone/>
            </a:pP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sz="1600" dirty="0" err="1">
                <a:effectLst/>
                <a:latin typeface="Monaco" pitchFamily="2" charset="77"/>
              </a:rPr>
              <a:t>nextflow</a:t>
            </a:r>
            <a:r>
              <a:rPr lang="en-US" sz="1600" dirty="0">
                <a:effectLst/>
                <a:latin typeface="Monaco" pitchFamily="2" charset="77"/>
              </a:rPr>
              <a:t> run </a:t>
            </a:r>
            <a:r>
              <a:rPr lang="en-US" sz="1600" dirty="0" err="1">
                <a:effectLst/>
                <a:latin typeface="Monaco" pitchFamily="2" charset="77"/>
              </a:rPr>
              <a:t>nf</a:t>
            </a:r>
            <a:r>
              <a:rPr lang="en-US" sz="1600" dirty="0">
                <a:effectLst/>
                <a:latin typeface="Monaco" pitchFamily="2" charset="77"/>
              </a:rPr>
              <a:t>-core/</a:t>
            </a:r>
            <a:r>
              <a:rPr lang="en-US" sz="1600" dirty="0" err="1">
                <a:effectLst/>
                <a:latin typeface="Monaco" pitchFamily="2" charset="77"/>
              </a:rPr>
              <a:t>rnaseq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--input /projects/e32559/</a:t>
            </a:r>
            <a:r>
              <a:rPr lang="en-US" sz="1600" dirty="0" err="1">
                <a:effectLst/>
                <a:latin typeface="Monaco" pitchFamily="2" charset="77"/>
              </a:rPr>
              <a:t>nextflow_example</a:t>
            </a:r>
            <a:r>
              <a:rPr lang="en-US" sz="1600" dirty="0">
                <a:effectLst/>
                <a:latin typeface="Monaco" pitchFamily="2" charset="77"/>
              </a:rPr>
              <a:t>/</a:t>
            </a:r>
            <a:r>
              <a:rPr lang="en-US" sz="1600" dirty="0" err="1">
                <a:effectLst/>
                <a:latin typeface="Monaco" pitchFamily="2" charset="77"/>
              </a:rPr>
              <a:t>samples.csv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--</a:t>
            </a:r>
            <a:r>
              <a:rPr lang="en-US" sz="1600" dirty="0" err="1">
                <a:effectLst/>
                <a:latin typeface="Monaco" pitchFamily="2" charset="77"/>
              </a:rPr>
              <a:t>outdir</a:t>
            </a:r>
            <a:r>
              <a:rPr lang="en-US" sz="1600" dirty="0">
                <a:effectLst/>
                <a:latin typeface="Monaco" pitchFamily="2" charset="77"/>
              </a:rPr>
              <a:t> /projects/e32559/&lt;folder&gt;/</a:t>
            </a:r>
            <a:r>
              <a:rPr lang="en-US" sz="1600" dirty="0" err="1">
                <a:effectLst/>
                <a:latin typeface="Monaco" pitchFamily="2" charset="77"/>
              </a:rPr>
              <a:t>nextflow_output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--</a:t>
            </a:r>
            <a:r>
              <a:rPr lang="en-US" sz="1600" dirty="0" err="1">
                <a:effectLst/>
                <a:latin typeface="Monaco" pitchFamily="2" charset="77"/>
              </a:rPr>
              <a:t>gtf</a:t>
            </a:r>
            <a:r>
              <a:rPr lang="en-US" sz="1600" dirty="0">
                <a:effectLst/>
                <a:latin typeface="Monaco" pitchFamily="2" charset="77"/>
              </a:rPr>
              <a:t> /projects/e32559/</a:t>
            </a:r>
            <a:r>
              <a:rPr lang="en-US" sz="1600" dirty="0" err="1">
                <a:effectLst/>
                <a:latin typeface="Monaco" pitchFamily="2" charset="77"/>
              </a:rPr>
              <a:t>example_data</a:t>
            </a:r>
            <a:r>
              <a:rPr lang="en-US" sz="1600" dirty="0">
                <a:effectLst/>
                <a:latin typeface="Monaco" pitchFamily="2" charset="77"/>
              </a:rPr>
              <a:t>/</a:t>
            </a:r>
            <a:r>
              <a:rPr lang="en-US" sz="1600" dirty="0" err="1">
                <a:effectLst/>
                <a:latin typeface="Monaco" pitchFamily="2" charset="77"/>
              </a:rPr>
              <a:t>braker.gtf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--</a:t>
            </a:r>
            <a:r>
              <a:rPr lang="en-US" sz="1600" dirty="0" err="1">
                <a:effectLst/>
                <a:latin typeface="Monaco" pitchFamily="2" charset="77"/>
              </a:rPr>
              <a:t>fasta</a:t>
            </a:r>
            <a:r>
              <a:rPr lang="en-US" sz="1600" dirty="0">
                <a:effectLst/>
                <a:latin typeface="Monaco" pitchFamily="2" charset="77"/>
              </a:rPr>
              <a:t> /projects/e32559/</a:t>
            </a:r>
            <a:r>
              <a:rPr lang="en-US" sz="1600" dirty="0" err="1">
                <a:effectLst/>
                <a:latin typeface="Monaco" pitchFamily="2" charset="77"/>
              </a:rPr>
              <a:t>example_data</a:t>
            </a:r>
            <a:r>
              <a:rPr lang="en-US" sz="1600" dirty="0">
                <a:effectLst/>
                <a:latin typeface="Monaco" pitchFamily="2" charset="77"/>
              </a:rPr>
              <a:t>/</a:t>
            </a:r>
            <a:r>
              <a:rPr lang="en-US" sz="1600" dirty="0" err="1">
                <a:effectLst/>
                <a:latin typeface="Monaco" pitchFamily="2" charset="77"/>
              </a:rPr>
              <a:t>oenotheraHarringtonii.softmasked.fasta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-c /projects/e32559/</a:t>
            </a:r>
            <a:r>
              <a:rPr lang="en-US" sz="1600" dirty="0" err="1">
                <a:effectLst/>
                <a:latin typeface="Monaco" pitchFamily="2" charset="77"/>
              </a:rPr>
              <a:t>nextflow_example</a:t>
            </a:r>
            <a:r>
              <a:rPr lang="en-US" sz="1600" dirty="0">
                <a:effectLst/>
                <a:latin typeface="Monaco" pitchFamily="2" charset="77"/>
              </a:rPr>
              <a:t>/</a:t>
            </a:r>
            <a:r>
              <a:rPr lang="en-US" sz="1600" dirty="0" err="1">
                <a:effectLst/>
                <a:latin typeface="Monaco" pitchFamily="2" charset="77"/>
              </a:rPr>
              <a:t>nextflow.config</a:t>
            </a:r>
            <a:r>
              <a:rPr lang="en-US" sz="1600" dirty="0">
                <a:effectLst/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-with-report \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Monaco" pitchFamily="2" charset="77"/>
              </a:rPr>
              <a:t>  -with-trace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601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5D1F-89F8-5D85-B12E-CC180858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</a:t>
            </a:r>
            <a:r>
              <a:rPr lang="en-US" dirty="0" err="1"/>
              <a:t>nextflow</a:t>
            </a:r>
            <a:r>
              <a:rPr lang="en-US" dirty="0"/>
              <a:t> script to your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F657-72BB-3688-B7A1-0FD399B0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pwd</a:t>
            </a:r>
            <a:r>
              <a:rPr lang="en-US" dirty="0"/>
              <a:t> # this should be /projects/e32559/&lt;your folder&gt;, otherwise</a:t>
            </a:r>
          </a:p>
          <a:p>
            <a:pPr marL="0" indent="0">
              <a:buNone/>
            </a:pPr>
            <a:r>
              <a:rPr lang="en-US" dirty="0"/>
              <a:t>cd /projects/e32559/&lt;your folder&gt;</a:t>
            </a:r>
          </a:p>
          <a:p>
            <a:pPr marL="0" indent="0">
              <a:buNone/>
            </a:pPr>
            <a:r>
              <a:rPr lang="en-US" dirty="0"/>
              <a:t># then</a:t>
            </a:r>
          </a:p>
          <a:p>
            <a:pPr marL="0" indent="0">
              <a:buNone/>
            </a:pPr>
            <a:r>
              <a:rPr lang="en-US" dirty="0"/>
              <a:t>cp /projects/e32559/</a:t>
            </a:r>
            <a:r>
              <a:rPr lang="en-US" dirty="0" err="1"/>
              <a:t>nextflow_example</a:t>
            </a:r>
            <a:r>
              <a:rPr lang="en-US" dirty="0"/>
              <a:t>/</a:t>
            </a:r>
            <a:r>
              <a:rPr lang="en-US" dirty="0" err="1"/>
              <a:t>script.sh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nano </a:t>
            </a:r>
            <a:r>
              <a:rPr lang="en-US" dirty="0" err="1"/>
              <a:t>script.sh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change the --</a:t>
            </a:r>
            <a:r>
              <a:rPr lang="en-US" dirty="0" err="1"/>
              <a:t>outdir</a:t>
            </a:r>
            <a:r>
              <a:rPr lang="en-US" dirty="0"/>
              <a:t> to your folder, then </a:t>
            </a:r>
            <a:r>
              <a:rPr lang="en-US" dirty="0" err="1"/>
              <a:t>control+O</a:t>
            </a:r>
            <a:r>
              <a:rPr lang="en-US" dirty="0"/>
              <a:t> to save, followed by enter</a:t>
            </a:r>
          </a:p>
          <a:p>
            <a:pPr marL="0" indent="0">
              <a:buNone/>
            </a:pPr>
            <a:r>
              <a:rPr lang="en-US" dirty="0"/>
              <a:t># and </a:t>
            </a:r>
            <a:r>
              <a:rPr lang="en-US" dirty="0" err="1"/>
              <a:t>control+X</a:t>
            </a:r>
            <a:r>
              <a:rPr lang="en-US" dirty="0"/>
              <a:t> to exit nano</a:t>
            </a:r>
          </a:p>
          <a:p>
            <a:pPr marL="0" indent="0">
              <a:buNone/>
            </a:pPr>
            <a:r>
              <a:rPr lang="en-US" dirty="0" err="1"/>
              <a:t>sbatch</a:t>
            </a:r>
            <a:r>
              <a:rPr lang="en-US" dirty="0"/>
              <a:t> </a:t>
            </a:r>
            <a:r>
              <a:rPr lang="en-US" dirty="0" err="1"/>
              <a:t>script.sh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squeue</a:t>
            </a:r>
            <a:r>
              <a:rPr lang="en-US" dirty="0"/>
              <a:t> -u &lt;</a:t>
            </a:r>
            <a:r>
              <a:rPr lang="en-US" dirty="0" err="1"/>
              <a:t>netid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3156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B3E0-5FDD-9AD4-829E-AD399E7F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a completed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D84B-A2CD-ABDF-3904-F881C09D6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241557"/>
            <a:ext cx="10653579" cy="448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sacct</a:t>
            </a:r>
            <a:r>
              <a:rPr lang="en-US" dirty="0"/>
              <a:t> -X -S 111924 # this will show all jobs from November 19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ABE1-93B8-066D-911E-2BE1B3F69502}"/>
              </a:ext>
            </a:extLst>
          </p:cNvPr>
          <p:cNvSpPr txBox="1"/>
          <p:nvPr/>
        </p:nvSpPr>
        <p:spPr>
          <a:xfrm>
            <a:off x="612648" y="1824928"/>
            <a:ext cx="901667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Monaco" pitchFamily="2" charset="77"/>
              </a:rPr>
              <a:t>7133232       </a:t>
            </a:r>
            <a:r>
              <a:rPr lang="en-US" sz="1200" dirty="0" err="1">
                <a:effectLst/>
                <a:latin typeface="Monaco" pitchFamily="2" charset="77"/>
              </a:rPr>
              <a:t>script.sh</a:t>
            </a:r>
            <a:r>
              <a:rPr lang="en-US" sz="1200" dirty="0">
                <a:effectLst/>
                <a:latin typeface="Monaco" pitchFamily="2" charset="77"/>
              </a:rPr>
              <a:t>     normal     e32559          1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7133237     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1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7133238     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1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7133266     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2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7133267     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         12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7133274     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6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7133275     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         12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7133283     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         12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7133716     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1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7133721     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6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7133875     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6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7133880     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         12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7134482     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6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7134483     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6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7134490     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2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7134491     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2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7134509     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1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7134510     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1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7134511     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1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7134553     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6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7134554     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6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7134577     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6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7134636     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6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7134679     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6  COMPLETED      0:0 </a:t>
            </a:r>
          </a:p>
          <a:p>
            <a:r>
              <a:rPr lang="en-US" sz="1200" dirty="0">
                <a:effectLst/>
                <a:latin typeface="Monaco" pitchFamily="2" charset="77"/>
              </a:rPr>
              <a:t>7134680      </a:t>
            </a:r>
            <a:r>
              <a:rPr lang="en-US" sz="1200" dirty="0" err="1">
                <a:effectLst/>
                <a:latin typeface="Monaco" pitchFamily="2" charset="77"/>
              </a:rPr>
              <a:t>nf</a:t>
            </a:r>
            <a:r>
              <a:rPr lang="en-US" sz="1200" dirty="0">
                <a:effectLst/>
                <a:latin typeface="Monaco" pitchFamily="2" charset="77"/>
              </a:rPr>
              <a:t>-NFCORE+     normal     e32559          6  COMPLETED      0:0 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0D7AD0-E1F0-93D0-0F85-1B504B7F6A99}"/>
              </a:ext>
            </a:extLst>
          </p:cNvPr>
          <p:cNvCxnSpPr>
            <a:cxnSpLocks/>
          </p:cNvCxnSpPr>
          <p:nvPr/>
        </p:nvCxnSpPr>
        <p:spPr>
          <a:xfrm flipH="1">
            <a:off x="7847635" y="1956121"/>
            <a:ext cx="9838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E0CCC6-2FF9-8848-5F70-0BC879FB3754}"/>
              </a:ext>
            </a:extLst>
          </p:cNvPr>
          <p:cNvSpPr txBox="1"/>
          <p:nvPr/>
        </p:nvSpPr>
        <p:spPr>
          <a:xfrm>
            <a:off x="8992003" y="1771455"/>
            <a:ext cx="127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job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F6788D7-156C-548A-B6AC-28F67A1FFAAF}"/>
              </a:ext>
            </a:extLst>
          </p:cNvPr>
          <p:cNvSpPr/>
          <p:nvPr/>
        </p:nvSpPr>
        <p:spPr>
          <a:xfrm>
            <a:off x="7847635" y="2140787"/>
            <a:ext cx="1932973" cy="423686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6B718-62A8-12BC-1502-DEB82456C9BB}"/>
              </a:ext>
            </a:extLst>
          </p:cNvPr>
          <p:cNvSpPr txBox="1"/>
          <p:nvPr/>
        </p:nvSpPr>
        <p:spPr>
          <a:xfrm>
            <a:off x="9982046" y="3936053"/>
            <a:ext cx="204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Subsequent jobs launched by </a:t>
            </a:r>
            <a:r>
              <a:rPr lang="en-US" dirty="0" err="1"/>
              <a:t>nextflow</a:t>
            </a:r>
            <a:r>
              <a:rPr lang="en-US" dirty="0"/>
              <a:t> pipeline </a:t>
            </a:r>
          </a:p>
        </p:txBody>
      </p:sp>
    </p:spTree>
    <p:extLst>
      <p:ext uri="{BB962C8B-B14F-4D97-AF65-F5344CB8AC3E}">
        <p14:creationId xmlns:p14="http://schemas.microsoft.com/office/powerpoint/2010/main" val="40885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50C4-C3DC-B74E-AC28-119B4983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output - what to expect when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5045-E16B-D391-76AF-55A6A809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nextflow_output</a:t>
            </a:r>
            <a:endParaRPr lang="en-US" sz="2400" b="1" dirty="0"/>
          </a:p>
          <a:p>
            <a:pPr lvl="1"/>
            <a:r>
              <a:rPr lang="en-US" sz="2400" b="1" dirty="0" err="1"/>
              <a:t>fastqc</a:t>
            </a:r>
            <a:r>
              <a:rPr lang="en-US" sz="2400" dirty="0"/>
              <a:t> - QC reports for samples</a:t>
            </a:r>
          </a:p>
          <a:p>
            <a:pPr lvl="1"/>
            <a:r>
              <a:rPr lang="en-US" sz="2400" b="1" dirty="0" err="1"/>
              <a:t>multiqc</a:t>
            </a:r>
            <a:r>
              <a:rPr lang="en-US" sz="2400" dirty="0"/>
              <a:t> - QC reports for processed samples</a:t>
            </a:r>
          </a:p>
          <a:p>
            <a:pPr lvl="1"/>
            <a:r>
              <a:rPr lang="en-US" sz="2400" b="1" dirty="0" err="1"/>
              <a:t>star_salmon</a:t>
            </a:r>
            <a:r>
              <a:rPr lang="en-US" sz="2400" b="1" dirty="0"/>
              <a:t> </a:t>
            </a:r>
            <a:r>
              <a:rPr lang="en-US" sz="2400" dirty="0"/>
              <a:t>- bulk of output from alignment and annotation steps</a:t>
            </a:r>
          </a:p>
          <a:p>
            <a:pPr lvl="1"/>
            <a:r>
              <a:rPr lang="en-US" sz="2400" b="1" dirty="0" err="1"/>
              <a:t>trimgalore</a:t>
            </a:r>
            <a:r>
              <a:rPr lang="en-US" sz="2400" dirty="0"/>
              <a:t> - output of sample processing with </a:t>
            </a:r>
            <a:r>
              <a:rPr lang="en-US" sz="2400" dirty="0" err="1"/>
              <a:t>Trimgalore</a:t>
            </a:r>
            <a:r>
              <a:rPr lang="en-US" sz="2400" dirty="0"/>
              <a:t>, and QC after trimming</a:t>
            </a:r>
          </a:p>
        </p:txBody>
      </p:sp>
    </p:spTree>
    <p:extLst>
      <p:ext uri="{BB962C8B-B14F-4D97-AF65-F5344CB8AC3E}">
        <p14:creationId xmlns:p14="http://schemas.microsoft.com/office/powerpoint/2010/main" val="302778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0501-2570-B854-EFAE-E1F3F6CE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and log files - to help troubleshoot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9ABB-AD48-AF5E-CC51-7592E77B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00537"/>
            <a:ext cx="10653579" cy="4908823"/>
          </a:xfrm>
        </p:spPr>
        <p:txBody>
          <a:bodyPr>
            <a:normAutofit/>
          </a:bodyPr>
          <a:lstStyle/>
          <a:p>
            <a:r>
              <a:rPr lang="en-US" sz="2400" dirty="0" err="1"/>
              <a:t>nextflow</a:t>
            </a:r>
            <a:r>
              <a:rPr lang="en-US" sz="2400" dirty="0"/>
              <a:t> will create the following in your working directory</a:t>
            </a:r>
          </a:p>
          <a:p>
            <a:pPr lvl="1"/>
            <a:r>
              <a:rPr lang="en-US" sz="2000" b="1" dirty="0"/>
              <a:t>.</a:t>
            </a:r>
            <a:r>
              <a:rPr lang="en-US" sz="2000" b="1" dirty="0" err="1"/>
              <a:t>nextflow</a:t>
            </a:r>
            <a:r>
              <a:rPr lang="en-US" sz="2000" b="1" dirty="0"/>
              <a:t> </a:t>
            </a:r>
            <a:r>
              <a:rPr lang="en-US" sz="2000" dirty="0"/>
              <a:t>hidden folder (ls -a needed to see this)</a:t>
            </a:r>
          </a:p>
          <a:p>
            <a:pPr lvl="1"/>
            <a:r>
              <a:rPr lang="en-US" sz="2000" b="1" dirty="0"/>
              <a:t>.</a:t>
            </a:r>
            <a:r>
              <a:rPr lang="en-US" sz="2000" b="1" dirty="0" err="1"/>
              <a:t>nextflow.log</a:t>
            </a:r>
            <a:r>
              <a:rPr lang="en-US" sz="2000" b="1" dirty="0"/>
              <a:t> </a:t>
            </a:r>
            <a:r>
              <a:rPr lang="en-US" sz="2000" dirty="0"/>
              <a:t>hidden log file (ls -a needed to see this)</a:t>
            </a:r>
          </a:p>
          <a:p>
            <a:pPr lvl="1"/>
            <a:r>
              <a:rPr lang="en-US" sz="2000" b="1" dirty="0"/>
              <a:t>work</a:t>
            </a:r>
            <a:r>
              <a:rPr lang="en-US" sz="2000" dirty="0"/>
              <a:t> folder</a:t>
            </a:r>
          </a:p>
          <a:p>
            <a:pPr lvl="1"/>
            <a:r>
              <a:rPr lang="en-US" sz="2000" b="1" dirty="0" err="1"/>
              <a:t>nextflow_output</a:t>
            </a:r>
            <a:r>
              <a:rPr lang="en-US" sz="2000" b="1" dirty="0"/>
              <a:t> </a:t>
            </a:r>
            <a:r>
              <a:rPr lang="en-US" sz="2000" dirty="0"/>
              <a:t>folder (which we named in the submission script)</a:t>
            </a:r>
          </a:p>
          <a:p>
            <a:pPr lvl="2"/>
            <a:r>
              <a:rPr lang="en-US" sz="1800" dirty="0"/>
              <a:t>because we added --with-report and --with-trace this will include a </a:t>
            </a:r>
            <a:r>
              <a:rPr lang="en-US" sz="1800" b="1" dirty="0"/>
              <a:t>pipeline</a:t>
            </a:r>
            <a:r>
              <a:rPr lang="en-US" sz="1800" dirty="0"/>
              <a:t> folder with</a:t>
            </a:r>
          </a:p>
          <a:p>
            <a:pPr lvl="3"/>
            <a:r>
              <a:rPr lang="en-US" sz="1600" dirty="0">
                <a:effectLst/>
              </a:rPr>
              <a:t>execution_report_2024-11-19_09-53-12.html</a:t>
            </a:r>
          </a:p>
          <a:p>
            <a:pPr lvl="3"/>
            <a:r>
              <a:rPr lang="en-US" sz="1600" dirty="0">
                <a:effectLst/>
              </a:rPr>
              <a:t>execution_timeline_2024-11-19_09-53-12.html</a:t>
            </a:r>
          </a:p>
          <a:p>
            <a:pPr lvl="3"/>
            <a:r>
              <a:rPr lang="en-US" sz="1600" dirty="0">
                <a:effectLst/>
              </a:rPr>
              <a:t>execution_trace_2024-11-19_09-53-12.txt</a:t>
            </a:r>
            <a:endParaRPr lang="en-US" sz="1600" dirty="0"/>
          </a:p>
          <a:p>
            <a:r>
              <a:rPr lang="en-US" sz="2400" dirty="0" err="1"/>
              <a:t>slurm</a:t>
            </a:r>
            <a:r>
              <a:rPr lang="en-US" sz="2400" dirty="0"/>
              <a:t> will create the following in your working directory</a:t>
            </a:r>
          </a:p>
          <a:p>
            <a:pPr lvl="1"/>
            <a:r>
              <a:rPr lang="en-US" sz="2000" b="1" dirty="0" err="1"/>
              <a:t>slurm</a:t>
            </a:r>
            <a:r>
              <a:rPr lang="en-US" sz="2000" b="1" dirty="0"/>
              <a:t>-&lt;</a:t>
            </a:r>
            <a:r>
              <a:rPr lang="en-US" sz="2000" b="1" dirty="0" err="1"/>
              <a:t>jobID</a:t>
            </a:r>
            <a:r>
              <a:rPr lang="en-US" sz="2000" b="1" dirty="0"/>
              <a:t>&gt;.out </a:t>
            </a:r>
            <a:r>
              <a:rPr lang="en-US" sz="2000" dirty="0"/>
              <a:t>log file from </a:t>
            </a:r>
            <a:r>
              <a:rPr lang="en-US" sz="2000" dirty="0" err="1"/>
              <a:t>slurm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150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7156-635F-36ED-C9EE-5D6D772C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script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CE6B8-011F-D61A-841E-02A2842C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565061"/>
            <a:ext cx="11413449" cy="4593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Demo: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</a:t>
            </a:r>
            <a:r>
              <a:rPr lang="en-US" dirty="0" err="1">
                <a:effectLst/>
                <a:latin typeface="Monaco" pitchFamily="2" charset="77"/>
              </a:rPr>
              <a:t>sbatch</a:t>
            </a:r>
            <a:r>
              <a:rPr lang="en-US" dirty="0">
                <a:effectLst/>
                <a:latin typeface="Monaco" pitchFamily="2" charset="77"/>
              </a:rPr>
              <a:t> /projects/e32559/</a:t>
            </a:r>
            <a:r>
              <a:rPr lang="en-US" dirty="0" err="1">
                <a:effectLst/>
                <a:latin typeface="Monaco" pitchFamily="2" charset="77"/>
              </a:rPr>
              <a:t>nextflow_example</a:t>
            </a:r>
            <a:r>
              <a:rPr lang="en-US" dirty="0">
                <a:effectLst/>
                <a:latin typeface="Monaco" pitchFamily="2" charset="77"/>
              </a:rPr>
              <a:t>/broken_script1.sh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</a:t>
            </a:r>
            <a:r>
              <a:rPr lang="en-US" dirty="0" err="1">
                <a:effectLst/>
                <a:latin typeface="Monaco" pitchFamily="2" charset="77"/>
              </a:rPr>
              <a:t>squeue</a:t>
            </a:r>
            <a:r>
              <a:rPr lang="en-US" dirty="0">
                <a:effectLst/>
                <a:latin typeface="Monaco" pitchFamily="2" charset="77"/>
              </a:rPr>
              <a:t> -u hsc945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</a:t>
            </a:r>
            <a:r>
              <a:rPr lang="en-US" dirty="0" err="1">
                <a:effectLst/>
                <a:latin typeface="Monaco" pitchFamily="2" charset="77"/>
              </a:rPr>
              <a:t>sacct</a:t>
            </a:r>
            <a:r>
              <a:rPr lang="en-US" dirty="0">
                <a:effectLst/>
                <a:latin typeface="Monaco" pitchFamily="2" charset="77"/>
              </a:rPr>
              <a:t> -X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ls -</a:t>
            </a:r>
            <a:r>
              <a:rPr lang="en-US" dirty="0" err="1">
                <a:effectLst/>
                <a:latin typeface="Monaco" pitchFamily="2" charset="77"/>
              </a:rPr>
              <a:t>alh</a:t>
            </a:r>
            <a:endParaRPr lang="en-US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cat slurm-7192720.out</a:t>
            </a:r>
          </a:p>
          <a:p>
            <a:pPr marL="0" indent="0">
              <a:buNone/>
            </a:pPr>
            <a:r>
              <a:rPr lang="en-US" dirty="0"/>
              <a:t>Error: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--input: the file or directory 	'/projects/e32559/</a:t>
            </a:r>
            <a:r>
              <a:rPr lang="en-US" dirty="0" err="1">
                <a:effectLst/>
                <a:latin typeface="Monaco" pitchFamily="2" charset="77"/>
              </a:rPr>
              <a:t>nextflow_example</a:t>
            </a:r>
            <a:r>
              <a:rPr lang="en-US" dirty="0">
                <a:effectLst/>
                <a:latin typeface="Monaco" pitchFamily="2" charset="77"/>
              </a:rPr>
              <a:t>/</a:t>
            </a:r>
            <a:r>
              <a:rPr lang="en-US" dirty="0" err="1">
                <a:effectLst/>
                <a:latin typeface="Monaco" pitchFamily="2" charset="77"/>
              </a:rPr>
              <a:t>sampls.csv</a:t>
            </a:r>
            <a:r>
              <a:rPr lang="en-US" dirty="0">
                <a:effectLst/>
                <a:latin typeface="Monaco" pitchFamily="2" charset="77"/>
              </a:rPr>
              <a:t>' does not exist.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5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77308-139E-8F5F-019D-55A4E6D28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B605-2338-62FF-31B8-5BB85A86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script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BE3C-F723-E775-2B81-E49BFFC8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565061"/>
            <a:ext cx="11413449" cy="4593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Demo: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</a:t>
            </a:r>
            <a:r>
              <a:rPr lang="en-US" dirty="0" err="1">
                <a:effectLst/>
                <a:latin typeface="Monaco" pitchFamily="2" charset="77"/>
              </a:rPr>
              <a:t>sbatch</a:t>
            </a:r>
            <a:r>
              <a:rPr lang="en-US" dirty="0">
                <a:effectLst/>
                <a:latin typeface="Monaco" pitchFamily="2" charset="77"/>
              </a:rPr>
              <a:t> /projects/e32559/</a:t>
            </a:r>
            <a:r>
              <a:rPr lang="en-US" dirty="0" err="1">
                <a:effectLst/>
                <a:latin typeface="Monaco" pitchFamily="2" charset="77"/>
              </a:rPr>
              <a:t>nextflow_example</a:t>
            </a:r>
            <a:r>
              <a:rPr lang="en-US" dirty="0">
                <a:effectLst/>
                <a:latin typeface="Monaco" pitchFamily="2" charset="77"/>
              </a:rPr>
              <a:t>/broken_script2.sh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</a:t>
            </a:r>
            <a:r>
              <a:rPr lang="en-US" dirty="0" err="1">
                <a:effectLst/>
                <a:latin typeface="Monaco" pitchFamily="2" charset="77"/>
              </a:rPr>
              <a:t>squeue</a:t>
            </a:r>
            <a:r>
              <a:rPr lang="en-US" dirty="0">
                <a:effectLst/>
                <a:latin typeface="Monaco" pitchFamily="2" charset="77"/>
              </a:rPr>
              <a:t> -u hsc945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</a:t>
            </a:r>
            <a:r>
              <a:rPr lang="en-US" dirty="0" err="1">
                <a:effectLst/>
                <a:latin typeface="Monaco" pitchFamily="2" charset="77"/>
              </a:rPr>
              <a:t>sacct</a:t>
            </a:r>
            <a:r>
              <a:rPr lang="en-US" dirty="0">
                <a:effectLst/>
                <a:latin typeface="Monaco" pitchFamily="2" charset="77"/>
              </a:rPr>
              <a:t> -X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ls -</a:t>
            </a:r>
            <a:r>
              <a:rPr lang="en-US" dirty="0" err="1">
                <a:effectLst/>
                <a:latin typeface="Monaco" pitchFamily="2" charset="77"/>
              </a:rPr>
              <a:t>alh</a:t>
            </a:r>
            <a:endParaRPr lang="en-US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cat slurm-7195215.out</a:t>
            </a:r>
          </a:p>
          <a:p>
            <a:pPr marL="0" indent="0">
              <a:buNone/>
            </a:pPr>
            <a:r>
              <a:rPr lang="en-US" dirty="0"/>
              <a:t>Error: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-- Entry 1: Missing required value: </a:t>
            </a:r>
            <a:r>
              <a:rPr lang="en-US" dirty="0" err="1">
                <a:effectLst/>
                <a:latin typeface="Monaco" pitchFamily="2" charset="77"/>
              </a:rPr>
              <a:t>strandedness</a:t>
            </a:r>
            <a:endParaRPr lang="en-US" dirty="0">
              <a:effectLst/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4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94BE-299B-0C2D-ADC3-843EAE56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94" y="367156"/>
            <a:ext cx="9905998" cy="755588"/>
          </a:xfrm>
        </p:spPr>
        <p:txBody>
          <a:bodyPr/>
          <a:lstStyle/>
          <a:p>
            <a:r>
              <a:rPr lang="en-US" dirty="0"/>
              <a:t>Setup...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2D0-3F97-0D57-C393-416CC01B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41" y="1203767"/>
            <a:ext cx="10753165" cy="552859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3200" dirty="0">
                <a:highlight>
                  <a:srgbClr val="FFFFFF"/>
                </a:highlight>
              </a:rPr>
              <a:t>slides are at </a:t>
            </a:r>
            <a:r>
              <a:rPr lang="en-US" sz="3200" dirty="0">
                <a:highlight>
                  <a:srgbClr val="FFFFFF"/>
                </a:highlight>
                <a:hlinkClick r:id="rId2"/>
              </a:rPr>
              <a:t>https://github.com/nuitrcs/nextflow_nfcore_intro</a:t>
            </a:r>
            <a:r>
              <a:rPr lang="en-US" sz="3200" dirty="0">
                <a:highlight>
                  <a:srgbClr val="FFFFFF"/>
                </a:highlight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3200" dirty="0">
                <a:highlight>
                  <a:srgbClr val="FFFFFF"/>
                </a:highlight>
              </a:rPr>
              <a:t>log onto Quest via terminal (or Quest OnDemand)</a:t>
            </a:r>
          </a:p>
          <a:p>
            <a:pPr marL="457200" lvl="1" indent="0">
              <a:buNone/>
            </a:pPr>
            <a:r>
              <a:rPr lang="en-US" sz="2800" dirty="0">
                <a:highlight>
                  <a:srgbClr val="FFFFFF"/>
                </a:highlight>
              </a:rPr>
              <a:t>ssh &lt;</a:t>
            </a:r>
            <a:r>
              <a:rPr lang="en-US" sz="2800" dirty="0" err="1">
                <a:highlight>
                  <a:srgbClr val="FFFFFF"/>
                </a:highlight>
              </a:rPr>
              <a:t>netid</a:t>
            </a:r>
            <a:r>
              <a:rPr lang="en-US" sz="2800" dirty="0">
                <a:highlight>
                  <a:srgbClr val="FFFFFF"/>
                </a:highlight>
              </a:rPr>
              <a:t>&gt;@</a:t>
            </a:r>
            <a:r>
              <a:rPr lang="en-US" sz="2800" dirty="0" err="1">
                <a:highlight>
                  <a:srgbClr val="FFFFFF"/>
                </a:highlight>
              </a:rPr>
              <a:t>quest.northwestern.edu</a:t>
            </a:r>
            <a:r>
              <a:rPr lang="en-US" sz="2800" dirty="0">
                <a:highlight>
                  <a:srgbClr val="FFFFFF"/>
                </a:highlight>
              </a:rPr>
              <a:t> # enter your </a:t>
            </a:r>
            <a:r>
              <a:rPr lang="en-US" sz="2800" dirty="0" err="1">
                <a:highlight>
                  <a:srgbClr val="FFFFFF"/>
                </a:highlight>
              </a:rPr>
              <a:t>netid</a:t>
            </a:r>
            <a:r>
              <a:rPr lang="en-US" sz="2800" dirty="0">
                <a:highlight>
                  <a:srgbClr val="FFFFFF"/>
                </a:highlight>
              </a:rPr>
              <a:t> password</a:t>
            </a:r>
          </a:p>
          <a:p>
            <a:pPr marL="514350" indent="-514350">
              <a:buAutoNum type="arabicPeriod"/>
            </a:pPr>
            <a:r>
              <a:rPr lang="en-US" sz="3200" dirty="0">
                <a:highlight>
                  <a:srgbClr val="FFFFFF"/>
                </a:highlight>
              </a:rPr>
              <a:t>move to our classroom folder</a:t>
            </a:r>
          </a:p>
          <a:p>
            <a:pPr marL="457200" lvl="1" indent="0">
              <a:buNone/>
            </a:pPr>
            <a:r>
              <a:rPr lang="en-US" sz="2800" dirty="0">
                <a:highlight>
                  <a:srgbClr val="FFFFFF"/>
                </a:highlight>
              </a:rPr>
              <a:t>cd /projects/e32559</a:t>
            </a:r>
          </a:p>
          <a:p>
            <a:pPr marL="514350" indent="-514350">
              <a:buAutoNum type="arabicPeriod"/>
            </a:pPr>
            <a:r>
              <a:rPr lang="en-US" sz="3200" dirty="0">
                <a:highlight>
                  <a:srgbClr val="FFFFFF"/>
                </a:highlight>
              </a:rPr>
              <a:t>make your own subfolder if you haven’t already</a:t>
            </a:r>
          </a:p>
          <a:p>
            <a:pPr marL="457200" lvl="1" indent="0">
              <a:buNone/>
            </a:pPr>
            <a:r>
              <a:rPr lang="en-US" sz="2800" dirty="0" err="1">
                <a:highlight>
                  <a:srgbClr val="FFFFFF"/>
                </a:highlight>
              </a:rPr>
              <a:t>mkdir</a:t>
            </a:r>
            <a:r>
              <a:rPr lang="en-US" sz="2800" dirty="0">
                <a:highlight>
                  <a:srgbClr val="FFFFFF"/>
                </a:highlight>
              </a:rPr>
              <a:t> &lt;</a:t>
            </a:r>
            <a:r>
              <a:rPr lang="en-US" sz="2800" dirty="0" err="1">
                <a:highlight>
                  <a:srgbClr val="FFFFFF"/>
                </a:highlight>
              </a:rPr>
              <a:t>folder_name</a:t>
            </a:r>
            <a:r>
              <a:rPr lang="en-US" sz="2800" dirty="0">
                <a:highlight>
                  <a:srgbClr val="FFFFFF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862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E2494-8057-7898-EB4D-0FC988FCE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F16B-0814-627A-7F4E-3A93D94E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script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B3BD-0973-3AE2-F620-096DEE0B0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565061"/>
            <a:ext cx="11413449" cy="4593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Demo: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</a:t>
            </a:r>
            <a:r>
              <a:rPr lang="en-US" dirty="0" err="1">
                <a:effectLst/>
                <a:latin typeface="Monaco" pitchFamily="2" charset="77"/>
              </a:rPr>
              <a:t>sbatch</a:t>
            </a:r>
            <a:r>
              <a:rPr lang="en-US" dirty="0">
                <a:effectLst/>
                <a:latin typeface="Monaco" pitchFamily="2" charset="77"/>
              </a:rPr>
              <a:t> /projects/e32559/</a:t>
            </a:r>
            <a:r>
              <a:rPr lang="en-US" dirty="0" err="1">
                <a:effectLst/>
                <a:latin typeface="Monaco" pitchFamily="2" charset="77"/>
              </a:rPr>
              <a:t>nextflow_example</a:t>
            </a:r>
            <a:r>
              <a:rPr lang="en-US" dirty="0">
                <a:effectLst/>
                <a:latin typeface="Monaco" pitchFamily="2" charset="77"/>
              </a:rPr>
              <a:t>/broken_script3.sh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</a:t>
            </a:r>
            <a:r>
              <a:rPr lang="en-US" dirty="0" err="1">
                <a:effectLst/>
                <a:latin typeface="Monaco" pitchFamily="2" charset="77"/>
              </a:rPr>
              <a:t>squeue</a:t>
            </a:r>
            <a:r>
              <a:rPr lang="en-US" dirty="0">
                <a:effectLst/>
                <a:latin typeface="Monaco" pitchFamily="2" charset="77"/>
              </a:rPr>
              <a:t> -u hsc945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</a:t>
            </a:r>
            <a:r>
              <a:rPr lang="en-US" dirty="0" err="1">
                <a:effectLst/>
                <a:latin typeface="Monaco" pitchFamily="2" charset="77"/>
              </a:rPr>
              <a:t>sacct</a:t>
            </a:r>
            <a:r>
              <a:rPr lang="en-US" dirty="0">
                <a:effectLst/>
                <a:latin typeface="Monaco" pitchFamily="2" charset="77"/>
              </a:rPr>
              <a:t> -X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ls -</a:t>
            </a:r>
            <a:r>
              <a:rPr lang="en-US" dirty="0" err="1">
                <a:effectLst/>
                <a:latin typeface="Monaco" pitchFamily="2" charset="77"/>
              </a:rPr>
              <a:t>alh</a:t>
            </a:r>
            <a:endParaRPr lang="en-US" dirty="0"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cat slurm-7196307.out</a:t>
            </a:r>
          </a:p>
          <a:p>
            <a:pPr marL="0" indent="0">
              <a:buNone/>
            </a:pPr>
            <a:r>
              <a:rPr lang="en-US" dirty="0"/>
              <a:t>Error:</a:t>
            </a:r>
          </a:p>
          <a:p>
            <a:pPr marL="0" indent="0">
              <a:buNone/>
            </a:pPr>
            <a:r>
              <a:rPr lang="en-US" dirty="0">
                <a:effectLst/>
                <a:latin typeface="Monaco" pitchFamily="2" charset="77"/>
              </a:rPr>
              <a:t>	/var/spool/</a:t>
            </a:r>
            <a:r>
              <a:rPr lang="en-US" dirty="0" err="1">
                <a:effectLst/>
                <a:latin typeface="Monaco" pitchFamily="2" charset="77"/>
              </a:rPr>
              <a:t>slurmd</a:t>
            </a:r>
            <a:r>
              <a:rPr lang="en-US" dirty="0">
                <a:effectLst/>
                <a:latin typeface="Monaco" pitchFamily="2" charset="77"/>
              </a:rPr>
              <a:t>/job7196307/</a:t>
            </a:r>
            <a:r>
              <a:rPr lang="en-US" dirty="0" err="1">
                <a:effectLst/>
                <a:latin typeface="Monaco" pitchFamily="2" charset="77"/>
              </a:rPr>
              <a:t>slurm_script</a:t>
            </a:r>
            <a:r>
              <a:rPr lang="en-US" dirty="0">
                <a:effectLst/>
                <a:latin typeface="Monaco" pitchFamily="2" charset="77"/>
              </a:rPr>
              <a:t>: line 12: </a:t>
            </a:r>
            <a:r>
              <a:rPr lang="en-US" dirty="0" err="1">
                <a:effectLst/>
                <a:latin typeface="Monaco" pitchFamily="2" charset="77"/>
              </a:rPr>
              <a:t>nextflow</a:t>
            </a:r>
            <a:r>
              <a:rPr lang="en-US" dirty="0">
                <a:effectLst/>
                <a:latin typeface="Monaco" pitchFamily="2" charset="77"/>
              </a:rPr>
              <a:t>: 	command not found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5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B0A9-2872-2512-50A3-223EFED7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trace/report/timeline files can help show what step failed, if internal job 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D187-B07F-CBA7-FED7-94FD2D77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06" y="1967696"/>
            <a:ext cx="9668920" cy="40407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qondemand.ci.northwestern.edu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launch Gnome Desktop job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execution report file from completed run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10700D-E3EB-ED53-3D73-60254AB1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6" y="4059135"/>
            <a:ext cx="7772400" cy="22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2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creenshot of a computer&#10;&#10;Description automatically generated">
            <a:extLst>
              <a:ext uri="{FF2B5EF4-FFF2-40B4-BE49-F238E27FC236}">
                <a16:creationId xmlns:a16="http://schemas.microsoft.com/office/drawing/2014/main" id="{9886F333-B39C-AC5C-F317-3F5EE7C87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4" b="1"/>
          <a:stretch/>
        </p:blipFill>
        <p:spPr>
          <a:xfrm>
            <a:off x="-128317" y="0"/>
            <a:ext cx="12191980" cy="4557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BA838-48A9-42E3-7DF2-A34CB85E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319"/>
            <a:ext cx="4705097" cy="1601582"/>
          </a:xfrm>
        </p:spPr>
        <p:txBody>
          <a:bodyPr anchor="t"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0FE3-7573-E563-C691-EA5C1AB7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379" y="4627774"/>
            <a:ext cx="8548437" cy="202067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Open a ticket with us - </a:t>
            </a:r>
            <a:r>
              <a:rPr lang="en-US" sz="1600" dirty="0">
                <a:hlinkClick r:id="rId3"/>
              </a:rPr>
              <a:t>quest-help@northwestern.edu</a:t>
            </a:r>
            <a:r>
              <a:rPr lang="en-US" sz="16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Reach me in particular - </a:t>
            </a:r>
            <a:r>
              <a:rPr lang="en-US" sz="1600" dirty="0">
                <a:hlinkClick r:id="rId4"/>
              </a:rPr>
              <a:t>haley.carter@northwestern.edu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Visit our website - </a:t>
            </a:r>
            <a:r>
              <a:rPr lang="en-US" sz="1400" dirty="0">
                <a:hlinkClick r:id="rId5"/>
              </a:rPr>
              <a:t>https://www.it.northwestern.edu/departments/it-services-support/research/</a:t>
            </a:r>
            <a:r>
              <a:rPr lang="en-US" sz="14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Our team does consultations as well as workshops, let us know if you’d like to chat about your research, troubleshoot something together, or even have us come to a lab meeting!</a:t>
            </a:r>
          </a:p>
        </p:txBody>
      </p:sp>
    </p:spTree>
    <p:extLst>
      <p:ext uri="{BB962C8B-B14F-4D97-AF65-F5344CB8AC3E}">
        <p14:creationId xmlns:p14="http://schemas.microsoft.com/office/powerpoint/2010/main" val="358988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7AAE-4AF6-DB87-C4AF-17911666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 err="1">
                <a:solidFill>
                  <a:srgbClr val="92D050"/>
                </a:solidFill>
              </a:rPr>
              <a:t>Nextflow</a:t>
            </a:r>
            <a:r>
              <a:rPr lang="en-US" sz="5400" dirty="0">
                <a:solidFill>
                  <a:srgbClr val="92D050"/>
                </a:solidFill>
              </a:rPr>
              <a:t>: a DSL for parallel and scalable computational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DB97-F6F6-F20B-158C-7062A0C47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167566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sz="3200" dirty="0">
                <a:solidFill>
                  <a:srgbClr val="95A5A6"/>
                </a:solidFill>
                <a:latin typeface="Arial"/>
                <a:cs typeface="Arial"/>
              </a:rPr>
              <a:t>Data-driven computational pipelines</a:t>
            </a:r>
            <a:endParaRPr lang="en-US" sz="3200"/>
          </a:p>
          <a:p>
            <a:pPr algn="ctr">
              <a:buNone/>
            </a:pPr>
            <a:r>
              <a:rPr lang="en-US" sz="2400" err="1">
                <a:solidFill>
                  <a:srgbClr val="333333"/>
                </a:solidFill>
                <a:latin typeface="Arial"/>
                <a:cs typeface="Arial"/>
              </a:rPr>
              <a:t>Nextflow</a:t>
            </a:r>
            <a:r>
              <a:rPr lang="en-US" sz="2400" dirty="0">
                <a:solidFill>
                  <a:srgbClr val="333333"/>
                </a:solidFill>
                <a:latin typeface="Arial"/>
                <a:cs typeface="Arial"/>
              </a:rPr>
              <a:t> enables scalable and reproducible scientific workflows using software containers. It allows the adaptation of pipelines written in the most common scripting languages.</a:t>
            </a:r>
            <a:endParaRPr lang="en-US" sz="2400"/>
          </a:p>
          <a:p>
            <a:pPr algn="ctr">
              <a:buNone/>
            </a:pPr>
            <a:r>
              <a:rPr lang="en-US" sz="2400" dirty="0">
                <a:solidFill>
                  <a:srgbClr val="333333"/>
                </a:solidFill>
                <a:latin typeface="Arial"/>
                <a:cs typeface="Arial"/>
              </a:rPr>
              <a:t>Its fluent DSL simplifies the implementation and the deployment of complex parallel and reactive workflows on clouds and clusters.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95B3D-333C-3573-B0F6-4CD4E773BEEB}"/>
              </a:ext>
            </a:extLst>
          </p:cNvPr>
          <p:cNvSpPr txBox="1"/>
          <p:nvPr/>
        </p:nvSpPr>
        <p:spPr>
          <a:xfrm>
            <a:off x="1831383" y="5622010"/>
            <a:ext cx="8671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https://www.nextflow.io/</a:t>
            </a:r>
          </a:p>
        </p:txBody>
      </p:sp>
    </p:spTree>
    <p:extLst>
      <p:ext uri="{BB962C8B-B14F-4D97-AF65-F5344CB8AC3E}">
        <p14:creationId xmlns:p14="http://schemas.microsoft.com/office/powerpoint/2010/main" val="270262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1E3F-54D4-BB65-A6F6-61CC3D0C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dirty="0">
                <a:solidFill>
                  <a:srgbClr val="92D050"/>
                </a:solidFill>
                <a:ea typeface="+mj-lt"/>
                <a:cs typeface="+mj-lt"/>
              </a:rPr>
              <a:t>Let's break that down...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80BF-78F0-42ED-98CA-FDFD5797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DSL = domain specific language</a:t>
            </a:r>
          </a:p>
          <a:p>
            <a:r>
              <a:rPr lang="en-US" sz="2400" dirty="0"/>
              <a:t>Parallel = tasks that are not dependent can run at the same time</a:t>
            </a:r>
          </a:p>
          <a:p>
            <a:r>
              <a:rPr lang="en-US" sz="2400" dirty="0"/>
              <a:t>Scalable = can be run on one or many samples with the same format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Nextflow</a:t>
            </a:r>
            <a:r>
              <a:rPr lang="en-US" sz="2400" dirty="0"/>
              <a:t> is a programming language, specifically for building computational pipelines. If you'd like to build your own pipelines, you will have to learn their syntax. But, there are many prebuilt pipelines!</a:t>
            </a:r>
          </a:p>
          <a:p>
            <a:pPr marL="0" indent="0">
              <a:buNone/>
            </a:pPr>
            <a:r>
              <a:rPr lang="en-US" sz="2400" dirty="0"/>
              <a:t>The benefits of </a:t>
            </a:r>
            <a:r>
              <a:rPr lang="en-US" sz="2400" err="1"/>
              <a:t>Nextflow</a:t>
            </a:r>
            <a:r>
              <a:rPr lang="en-US" sz="2400" dirty="0"/>
              <a:t> pipelines are their </a:t>
            </a:r>
            <a:r>
              <a:rPr lang="en-US" sz="2400" b="1" dirty="0"/>
              <a:t>scalability</a:t>
            </a:r>
            <a:r>
              <a:rPr lang="en-US" sz="2400" dirty="0"/>
              <a:t>, and their </a:t>
            </a:r>
            <a:r>
              <a:rPr lang="en-US" sz="2400" b="1" dirty="0"/>
              <a:t>reproducibility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324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FF8A-FE5E-8339-FB94-4C519A30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92D050"/>
                </a:solidFill>
                <a:ea typeface="+mj-lt"/>
                <a:cs typeface="+mj-lt"/>
              </a:rPr>
              <a:t>Pipelines are series of tasks with dependent inputs and outputs</a:t>
            </a:r>
            <a:endParaRPr lang="en-US" sz="49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5372-E321-2CE3-8E8B-237F7778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096531"/>
            <a:ext cx="10653579" cy="4212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Raw sequencing data</a:t>
            </a:r>
          </a:p>
          <a:p>
            <a:pPr marL="0" indent="0">
              <a:buNone/>
            </a:pPr>
            <a:r>
              <a:rPr lang="en-US" dirty="0"/>
              <a:t>    Quality control</a:t>
            </a:r>
          </a:p>
          <a:p>
            <a:pPr marL="0" indent="0">
              <a:buNone/>
            </a:pPr>
            <a:r>
              <a:rPr lang="en-US" dirty="0"/>
              <a:t>  	  Trim adaptors</a:t>
            </a:r>
          </a:p>
          <a:p>
            <a:pPr marL="0" indent="0">
              <a:buNone/>
            </a:pPr>
            <a:r>
              <a:rPr lang="en-US" dirty="0"/>
              <a:t>   	  Remove contaminants</a:t>
            </a:r>
          </a:p>
          <a:p>
            <a:pPr marL="0" indent="0">
              <a:buNone/>
            </a:pPr>
            <a:r>
              <a:rPr lang="en-US" dirty="0"/>
              <a:t>	  Align to reference genome</a:t>
            </a:r>
          </a:p>
          <a:p>
            <a:pPr marL="0" indent="0">
              <a:buNone/>
            </a:pPr>
            <a:r>
              <a:rPr lang="en-US" dirty="0"/>
              <a:t>	  Quantification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1963B04D-E99E-04B7-4044-5F98AD2CBF61}"/>
              </a:ext>
            </a:extLst>
          </p:cNvPr>
          <p:cNvSpPr/>
          <p:nvPr/>
        </p:nvSpPr>
        <p:spPr>
          <a:xfrm flipV="1">
            <a:off x="1193726" y="2532994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2A01A583-AD3F-EE17-7495-53477C46C500}"/>
              </a:ext>
            </a:extLst>
          </p:cNvPr>
          <p:cNvSpPr/>
          <p:nvPr/>
        </p:nvSpPr>
        <p:spPr>
          <a:xfrm flipV="1">
            <a:off x="1193726" y="3093172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6E336C63-24F1-B15F-3E10-80E07E292281}"/>
              </a:ext>
            </a:extLst>
          </p:cNvPr>
          <p:cNvSpPr/>
          <p:nvPr/>
        </p:nvSpPr>
        <p:spPr>
          <a:xfrm flipV="1">
            <a:off x="1193726" y="3599353"/>
            <a:ext cx="428140" cy="38575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4B05CD5A-BDBB-0B51-B46B-728F3F8DD76A}"/>
              </a:ext>
            </a:extLst>
          </p:cNvPr>
          <p:cNvSpPr/>
          <p:nvPr/>
        </p:nvSpPr>
        <p:spPr>
          <a:xfrm flipV="1">
            <a:off x="1210884" y="4119846"/>
            <a:ext cx="428140" cy="33582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1C8F33ED-96DC-DAF5-C8D1-C0A947C05D02}"/>
              </a:ext>
            </a:extLst>
          </p:cNvPr>
          <p:cNvSpPr/>
          <p:nvPr/>
        </p:nvSpPr>
        <p:spPr>
          <a:xfrm flipV="1">
            <a:off x="1210884" y="4590413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2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FFBFD-D06D-F3E6-C7C0-BA704FD45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48B4-6AE9-6624-0778-B9F5BBBD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92D050"/>
                </a:solidFill>
                <a:ea typeface="+mj-lt"/>
                <a:cs typeface="+mj-lt"/>
              </a:rPr>
              <a:t>Pipelines are series of tasks with dependent inputs and outputs</a:t>
            </a:r>
            <a:endParaRPr lang="en-US" sz="49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C8D5-F20C-690F-526D-FEB1772D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096531"/>
            <a:ext cx="10653579" cy="4212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Raw sequencing data</a:t>
            </a:r>
          </a:p>
          <a:p>
            <a:pPr marL="0" indent="0">
              <a:buNone/>
            </a:pPr>
            <a:r>
              <a:rPr lang="en-US" dirty="0"/>
              <a:t>    Quality control</a:t>
            </a:r>
          </a:p>
          <a:p>
            <a:pPr marL="0" indent="0">
              <a:buNone/>
            </a:pPr>
            <a:r>
              <a:rPr lang="en-US" dirty="0"/>
              <a:t>  	  Trim adaptors</a:t>
            </a:r>
          </a:p>
          <a:p>
            <a:pPr marL="0" indent="0">
              <a:buNone/>
            </a:pPr>
            <a:r>
              <a:rPr lang="en-US" dirty="0"/>
              <a:t>   	  Remove contaminants</a:t>
            </a:r>
          </a:p>
          <a:p>
            <a:pPr marL="0" indent="0">
              <a:buNone/>
            </a:pPr>
            <a:r>
              <a:rPr lang="en-US" dirty="0"/>
              <a:t>	  Align to reference genome</a:t>
            </a:r>
          </a:p>
          <a:p>
            <a:pPr marL="0" indent="0">
              <a:buNone/>
            </a:pPr>
            <a:r>
              <a:rPr lang="en-US" dirty="0"/>
              <a:t>	  Quantification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A1FFCBF8-3C15-A495-0446-94B5A1E6EA65}"/>
              </a:ext>
            </a:extLst>
          </p:cNvPr>
          <p:cNvSpPr/>
          <p:nvPr/>
        </p:nvSpPr>
        <p:spPr>
          <a:xfrm flipV="1">
            <a:off x="1193726" y="2532994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1733387A-509B-5E5E-1675-C0683677559E}"/>
              </a:ext>
            </a:extLst>
          </p:cNvPr>
          <p:cNvSpPr/>
          <p:nvPr/>
        </p:nvSpPr>
        <p:spPr>
          <a:xfrm flipV="1">
            <a:off x="1193726" y="3093172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D3D0A1BE-DCEF-9439-484C-FA58142B8B30}"/>
              </a:ext>
            </a:extLst>
          </p:cNvPr>
          <p:cNvSpPr/>
          <p:nvPr/>
        </p:nvSpPr>
        <p:spPr>
          <a:xfrm flipV="1">
            <a:off x="1193726" y="3599353"/>
            <a:ext cx="428140" cy="38575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98EB4880-D265-B2D6-2618-CA72B6A95792}"/>
              </a:ext>
            </a:extLst>
          </p:cNvPr>
          <p:cNvSpPr/>
          <p:nvPr/>
        </p:nvSpPr>
        <p:spPr>
          <a:xfrm flipV="1">
            <a:off x="1210884" y="4119846"/>
            <a:ext cx="428140" cy="33582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73DEA4D9-3660-9243-AE38-BA563F1B3E62}"/>
              </a:ext>
            </a:extLst>
          </p:cNvPr>
          <p:cNvSpPr/>
          <p:nvPr/>
        </p:nvSpPr>
        <p:spPr>
          <a:xfrm flipV="1">
            <a:off x="1210884" y="4590413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177C-B1BE-B2C7-A4B4-F9D3B0AB6D55}"/>
              </a:ext>
            </a:extLst>
          </p:cNvPr>
          <p:cNvSpPr txBox="1"/>
          <p:nvPr/>
        </p:nvSpPr>
        <p:spPr>
          <a:xfrm>
            <a:off x="6096000" y="2127652"/>
            <a:ext cx="4754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could work through this step by step, sample by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could work through each step with all samples with a job array.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could work through all steps with all samples with dependent job arrays.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898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E8B15-E657-43F8-0FF6-5385357C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F520-7052-3822-90E8-025C824D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92D050"/>
                </a:solidFill>
                <a:ea typeface="+mj-lt"/>
                <a:cs typeface="+mj-lt"/>
              </a:rPr>
              <a:t>Pipelines are series of tasks with dependent inputs and outputs</a:t>
            </a:r>
            <a:endParaRPr lang="en-US" sz="49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5B6A-8453-A740-F97A-309188BC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096531"/>
            <a:ext cx="10653579" cy="4212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Raw sequencing data</a:t>
            </a:r>
          </a:p>
          <a:p>
            <a:pPr marL="0" indent="0">
              <a:buNone/>
            </a:pPr>
            <a:r>
              <a:rPr lang="en-US" dirty="0"/>
              <a:t>    Quality control</a:t>
            </a:r>
          </a:p>
          <a:p>
            <a:pPr marL="0" indent="0">
              <a:buNone/>
            </a:pPr>
            <a:r>
              <a:rPr lang="en-US" dirty="0"/>
              <a:t>  	  Trim adaptors</a:t>
            </a:r>
          </a:p>
          <a:p>
            <a:pPr marL="0" indent="0">
              <a:buNone/>
            </a:pPr>
            <a:r>
              <a:rPr lang="en-US" dirty="0"/>
              <a:t>   	  Remove contaminants</a:t>
            </a:r>
          </a:p>
          <a:p>
            <a:pPr marL="0" indent="0">
              <a:buNone/>
            </a:pPr>
            <a:r>
              <a:rPr lang="en-US" dirty="0"/>
              <a:t>	  Align to reference genome</a:t>
            </a:r>
          </a:p>
          <a:p>
            <a:pPr marL="0" indent="0">
              <a:buNone/>
            </a:pPr>
            <a:r>
              <a:rPr lang="en-US" dirty="0"/>
              <a:t>	  Quantification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DD2B8E0F-F6D1-E487-E78A-4580D6725287}"/>
              </a:ext>
            </a:extLst>
          </p:cNvPr>
          <p:cNvSpPr/>
          <p:nvPr/>
        </p:nvSpPr>
        <p:spPr>
          <a:xfrm flipV="1">
            <a:off x="1193726" y="2532994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57F4BF95-B965-DE6A-C1B2-F28A93E06E0E}"/>
              </a:ext>
            </a:extLst>
          </p:cNvPr>
          <p:cNvSpPr/>
          <p:nvPr/>
        </p:nvSpPr>
        <p:spPr>
          <a:xfrm flipV="1">
            <a:off x="1193726" y="3093172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6BF9EC31-9FB7-18A2-9CB3-6F27C7E4EF29}"/>
              </a:ext>
            </a:extLst>
          </p:cNvPr>
          <p:cNvSpPr/>
          <p:nvPr/>
        </p:nvSpPr>
        <p:spPr>
          <a:xfrm flipV="1">
            <a:off x="1193726" y="3599353"/>
            <a:ext cx="428140" cy="38575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07CA3701-D587-B73B-CE35-0F3D53320140}"/>
              </a:ext>
            </a:extLst>
          </p:cNvPr>
          <p:cNvSpPr/>
          <p:nvPr/>
        </p:nvSpPr>
        <p:spPr>
          <a:xfrm flipV="1">
            <a:off x="1210884" y="4119846"/>
            <a:ext cx="428140" cy="33582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01F4DE13-9409-8F25-006C-A85E24C09961}"/>
              </a:ext>
            </a:extLst>
          </p:cNvPr>
          <p:cNvSpPr/>
          <p:nvPr/>
        </p:nvSpPr>
        <p:spPr>
          <a:xfrm flipV="1">
            <a:off x="1210884" y="4590413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821D3-6424-8902-D654-75F733B0088A}"/>
              </a:ext>
            </a:extLst>
          </p:cNvPr>
          <p:cNvSpPr txBox="1"/>
          <p:nvPr/>
        </p:nvSpPr>
        <p:spPr>
          <a:xfrm>
            <a:off x="6096000" y="2127652"/>
            <a:ext cx="44310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 why </a:t>
            </a:r>
            <a:r>
              <a:rPr lang="en-US" sz="2000" dirty="0" err="1"/>
              <a:t>nextflow</a:t>
            </a:r>
            <a:r>
              <a:rPr lang="en-US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 pipelines are pre-developed, less time troubleshooting your own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containerized software for reproducibility and portability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many people using the same pipelines and working on their development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452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1DEBF-7CD5-A526-175D-AAB8E5DF9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5DA3-396D-95E3-62B4-FFCB48FE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92D050"/>
                </a:solidFill>
                <a:ea typeface="+mj-lt"/>
                <a:cs typeface="+mj-lt"/>
              </a:rPr>
              <a:t>Pipelines are series of tasks with dependent inputs and outputs</a:t>
            </a:r>
            <a:endParaRPr lang="en-US" sz="49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77E6-42A5-7819-5350-E5536B286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096531"/>
            <a:ext cx="10653579" cy="4212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Raw sequencing data</a:t>
            </a:r>
          </a:p>
          <a:p>
            <a:pPr marL="0" indent="0">
              <a:buNone/>
            </a:pPr>
            <a:r>
              <a:rPr lang="en-US" dirty="0"/>
              <a:t>    Quality control</a:t>
            </a:r>
          </a:p>
          <a:p>
            <a:pPr marL="0" indent="0">
              <a:buNone/>
            </a:pPr>
            <a:r>
              <a:rPr lang="en-US" dirty="0"/>
              <a:t>  	  Trim adaptors</a:t>
            </a:r>
          </a:p>
          <a:p>
            <a:pPr marL="0" indent="0">
              <a:buNone/>
            </a:pPr>
            <a:r>
              <a:rPr lang="en-US" dirty="0"/>
              <a:t>   	  Remove contaminants</a:t>
            </a:r>
          </a:p>
          <a:p>
            <a:pPr marL="0" indent="0">
              <a:buNone/>
            </a:pPr>
            <a:r>
              <a:rPr lang="en-US" dirty="0"/>
              <a:t>	  Align to reference genome</a:t>
            </a:r>
          </a:p>
          <a:p>
            <a:pPr marL="0" indent="0">
              <a:buNone/>
            </a:pPr>
            <a:r>
              <a:rPr lang="en-US" dirty="0"/>
              <a:t>	  Quantification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54AABBBD-11E0-8EB1-2396-A6C3ABA74D45}"/>
              </a:ext>
            </a:extLst>
          </p:cNvPr>
          <p:cNvSpPr/>
          <p:nvPr/>
        </p:nvSpPr>
        <p:spPr>
          <a:xfrm flipV="1">
            <a:off x="1193726" y="2532994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4FA4386F-6F50-09C5-0E32-147E470A2486}"/>
              </a:ext>
            </a:extLst>
          </p:cNvPr>
          <p:cNvSpPr/>
          <p:nvPr/>
        </p:nvSpPr>
        <p:spPr>
          <a:xfrm flipV="1">
            <a:off x="1193726" y="3093172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1DDAAA89-BC06-B439-B249-0E2CF782A45C}"/>
              </a:ext>
            </a:extLst>
          </p:cNvPr>
          <p:cNvSpPr/>
          <p:nvPr/>
        </p:nvSpPr>
        <p:spPr>
          <a:xfrm flipV="1">
            <a:off x="1193726" y="3599353"/>
            <a:ext cx="428140" cy="38575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9E03998-73B5-FBEF-834E-D55D6904269F}"/>
              </a:ext>
            </a:extLst>
          </p:cNvPr>
          <p:cNvSpPr/>
          <p:nvPr/>
        </p:nvSpPr>
        <p:spPr>
          <a:xfrm flipV="1">
            <a:off x="1210884" y="4119846"/>
            <a:ext cx="428140" cy="33582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480D9328-BD36-3CAF-4DD9-3BDC2CC8C8F0}"/>
              </a:ext>
            </a:extLst>
          </p:cNvPr>
          <p:cNvSpPr/>
          <p:nvPr/>
        </p:nvSpPr>
        <p:spPr>
          <a:xfrm flipV="1">
            <a:off x="1210884" y="4590413"/>
            <a:ext cx="428140" cy="3358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3772C-91C9-95B9-BF3B-2C5D02585B79}"/>
              </a:ext>
            </a:extLst>
          </p:cNvPr>
          <p:cNvSpPr txBox="1"/>
          <p:nvPr/>
        </p:nvSpPr>
        <p:spPr>
          <a:xfrm>
            <a:off x="6096000" y="2096531"/>
            <a:ext cx="46710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But there are cons!!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blackbox</a:t>
            </a:r>
            <a:r>
              <a:rPr lang="en-US" sz="2000" dirty="0"/>
              <a:t> - little understanding of what’s happening under the hood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hard to troubleshoot when you do encounter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working in a high-throughput might not notice issues with individual samples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remove tailoring parameters to best fit your own particular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12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F69B3-2B10-9B86-8D5B-3353C866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D7B4-426C-310C-3B63-99B0F5F3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92D050"/>
                </a:solidFill>
                <a:ea typeface="+mj-lt"/>
                <a:cs typeface="+mj-lt"/>
              </a:rPr>
              <a:t>Pipelines are series of tasks with dependent inputs and outputs</a:t>
            </a:r>
            <a:endParaRPr lang="en-US" sz="4900" dirty="0">
              <a:solidFill>
                <a:srgbClr val="92D050"/>
              </a:solidFill>
            </a:endParaRPr>
          </a:p>
        </p:txBody>
      </p:sp>
      <p:pic>
        <p:nvPicPr>
          <p:cNvPr id="12" name="Graphic 11" descr="A diagram of a train&#10;&#10;Description automatically generated">
            <a:extLst>
              <a:ext uri="{FF2B5EF4-FFF2-40B4-BE49-F238E27FC236}">
                <a16:creationId xmlns:a16="http://schemas.microsoft.com/office/drawing/2014/main" id="{CCAECD3A-F5E4-F122-AABB-5E593A455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591" y="2052109"/>
            <a:ext cx="9632271" cy="40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8223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3465ED-D5CF-4B49-AE2C-F72568B48C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aa01e-9938-407e-aa0b-10580c653abd"/>
    <ds:schemaRef ds:uri="7be34c64-93b8-4842-bfae-c3106b8c53c2"/>
    <ds:schemaRef ds:uri="efce84db-8738-4c7b-9bdc-65b95008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843AE9-E050-4A4F-83EC-E18E4C7D69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39F6B0-3A7B-4E0F-89DD-378EA027F50D}">
  <ds:schemaRefs>
    <ds:schemaRef ds:uri="7be34c64-93b8-4842-bfae-c3106b8c53c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efce84db-8738-4c7b-9bdc-65b9500871f6"/>
    <ds:schemaRef ds:uri="2abaa01e-9938-407e-aa0b-10580c653a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1566</TotalTime>
  <Words>1646</Words>
  <Application>Microsoft Macintosh PowerPoint</Application>
  <PresentationFormat>Widescreen</PresentationFormat>
  <Paragraphs>186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Inter Variable</vt:lpstr>
      <vt:lpstr>Monaco</vt:lpstr>
      <vt:lpstr>Neue Haas Grotesk Text Pro</vt:lpstr>
      <vt:lpstr>VanillaVTI</vt:lpstr>
      <vt:lpstr>PowerPoint Presentation</vt:lpstr>
      <vt:lpstr>Setup...</vt:lpstr>
      <vt:lpstr>Nextflow: a DSL for parallel and scalable computational pipelines</vt:lpstr>
      <vt:lpstr>Let's break that down...</vt:lpstr>
      <vt:lpstr>Pipelines are series of tasks with dependent inputs and outputs</vt:lpstr>
      <vt:lpstr>Pipelines are series of tasks with dependent inputs and outputs</vt:lpstr>
      <vt:lpstr>Pipelines are series of tasks with dependent inputs and outputs</vt:lpstr>
      <vt:lpstr>Pipelines are series of tasks with dependent inputs and outputs</vt:lpstr>
      <vt:lpstr>Pipelines are series of tasks with dependent inputs and outputs</vt:lpstr>
      <vt:lpstr>nf-core: A global community effort to collect a curated set of open‑source analysis pipelines built using Nextflow.</vt:lpstr>
      <vt:lpstr>https://nf-co.re/rnaseq/3.17.0/ </vt:lpstr>
      <vt:lpstr>Nextflow command</vt:lpstr>
      <vt:lpstr>Nextflow command</vt:lpstr>
      <vt:lpstr>Copy the nextflow script to your folder</vt:lpstr>
      <vt:lpstr>Look at a completed run</vt:lpstr>
      <vt:lpstr>Pipeline output - what to expect when it works</vt:lpstr>
      <vt:lpstr>Output and log files - to help troubleshoot</vt:lpstr>
      <vt:lpstr>Broken script example 1</vt:lpstr>
      <vt:lpstr>Broken script example 2</vt:lpstr>
      <vt:lpstr>Broken script example 3</vt:lpstr>
      <vt:lpstr>Execution trace/report/timeline files can help show what step failed, if internal job fails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Haley Sharon Carter</cp:lastModifiedBy>
  <cp:revision>110</cp:revision>
  <dcterms:created xsi:type="dcterms:W3CDTF">2024-11-15T16:04:13Z</dcterms:created>
  <dcterms:modified xsi:type="dcterms:W3CDTF">2024-11-20T19:05:13Z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