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13"/>
  </p:normalViewPr>
  <p:slideViewPr>
    <p:cSldViewPr snapToGrid="0" snapToObjects="1">
      <p:cViewPr varScale="1">
        <p:scale>
          <a:sx n="90" d="100"/>
          <a:sy n="90"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B28AB-7F4E-40BC-A243-460E72A16810}" type="doc">
      <dgm:prSet loTypeId="urn:microsoft.com/office/officeart/2018/2/layout/IconCircleList" loCatId="icon" qsTypeId="urn:microsoft.com/office/officeart/2005/8/quickstyle/simple3" qsCatId="simple" csTypeId="urn:microsoft.com/office/officeart/2005/8/colors/accent6_1" csCatId="accent6" phldr="1"/>
      <dgm:spPr/>
      <dgm:t>
        <a:bodyPr/>
        <a:lstStyle/>
        <a:p>
          <a:endParaRPr lang="en-US"/>
        </a:p>
      </dgm:t>
    </dgm:pt>
    <dgm:pt modelId="{06A9B0F2-4BC6-4006-98EE-EE3D16C555CD}">
      <dgm:prSet/>
      <dgm:spPr/>
      <dgm:t>
        <a:bodyPr/>
        <a:lstStyle/>
        <a:p>
          <a:pPr>
            <a:lnSpc>
              <a:spcPct val="100000"/>
            </a:lnSpc>
          </a:pPr>
          <a:r>
            <a:rPr lang="en-US" b="1" dirty="0"/>
            <a:t>Consultations</a:t>
          </a:r>
          <a:r>
            <a:rPr lang="en-US" dirty="0"/>
            <a:t> – data and coding questions, from simple to complex: </a:t>
          </a:r>
          <a:r>
            <a:rPr lang="en-US" u="sng" dirty="0">
              <a:solidFill>
                <a:schemeClr val="tx1">
                  <a:lumMod val="65000"/>
                  <a:lumOff val="35000"/>
                </a:schemeClr>
              </a:solidFill>
            </a:rPr>
            <a:t>bit.ly/rcsconsult</a:t>
          </a:r>
        </a:p>
      </dgm:t>
    </dgm:pt>
    <dgm:pt modelId="{0A60B8ED-92B6-4F68-8ADB-12990E297F93}" type="parTrans" cxnId="{DC2DD0BA-0243-49A4-AEA2-5B7610A1A6B2}">
      <dgm:prSet/>
      <dgm:spPr/>
      <dgm:t>
        <a:bodyPr/>
        <a:lstStyle/>
        <a:p>
          <a:endParaRPr lang="en-US"/>
        </a:p>
      </dgm:t>
    </dgm:pt>
    <dgm:pt modelId="{44C39361-9FCE-4EAA-B787-2AC4D33E926C}" type="sibTrans" cxnId="{DC2DD0BA-0243-49A4-AEA2-5B7610A1A6B2}">
      <dgm:prSet/>
      <dgm:spPr/>
      <dgm:t>
        <a:bodyPr/>
        <a:lstStyle/>
        <a:p>
          <a:pPr>
            <a:lnSpc>
              <a:spcPct val="100000"/>
            </a:lnSpc>
          </a:pPr>
          <a:endParaRPr lang="en-US"/>
        </a:p>
      </dgm:t>
    </dgm:pt>
    <dgm:pt modelId="{94593814-645D-4D7D-AD48-AE56528C010B}">
      <dgm:prSet/>
      <dgm:spPr/>
      <dgm:t>
        <a:bodyPr/>
        <a:lstStyle/>
        <a:p>
          <a:pPr>
            <a:lnSpc>
              <a:spcPct val="100000"/>
            </a:lnSpc>
          </a:pPr>
          <a:r>
            <a:rPr lang="en-US" b="1" dirty="0"/>
            <a:t>Trainings</a:t>
          </a:r>
          <a:r>
            <a:rPr lang="en-US" dirty="0"/>
            <a:t> – we have scheduled workshops: </a:t>
          </a:r>
          <a:r>
            <a:rPr lang="en-US" u="sng" dirty="0">
              <a:solidFill>
                <a:schemeClr val="tx1">
                  <a:lumMod val="65000"/>
                  <a:lumOff val="35000"/>
                </a:schemeClr>
              </a:solidFill>
            </a:rPr>
            <a:t>bit.ly/rcswinter</a:t>
          </a:r>
          <a:r>
            <a:rPr lang="en-US" dirty="0"/>
            <a:t>, and we can teach workshops to your group by appointment</a:t>
          </a:r>
        </a:p>
      </dgm:t>
    </dgm:pt>
    <dgm:pt modelId="{92E9512D-34F2-41FB-B655-E74FC25C3DF2}" type="parTrans" cxnId="{73CD0BE6-A7F9-48D5-AA13-304EA4BBEB3A}">
      <dgm:prSet/>
      <dgm:spPr/>
      <dgm:t>
        <a:bodyPr/>
        <a:lstStyle/>
        <a:p>
          <a:endParaRPr lang="en-US"/>
        </a:p>
      </dgm:t>
    </dgm:pt>
    <dgm:pt modelId="{273F6802-B788-4F82-BEA6-F60E2FB9BC5C}" type="sibTrans" cxnId="{73CD0BE6-A7F9-48D5-AA13-304EA4BBEB3A}">
      <dgm:prSet/>
      <dgm:spPr/>
      <dgm:t>
        <a:bodyPr/>
        <a:lstStyle/>
        <a:p>
          <a:pPr>
            <a:lnSpc>
              <a:spcPct val="100000"/>
            </a:lnSpc>
          </a:pPr>
          <a:endParaRPr lang="en-US"/>
        </a:p>
      </dgm:t>
    </dgm:pt>
    <dgm:pt modelId="{CA70563F-FE00-454E-A3B5-25A76A6DDF47}">
      <dgm:prSet/>
      <dgm:spPr/>
      <dgm:t>
        <a:bodyPr/>
        <a:lstStyle/>
        <a:p>
          <a:pPr>
            <a:lnSpc>
              <a:spcPct val="100000"/>
            </a:lnSpc>
          </a:pPr>
          <a:r>
            <a:rPr lang="en-US" b="1"/>
            <a:t>Data services </a:t>
          </a:r>
          <a:r>
            <a:rPr lang="en-US"/>
            <a:t>– we take on a limited number of data science projects for faculty and staff each year </a:t>
          </a:r>
        </a:p>
      </dgm:t>
    </dgm:pt>
    <dgm:pt modelId="{02EE5F1C-FD65-443E-9658-4C6FC3EE9405}" type="parTrans" cxnId="{8E3CD809-DA78-4858-A659-47A4F08E9ECB}">
      <dgm:prSet/>
      <dgm:spPr/>
      <dgm:t>
        <a:bodyPr/>
        <a:lstStyle/>
        <a:p>
          <a:endParaRPr lang="en-US"/>
        </a:p>
      </dgm:t>
    </dgm:pt>
    <dgm:pt modelId="{D807F7BC-2862-405D-8495-B397A5A4B66F}" type="sibTrans" cxnId="{8E3CD809-DA78-4858-A659-47A4F08E9ECB}">
      <dgm:prSet/>
      <dgm:spPr/>
      <dgm:t>
        <a:bodyPr/>
        <a:lstStyle/>
        <a:p>
          <a:pPr>
            <a:lnSpc>
              <a:spcPct val="100000"/>
            </a:lnSpc>
          </a:pPr>
          <a:endParaRPr lang="en-US"/>
        </a:p>
      </dgm:t>
    </dgm:pt>
    <dgm:pt modelId="{66015B35-EF12-497F-B2FC-E24C4753C969}">
      <dgm:prSet/>
      <dgm:spPr/>
      <dgm:t>
        <a:bodyPr/>
        <a:lstStyle/>
        <a:p>
          <a:pPr>
            <a:lnSpc>
              <a:spcPct val="100000"/>
            </a:lnSpc>
          </a:pPr>
          <a:r>
            <a:rPr lang="en-US" b="1"/>
            <a:t>Mentoring</a:t>
          </a:r>
          <a:r>
            <a:rPr lang="en-US"/>
            <a:t> – we hire Graduate Assistants and hourly graduate student data consultants (with advisor approval)</a:t>
          </a:r>
        </a:p>
      </dgm:t>
    </dgm:pt>
    <dgm:pt modelId="{410CDD07-556B-45A6-B41E-E41D96BAF88B}" type="parTrans" cxnId="{11FF89B1-B13E-4519-A131-5BC883949F37}">
      <dgm:prSet/>
      <dgm:spPr/>
      <dgm:t>
        <a:bodyPr/>
        <a:lstStyle/>
        <a:p>
          <a:endParaRPr lang="en-US"/>
        </a:p>
      </dgm:t>
    </dgm:pt>
    <dgm:pt modelId="{EF3CE7C2-E609-4D20-90BE-C57A0BF5BF06}" type="sibTrans" cxnId="{11FF89B1-B13E-4519-A131-5BC883949F37}">
      <dgm:prSet/>
      <dgm:spPr/>
      <dgm:t>
        <a:bodyPr/>
        <a:lstStyle/>
        <a:p>
          <a:endParaRPr lang="en-US"/>
        </a:p>
      </dgm:t>
    </dgm:pt>
    <dgm:pt modelId="{937F0F67-9D41-4FB0-93C2-CC267951E3AD}" type="pres">
      <dgm:prSet presAssocID="{01DB28AB-7F4E-40BC-A243-460E72A16810}" presName="root" presStyleCnt="0">
        <dgm:presLayoutVars>
          <dgm:dir/>
          <dgm:resizeHandles val="exact"/>
        </dgm:presLayoutVars>
      </dgm:prSet>
      <dgm:spPr/>
    </dgm:pt>
    <dgm:pt modelId="{A094A912-C5A1-4F62-B761-148B1428EAE1}" type="pres">
      <dgm:prSet presAssocID="{01DB28AB-7F4E-40BC-A243-460E72A16810}" presName="container" presStyleCnt="0">
        <dgm:presLayoutVars>
          <dgm:dir/>
          <dgm:resizeHandles val="exact"/>
        </dgm:presLayoutVars>
      </dgm:prSet>
      <dgm:spPr/>
    </dgm:pt>
    <dgm:pt modelId="{641C0766-E63C-4FF5-9CE8-C5C109519AB3}" type="pres">
      <dgm:prSet presAssocID="{06A9B0F2-4BC6-4006-98EE-EE3D16C555CD}" presName="compNode" presStyleCnt="0"/>
      <dgm:spPr/>
    </dgm:pt>
    <dgm:pt modelId="{E2C15D8F-5F62-4346-B6AD-5F6B58A42DE1}" type="pres">
      <dgm:prSet presAssocID="{06A9B0F2-4BC6-4006-98EE-EE3D16C555CD}" presName="iconBgRect" presStyleLbl="bgShp" presStyleIdx="0" presStyleCnt="4"/>
      <dgm:spPr/>
    </dgm:pt>
    <dgm:pt modelId="{778937F7-ACE4-4108-B6F6-14A028FE49E9}" type="pres">
      <dgm:prSet presAssocID="{06A9B0F2-4BC6-4006-98EE-EE3D16C555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E02A8E97-0FFC-4052-8940-54EB36896ABF}" type="pres">
      <dgm:prSet presAssocID="{06A9B0F2-4BC6-4006-98EE-EE3D16C555CD}" presName="spaceRect" presStyleCnt="0"/>
      <dgm:spPr/>
    </dgm:pt>
    <dgm:pt modelId="{243F345C-05D5-4D14-B0A6-9BEE1435381C}" type="pres">
      <dgm:prSet presAssocID="{06A9B0F2-4BC6-4006-98EE-EE3D16C555CD}" presName="textRect" presStyleLbl="revTx" presStyleIdx="0" presStyleCnt="4">
        <dgm:presLayoutVars>
          <dgm:chMax val="1"/>
          <dgm:chPref val="1"/>
        </dgm:presLayoutVars>
      </dgm:prSet>
      <dgm:spPr/>
    </dgm:pt>
    <dgm:pt modelId="{765E69BF-BAF1-495A-BDEA-9DB6273BAE53}" type="pres">
      <dgm:prSet presAssocID="{44C39361-9FCE-4EAA-B787-2AC4D33E926C}" presName="sibTrans" presStyleLbl="sibTrans2D1" presStyleIdx="0" presStyleCnt="0"/>
      <dgm:spPr/>
    </dgm:pt>
    <dgm:pt modelId="{5A4AB1DF-1AC8-4BE7-846C-D5491099F734}" type="pres">
      <dgm:prSet presAssocID="{94593814-645D-4D7D-AD48-AE56528C010B}" presName="compNode" presStyleCnt="0"/>
      <dgm:spPr/>
    </dgm:pt>
    <dgm:pt modelId="{19F1F214-2E64-4EBC-8455-2CBBE6EDF3E3}" type="pres">
      <dgm:prSet presAssocID="{94593814-645D-4D7D-AD48-AE56528C010B}" presName="iconBgRect" presStyleLbl="bgShp" presStyleIdx="1" presStyleCnt="4"/>
      <dgm:spPr/>
    </dgm:pt>
    <dgm:pt modelId="{F799AE2C-514B-4DE2-B99F-5C1C41E58AF0}" type="pres">
      <dgm:prSet presAssocID="{94593814-645D-4D7D-AD48-AE56528C01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D9CA3F86-C1C8-4B40-B83F-D51B12DE541B}" type="pres">
      <dgm:prSet presAssocID="{94593814-645D-4D7D-AD48-AE56528C010B}" presName="spaceRect" presStyleCnt="0"/>
      <dgm:spPr/>
    </dgm:pt>
    <dgm:pt modelId="{D4BF607F-3B29-47F5-A8BB-975FE81861EE}" type="pres">
      <dgm:prSet presAssocID="{94593814-645D-4D7D-AD48-AE56528C010B}" presName="textRect" presStyleLbl="revTx" presStyleIdx="1" presStyleCnt="4">
        <dgm:presLayoutVars>
          <dgm:chMax val="1"/>
          <dgm:chPref val="1"/>
        </dgm:presLayoutVars>
      </dgm:prSet>
      <dgm:spPr/>
    </dgm:pt>
    <dgm:pt modelId="{6DE52D02-6720-4517-BD4E-E7B85C7A3A48}" type="pres">
      <dgm:prSet presAssocID="{273F6802-B788-4F82-BEA6-F60E2FB9BC5C}" presName="sibTrans" presStyleLbl="sibTrans2D1" presStyleIdx="0" presStyleCnt="0"/>
      <dgm:spPr/>
    </dgm:pt>
    <dgm:pt modelId="{3EF676FE-C279-459A-BEEE-DD281BE05C45}" type="pres">
      <dgm:prSet presAssocID="{CA70563F-FE00-454E-A3B5-25A76A6DDF47}" presName="compNode" presStyleCnt="0"/>
      <dgm:spPr/>
    </dgm:pt>
    <dgm:pt modelId="{3E1A9DB5-DAB1-457C-9FBA-F1176A66B72D}" type="pres">
      <dgm:prSet presAssocID="{CA70563F-FE00-454E-A3B5-25A76A6DDF47}" presName="iconBgRect" presStyleLbl="bgShp" presStyleIdx="2" presStyleCnt="4"/>
      <dgm:spPr/>
    </dgm:pt>
    <dgm:pt modelId="{6EE6AAA1-45F9-4CB5-BA50-4F0AAD5EDD29}" type="pres">
      <dgm:prSet presAssocID="{CA70563F-FE00-454E-A3B5-25A76A6DDF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Bar Chart"/>
        </a:ext>
      </dgm:extLst>
    </dgm:pt>
    <dgm:pt modelId="{F5BE6BAA-8C94-405C-9381-654DFDF1BF46}" type="pres">
      <dgm:prSet presAssocID="{CA70563F-FE00-454E-A3B5-25A76A6DDF47}" presName="spaceRect" presStyleCnt="0"/>
      <dgm:spPr/>
    </dgm:pt>
    <dgm:pt modelId="{E5221A8E-72A7-4DA2-BA1C-24D6D43C1A03}" type="pres">
      <dgm:prSet presAssocID="{CA70563F-FE00-454E-A3B5-25A76A6DDF47}" presName="textRect" presStyleLbl="revTx" presStyleIdx="2" presStyleCnt="4">
        <dgm:presLayoutVars>
          <dgm:chMax val="1"/>
          <dgm:chPref val="1"/>
        </dgm:presLayoutVars>
      </dgm:prSet>
      <dgm:spPr/>
    </dgm:pt>
    <dgm:pt modelId="{3E7B0368-D55B-485F-A941-69FD0C5C76AC}" type="pres">
      <dgm:prSet presAssocID="{D807F7BC-2862-405D-8495-B397A5A4B66F}" presName="sibTrans" presStyleLbl="sibTrans2D1" presStyleIdx="0" presStyleCnt="0"/>
      <dgm:spPr/>
    </dgm:pt>
    <dgm:pt modelId="{F6BE1712-BD17-432A-846F-4A7D5F6D1032}" type="pres">
      <dgm:prSet presAssocID="{66015B35-EF12-497F-B2FC-E24C4753C969}" presName="compNode" presStyleCnt="0"/>
      <dgm:spPr/>
    </dgm:pt>
    <dgm:pt modelId="{BD8F29D5-D43A-4642-AEDB-E9DC1DB7C751}" type="pres">
      <dgm:prSet presAssocID="{66015B35-EF12-497F-B2FC-E24C4753C969}" presName="iconBgRect" presStyleLbl="bgShp" presStyleIdx="3" presStyleCnt="4"/>
      <dgm:spPr/>
    </dgm:pt>
    <dgm:pt modelId="{525407D1-A02F-482D-AB2C-8009EFA9BB11}" type="pres">
      <dgm:prSet presAssocID="{66015B35-EF12-497F-B2FC-E24C4753C9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grammer"/>
        </a:ext>
      </dgm:extLst>
    </dgm:pt>
    <dgm:pt modelId="{100BCD2D-1030-434C-97D8-1D8D9F18DA23}" type="pres">
      <dgm:prSet presAssocID="{66015B35-EF12-497F-B2FC-E24C4753C969}" presName="spaceRect" presStyleCnt="0"/>
      <dgm:spPr/>
    </dgm:pt>
    <dgm:pt modelId="{5D3A167B-DD45-4E2D-B03E-15A793824500}" type="pres">
      <dgm:prSet presAssocID="{66015B35-EF12-497F-B2FC-E24C4753C969}" presName="textRect" presStyleLbl="revTx" presStyleIdx="3" presStyleCnt="4">
        <dgm:presLayoutVars>
          <dgm:chMax val="1"/>
          <dgm:chPref val="1"/>
        </dgm:presLayoutVars>
      </dgm:prSet>
      <dgm:spPr/>
    </dgm:pt>
  </dgm:ptLst>
  <dgm:cxnLst>
    <dgm:cxn modelId="{8E3CD809-DA78-4858-A659-47A4F08E9ECB}" srcId="{01DB28AB-7F4E-40BC-A243-460E72A16810}" destId="{CA70563F-FE00-454E-A3B5-25A76A6DDF47}" srcOrd="2" destOrd="0" parTransId="{02EE5F1C-FD65-443E-9658-4C6FC3EE9405}" sibTransId="{D807F7BC-2862-405D-8495-B397A5A4B66F}"/>
    <dgm:cxn modelId="{86219E25-871F-4D62-867A-49C8BC8A51FC}" type="presOf" srcId="{06A9B0F2-4BC6-4006-98EE-EE3D16C555CD}" destId="{243F345C-05D5-4D14-B0A6-9BEE1435381C}" srcOrd="0" destOrd="0" presId="urn:microsoft.com/office/officeart/2018/2/layout/IconCircleList"/>
    <dgm:cxn modelId="{39681D2C-0AE2-4CC6-A428-6B8A22581E68}" type="presOf" srcId="{44C39361-9FCE-4EAA-B787-2AC4D33E926C}" destId="{765E69BF-BAF1-495A-BDEA-9DB6273BAE53}" srcOrd="0" destOrd="0" presId="urn:microsoft.com/office/officeart/2018/2/layout/IconCircleList"/>
    <dgm:cxn modelId="{C6F6157A-49C9-4A59-94BC-954A616B4981}" type="presOf" srcId="{01DB28AB-7F4E-40BC-A243-460E72A16810}" destId="{937F0F67-9D41-4FB0-93C2-CC267951E3AD}" srcOrd="0" destOrd="0" presId="urn:microsoft.com/office/officeart/2018/2/layout/IconCircleList"/>
    <dgm:cxn modelId="{54E4FB7F-2D86-4130-8F70-108FAADD5C0D}" type="presOf" srcId="{CA70563F-FE00-454E-A3B5-25A76A6DDF47}" destId="{E5221A8E-72A7-4DA2-BA1C-24D6D43C1A03}" srcOrd="0" destOrd="0" presId="urn:microsoft.com/office/officeart/2018/2/layout/IconCircleList"/>
    <dgm:cxn modelId="{2ED1209A-C702-40D3-9B62-F275100E06D9}" type="presOf" srcId="{94593814-645D-4D7D-AD48-AE56528C010B}" destId="{D4BF607F-3B29-47F5-A8BB-975FE81861EE}" srcOrd="0" destOrd="0" presId="urn:microsoft.com/office/officeart/2018/2/layout/IconCircleList"/>
    <dgm:cxn modelId="{11FF89B1-B13E-4519-A131-5BC883949F37}" srcId="{01DB28AB-7F4E-40BC-A243-460E72A16810}" destId="{66015B35-EF12-497F-B2FC-E24C4753C969}" srcOrd="3" destOrd="0" parTransId="{410CDD07-556B-45A6-B41E-E41D96BAF88B}" sibTransId="{EF3CE7C2-E609-4D20-90BE-C57A0BF5BF06}"/>
    <dgm:cxn modelId="{DC2DD0BA-0243-49A4-AEA2-5B7610A1A6B2}" srcId="{01DB28AB-7F4E-40BC-A243-460E72A16810}" destId="{06A9B0F2-4BC6-4006-98EE-EE3D16C555CD}" srcOrd="0" destOrd="0" parTransId="{0A60B8ED-92B6-4F68-8ADB-12990E297F93}" sibTransId="{44C39361-9FCE-4EAA-B787-2AC4D33E926C}"/>
    <dgm:cxn modelId="{6ECDF1C4-08E9-4BAC-AC23-ACBA852A9C82}" type="presOf" srcId="{66015B35-EF12-497F-B2FC-E24C4753C969}" destId="{5D3A167B-DD45-4E2D-B03E-15A793824500}" srcOrd="0" destOrd="0" presId="urn:microsoft.com/office/officeart/2018/2/layout/IconCircleList"/>
    <dgm:cxn modelId="{A358FAC6-CA6E-48D6-A2DC-09111A377300}" type="presOf" srcId="{273F6802-B788-4F82-BEA6-F60E2FB9BC5C}" destId="{6DE52D02-6720-4517-BD4E-E7B85C7A3A48}" srcOrd="0" destOrd="0" presId="urn:microsoft.com/office/officeart/2018/2/layout/IconCircleList"/>
    <dgm:cxn modelId="{140380CB-C8E8-4B27-89B0-CFFF722668AF}" type="presOf" srcId="{D807F7BC-2862-405D-8495-B397A5A4B66F}" destId="{3E7B0368-D55B-485F-A941-69FD0C5C76AC}" srcOrd="0" destOrd="0" presId="urn:microsoft.com/office/officeart/2018/2/layout/IconCircleList"/>
    <dgm:cxn modelId="{73CD0BE6-A7F9-48D5-AA13-304EA4BBEB3A}" srcId="{01DB28AB-7F4E-40BC-A243-460E72A16810}" destId="{94593814-645D-4D7D-AD48-AE56528C010B}" srcOrd="1" destOrd="0" parTransId="{92E9512D-34F2-41FB-B655-E74FC25C3DF2}" sibTransId="{273F6802-B788-4F82-BEA6-F60E2FB9BC5C}"/>
    <dgm:cxn modelId="{4CE64B3A-8568-4EAB-93F8-CFBDA77871B9}" type="presParOf" srcId="{937F0F67-9D41-4FB0-93C2-CC267951E3AD}" destId="{A094A912-C5A1-4F62-B761-148B1428EAE1}" srcOrd="0" destOrd="0" presId="urn:microsoft.com/office/officeart/2018/2/layout/IconCircleList"/>
    <dgm:cxn modelId="{5A5D14DB-361A-4C9B-93C9-6F040A60C9C3}" type="presParOf" srcId="{A094A912-C5A1-4F62-B761-148B1428EAE1}" destId="{641C0766-E63C-4FF5-9CE8-C5C109519AB3}" srcOrd="0" destOrd="0" presId="urn:microsoft.com/office/officeart/2018/2/layout/IconCircleList"/>
    <dgm:cxn modelId="{216FCEA8-B5CF-487B-8BD2-0F812D70FF9F}" type="presParOf" srcId="{641C0766-E63C-4FF5-9CE8-C5C109519AB3}" destId="{E2C15D8F-5F62-4346-B6AD-5F6B58A42DE1}" srcOrd="0" destOrd="0" presId="urn:microsoft.com/office/officeart/2018/2/layout/IconCircleList"/>
    <dgm:cxn modelId="{3ED8DF56-6069-4E34-A0D2-E329195B2E40}" type="presParOf" srcId="{641C0766-E63C-4FF5-9CE8-C5C109519AB3}" destId="{778937F7-ACE4-4108-B6F6-14A028FE49E9}" srcOrd="1" destOrd="0" presId="urn:microsoft.com/office/officeart/2018/2/layout/IconCircleList"/>
    <dgm:cxn modelId="{83A3ACE4-22DF-418E-A77E-4412EA4D226C}" type="presParOf" srcId="{641C0766-E63C-4FF5-9CE8-C5C109519AB3}" destId="{E02A8E97-0FFC-4052-8940-54EB36896ABF}" srcOrd="2" destOrd="0" presId="urn:microsoft.com/office/officeart/2018/2/layout/IconCircleList"/>
    <dgm:cxn modelId="{29FF52B9-5052-4528-B681-A800C45FB9C7}" type="presParOf" srcId="{641C0766-E63C-4FF5-9CE8-C5C109519AB3}" destId="{243F345C-05D5-4D14-B0A6-9BEE1435381C}" srcOrd="3" destOrd="0" presId="urn:microsoft.com/office/officeart/2018/2/layout/IconCircleList"/>
    <dgm:cxn modelId="{3EB58F50-1B32-44E5-A375-BC4802069B5F}" type="presParOf" srcId="{A094A912-C5A1-4F62-B761-148B1428EAE1}" destId="{765E69BF-BAF1-495A-BDEA-9DB6273BAE53}" srcOrd="1" destOrd="0" presId="urn:microsoft.com/office/officeart/2018/2/layout/IconCircleList"/>
    <dgm:cxn modelId="{422D0107-1BA3-4E1C-B0A3-0EE80670139A}" type="presParOf" srcId="{A094A912-C5A1-4F62-B761-148B1428EAE1}" destId="{5A4AB1DF-1AC8-4BE7-846C-D5491099F734}" srcOrd="2" destOrd="0" presId="urn:microsoft.com/office/officeart/2018/2/layout/IconCircleList"/>
    <dgm:cxn modelId="{646B6B92-7733-4994-974D-DD342C89B87E}" type="presParOf" srcId="{5A4AB1DF-1AC8-4BE7-846C-D5491099F734}" destId="{19F1F214-2E64-4EBC-8455-2CBBE6EDF3E3}" srcOrd="0" destOrd="0" presId="urn:microsoft.com/office/officeart/2018/2/layout/IconCircleList"/>
    <dgm:cxn modelId="{7E123F64-1676-4C83-9C34-7734160BF43D}" type="presParOf" srcId="{5A4AB1DF-1AC8-4BE7-846C-D5491099F734}" destId="{F799AE2C-514B-4DE2-B99F-5C1C41E58AF0}" srcOrd="1" destOrd="0" presId="urn:microsoft.com/office/officeart/2018/2/layout/IconCircleList"/>
    <dgm:cxn modelId="{33E3EEF8-5B69-475D-AAB3-782530BFF36E}" type="presParOf" srcId="{5A4AB1DF-1AC8-4BE7-846C-D5491099F734}" destId="{D9CA3F86-C1C8-4B40-B83F-D51B12DE541B}" srcOrd="2" destOrd="0" presId="urn:microsoft.com/office/officeart/2018/2/layout/IconCircleList"/>
    <dgm:cxn modelId="{99866E95-EEBA-4219-B936-E5930A7FEFBD}" type="presParOf" srcId="{5A4AB1DF-1AC8-4BE7-846C-D5491099F734}" destId="{D4BF607F-3B29-47F5-A8BB-975FE81861EE}" srcOrd="3" destOrd="0" presId="urn:microsoft.com/office/officeart/2018/2/layout/IconCircleList"/>
    <dgm:cxn modelId="{669E0AEA-959A-4333-936E-F13006FB5371}" type="presParOf" srcId="{A094A912-C5A1-4F62-B761-148B1428EAE1}" destId="{6DE52D02-6720-4517-BD4E-E7B85C7A3A48}" srcOrd="3" destOrd="0" presId="urn:microsoft.com/office/officeart/2018/2/layout/IconCircleList"/>
    <dgm:cxn modelId="{5034437B-B274-43AC-9F56-479D769C0323}" type="presParOf" srcId="{A094A912-C5A1-4F62-B761-148B1428EAE1}" destId="{3EF676FE-C279-459A-BEEE-DD281BE05C45}" srcOrd="4" destOrd="0" presId="urn:microsoft.com/office/officeart/2018/2/layout/IconCircleList"/>
    <dgm:cxn modelId="{EA10CFB6-9FAD-4AED-A3E3-EAEDBDCA0F22}" type="presParOf" srcId="{3EF676FE-C279-459A-BEEE-DD281BE05C45}" destId="{3E1A9DB5-DAB1-457C-9FBA-F1176A66B72D}" srcOrd="0" destOrd="0" presId="urn:microsoft.com/office/officeart/2018/2/layout/IconCircleList"/>
    <dgm:cxn modelId="{9E4B30D0-86E0-4639-8DF6-1055B49C8F28}" type="presParOf" srcId="{3EF676FE-C279-459A-BEEE-DD281BE05C45}" destId="{6EE6AAA1-45F9-4CB5-BA50-4F0AAD5EDD29}" srcOrd="1" destOrd="0" presId="urn:microsoft.com/office/officeart/2018/2/layout/IconCircleList"/>
    <dgm:cxn modelId="{A0547F2E-DD24-49CD-8126-038511E0CAC6}" type="presParOf" srcId="{3EF676FE-C279-459A-BEEE-DD281BE05C45}" destId="{F5BE6BAA-8C94-405C-9381-654DFDF1BF46}" srcOrd="2" destOrd="0" presId="urn:microsoft.com/office/officeart/2018/2/layout/IconCircleList"/>
    <dgm:cxn modelId="{EEA502BA-F6AD-479C-B31F-2F506E6070AE}" type="presParOf" srcId="{3EF676FE-C279-459A-BEEE-DD281BE05C45}" destId="{E5221A8E-72A7-4DA2-BA1C-24D6D43C1A03}" srcOrd="3" destOrd="0" presId="urn:microsoft.com/office/officeart/2018/2/layout/IconCircleList"/>
    <dgm:cxn modelId="{EF7043D5-255F-4FB0-A13F-C771A30D6EA2}" type="presParOf" srcId="{A094A912-C5A1-4F62-B761-148B1428EAE1}" destId="{3E7B0368-D55B-485F-A941-69FD0C5C76AC}" srcOrd="5" destOrd="0" presId="urn:microsoft.com/office/officeart/2018/2/layout/IconCircleList"/>
    <dgm:cxn modelId="{9947AD2A-AFCC-446D-B7D0-533818D36CEB}" type="presParOf" srcId="{A094A912-C5A1-4F62-B761-148B1428EAE1}" destId="{F6BE1712-BD17-432A-846F-4A7D5F6D1032}" srcOrd="6" destOrd="0" presId="urn:microsoft.com/office/officeart/2018/2/layout/IconCircleList"/>
    <dgm:cxn modelId="{5B7EC725-B0A4-4AEE-8601-FA4BF30FD073}" type="presParOf" srcId="{F6BE1712-BD17-432A-846F-4A7D5F6D1032}" destId="{BD8F29D5-D43A-4642-AEDB-E9DC1DB7C751}" srcOrd="0" destOrd="0" presId="urn:microsoft.com/office/officeart/2018/2/layout/IconCircleList"/>
    <dgm:cxn modelId="{401010CA-37C7-45FF-BA62-92CFE98C1CE4}" type="presParOf" srcId="{F6BE1712-BD17-432A-846F-4A7D5F6D1032}" destId="{525407D1-A02F-482D-AB2C-8009EFA9BB11}" srcOrd="1" destOrd="0" presId="urn:microsoft.com/office/officeart/2018/2/layout/IconCircleList"/>
    <dgm:cxn modelId="{4F1CB262-8123-4F14-9614-5EE31BA5CF5C}" type="presParOf" srcId="{F6BE1712-BD17-432A-846F-4A7D5F6D1032}" destId="{100BCD2D-1030-434C-97D8-1D8D9F18DA23}" srcOrd="2" destOrd="0" presId="urn:microsoft.com/office/officeart/2018/2/layout/IconCircleList"/>
    <dgm:cxn modelId="{F0F18EBF-68E7-48DB-95CD-FE95E8E4DFD4}" type="presParOf" srcId="{F6BE1712-BD17-432A-846F-4A7D5F6D1032}" destId="{5D3A167B-DD45-4E2D-B03E-15A79382450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F1126-BDFF-471B-846C-552B4ABF77A0}" type="doc">
      <dgm:prSet loTypeId="urn:microsoft.com/office/officeart/2018/2/layout/IconVerticalSolidList" loCatId="icon" qsTypeId="urn:microsoft.com/office/officeart/2005/8/quickstyle/simple3" qsCatId="simple" csTypeId="urn:microsoft.com/office/officeart/2005/8/colors/accent6_2" csCatId="accent6" phldr="1"/>
      <dgm:spPr/>
      <dgm:t>
        <a:bodyPr/>
        <a:lstStyle/>
        <a:p>
          <a:endParaRPr lang="en-US"/>
        </a:p>
      </dgm:t>
    </dgm:pt>
    <dgm:pt modelId="{E0C52A25-2910-4DEC-A592-F3A4357D1A6B}">
      <dgm:prSet/>
      <dgm:spPr/>
      <dgm:t>
        <a:bodyPr anchor="ctr"/>
        <a:lstStyle/>
        <a:p>
          <a:pPr>
            <a:lnSpc>
              <a:spcPct val="100000"/>
            </a:lnSpc>
          </a:pPr>
          <a:r>
            <a:rPr lang="en-US" dirty="0">
              <a:latin typeface="Arial Nova" panose="020B0504020202020204" pitchFamily="34" charset="0"/>
            </a:rPr>
            <a:t>Explore data, make plots, calculate statistics, machine learning, text analysis</a:t>
          </a:r>
        </a:p>
      </dgm:t>
    </dgm:pt>
    <dgm:pt modelId="{A5ED50CD-B2AF-4F2E-A148-EC0BDEED91FA}" type="parTrans" cxnId="{66215DDE-80F5-4B79-99EC-BEC29FA776D7}">
      <dgm:prSet/>
      <dgm:spPr/>
      <dgm:t>
        <a:bodyPr/>
        <a:lstStyle/>
        <a:p>
          <a:endParaRPr lang="en-US"/>
        </a:p>
      </dgm:t>
    </dgm:pt>
    <dgm:pt modelId="{EBA040FE-667D-4F90-A799-EC3DCAD45C00}" type="sibTrans" cxnId="{66215DDE-80F5-4B79-99EC-BEC29FA776D7}">
      <dgm:prSet/>
      <dgm:spPr/>
      <dgm:t>
        <a:bodyPr/>
        <a:lstStyle/>
        <a:p>
          <a:endParaRPr lang="en-US"/>
        </a:p>
      </dgm:t>
    </dgm:pt>
    <dgm:pt modelId="{01E87D15-D445-4F0D-9E58-A1CE0C86552E}">
      <dgm:prSet/>
      <dgm:spPr/>
      <dgm:t>
        <a:bodyPr anchor="ctr"/>
        <a:lstStyle/>
        <a:p>
          <a:pPr>
            <a:lnSpc>
              <a:spcPct val="100000"/>
            </a:lnSpc>
          </a:pPr>
          <a:r>
            <a:rPr lang="en-US" dirty="0">
              <a:latin typeface="Arial Nova" panose="020B0504020202020204" pitchFamily="34" charset="0"/>
            </a:rPr>
            <a:t>Automate tasks – extract data from large numbers of files, convert file formats, create data pipelines</a:t>
          </a:r>
        </a:p>
      </dgm:t>
    </dgm:pt>
    <dgm:pt modelId="{5F230C97-C7A0-40B0-9F49-C986C31B6D05}" type="parTrans" cxnId="{480D3C87-DA33-426C-B336-78E26CDC224A}">
      <dgm:prSet/>
      <dgm:spPr/>
      <dgm:t>
        <a:bodyPr/>
        <a:lstStyle/>
        <a:p>
          <a:endParaRPr lang="en-US"/>
        </a:p>
      </dgm:t>
    </dgm:pt>
    <dgm:pt modelId="{72E42E91-5D11-4EEC-A374-9A6ABA7D38C4}" type="sibTrans" cxnId="{480D3C87-DA33-426C-B336-78E26CDC224A}">
      <dgm:prSet/>
      <dgm:spPr/>
      <dgm:t>
        <a:bodyPr/>
        <a:lstStyle/>
        <a:p>
          <a:endParaRPr lang="en-US"/>
        </a:p>
      </dgm:t>
    </dgm:pt>
    <dgm:pt modelId="{120FAF0B-7117-46F1-B03E-1B0C3386714D}">
      <dgm:prSet/>
      <dgm:spPr/>
      <dgm:t>
        <a:bodyPr anchor="ctr"/>
        <a:lstStyle/>
        <a:p>
          <a:pPr>
            <a:lnSpc>
              <a:spcPct val="100000"/>
            </a:lnSpc>
          </a:pPr>
          <a:r>
            <a:rPr lang="en-US">
              <a:latin typeface="Arial Nova" panose="020B0504020202020204" pitchFamily="34" charset="0"/>
            </a:rPr>
            <a:t>Biopython – work with sequence data: RNA, DNA, genomes, proteins</a:t>
          </a:r>
        </a:p>
      </dgm:t>
    </dgm:pt>
    <dgm:pt modelId="{51D852F9-2648-4025-9E65-E7E416373916}" type="parTrans" cxnId="{D855DB55-8FA9-4EAD-928E-7D4AA88D8094}">
      <dgm:prSet/>
      <dgm:spPr/>
      <dgm:t>
        <a:bodyPr/>
        <a:lstStyle/>
        <a:p>
          <a:endParaRPr lang="en-US"/>
        </a:p>
      </dgm:t>
    </dgm:pt>
    <dgm:pt modelId="{0DB98011-F42B-438C-9323-322F3914B845}" type="sibTrans" cxnId="{D855DB55-8FA9-4EAD-928E-7D4AA88D8094}">
      <dgm:prSet/>
      <dgm:spPr/>
      <dgm:t>
        <a:bodyPr/>
        <a:lstStyle/>
        <a:p>
          <a:endParaRPr lang="en-US"/>
        </a:p>
      </dgm:t>
    </dgm:pt>
    <dgm:pt modelId="{41CC0FEC-CDB8-4991-8DD3-90789A0FA915}" type="pres">
      <dgm:prSet presAssocID="{224F1126-BDFF-471B-846C-552B4ABF77A0}" presName="root" presStyleCnt="0">
        <dgm:presLayoutVars>
          <dgm:dir/>
          <dgm:resizeHandles val="exact"/>
        </dgm:presLayoutVars>
      </dgm:prSet>
      <dgm:spPr/>
    </dgm:pt>
    <dgm:pt modelId="{CE1C2010-FD23-42F4-92CC-2EE71B6C9203}" type="pres">
      <dgm:prSet presAssocID="{E0C52A25-2910-4DEC-A592-F3A4357D1A6B}" presName="compNode" presStyleCnt="0"/>
      <dgm:spPr/>
    </dgm:pt>
    <dgm:pt modelId="{66706CE3-8723-4E1F-8E66-5CA8B0E44055}" type="pres">
      <dgm:prSet presAssocID="{E0C52A25-2910-4DEC-A592-F3A4357D1A6B}" presName="bgRect" presStyleLbl="bgShp" presStyleIdx="0" presStyleCnt="3"/>
      <dgm:spPr/>
    </dgm:pt>
    <dgm:pt modelId="{4AE32E96-9926-4743-94C0-7C0483E06A7E}" type="pres">
      <dgm:prSet presAssocID="{E0C52A25-2910-4DEC-A592-F3A4357D1A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3521249-4DEE-4553-AB88-17282490AF70}" type="pres">
      <dgm:prSet presAssocID="{E0C52A25-2910-4DEC-A592-F3A4357D1A6B}" presName="spaceRect" presStyleCnt="0"/>
      <dgm:spPr/>
    </dgm:pt>
    <dgm:pt modelId="{0AB4F009-F286-4340-A8B1-0A77844E6EA0}" type="pres">
      <dgm:prSet presAssocID="{E0C52A25-2910-4DEC-A592-F3A4357D1A6B}" presName="parTx" presStyleLbl="revTx" presStyleIdx="0" presStyleCnt="3">
        <dgm:presLayoutVars>
          <dgm:chMax val="0"/>
          <dgm:chPref val="0"/>
        </dgm:presLayoutVars>
      </dgm:prSet>
      <dgm:spPr/>
    </dgm:pt>
    <dgm:pt modelId="{D8509480-E518-4AB7-82D5-3E6F82432EEF}" type="pres">
      <dgm:prSet presAssocID="{EBA040FE-667D-4F90-A799-EC3DCAD45C00}" presName="sibTrans" presStyleCnt="0"/>
      <dgm:spPr/>
    </dgm:pt>
    <dgm:pt modelId="{C2AA8DB7-5818-47BE-A2ED-DA2412115745}" type="pres">
      <dgm:prSet presAssocID="{01E87D15-D445-4F0D-9E58-A1CE0C86552E}" presName="compNode" presStyleCnt="0"/>
      <dgm:spPr/>
    </dgm:pt>
    <dgm:pt modelId="{D105BB66-B0D2-4895-96D4-4CD94C911380}" type="pres">
      <dgm:prSet presAssocID="{01E87D15-D445-4F0D-9E58-A1CE0C86552E}" presName="bgRect" presStyleLbl="bgShp" presStyleIdx="1" presStyleCnt="3"/>
      <dgm:spPr/>
    </dgm:pt>
    <dgm:pt modelId="{E103DA2A-9074-4C3A-956C-E0C8A63C8862}" type="pres">
      <dgm:prSet presAssocID="{01E87D15-D445-4F0D-9E58-A1CE0C8655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C855FAED-41E7-47A1-8525-BF653255D27B}" type="pres">
      <dgm:prSet presAssocID="{01E87D15-D445-4F0D-9E58-A1CE0C86552E}" presName="spaceRect" presStyleCnt="0"/>
      <dgm:spPr/>
    </dgm:pt>
    <dgm:pt modelId="{C834234E-5E4D-4E4F-BD21-D0D68E7CC6ED}" type="pres">
      <dgm:prSet presAssocID="{01E87D15-D445-4F0D-9E58-A1CE0C86552E}" presName="parTx" presStyleLbl="revTx" presStyleIdx="1" presStyleCnt="3">
        <dgm:presLayoutVars>
          <dgm:chMax val="0"/>
          <dgm:chPref val="0"/>
        </dgm:presLayoutVars>
      </dgm:prSet>
      <dgm:spPr/>
    </dgm:pt>
    <dgm:pt modelId="{68DDDDA0-846A-4A06-86F9-847FD8C9B25D}" type="pres">
      <dgm:prSet presAssocID="{72E42E91-5D11-4EEC-A374-9A6ABA7D38C4}" presName="sibTrans" presStyleCnt="0"/>
      <dgm:spPr/>
    </dgm:pt>
    <dgm:pt modelId="{52BDE903-9A63-4D8E-8944-73ABB308E9E2}" type="pres">
      <dgm:prSet presAssocID="{120FAF0B-7117-46F1-B03E-1B0C3386714D}" presName="compNode" presStyleCnt="0"/>
      <dgm:spPr/>
    </dgm:pt>
    <dgm:pt modelId="{4A1A75AE-DE84-4C4A-A290-E98F1566ED97}" type="pres">
      <dgm:prSet presAssocID="{120FAF0B-7117-46F1-B03E-1B0C3386714D}" presName="bgRect" presStyleLbl="bgShp" presStyleIdx="2" presStyleCnt="3"/>
      <dgm:spPr/>
    </dgm:pt>
    <dgm:pt modelId="{DEA67327-074B-4D6C-8F41-FFA9D17A6CF1}" type="pres">
      <dgm:prSet presAssocID="{120FAF0B-7117-46F1-B03E-1B0C338671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NA"/>
        </a:ext>
      </dgm:extLst>
    </dgm:pt>
    <dgm:pt modelId="{FD3A61C0-F9F2-408F-AB3E-C49FFF29388A}" type="pres">
      <dgm:prSet presAssocID="{120FAF0B-7117-46F1-B03E-1B0C3386714D}" presName="spaceRect" presStyleCnt="0"/>
      <dgm:spPr/>
    </dgm:pt>
    <dgm:pt modelId="{1983A371-B58A-400A-A307-6D42725A80B0}" type="pres">
      <dgm:prSet presAssocID="{120FAF0B-7117-46F1-B03E-1B0C3386714D}" presName="parTx" presStyleLbl="revTx" presStyleIdx="2" presStyleCnt="3">
        <dgm:presLayoutVars>
          <dgm:chMax val="0"/>
          <dgm:chPref val="0"/>
        </dgm:presLayoutVars>
      </dgm:prSet>
      <dgm:spPr/>
    </dgm:pt>
  </dgm:ptLst>
  <dgm:cxnLst>
    <dgm:cxn modelId="{2F1EC41A-DF9F-094B-B202-ABBAF8F26FDE}" type="presOf" srcId="{01E87D15-D445-4F0D-9E58-A1CE0C86552E}" destId="{C834234E-5E4D-4E4F-BD21-D0D68E7CC6ED}" srcOrd="0" destOrd="0" presId="urn:microsoft.com/office/officeart/2018/2/layout/IconVerticalSolidList"/>
    <dgm:cxn modelId="{09627430-B5E9-7D4D-9991-706A8CBF7A71}" type="presOf" srcId="{224F1126-BDFF-471B-846C-552B4ABF77A0}" destId="{41CC0FEC-CDB8-4991-8DD3-90789A0FA915}" srcOrd="0" destOrd="0" presId="urn:microsoft.com/office/officeart/2018/2/layout/IconVerticalSolidList"/>
    <dgm:cxn modelId="{F812D352-C86C-1E40-9BA7-BEFF8983B867}" type="presOf" srcId="{120FAF0B-7117-46F1-B03E-1B0C3386714D}" destId="{1983A371-B58A-400A-A307-6D42725A80B0}" srcOrd="0" destOrd="0" presId="urn:microsoft.com/office/officeart/2018/2/layout/IconVerticalSolidList"/>
    <dgm:cxn modelId="{D855DB55-8FA9-4EAD-928E-7D4AA88D8094}" srcId="{224F1126-BDFF-471B-846C-552B4ABF77A0}" destId="{120FAF0B-7117-46F1-B03E-1B0C3386714D}" srcOrd="2" destOrd="0" parTransId="{51D852F9-2648-4025-9E65-E7E416373916}" sibTransId="{0DB98011-F42B-438C-9323-322F3914B845}"/>
    <dgm:cxn modelId="{480D3C87-DA33-426C-B336-78E26CDC224A}" srcId="{224F1126-BDFF-471B-846C-552B4ABF77A0}" destId="{01E87D15-D445-4F0D-9E58-A1CE0C86552E}" srcOrd="1" destOrd="0" parTransId="{5F230C97-C7A0-40B0-9F49-C986C31B6D05}" sibTransId="{72E42E91-5D11-4EEC-A374-9A6ABA7D38C4}"/>
    <dgm:cxn modelId="{20DF79B8-E3F8-A348-ADF7-344A72CDEC80}" type="presOf" srcId="{E0C52A25-2910-4DEC-A592-F3A4357D1A6B}" destId="{0AB4F009-F286-4340-A8B1-0A77844E6EA0}" srcOrd="0" destOrd="0" presId="urn:microsoft.com/office/officeart/2018/2/layout/IconVerticalSolidList"/>
    <dgm:cxn modelId="{66215DDE-80F5-4B79-99EC-BEC29FA776D7}" srcId="{224F1126-BDFF-471B-846C-552B4ABF77A0}" destId="{E0C52A25-2910-4DEC-A592-F3A4357D1A6B}" srcOrd="0" destOrd="0" parTransId="{A5ED50CD-B2AF-4F2E-A148-EC0BDEED91FA}" sibTransId="{EBA040FE-667D-4F90-A799-EC3DCAD45C00}"/>
    <dgm:cxn modelId="{2A651C99-2938-FC4E-BC03-B8601BCEA8F1}" type="presParOf" srcId="{41CC0FEC-CDB8-4991-8DD3-90789A0FA915}" destId="{CE1C2010-FD23-42F4-92CC-2EE71B6C9203}" srcOrd="0" destOrd="0" presId="urn:microsoft.com/office/officeart/2018/2/layout/IconVerticalSolidList"/>
    <dgm:cxn modelId="{41C75E4B-5769-E64E-8B00-B6CB25F8508A}" type="presParOf" srcId="{CE1C2010-FD23-42F4-92CC-2EE71B6C9203}" destId="{66706CE3-8723-4E1F-8E66-5CA8B0E44055}" srcOrd="0" destOrd="0" presId="urn:microsoft.com/office/officeart/2018/2/layout/IconVerticalSolidList"/>
    <dgm:cxn modelId="{5F9F5A0C-AEE5-FC40-9CFA-4BCEEF149D83}" type="presParOf" srcId="{CE1C2010-FD23-42F4-92CC-2EE71B6C9203}" destId="{4AE32E96-9926-4743-94C0-7C0483E06A7E}" srcOrd="1" destOrd="0" presId="urn:microsoft.com/office/officeart/2018/2/layout/IconVerticalSolidList"/>
    <dgm:cxn modelId="{47C973BB-A7DE-7649-A29F-4A23CD12A27E}" type="presParOf" srcId="{CE1C2010-FD23-42F4-92CC-2EE71B6C9203}" destId="{13521249-4DEE-4553-AB88-17282490AF70}" srcOrd="2" destOrd="0" presId="urn:microsoft.com/office/officeart/2018/2/layout/IconVerticalSolidList"/>
    <dgm:cxn modelId="{1B4D6EA2-1689-BA49-A2E6-51E82A6F2C77}" type="presParOf" srcId="{CE1C2010-FD23-42F4-92CC-2EE71B6C9203}" destId="{0AB4F009-F286-4340-A8B1-0A77844E6EA0}" srcOrd="3" destOrd="0" presId="urn:microsoft.com/office/officeart/2018/2/layout/IconVerticalSolidList"/>
    <dgm:cxn modelId="{13FDA7B8-72BB-1345-A99F-EE919CAA3373}" type="presParOf" srcId="{41CC0FEC-CDB8-4991-8DD3-90789A0FA915}" destId="{D8509480-E518-4AB7-82D5-3E6F82432EEF}" srcOrd="1" destOrd="0" presId="urn:microsoft.com/office/officeart/2018/2/layout/IconVerticalSolidList"/>
    <dgm:cxn modelId="{6E364A7E-E678-7A4B-B3FB-0168ABD934EE}" type="presParOf" srcId="{41CC0FEC-CDB8-4991-8DD3-90789A0FA915}" destId="{C2AA8DB7-5818-47BE-A2ED-DA2412115745}" srcOrd="2" destOrd="0" presId="urn:microsoft.com/office/officeart/2018/2/layout/IconVerticalSolidList"/>
    <dgm:cxn modelId="{3071092D-8EF0-6E4F-ADAC-9AB23AD54D8B}" type="presParOf" srcId="{C2AA8DB7-5818-47BE-A2ED-DA2412115745}" destId="{D105BB66-B0D2-4895-96D4-4CD94C911380}" srcOrd="0" destOrd="0" presId="urn:microsoft.com/office/officeart/2018/2/layout/IconVerticalSolidList"/>
    <dgm:cxn modelId="{E5FF3BFB-A871-D14D-AE70-E6711BD0BD3A}" type="presParOf" srcId="{C2AA8DB7-5818-47BE-A2ED-DA2412115745}" destId="{E103DA2A-9074-4C3A-956C-E0C8A63C8862}" srcOrd="1" destOrd="0" presId="urn:microsoft.com/office/officeart/2018/2/layout/IconVerticalSolidList"/>
    <dgm:cxn modelId="{C3D0B516-F093-0549-B780-9290D60AFFEF}" type="presParOf" srcId="{C2AA8DB7-5818-47BE-A2ED-DA2412115745}" destId="{C855FAED-41E7-47A1-8525-BF653255D27B}" srcOrd="2" destOrd="0" presId="urn:microsoft.com/office/officeart/2018/2/layout/IconVerticalSolidList"/>
    <dgm:cxn modelId="{DFAC4E84-D15A-554F-B96E-31444DC3353A}" type="presParOf" srcId="{C2AA8DB7-5818-47BE-A2ED-DA2412115745}" destId="{C834234E-5E4D-4E4F-BD21-D0D68E7CC6ED}" srcOrd="3" destOrd="0" presId="urn:microsoft.com/office/officeart/2018/2/layout/IconVerticalSolidList"/>
    <dgm:cxn modelId="{25B1A8D8-691F-F844-A9BB-52DE76FF4074}" type="presParOf" srcId="{41CC0FEC-CDB8-4991-8DD3-90789A0FA915}" destId="{68DDDDA0-846A-4A06-86F9-847FD8C9B25D}" srcOrd="3" destOrd="0" presId="urn:microsoft.com/office/officeart/2018/2/layout/IconVerticalSolidList"/>
    <dgm:cxn modelId="{25B2C7EE-9352-254C-8CEE-B79EA957CE74}" type="presParOf" srcId="{41CC0FEC-CDB8-4991-8DD3-90789A0FA915}" destId="{52BDE903-9A63-4D8E-8944-73ABB308E9E2}" srcOrd="4" destOrd="0" presId="urn:microsoft.com/office/officeart/2018/2/layout/IconVerticalSolidList"/>
    <dgm:cxn modelId="{2C5FF07A-7AC8-2840-ACC7-2E8FAABFBFC1}" type="presParOf" srcId="{52BDE903-9A63-4D8E-8944-73ABB308E9E2}" destId="{4A1A75AE-DE84-4C4A-A290-E98F1566ED97}" srcOrd="0" destOrd="0" presId="urn:microsoft.com/office/officeart/2018/2/layout/IconVerticalSolidList"/>
    <dgm:cxn modelId="{60346D4D-09BE-C149-9A04-64670B0A02DF}" type="presParOf" srcId="{52BDE903-9A63-4D8E-8944-73ABB308E9E2}" destId="{DEA67327-074B-4D6C-8F41-FFA9D17A6CF1}" srcOrd="1" destOrd="0" presId="urn:microsoft.com/office/officeart/2018/2/layout/IconVerticalSolidList"/>
    <dgm:cxn modelId="{FCFC4C1F-A5C7-BE41-AA35-FEDD4C6A7BDF}" type="presParOf" srcId="{52BDE903-9A63-4D8E-8944-73ABB308E9E2}" destId="{FD3A61C0-F9F2-408F-AB3E-C49FFF29388A}" srcOrd="2" destOrd="0" presId="urn:microsoft.com/office/officeart/2018/2/layout/IconVerticalSolidList"/>
    <dgm:cxn modelId="{53066016-E2E4-7043-82D0-F3A6A09FE9FE}" type="presParOf" srcId="{52BDE903-9A63-4D8E-8944-73ABB308E9E2}" destId="{1983A371-B58A-400A-A307-6D42725A80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C47E6D-63BF-4F76-B6D1-CD024CEAA02D}" type="doc">
      <dgm:prSet loTypeId="urn:microsoft.com/office/officeart/2016/7/layout/LinearBlockProcessNumbered" loCatId="process" qsTypeId="urn:microsoft.com/office/officeart/2005/8/quickstyle/simple1" qsCatId="simple" csTypeId="urn:microsoft.com/office/officeart/2005/8/colors/accent6_3" csCatId="accent6" phldr="1"/>
      <dgm:spPr/>
      <dgm:t>
        <a:bodyPr/>
        <a:lstStyle/>
        <a:p>
          <a:endParaRPr lang="en-US"/>
        </a:p>
      </dgm:t>
    </dgm:pt>
    <dgm:pt modelId="{36A462C5-36FE-475F-877E-6CDE272C8B45}">
      <dgm:prSet/>
      <dgm:spPr/>
      <dgm:t>
        <a:bodyPr/>
        <a:lstStyle/>
        <a:p>
          <a:pPr>
            <a:defRPr cap="all"/>
          </a:pPr>
          <a:r>
            <a:rPr lang="en-US">
              <a:latin typeface="Arial Nova" panose="020B0504020202020204" pitchFamily="34" charset="0"/>
            </a:rPr>
            <a:t>Introduce Python syntax</a:t>
          </a:r>
        </a:p>
      </dgm:t>
    </dgm:pt>
    <dgm:pt modelId="{73835BDF-A594-4CA6-B075-0C10BC3D81EB}" type="parTrans" cxnId="{62F29078-2C3A-423F-A65A-759E292D9C09}">
      <dgm:prSet/>
      <dgm:spPr/>
      <dgm:t>
        <a:bodyPr/>
        <a:lstStyle/>
        <a:p>
          <a:endParaRPr lang="en-US"/>
        </a:p>
      </dgm:t>
    </dgm:pt>
    <dgm:pt modelId="{4433DC6F-B108-4B6D-9A0D-F6CD4670CA11}" type="sibTrans" cxnId="{62F29078-2C3A-423F-A65A-759E292D9C09}">
      <dgm:prSet phldrT="01"/>
      <dgm:spPr/>
      <dgm:t>
        <a:bodyPr/>
        <a:lstStyle/>
        <a:p>
          <a:r>
            <a:rPr lang="en-US"/>
            <a:t>01</a:t>
          </a:r>
        </a:p>
      </dgm:t>
    </dgm:pt>
    <dgm:pt modelId="{1EAA5DC9-848C-47C8-8E61-D1696DC596AE}">
      <dgm:prSet/>
      <dgm:spPr/>
      <dgm:t>
        <a:bodyPr/>
        <a:lstStyle/>
        <a:p>
          <a:pPr>
            <a:defRPr cap="all"/>
          </a:pPr>
          <a:r>
            <a:rPr lang="en-US">
              <a:latin typeface="Arial Nova" panose="020B0504020202020204" pitchFamily="34" charset="0"/>
            </a:rPr>
            <a:t>Demonstrate one use case of Python</a:t>
          </a:r>
        </a:p>
      </dgm:t>
    </dgm:pt>
    <dgm:pt modelId="{3853AEF3-40DF-4DC7-B86E-D30F6A547407}" type="parTrans" cxnId="{9E7DAB70-4DDA-4693-8833-7A7F7155DC5F}">
      <dgm:prSet/>
      <dgm:spPr/>
      <dgm:t>
        <a:bodyPr/>
        <a:lstStyle/>
        <a:p>
          <a:endParaRPr lang="en-US"/>
        </a:p>
      </dgm:t>
    </dgm:pt>
    <dgm:pt modelId="{35E75363-7C88-4A1F-9B53-CC95A1B36E99}" type="sibTrans" cxnId="{9E7DAB70-4DDA-4693-8833-7A7F7155DC5F}">
      <dgm:prSet phldrT="02"/>
      <dgm:spPr/>
      <dgm:t>
        <a:bodyPr/>
        <a:lstStyle/>
        <a:p>
          <a:r>
            <a:rPr lang="en-US"/>
            <a:t>02</a:t>
          </a:r>
        </a:p>
      </dgm:t>
    </dgm:pt>
    <dgm:pt modelId="{35CCDEC3-1F4B-4D6A-A18F-369524630575}">
      <dgm:prSet/>
      <dgm:spPr/>
      <dgm:t>
        <a:bodyPr/>
        <a:lstStyle/>
        <a:p>
          <a:pPr>
            <a:defRPr cap="all"/>
          </a:pPr>
          <a:r>
            <a:rPr lang="en-US">
              <a:latin typeface="Arial Nova" panose="020B0504020202020204" pitchFamily="34" charset="0"/>
            </a:rPr>
            <a:t>Gain familiarity with Jupyter notebooks</a:t>
          </a:r>
        </a:p>
      </dgm:t>
    </dgm:pt>
    <dgm:pt modelId="{13DDCD49-7B1F-4AAC-A963-6E9FA08C65E7}" type="parTrans" cxnId="{4A682BB3-0550-4D64-96A3-8DB35C677F2D}">
      <dgm:prSet/>
      <dgm:spPr/>
      <dgm:t>
        <a:bodyPr/>
        <a:lstStyle/>
        <a:p>
          <a:endParaRPr lang="en-US"/>
        </a:p>
      </dgm:t>
    </dgm:pt>
    <dgm:pt modelId="{6790CC95-27A1-4BE2-8C90-EC0E83D59391}" type="sibTrans" cxnId="{4A682BB3-0550-4D64-96A3-8DB35C677F2D}">
      <dgm:prSet phldrT="03"/>
      <dgm:spPr/>
      <dgm:t>
        <a:bodyPr/>
        <a:lstStyle/>
        <a:p>
          <a:r>
            <a:rPr lang="en-US"/>
            <a:t>03</a:t>
          </a:r>
        </a:p>
      </dgm:t>
    </dgm:pt>
    <dgm:pt modelId="{EA1B806E-EB82-DE41-8AE7-14F7A5F16870}" type="pres">
      <dgm:prSet presAssocID="{0BC47E6D-63BF-4F76-B6D1-CD024CEAA02D}" presName="Name0" presStyleCnt="0">
        <dgm:presLayoutVars>
          <dgm:animLvl val="lvl"/>
          <dgm:resizeHandles val="exact"/>
        </dgm:presLayoutVars>
      </dgm:prSet>
      <dgm:spPr/>
    </dgm:pt>
    <dgm:pt modelId="{563D88F4-662B-5B4B-8334-180F972DC76A}" type="pres">
      <dgm:prSet presAssocID="{36A462C5-36FE-475F-877E-6CDE272C8B45}" presName="compositeNode" presStyleCnt="0">
        <dgm:presLayoutVars>
          <dgm:bulletEnabled val="1"/>
        </dgm:presLayoutVars>
      </dgm:prSet>
      <dgm:spPr/>
    </dgm:pt>
    <dgm:pt modelId="{8F0D8520-9FD0-1740-BE49-01242778F73E}" type="pres">
      <dgm:prSet presAssocID="{36A462C5-36FE-475F-877E-6CDE272C8B45}" presName="bgRect" presStyleLbl="alignNode1" presStyleIdx="0" presStyleCnt="3"/>
      <dgm:spPr/>
    </dgm:pt>
    <dgm:pt modelId="{BDE43C22-30A1-ED45-AD37-BDEE9091A3C2}" type="pres">
      <dgm:prSet presAssocID="{4433DC6F-B108-4B6D-9A0D-F6CD4670CA11}" presName="sibTransNodeRect" presStyleLbl="alignNode1" presStyleIdx="0" presStyleCnt="3">
        <dgm:presLayoutVars>
          <dgm:chMax val="0"/>
          <dgm:bulletEnabled val="1"/>
        </dgm:presLayoutVars>
      </dgm:prSet>
      <dgm:spPr/>
    </dgm:pt>
    <dgm:pt modelId="{645FDC77-47CC-D448-9F4B-9CC762FFE3BF}" type="pres">
      <dgm:prSet presAssocID="{36A462C5-36FE-475F-877E-6CDE272C8B45}" presName="nodeRect" presStyleLbl="alignNode1" presStyleIdx="0" presStyleCnt="3">
        <dgm:presLayoutVars>
          <dgm:bulletEnabled val="1"/>
        </dgm:presLayoutVars>
      </dgm:prSet>
      <dgm:spPr/>
    </dgm:pt>
    <dgm:pt modelId="{897DE044-5E9C-D04B-9889-B02CABF8BB1B}" type="pres">
      <dgm:prSet presAssocID="{4433DC6F-B108-4B6D-9A0D-F6CD4670CA11}" presName="sibTrans" presStyleCnt="0"/>
      <dgm:spPr/>
    </dgm:pt>
    <dgm:pt modelId="{C1908003-0F48-A743-A3C6-131F2ED6C8CD}" type="pres">
      <dgm:prSet presAssocID="{1EAA5DC9-848C-47C8-8E61-D1696DC596AE}" presName="compositeNode" presStyleCnt="0">
        <dgm:presLayoutVars>
          <dgm:bulletEnabled val="1"/>
        </dgm:presLayoutVars>
      </dgm:prSet>
      <dgm:spPr/>
    </dgm:pt>
    <dgm:pt modelId="{1A0C3ACE-EEC7-5D44-8818-03C96AD52C91}" type="pres">
      <dgm:prSet presAssocID="{1EAA5DC9-848C-47C8-8E61-D1696DC596AE}" presName="bgRect" presStyleLbl="alignNode1" presStyleIdx="1" presStyleCnt="3"/>
      <dgm:spPr/>
    </dgm:pt>
    <dgm:pt modelId="{67BCEFE0-A25A-354A-9F23-D2DCEDDFD2AA}" type="pres">
      <dgm:prSet presAssocID="{35E75363-7C88-4A1F-9B53-CC95A1B36E99}" presName="sibTransNodeRect" presStyleLbl="alignNode1" presStyleIdx="1" presStyleCnt="3">
        <dgm:presLayoutVars>
          <dgm:chMax val="0"/>
          <dgm:bulletEnabled val="1"/>
        </dgm:presLayoutVars>
      </dgm:prSet>
      <dgm:spPr/>
    </dgm:pt>
    <dgm:pt modelId="{11C19C48-3E32-5E4C-8032-FBC39579FD62}" type="pres">
      <dgm:prSet presAssocID="{1EAA5DC9-848C-47C8-8E61-D1696DC596AE}" presName="nodeRect" presStyleLbl="alignNode1" presStyleIdx="1" presStyleCnt="3">
        <dgm:presLayoutVars>
          <dgm:bulletEnabled val="1"/>
        </dgm:presLayoutVars>
      </dgm:prSet>
      <dgm:spPr/>
    </dgm:pt>
    <dgm:pt modelId="{82960DCD-601F-0540-A7D2-A5DB800E8465}" type="pres">
      <dgm:prSet presAssocID="{35E75363-7C88-4A1F-9B53-CC95A1B36E99}" presName="sibTrans" presStyleCnt="0"/>
      <dgm:spPr/>
    </dgm:pt>
    <dgm:pt modelId="{7A6ACE8F-D3C0-B542-96EC-1611DD37E0B4}" type="pres">
      <dgm:prSet presAssocID="{35CCDEC3-1F4B-4D6A-A18F-369524630575}" presName="compositeNode" presStyleCnt="0">
        <dgm:presLayoutVars>
          <dgm:bulletEnabled val="1"/>
        </dgm:presLayoutVars>
      </dgm:prSet>
      <dgm:spPr/>
    </dgm:pt>
    <dgm:pt modelId="{86CD8DC2-81EA-4945-9A2A-88B19FF65ECD}" type="pres">
      <dgm:prSet presAssocID="{35CCDEC3-1F4B-4D6A-A18F-369524630575}" presName="bgRect" presStyleLbl="alignNode1" presStyleIdx="2" presStyleCnt="3"/>
      <dgm:spPr/>
    </dgm:pt>
    <dgm:pt modelId="{9C916073-FFE1-074C-B64D-882E6399B4AF}" type="pres">
      <dgm:prSet presAssocID="{6790CC95-27A1-4BE2-8C90-EC0E83D59391}" presName="sibTransNodeRect" presStyleLbl="alignNode1" presStyleIdx="2" presStyleCnt="3">
        <dgm:presLayoutVars>
          <dgm:chMax val="0"/>
          <dgm:bulletEnabled val="1"/>
        </dgm:presLayoutVars>
      </dgm:prSet>
      <dgm:spPr/>
    </dgm:pt>
    <dgm:pt modelId="{C941412C-F498-F24D-BBC2-8D9F31AD8AB2}" type="pres">
      <dgm:prSet presAssocID="{35CCDEC3-1F4B-4D6A-A18F-369524630575}" presName="nodeRect" presStyleLbl="alignNode1" presStyleIdx="2" presStyleCnt="3">
        <dgm:presLayoutVars>
          <dgm:bulletEnabled val="1"/>
        </dgm:presLayoutVars>
      </dgm:prSet>
      <dgm:spPr/>
    </dgm:pt>
  </dgm:ptLst>
  <dgm:cxnLst>
    <dgm:cxn modelId="{6ACBEE1A-22B6-554A-99D5-379C1AAB89F2}" type="presOf" srcId="{35E75363-7C88-4A1F-9B53-CC95A1B36E99}" destId="{67BCEFE0-A25A-354A-9F23-D2DCEDDFD2AA}" srcOrd="0" destOrd="0" presId="urn:microsoft.com/office/officeart/2016/7/layout/LinearBlockProcessNumbered"/>
    <dgm:cxn modelId="{A7D9A627-6C74-184D-83D7-9CB4CA44EDC6}" type="presOf" srcId="{35CCDEC3-1F4B-4D6A-A18F-369524630575}" destId="{86CD8DC2-81EA-4945-9A2A-88B19FF65ECD}" srcOrd="0" destOrd="0" presId="urn:microsoft.com/office/officeart/2016/7/layout/LinearBlockProcessNumbered"/>
    <dgm:cxn modelId="{AEA8CD3C-9E23-3943-AAF7-6558D317BFBD}" type="presOf" srcId="{36A462C5-36FE-475F-877E-6CDE272C8B45}" destId="{8F0D8520-9FD0-1740-BE49-01242778F73E}" srcOrd="0" destOrd="0" presId="urn:microsoft.com/office/officeart/2016/7/layout/LinearBlockProcessNumbered"/>
    <dgm:cxn modelId="{CF31D151-2833-3546-8F92-36CA3F805787}" type="presOf" srcId="{6790CC95-27A1-4BE2-8C90-EC0E83D59391}" destId="{9C916073-FFE1-074C-B64D-882E6399B4AF}" srcOrd="0" destOrd="0" presId="urn:microsoft.com/office/officeart/2016/7/layout/LinearBlockProcessNumbered"/>
    <dgm:cxn modelId="{63BC1F5A-3782-D643-8BF1-1CD12F3FD824}" type="presOf" srcId="{35CCDEC3-1F4B-4D6A-A18F-369524630575}" destId="{C941412C-F498-F24D-BBC2-8D9F31AD8AB2}" srcOrd="1" destOrd="0" presId="urn:microsoft.com/office/officeart/2016/7/layout/LinearBlockProcessNumbered"/>
    <dgm:cxn modelId="{9E7DAB70-4DDA-4693-8833-7A7F7155DC5F}" srcId="{0BC47E6D-63BF-4F76-B6D1-CD024CEAA02D}" destId="{1EAA5DC9-848C-47C8-8E61-D1696DC596AE}" srcOrd="1" destOrd="0" parTransId="{3853AEF3-40DF-4DC7-B86E-D30F6A547407}" sibTransId="{35E75363-7C88-4A1F-9B53-CC95A1B36E99}"/>
    <dgm:cxn modelId="{62F29078-2C3A-423F-A65A-759E292D9C09}" srcId="{0BC47E6D-63BF-4F76-B6D1-CD024CEAA02D}" destId="{36A462C5-36FE-475F-877E-6CDE272C8B45}" srcOrd="0" destOrd="0" parTransId="{73835BDF-A594-4CA6-B075-0C10BC3D81EB}" sibTransId="{4433DC6F-B108-4B6D-9A0D-F6CD4670CA11}"/>
    <dgm:cxn modelId="{21BD5689-80E5-D94B-A5FE-E06B78CA97A8}" type="presOf" srcId="{1EAA5DC9-848C-47C8-8E61-D1696DC596AE}" destId="{11C19C48-3E32-5E4C-8032-FBC39579FD62}" srcOrd="1" destOrd="0" presId="urn:microsoft.com/office/officeart/2016/7/layout/LinearBlockProcessNumbered"/>
    <dgm:cxn modelId="{E6652793-7A65-504B-8265-1AB72E5ECFB1}" type="presOf" srcId="{1EAA5DC9-848C-47C8-8E61-D1696DC596AE}" destId="{1A0C3ACE-EEC7-5D44-8818-03C96AD52C91}" srcOrd="0" destOrd="0" presId="urn:microsoft.com/office/officeart/2016/7/layout/LinearBlockProcessNumbered"/>
    <dgm:cxn modelId="{4A682BB3-0550-4D64-96A3-8DB35C677F2D}" srcId="{0BC47E6D-63BF-4F76-B6D1-CD024CEAA02D}" destId="{35CCDEC3-1F4B-4D6A-A18F-369524630575}" srcOrd="2" destOrd="0" parTransId="{13DDCD49-7B1F-4AAC-A963-6E9FA08C65E7}" sibTransId="{6790CC95-27A1-4BE2-8C90-EC0E83D59391}"/>
    <dgm:cxn modelId="{A4D51FCC-CAFA-A241-B2A7-459E063D0FD6}" type="presOf" srcId="{36A462C5-36FE-475F-877E-6CDE272C8B45}" destId="{645FDC77-47CC-D448-9F4B-9CC762FFE3BF}" srcOrd="1" destOrd="0" presId="urn:microsoft.com/office/officeart/2016/7/layout/LinearBlockProcessNumbered"/>
    <dgm:cxn modelId="{C48CD1E3-58E7-F641-8682-B93AC3CE7339}" type="presOf" srcId="{0BC47E6D-63BF-4F76-B6D1-CD024CEAA02D}" destId="{EA1B806E-EB82-DE41-8AE7-14F7A5F16870}" srcOrd="0" destOrd="0" presId="urn:microsoft.com/office/officeart/2016/7/layout/LinearBlockProcessNumbered"/>
    <dgm:cxn modelId="{32D2D1F6-31FD-AB49-878B-290B018B84EC}" type="presOf" srcId="{4433DC6F-B108-4B6D-9A0D-F6CD4670CA11}" destId="{BDE43C22-30A1-ED45-AD37-BDEE9091A3C2}" srcOrd="0" destOrd="0" presId="urn:microsoft.com/office/officeart/2016/7/layout/LinearBlockProcessNumbered"/>
    <dgm:cxn modelId="{D87721DB-EDE6-7F4D-8634-897ED7507FB7}" type="presParOf" srcId="{EA1B806E-EB82-DE41-8AE7-14F7A5F16870}" destId="{563D88F4-662B-5B4B-8334-180F972DC76A}" srcOrd="0" destOrd="0" presId="urn:microsoft.com/office/officeart/2016/7/layout/LinearBlockProcessNumbered"/>
    <dgm:cxn modelId="{55452458-5D1B-FB45-BB58-97A61C770272}" type="presParOf" srcId="{563D88F4-662B-5B4B-8334-180F972DC76A}" destId="{8F0D8520-9FD0-1740-BE49-01242778F73E}" srcOrd="0" destOrd="0" presId="urn:microsoft.com/office/officeart/2016/7/layout/LinearBlockProcessNumbered"/>
    <dgm:cxn modelId="{82F07B01-4D88-6744-8EE1-66531D0686DB}" type="presParOf" srcId="{563D88F4-662B-5B4B-8334-180F972DC76A}" destId="{BDE43C22-30A1-ED45-AD37-BDEE9091A3C2}" srcOrd="1" destOrd="0" presId="urn:microsoft.com/office/officeart/2016/7/layout/LinearBlockProcessNumbered"/>
    <dgm:cxn modelId="{C68D7D2F-36C9-2348-8807-6389D01BFE5C}" type="presParOf" srcId="{563D88F4-662B-5B4B-8334-180F972DC76A}" destId="{645FDC77-47CC-D448-9F4B-9CC762FFE3BF}" srcOrd="2" destOrd="0" presId="urn:microsoft.com/office/officeart/2016/7/layout/LinearBlockProcessNumbered"/>
    <dgm:cxn modelId="{CFAD4147-4764-9F4D-BDD5-5052782B87A8}" type="presParOf" srcId="{EA1B806E-EB82-DE41-8AE7-14F7A5F16870}" destId="{897DE044-5E9C-D04B-9889-B02CABF8BB1B}" srcOrd="1" destOrd="0" presId="urn:microsoft.com/office/officeart/2016/7/layout/LinearBlockProcessNumbered"/>
    <dgm:cxn modelId="{9D5C1A2E-B6C3-0C45-BF53-6DD54831A97E}" type="presParOf" srcId="{EA1B806E-EB82-DE41-8AE7-14F7A5F16870}" destId="{C1908003-0F48-A743-A3C6-131F2ED6C8CD}" srcOrd="2" destOrd="0" presId="urn:microsoft.com/office/officeart/2016/7/layout/LinearBlockProcessNumbered"/>
    <dgm:cxn modelId="{335007B2-9B11-7D42-AB07-BE4BC821BAAE}" type="presParOf" srcId="{C1908003-0F48-A743-A3C6-131F2ED6C8CD}" destId="{1A0C3ACE-EEC7-5D44-8818-03C96AD52C91}" srcOrd="0" destOrd="0" presId="urn:microsoft.com/office/officeart/2016/7/layout/LinearBlockProcessNumbered"/>
    <dgm:cxn modelId="{D12CC210-FC62-0749-A5F1-A37947A245BD}" type="presParOf" srcId="{C1908003-0F48-A743-A3C6-131F2ED6C8CD}" destId="{67BCEFE0-A25A-354A-9F23-D2DCEDDFD2AA}" srcOrd="1" destOrd="0" presId="urn:microsoft.com/office/officeart/2016/7/layout/LinearBlockProcessNumbered"/>
    <dgm:cxn modelId="{61536E4A-FA3E-5144-917A-17D960E78640}" type="presParOf" srcId="{C1908003-0F48-A743-A3C6-131F2ED6C8CD}" destId="{11C19C48-3E32-5E4C-8032-FBC39579FD62}" srcOrd="2" destOrd="0" presId="urn:microsoft.com/office/officeart/2016/7/layout/LinearBlockProcessNumbered"/>
    <dgm:cxn modelId="{781DC628-5B88-7B42-8750-1621F5DE5BA2}" type="presParOf" srcId="{EA1B806E-EB82-DE41-8AE7-14F7A5F16870}" destId="{82960DCD-601F-0540-A7D2-A5DB800E8465}" srcOrd="3" destOrd="0" presId="urn:microsoft.com/office/officeart/2016/7/layout/LinearBlockProcessNumbered"/>
    <dgm:cxn modelId="{2EB2876B-1EA9-9842-9AD5-6F2665EB8586}" type="presParOf" srcId="{EA1B806E-EB82-DE41-8AE7-14F7A5F16870}" destId="{7A6ACE8F-D3C0-B542-96EC-1611DD37E0B4}" srcOrd="4" destOrd="0" presId="urn:microsoft.com/office/officeart/2016/7/layout/LinearBlockProcessNumbered"/>
    <dgm:cxn modelId="{4E89538B-71E5-1442-A264-415F6B2050A2}" type="presParOf" srcId="{7A6ACE8F-D3C0-B542-96EC-1611DD37E0B4}" destId="{86CD8DC2-81EA-4945-9A2A-88B19FF65ECD}" srcOrd="0" destOrd="0" presId="urn:microsoft.com/office/officeart/2016/7/layout/LinearBlockProcessNumbered"/>
    <dgm:cxn modelId="{F17CB221-3557-B243-85CD-4B385C79D0DD}" type="presParOf" srcId="{7A6ACE8F-D3C0-B542-96EC-1611DD37E0B4}" destId="{9C916073-FFE1-074C-B64D-882E6399B4AF}" srcOrd="1" destOrd="0" presId="urn:microsoft.com/office/officeart/2016/7/layout/LinearBlockProcessNumbered"/>
    <dgm:cxn modelId="{606559F0-BCC0-0C42-BA11-AB17A48498DA}" type="presParOf" srcId="{7A6ACE8F-D3C0-B542-96EC-1611DD37E0B4}" destId="{C941412C-F498-F24D-BBC2-8D9F31AD8AB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15D8F-5F62-4346-B6AD-5F6B58A42DE1}">
      <dsp:nvSpPr>
        <dsp:cNvPr id="0" name=""/>
        <dsp:cNvSpPr/>
      </dsp:nvSpPr>
      <dsp:spPr>
        <a:xfrm>
          <a:off x="134825" y="250218"/>
          <a:ext cx="1295909" cy="1295909"/>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78937F7-ACE4-4108-B6F6-14A028FE49E9}">
      <dsp:nvSpPr>
        <dsp:cNvPr id="0" name=""/>
        <dsp:cNvSpPr/>
      </dsp:nvSpPr>
      <dsp:spPr>
        <a:xfrm>
          <a:off x="406966" y="522360"/>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43F345C-05D5-4D14-B0A6-9BEE1435381C}">
      <dsp:nvSpPr>
        <dsp:cNvPr id="0" name=""/>
        <dsp:cNvSpPr/>
      </dsp:nvSpPr>
      <dsp:spPr>
        <a:xfrm>
          <a:off x="1708430" y="25021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Consultations</a:t>
          </a:r>
          <a:r>
            <a:rPr lang="en-US" sz="1700" kern="1200" dirty="0"/>
            <a:t> – data and coding questions, from simple to complex: </a:t>
          </a:r>
          <a:r>
            <a:rPr lang="en-US" sz="1700" u="sng" kern="1200" dirty="0">
              <a:solidFill>
                <a:schemeClr val="tx1">
                  <a:lumMod val="65000"/>
                  <a:lumOff val="35000"/>
                </a:schemeClr>
              </a:solidFill>
            </a:rPr>
            <a:t>bit.ly/rcsconsult</a:t>
          </a:r>
        </a:p>
      </dsp:txBody>
      <dsp:txXfrm>
        <a:off x="1708430" y="250218"/>
        <a:ext cx="3054644" cy="1295909"/>
      </dsp:txXfrm>
    </dsp:sp>
    <dsp:sp modelId="{19F1F214-2E64-4EBC-8455-2CBBE6EDF3E3}">
      <dsp:nvSpPr>
        <dsp:cNvPr id="0" name=""/>
        <dsp:cNvSpPr/>
      </dsp:nvSpPr>
      <dsp:spPr>
        <a:xfrm>
          <a:off x="5295324" y="250218"/>
          <a:ext cx="1295909" cy="1295909"/>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799AE2C-514B-4DE2-B99F-5C1C41E58AF0}">
      <dsp:nvSpPr>
        <dsp:cNvPr id="0" name=""/>
        <dsp:cNvSpPr/>
      </dsp:nvSpPr>
      <dsp:spPr>
        <a:xfrm>
          <a:off x="5567465" y="522360"/>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4BF607F-3B29-47F5-A8BB-975FE81861EE}">
      <dsp:nvSpPr>
        <dsp:cNvPr id="0" name=""/>
        <dsp:cNvSpPr/>
      </dsp:nvSpPr>
      <dsp:spPr>
        <a:xfrm>
          <a:off x="6868929" y="25021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Trainings</a:t>
          </a:r>
          <a:r>
            <a:rPr lang="en-US" sz="1700" kern="1200" dirty="0"/>
            <a:t> – we have scheduled workshops: </a:t>
          </a:r>
          <a:r>
            <a:rPr lang="en-US" sz="1700" u="sng" kern="1200" dirty="0">
              <a:solidFill>
                <a:schemeClr val="tx1">
                  <a:lumMod val="65000"/>
                  <a:lumOff val="35000"/>
                </a:schemeClr>
              </a:solidFill>
            </a:rPr>
            <a:t>bit.ly/rcswinter</a:t>
          </a:r>
          <a:r>
            <a:rPr lang="en-US" sz="1700" kern="1200" dirty="0"/>
            <a:t>, and we can teach workshops to your group by appointment</a:t>
          </a:r>
        </a:p>
      </dsp:txBody>
      <dsp:txXfrm>
        <a:off x="6868929" y="250218"/>
        <a:ext cx="3054644" cy="1295909"/>
      </dsp:txXfrm>
    </dsp:sp>
    <dsp:sp modelId="{3E1A9DB5-DAB1-457C-9FBA-F1176A66B72D}">
      <dsp:nvSpPr>
        <dsp:cNvPr id="0" name=""/>
        <dsp:cNvSpPr/>
      </dsp:nvSpPr>
      <dsp:spPr>
        <a:xfrm>
          <a:off x="134825" y="2179483"/>
          <a:ext cx="1295909" cy="1295909"/>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EE6AAA1-45F9-4CB5-BA50-4F0AAD5EDD29}">
      <dsp:nvSpPr>
        <dsp:cNvPr id="0" name=""/>
        <dsp:cNvSpPr/>
      </dsp:nvSpPr>
      <dsp:spPr>
        <a:xfrm>
          <a:off x="406966" y="2451624"/>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5221A8E-72A7-4DA2-BA1C-24D6D43C1A03}">
      <dsp:nvSpPr>
        <dsp:cNvPr id="0" name=""/>
        <dsp:cNvSpPr/>
      </dsp:nvSpPr>
      <dsp:spPr>
        <a:xfrm>
          <a:off x="1708430" y="21794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Data services </a:t>
          </a:r>
          <a:r>
            <a:rPr lang="en-US" sz="1700" kern="1200"/>
            <a:t>– we take on a limited number of data science projects for faculty and staff each year </a:t>
          </a:r>
        </a:p>
      </dsp:txBody>
      <dsp:txXfrm>
        <a:off x="1708430" y="2179483"/>
        <a:ext cx="3054644" cy="1295909"/>
      </dsp:txXfrm>
    </dsp:sp>
    <dsp:sp modelId="{BD8F29D5-D43A-4642-AEDB-E9DC1DB7C751}">
      <dsp:nvSpPr>
        <dsp:cNvPr id="0" name=""/>
        <dsp:cNvSpPr/>
      </dsp:nvSpPr>
      <dsp:spPr>
        <a:xfrm>
          <a:off x="5295324" y="2179483"/>
          <a:ext cx="1295909" cy="1295909"/>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25407D1-A02F-482D-AB2C-8009EFA9BB11}">
      <dsp:nvSpPr>
        <dsp:cNvPr id="0" name=""/>
        <dsp:cNvSpPr/>
      </dsp:nvSpPr>
      <dsp:spPr>
        <a:xfrm>
          <a:off x="5567465" y="2451624"/>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D3A167B-DD45-4E2D-B03E-15A793824500}">
      <dsp:nvSpPr>
        <dsp:cNvPr id="0" name=""/>
        <dsp:cNvSpPr/>
      </dsp:nvSpPr>
      <dsp:spPr>
        <a:xfrm>
          <a:off x="6868929" y="21794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Mentoring</a:t>
          </a:r>
          <a:r>
            <a:rPr lang="en-US" sz="1700" kern="1200"/>
            <a:t> – we hire Graduate Assistants and hourly graduate student data consultants (with advisor approval)</a:t>
          </a:r>
        </a:p>
      </dsp:txBody>
      <dsp:txXfrm>
        <a:off x="6868929" y="2179483"/>
        <a:ext cx="3054644" cy="129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06CE3-8723-4E1F-8E66-5CA8B0E44055}">
      <dsp:nvSpPr>
        <dsp:cNvPr id="0" name=""/>
        <dsp:cNvSpPr/>
      </dsp:nvSpPr>
      <dsp:spPr>
        <a:xfrm>
          <a:off x="0" y="638"/>
          <a:ext cx="5906181" cy="149412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AE32E96-9926-4743-94C0-7C0483E06A7E}">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AB4F009-F286-4340-A8B1-0A77844E6EA0}">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Explore data, make plots, calculate statistics, machine learning, text analysis</a:t>
          </a:r>
        </a:p>
      </dsp:txBody>
      <dsp:txXfrm>
        <a:off x="1725715" y="638"/>
        <a:ext cx="4180465" cy="1494125"/>
      </dsp:txXfrm>
    </dsp:sp>
    <dsp:sp modelId="{D105BB66-B0D2-4895-96D4-4CD94C911380}">
      <dsp:nvSpPr>
        <dsp:cNvPr id="0" name=""/>
        <dsp:cNvSpPr/>
      </dsp:nvSpPr>
      <dsp:spPr>
        <a:xfrm>
          <a:off x="0" y="1868296"/>
          <a:ext cx="5906181" cy="149412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103DA2A-9074-4C3A-956C-E0C8A63C8862}">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834234E-5E4D-4E4F-BD21-D0D68E7CC6ED}">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Automate tasks – extract data from large numbers of files, convert file formats, create data pipelines</a:t>
          </a:r>
        </a:p>
      </dsp:txBody>
      <dsp:txXfrm>
        <a:off x="1725715" y="1868296"/>
        <a:ext cx="4180465" cy="1494125"/>
      </dsp:txXfrm>
    </dsp:sp>
    <dsp:sp modelId="{4A1A75AE-DE84-4C4A-A290-E98F1566ED97}">
      <dsp:nvSpPr>
        <dsp:cNvPr id="0" name=""/>
        <dsp:cNvSpPr/>
      </dsp:nvSpPr>
      <dsp:spPr>
        <a:xfrm>
          <a:off x="0" y="3735953"/>
          <a:ext cx="5906181" cy="149412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EA67327-074B-4D6C-8F41-FFA9D17A6CF1}">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83A371-B58A-400A-A307-6D42725A80B0}">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100000"/>
            </a:lnSpc>
            <a:spcBef>
              <a:spcPct val="0"/>
            </a:spcBef>
            <a:spcAft>
              <a:spcPct val="35000"/>
            </a:spcAft>
            <a:buNone/>
          </a:pPr>
          <a:r>
            <a:rPr lang="en-US" sz="1900" kern="1200">
              <a:latin typeface="Arial Nova" panose="020B0504020202020204" pitchFamily="34" charset="0"/>
            </a:rPr>
            <a:t>Biopython – work with sequence data: RNA, DNA, genomes, proteins</a:t>
          </a:r>
        </a:p>
      </dsp:txBody>
      <dsp:txXfrm>
        <a:off x="1725715" y="3735953"/>
        <a:ext cx="4180465" cy="1494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D8520-9FD0-1740-BE49-01242778F73E}">
      <dsp:nvSpPr>
        <dsp:cNvPr id="0" name=""/>
        <dsp:cNvSpPr/>
      </dsp:nvSpPr>
      <dsp:spPr>
        <a:xfrm>
          <a:off x="785" y="0"/>
          <a:ext cx="3182540" cy="3725612"/>
        </a:xfrm>
        <a:prstGeom prst="rect">
          <a:avLst/>
        </a:prstGeom>
        <a:solidFill>
          <a:schemeClr val="accent6">
            <a:shade val="80000"/>
            <a:hueOff val="0"/>
            <a:satOff val="0"/>
            <a:lumOff val="0"/>
            <a:alphaOff val="0"/>
          </a:schemeClr>
        </a:solidFill>
        <a:ln w="127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latin typeface="Arial Nova" panose="020B0504020202020204" pitchFamily="34" charset="0"/>
            </a:rPr>
            <a:t>Introduce Python syntax</a:t>
          </a:r>
        </a:p>
      </dsp:txBody>
      <dsp:txXfrm>
        <a:off x="785" y="1490244"/>
        <a:ext cx="3182540" cy="2235367"/>
      </dsp:txXfrm>
    </dsp:sp>
    <dsp:sp modelId="{BDE43C22-30A1-ED45-AD37-BDEE9091A3C2}">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85" y="0"/>
        <a:ext cx="3182540" cy="1490244"/>
      </dsp:txXfrm>
    </dsp:sp>
    <dsp:sp modelId="{1A0C3ACE-EEC7-5D44-8818-03C96AD52C91}">
      <dsp:nvSpPr>
        <dsp:cNvPr id="0" name=""/>
        <dsp:cNvSpPr/>
      </dsp:nvSpPr>
      <dsp:spPr>
        <a:xfrm>
          <a:off x="3437929" y="0"/>
          <a:ext cx="3182540" cy="3725612"/>
        </a:xfrm>
        <a:prstGeom prst="rect">
          <a:avLst/>
        </a:prstGeom>
        <a:solidFill>
          <a:schemeClr val="accent6">
            <a:shade val="80000"/>
            <a:hueOff val="-40141"/>
            <a:satOff val="-22"/>
            <a:lumOff val="11611"/>
            <a:alphaOff val="0"/>
          </a:schemeClr>
        </a:solidFill>
        <a:ln w="12700" cap="flat" cmpd="sng" algn="ctr">
          <a:solidFill>
            <a:schemeClr val="accent6">
              <a:shade val="80000"/>
              <a:hueOff val="-40141"/>
              <a:satOff val="-22"/>
              <a:lumOff val="1161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latin typeface="Arial Nova" panose="020B0504020202020204" pitchFamily="34" charset="0"/>
            </a:rPr>
            <a:t>Demonstrate one use case of Python</a:t>
          </a:r>
        </a:p>
      </dsp:txBody>
      <dsp:txXfrm>
        <a:off x="3437929" y="1490244"/>
        <a:ext cx="3182540" cy="2235367"/>
      </dsp:txXfrm>
    </dsp:sp>
    <dsp:sp modelId="{67BCEFE0-A25A-354A-9F23-D2DCEDDFD2A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37929" y="0"/>
        <a:ext cx="3182540" cy="1490244"/>
      </dsp:txXfrm>
    </dsp:sp>
    <dsp:sp modelId="{86CD8DC2-81EA-4945-9A2A-88B19FF65ECD}">
      <dsp:nvSpPr>
        <dsp:cNvPr id="0" name=""/>
        <dsp:cNvSpPr/>
      </dsp:nvSpPr>
      <dsp:spPr>
        <a:xfrm>
          <a:off x="6875073" y="0"/>
          <a:ext cx="3182540" cy="3725612"/>
        </a:xfrm>
        <a:prstGeom prst="rect">
          <a:avLst/>
        </a:prstGeom>
        <a:solidFill>
          <a:schemeClr val="accent6">
            <a:shade val="80000"/>
            <a:hueOff val="-80283"/>
            <a:satOff val="-44"/>
            <a:lumOff val="23223"/>
            <a:alphaOff val="0"/>
          </a:schemeClr>
        </a:solidFill>
        <a:ln w="12700" cap="flat" cmpd="sng" algn="ctr">
          <a:solidFill>
            <a:schemeClr val="accent6">
              <a:shade val="80000"/>
              <a:hueOff val="-80283"/>
              <a:satOff val="-44"/>
              <a:lumOff val="232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latin typeface="Arial Nova" panose="020B0504020202020204" pitchFamily="34" charset="0"/>
            </a:rPr>
            <a:t>Gain familiarity with Jupyter notebooks</a:t>
          </a:r>
        </a:p>
      </dsp:txBody>
      <dsp:txXfrm>
        <a:off x="6875073" y="1490244"/>
        <a:ext cx="3182540" cy="2235367"/>
      </dsp:txXfrm>
    </dsp:sp>
    <dsp:sp modelId="{9C916073-FFE1-074C-B64D-882E6399B4AF}">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7507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EF8D8-DC87-4C47-9667-FD2E5AD6DCC9}" type="datetimeFigureOut">
              <a:rPr lang="en-US" smtClean="0"/>
              <a:t>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259FD-A5FA-0046-9DE6-3D509B776035}" type="slidenum">
              <a:rPr lang="en-US" smtClean="0"/>
              <a:t>‹#›</a:t>
            </a:fld>
            <a:endParaRPr lang="en-US"/>
          </a:p>
        </p:txBody>
      </p:sp>
    </p:spTree>
    <p:extLst>
      <p:ext uri="{BB962C8B-B14F-4D97-AF65-F5344CB8AC3E}">
        <p14:creationId xmlns:p14="http://schemas.microsoft.com/office/powerpoint/2010/main" val="27521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coming. We have only 50 minutes today, so I’m going to talk for a few minutes at the beginning. Everyone should have a handout, which includes a </a:t>
            </a:r>
            <a:r>
              <a:rPr lang="en-US" dirty="0" err="1"/>
              <a:t>url</a:t>
            </a:r>
            <a:r>
              <a:rPr lang="en-US" dirty="0"/>
              <a:t> to the website where we will be conducting our interactive session. You must be connected to </a:t>
            </a:r>
            <a:r>
              <a:rPr lang="en-US" dirty="0" err="1"/>
              <a:t>wifi</a:t>
            </a:r>
            <a:r>
              <a:rPr lang="en-US" dirty="0"/>
              <a:t> for this to work. There is a free network called Northwestern Hospital Guest. As I am going over a few slides, please open up that </a:t>
            </a:r>
            <a:r>
              <a:rPr lang="en-US" dirty="0" err="1"/>
              <a:t>url</a:t>
            </a:r>
            <a:r>
              <a:rPr lang="en-US" dirty="0"/>
              <a:t> on your computer. It will open up something called a </a:t>
            </a:r>
            <a:r>
              <a:rPr lang="en-US" dirty="0" err="1"/>
              <a:t>Jupyter</a:t>
            </a:r>
            <a:r>
              <a:rPr lang="en-US" dirty="0"/>
              <a:t> notebook, which should say A Simple Introduction to Python at the top. If you are getting any error or having any trouble opening that link, please raise your hand and one of our excellent Teaching Assistants will come around to help. Ok, my name is Colby </a:t>
            </a:r>
            <a:r>
              <a:rPr lang="en-US" dirty="0" err="1"/>
              <a:t>Witherup</a:t>
            </a:r>
            <a:r>
              <a:rPr lang="en-US" dirty="0"/>
              <a:t> Wood. </a:t>
            </a:r>
          </a:p>
        </p:txBody>
      </p:sp>
      <p:sp>
        <p:nvSpPr>
          <p:cNvPr id="4" name="Slide Number Placeholder 3"/>
          <p:cNvSpPr>
            <a:spLocks noGrp="1"/>
          </p:cNvSpPr>
          <p:nvPr>
            <p:ph type="sldNum" sz="quarter" idx="5"/>
          </p:nvPr>
        </p:nvSpPr>
        <p:spPr/>
        <p:txBody>
          <a:bodyPr/>
          <a:lstStyle/>
          <a:p>
            <a:fld id="{3E8259FD-A5FA-0046-9DE6-3D509B776035}" type="slidenum">
              <a:rPr lang="en-US" smtClean="0"/>
              <a:t>1</a:t>
            </a:fld>
            <a:endParaRPr lang="en-US"/>
          </a:p>
        </p:txBody>
      </p:sp>
    </p:spTree>
    <p:extLst>
      <p:ext uri="{BB962C8B-B14F-4D97-AF65-F5344CB8AC3E}">
        <p14:creationId xmlns:p14="http://schemas.microsoft.com/office/powerpoint/2010/main" val="3389439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a Data Scientist in a group within Northwestern IT called Research Computing Services. You may be just starting out as a programmer, so you should be aware of the services we provide to all NU students, postdocs, faculty, and staff. We do one on one data and programming consultations for problems as small as trouble with one line of code to big projects like building a new database or extracting text from 5,000 pdfs. We have scheduled workshops in beginning through advanced topics, and we will also come to your lab or department and do a training if requested. We take on a small number of data science projects for faculty and staff each year, and finally, we do hire graduate students as consultants, so please find me at some point during the day today if you are interested.</a:t>
            </a:r>
          </a:p>
        </p:txBody>
      </p:sp>
      <p:sp>
        <p:nvSpPr>
          <p:cNvPr id="4" name="Slide Number Placeholder 3"/>
          <p:cNvSpPr>
            <a:spLocks noGrp="1"/>
          </p:cNvSpPr>
          <p:nvPr>
            <p:ph type="sldNum" sz="quarter" idx="5"/>
          </p:nvPr>
        </p:nvSpPr>
        <p:spPr/>
        <p:txBody>
          <a:bodyPr/>
          <a:lstStyle/>
          <a:p>
            <a:fld id="{3E8259FD-A5FA-0046-9DE6-3D509B776035}" type="slidenum">
              <a:rPr lang="en-US" smtClean="0"/>
              <a:t>2</a:t>
            </a:fld>
            <a:endParaRPr lang="en-US"/>
          </a:p>
        </p:txBody>
      </p:sp>
    </p:spTree>
    <p:extLst>
      <p:ext uri="{BB962C8B-B14F-4D97-AF65-F5344CB8AC3E}">
        <p14:creationId xmlns:p14="http://schemas.microsoft.com/office/powerpoint/2010/main" val="181852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Biomedical research covers a very wide spectrum of methods, from using text analysis to extract data from medical records and mapping data in public health studies, to GWAS and RNA-Seq analyses. Python is a great language for all these uses, and it’s my personal favorite coding language. With Python, you can do everything you can do in R – exploring data, making plots, calculating statistics. Python also has some of the most well-developed and user friendly packages for machine learning and text analysis. It is a great language for automating tasks like extracting data from thousands of files and converting between file formats. And there is a special package called Biopython for working with all forms of genetic sequence data, so that you can automate many of those common tasks as well.</a:t>
            </a:r>
          </a:p>
        </p:txBody>
      </p:sp>
      <p:sp>
        <p:nvSpPr>
          <p:cNvPr id="4" name="Slide Number Placeholder 3"/>
          <p:cNvSpPr>
            <a:spLocks noGrp="1"/>
          </p:cNvSpPr>
          <p:nvPr>
            <p:ph type="sldNum" sz="quarter" idx="5"/>
          </p:nvPr>
        </p:nvSpPr>
        <p:spPr/>
        <p:txBody>
          <a:bodyPr/>
          <a:lstStyle/>
          <a:p>
            <a:fld id="{3E8259FD-A5FA-0046-9DE6-3D509B776035}" type="slidenum">
              <a:rPr lang="en-US" smtClean="0"/>
              <a:t>3</a:t>
            </a:fld>
            <a:endParaRPr lang="en-US"/>
          </a:p>
        </p:txBody>
      </p:sp>
    </p:spTree>
    <p:extLst>
      <p:ext uri="{BB962C8B-B14F-4D97-AF65-F5344CB8AC3E}">
        <p14:creationId xmlns:p14="http://schemas.microsoft.com/office/powerpoint/2010/main" val="257043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using a special online instance of Python that we’ve set up for you, but when you go to install Python on your own computer, we highly recommend you download the Anaconda distribution of Python, which includes Python, </a:t>
            </a:r>
            <a:r>
              <a:rPr lang="en-US" dirty="0" err="1"/>
              <a:t>Jupyter</a:t>
            </a:r>
            <a:r>
              <a:rPr lang="en-US" dirty="0"/>
              <a:t> (which we’ll learn more about in a minute), and the most commonly used Python packages. It is free, there are versions for both Macs and PCs, and it makes things run a lot smoother than downloading each program on its own. It also includes R and R studio. If you try to install Anaconda later today and run into any issues, there is a help desk in the main lobby staffed by some of our Teaching Assistants.</a:t>
            </a:r>
          </a:p>
        </p:txBody>
      </p:sp>
      <p:sp>
        <p:nvSpPr>
          <p:cNvPr id="4" name="Slide Number Placeholder 3"/>
          <p:cNvSpPr>
            <a:spLocks noGrp="1"/>
          </p:cNvSpPr>
          <p:nvPr>
            <p:ph type="sldNum" sz="quarter" idx="5"/>
          </p:nvPr>
        </p:nvSpPr>
        <p:spPr/>
        <p:txBody>
          <a:bodyPr/>
          <a:lstStyle/>
          <a:p>
            <a:fld id="{3E8259FD-A5FA-0046-9DE6-3D509B776035}" type="slidenum">
              <a:rPr lang="en-US" smtClean="0"/>
              <a:t>4</a:t>
            </a:fld>
            <a:endParaRPr lang="en-US"/>
          </a:p>
        </p:txBody>
      </p:sp>
    </p:spTree>
    <p:extLst>
      <p:ext uri="{BB962C8B-B14F-4D97-AF65-F5344CB8AC3E}">
        <p14:creationId xmlns:p14="http://schemas.microsoft.com/office/powerpoint/2010/main" val="371943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goals for today’s interactive session are to introduce the Python syntax, demonstrate one use case of Python, and to gain familiarity with </a:t>
            </a:r>
            <a:r>
              <a:rPr lang="en-US" dirty="0" err="1"/>
              <a:t>Jupyter</a:t>
            </a:r>
            <a:r>
              <a:rPr lang="en-US" dirty="0"/>
              <a:t> Notebooks. If you have trouble with the code at any point, you can ask your neighbors, teaching others is a great way to practice a coding language, or you can raise your hand to get help from a TA. Let’s get started.</a:t>
            </a:r>
          </a:p>
        </p:txBody>
      </p:sp>
      <p:sp>
        <p:nvSpPr>
          <p:cNvPr id="4" name="Slide Number Placeholder 3"/>
          <p:cNvSpPr>
            <a:spLocks noGrp="1"/>
          </p:cNvSpPr>
          <p:nvPr>
            <p:ph type="sldNum" sz="quarter" idx="5"/>
          </p:nvPr>
        </p:nvSpPr>
        <p:spPr/>
        <p:txBody>
          <a:bodyPr/>
          <a:lstStyle/>
          <a:p>
            <a:fld id="{3E8259FD-A5FA-0046-9DE6-3D509B776035}" type="slidenum">
              <a:rPr lang="en-US" smtClean="0"/>
              <a:t>5</a:t>
            </a:fld>
            <a:endParaRPr lang="en-US"/>
          </a:p>
        </p:txBody>
      </p:sp>
    </p:spTree>
    <p:extLst>
      <p:ext uri="{BB962C8B-B14F-4D97-AF65-F5344CB8AC3E}">
        <p14:creationId xmlns:p14="http://schemas.microsoft.com/office/powerpoint/2010/main" val="333165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2/3/20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24605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2562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438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5893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2/3/20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2508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91675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893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8901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069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2/3/20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4013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2/3/20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643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2/3/20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0902934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3" r:id="rId6"/>
    <p:sldLayoutId id="2147483688"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90000"/>
        </a:lnSpc>
        <a:spcBef>
          <a:spcPct val="0"/>
        </a:spcBef>
        <a:buNone/>
        <a:defRPr lang="en-US" sz="3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F7E98A-6929-4359-B77E-AAF2EFEF131A}"/>
              </a:ext>
            </a:extLst>
          </p:cNvPr>
          <p:cNvPicPr>
            <a:picLocks noChangeAspect="1"/>
          </p:cNvPicPr>
          <p:nvPr/>
        </p:nvPicPr>
        <p:blipFill rotWithShape="1">
          <a:blip r:embed="rId3"/>
          <a:srcRect t="1573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4A1E9C32-6BF3-A34B-8D85-F87510AA92FF}"/>
              </a:ext>
            </a:extLst>
          </p:cNvPr>
          <p:cNvSpPr>
            <a:spLocks noGrp="1"/>
          </p:cNvSpPr>
          <p:nvPr>
            <p:ph type="ctrTitle"/>
          </p:nvPr>
        </p:nvSpPr>
        <p:spPr>
          <a:xfrm>
            <a:off x="1276055" y="2107121"/>
            <a:ext cx="4775075" cy="1630906"/>
          </a:xfrm>
        </p:spPr>
        <p:txBody>
          <a:bodyPr>
            <a:normAutofit fontScale="90000"/>
          </a:bodyPr>
          <a:lstStyle/>
          <a:p>
            <a:r>
              <a:rPr lang="en-US" sz="4400" dirty="0">
                <a:solidFill>
                  <a:schemeClr val="tx1"/>
                </a:solidFill>
              </a:rPr>
              <a:t>A Simple Introduction to Python</a:t>
            </a:r>
          </a:p>
        </p:txBody>
      </p:sp>
      <p:sp>
        <p:nvSpPr>
          <p:cNvPr id="3" name="Subtitle 2">
            <a:extLst>
              <a:ext uri="{FF2B5EF4-FFF2-40B4-BE49-F238E27FC236}">
                <a16:creationId xmlns:a16="http://schemas.microsoft.com/office/drawing/2014/main" id="{F46110C5-BDB6-2F41-B0D7-CA8A7CA570B9}"/>
              </a:ext>
            </a:extLst>
          </p:cNvPr>
          <p:cNvSpPr>
            <a:spLocks noGrp="1"/>
          </p:cNvSpPr>
          <p:nvPr>
            <p:ph type="subTitle" idx="1"/>
          </p:nvPr>
        </p:nvSpPr>
        <p:spPr>
          <a:xfrm>
            <a:off x="1276055" y="3733362"/>
            <a:ext cx="4775075" cy="559656"/>
          </a:xfrm>
        </p:spPr>
        <p:txBody>
          <a:bodyPr>
            <a:noAutofit/>
          </a:bodyPr>
          <a:lstStyle/>
          <a:p>
            <a:r>
              <a:rPr lang="en-US" sz="2000" dirty="0">
                <a:solidFill>
                  <a:schemeClr val="tx1"/>
                </a:solidFill>
                <a:latin typeface="Arial Nova" panose="020F0502020204030204" pitchFamily="34" charset="0"/>
              </a:rPr>
              <a:t>Colby </a:t>
            </a:r>
            <a:r>
              <a:rPr lang="en-US" sz="2000" dirty="0" err="1">
                <a:solidFill>
                  <a:schemeClr val="tx1"/>
                </a:solidFill>
                <a:latin typeface="Arial Nova" panose="020F0502020204030204" pitchFamily="34" charset="0"/>
              </a:rPr>
              <a:t>Witherup</a:t>
            </a:r>
            <a:r>
              <a:rPr lang="en-US" sz="2000" dirty="0">
                <a:solidFill>
                  <a:schemeClr val="tx1"/>
                </a:solidFill>
                <a:latin typeface="Arial Nova" panose="020F0502020204030204" pitchFamily="34" charset="0"/>
              </a:rPr>
              <a:t> Wood</a:t>
            </a:r>
          </a:p>
          <a:p>
            <a:r>
              <a:rPr lang="en-US" sz="2000" dirty="0">
                <a:solidFill>
                  <a:schemeClr val="tx1"/>
                </a:solidFill>
                <a:latin typeface="Arial Nova" panose="020F0502020204030204" pitchFamily="34" charset="0"/>
              </a:rPr>
              <a:t>Presented by Andre Archer</a:t>
            </a:r>
          </a:p>
          <a:p>
            <a:r>
              <a:rPr lang="en-US" sz="2000" dirty="0">
                <a:solidFill>
                  <a:schemeClr val="tx1"/>
                </a:solidFill>
                <a:latin typeface="Arial Nova" panose="020F0502020204030204" pitchFamily="34" charset="0"/>
              </a:rPr>
              <a:t>February 4, 2020</a:t>
            </a:r>
          </a:p>
        </p:txBody>
      </p:sp>
    </p:spTree>
    <p:extLst>
      <p:ext uri="{BB962C8B-B14F-4D97-AF65-F5344CB8AC3E}">
        <p14:creationId xmlns:p14="http://schemas.microsoft.com/office/powerpoint/2010/main" val="269761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7303-4ACE-5B4F-9FB5-B269076E1D9D}"/>
              </a:ext>
            </a:extLst>
          </p:cNvPr>
          <p:cNvSpPr>
            <a:spLocks noGrp="1"/>
          </p:cNvSpPr>
          <p:nvPr>
            <p:ph type="title"/>
          </p:nvPr>
        </p:nvSpPr>
        <p:spPr>
          <a:xfrm>
            <a:off x="1066800" y="642594"/>
            <a:ext cx="10058400" cy="1371600"/>
          </a:xfrm>
        </p:spPr>
        <p:txBody>
          <a:bodyPr>
            <a:normAutofit/>
          </a:bodyPr>
          <a:lstStyle/>
          <a:p>
            <a:pPr algn="ctr"/>
            <a:r>
              <a:rPr lang="en-US" sz="3200" dirty="0"/>
              <a:t>Northwestern IT Research Computing Services</a:t>
            </a:r>
            <a:br>
              <a:rPr lang="en-US" sz="2100" dirty="0"/>
            </a:br>
            <a:br>
              <a:rPr lang="en-US" sz="2100" dirty="0"/>
            </a:br>
            <a:r>
              <a:rPr lang="en-US" sz="2100" i="0" dirty="0">
                <a:latin typeface="Arial Nova" panose="020B0504020202020204" pitchFamily="34" charset="0"/>
              </a:rPr>
              <a:t>Available to any NU student, postdoc, faculty, or staff member who does research</a:t>
            </a:r>
            <a:endParaRPr lang="en-US" sz="2100" i="0" dirty="0"/>
          </a:p>
        </p:txBody>
      </p:sp>
      <p:graphicFrame>
        <p:nvGraphicFramePr>
          <p:cNvPr id="14" name="Content Placeholder 2">
            <a:extLst>
              <a:ext uri="{FF2B5EF4-FFF2-40B4-BE49-F238E27FC236}">
                <a16:creationId xmlns:a16="http://schemas.microsoft.com/office/drawing/2014/main" id="{7275E961-47A9-4FA3-85E8-065DE983540E}"/>
              </a:ext>
            </a:extLst>
          </p:cNvPr>
          <p:cNvGraphicFramePr>
            <a:graphicFrameLocks noGrp="1"/>
          </p:cNvGraphicFramePr>
          <p:nvPr>
            <p:ph idx="1"/>
            <p:extLst>
              <p:ext uri="{D42A27DB-BD31-4B8C-83A1-F6EECF244321}">
                <p14:modId xmlns:p14="http://schemas.microsoft.com/office/powerpoint/2010/main" val="5019699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679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3C822567-2425-2143-8033-8B78930973B9}"/>
              </a:ext>
            </a:extLst>
          </p:cNvPr>
          <p:cNvSpPr>
            <a:spLocks noGrp="1"/>
          </p:cNvSpPr>
          <p:nvPr>
            <p:ph type="title"/>
          </p:nvPr>
        </p:nvSpPr>
        <p:spPr>
          <a:xfrm>
            <a:off x="573409" y="559477"/>
            <a:ext cx="3765200" cy="5709931"/>
          </a:xfrm>
        </p:spPr>
        <p:txBody>
          <a:bodyPr>
            <a:normAutofit/>
          </a:bodyPr>
          <a:lstStyle/>
          <a:p>
            <a:pPr algn="ctr"/>
            <a:r>
              <a:rPr lang="en-US" dirty="0"/>
              <a:t>How Python is used in Biomedical research</a:t>
            </a:r>
            <a:endParaRPr lang="en-US"/>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FC23450F-E59E-4840-9A4B-50065A40B5A5}"/>
              </a:ext>
            </a:extLst>
          </p:cNvPr>
          <p:cNvGraphicFramePr>
            <a:graphicFrameLocks noGrp="1"/>
          </p:cNvGraphicFramePr>
          <p:nvPr>
            <p:ph idx="1"/>
            <p:extLst>
              <p:ext uri="{D42A27DB-BD31-4B8C-83A1-F6EECF244321}">
                <p14:modId xmlns:p14="http://schemas.microsoft.com/office/powerpoint/2010/main" val="173518854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53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ound Single Corner Rectangle 8">
            <a:extLst>
              <a:ext uri="{FF2B5EF4-FFF2-40B4-BE49-F238E27FC236}">
                <a16:creationId xmlns:a16="http://schemas.microsoft.com/office/drawing/2014/main" id="{2A77A974-349D-4B74-B0D3-E73790C2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A7084954-41C3-CB4E-B8DB-D388F868561B}"/>
              </a:ext>
            </a:extLst>
          </p:cNvPr>
          <p:cNvPicPr>
            <a:picLocks noChangeAspect="1"/>
          </p:cNvPicPr>
          <p:nvPr/>
        </p:nvPicPr>
        <p:blipFill>
          <a:blip r:embed="rId3"/>
          <a:stretch>
            <a:fillRect/>
          </a:stretch>
        </p:blipFill>
        <p:spPr>
          <a:xfrm>
            <a:off x="1122573" y="1333450"/>
            <a:ext cx="4645152" cy="1485980"/>
          </a:xfrm>
          <a:prstGeom prst="rect">
            <a:avLst/>
          </a:prstGeom>
        </p:spPr>
      </p:pic>
      <p:sp>
        <p:nvSpPr>
          <p:cNvPr id="27" name="Round Diagonal Corner Rectangle 7">
            <a:extLst>
              <a:ext uri="{FF2B5EF4-FFF2-40B4-BE49-F238E27FC236}">
                <a16:creationId xmlns:a16="http://schemas.microsoft.com/office/drawing/2014/main" id="{6DC31DE9-F9FC-408C-827C-074E2BEDF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8" name="Picture 7" descr="A close up of a sign&#10;&#10;Description automatically generated">
            <a:extLst>
              <a:ext uri="{FF2B5EF4-FFF2-40B4-BE49-F238E27FC236}">
                <a16:creationId xmlns:a16="http://schemas.microsoft.com/office/drawing/2014/main" id="{20A90366-BF66-6F49-9BEF-A1304B8D0F83}"/>
              </a:ext>
            </a:extLst>
          </p:cNvPr>
          <p:cNvPicPr>
            <a:picLocks noChangeAspect="1"/>
          </p:cNvPicPr>
          <p:nvPr/>
        </p:nvPicPr>
        <p:blipFill>
          <a:blip r:embed="rId4"/>
          <a:stretch>
            <a:fillRect/>
          </a:stretch>
        </p:blipFill>
        <p:spPr>
          <a:xfrm>
            <a:off x="1264486" y="3827664"/>
            <a:ext cx="1634697" cy="1892808"/>
          </a:xfrm>
          <a:prstGeom prst="rect">
            <a:avLst/>
          </a:prstGeom>
        </p:spPr>
      </p:pic>
      <p:sp>
        <p:nvSpPr>
          <p:cNvPr id="28" name="Round Single Corner Rectangle 9">
            <a:extLst>
              <a:ext uri="{FF2B5EF4-FFF2-40B4-BE49-F238E27FC236}">
                <a16:creationId xmlns:a16="http://schemas.microsoft.com/office/drawing/2014/main" id="{FA004DE8-B266-4768-B305-766C439E7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4458C9FB-F85C-AE4A-92DC-3CE4008F08DA}"/>
              </a:ext>
            </a:extLst>
          </p:cNvPr>
          <p:cNvSpPr>
            <a:spLocks noGrp="1"/>
          </p:cNvSpPr>
          <p:nvPr>
            <p:ph idx="1"/>
          </p:nvPr>
        </p:nvSpPr>
        <p:spPr>
          <a:xfrm>
            <a:off x="6972300" y="2103120"/>
            <a:ext cx="4152900" cy="3931920"/>
          </a:xfrm>
        </p:spPr>
        <p:txBody>
          <a:bodyPr>
            <a:normAutofit/>
          </a:bodyPr>
          <a:lstStyle/>
          <a:p>
            <a:pPr marL="0" indent="0">
              <a:buNone/>
            </a:pPr>
            <a:r>
              <a:rPr lang="en-US" sz="2400" dirty="0">
                <a:latin typeface="Arial Nova" panose="020B0504020202020204" pitchFamily="34" charset="0"/>
              </a:rPr>
              <a:t>To install Python on your own computer, we recommend installing the Anaconda distribution, which includes Python 3, Jupyter, and the most used Python modules.</a:t>
            </a:r>
          </a:p>
        </p:txBody>
      </p:sp>
      <p:pic>
        <p:nvPicPr>
          <p:cNvPr id="9" name="Picture 8">
            <a:extLst>
              <a:ext uri="{FF2B5EF4-FFF2-40B4-BE49-F238E27FC236}">
                <a16:creationId xmlns:a16="http://schemas.microsoft.com/office/drawing/2014/main" id="{C0AB84FC-C6DE-104C-95F5-D7AA4B2EA273}"/>
              </a:ext>
            </a:extLst>
          </p:cNvPr>
          <p:cNvPicPr>
            <a:picLocks noChangeAspect="1"/>
          </p:cNvPicPr>
          <p:nvPr/>
        </p:nvPicPr>
        <p:blipFill rotWithShape="1">
          <a:blip r:embed="rId5"/>
          <a:srcRect l="23175" r="21478"/>
          <a:stretch/>
        </p:blipFill>
        <p:spPr>
          <a:xfrm>
            <a:off x="3761067" y="3870214"/>
            <a:ext cx="2061047" cy="1850258"/>
          </a:xfrm>
          <a:prstGeom prst="rect">
            <a:avLst/>
          </a:prstGeom>
        </p:spPr>
      </p:pic>
    </p:spTree>
    <p:extLst>
      <p:ext uri="{BB962C8B-B14F-4D97-AF65-F5344CB8AC3E}">
        <p14:creationId xmlns:p14="http://schemas.microsoft.com/office/powerpoint/2010/main" val="103975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53B6-BD82-7D44-BE71-14CBF124539D}"/>
              </a:ext>
            </a:extLst>
          </p:cNvPr>
          <p:cNvSpPr>
            <a:spLocks noGrp="1"/>
          </p:cNvSpPr>
          <p:nvPr>
            <p:ph type="title"/>
          </p:nvPr>
        </p:nvSpPr>
        <p:spPr>
          <a:xfrm>
            <a:off x="1066800" y="642594"/>
            <a:ext cx="10058400" cy="1371600"/>
          </a:xfrm>
        </p:spPr>
        <p:txBody>
          <a:bodyPr>
            <a:normAutofit/>
          </a:bodyPr>
          <a:lstStyle/>
          <a:p>
            <a:pPr algn="ctr"/>
            <a:r>
              <a:rPr lang="en-US" dirty="0"/>
              <a:t>Goals for this session</a:t>
            </a:r>
            <a:endParaRPr lang="en-US"/>
          </a:p>
        </p:txBody>
      </p:sp>
      <p:graphicFrame>
        <p:nvGraphicFramePr>
          <p:cNvPr id="5" name="Content Placeholder 2">
            <a:extLst>
              <a:ext uri="{FF2B5EF4-FFF2-40B4-BE49-F238E27FC236}">
                <a16:creationId xmlns:a16="http://schemas.microsoft.com/office/drawing/2014/main" id="{0F5960C8-A7A2-4702-9D97-08509323253D}"/>
              </a:ext>
            </a:extLst>
          </p:cNvPr>
          <p:cNvGraphicFramePr>
            <a:graphicFrameLocks noGrp="1"/>
          </p:cNvGraphicFramePr>
          <p:nvPr>
            <p:ph idx="1"/>
            <p:extLst>
              <p:ext uri="{D42A27DB-BD31-4B8C-83A1-F6EECF244321}">
                <p14:modId xmlns:p14="http://schemas.microsoft.com/office/powerpoint/2010/main" val="227995940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6279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243E41"/>
      </a:dk2>
      <a:lt2>
        <a:srgbClr val="E9EAEE"/>
      </a:lt2>
      <a:accent1>
        <a:srgbClr val="ACA07D"/>
      </a:accent1>
      <a:accent2>
        <a:srgbClr val="9DA66C"/>
      </a:accent2>
      <a:accent3>
        <a:srgbClr val="8EA97B"/>
      </a:accent3>
      <a:accent4>
        <a:srgbClr val="72AF72"/>
      </a:accent4>
      <a:accent5>
        <a:srgbClr val="7EAC91"/>
      </a:accent5>
      <a:accent6>
        <a:srgbClr val="6FABA1"/>
      </a:accent6>
      <a:hlink>
        <a:srgbClr val="7484B4"/>
      </a:hlink>
      <a:folHlink>
        <a:srgbClr val="848484"/>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4489</TotalTime>
  <Words>878</Words>
  <Application>Microsoft Macintosh PowerPoint</Application>
  <PresentationFormat>Widescreen</PresentationFormat>
  <Paragraphs>31</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 Nova</vt:lpstr>
      <vt:lpstr>Calibri</vt:lpstr>
      <vt:lpstr>Garamond</vt:lpstr>
      <vt:lpstr>Georgia Pro</vt:lpstr>
      <vt:lpstr>Georgia Pro Cond Black</vt:lpstr>
      <vt:lpstr>SavonVTI</vt:lpstr>
      <vt:lpstr>A Simple Introduction to Python</vt:lpstr>
      <vt:lpstr>Northwestern IT Research Computing Services  Available to any NU student, postdoc, faculty, or staff member who does research</vt:lpstr>
      <vt:lpstr>How Python is used in Biomedical research</vt:lpstr>
      <vt:lpstr>PowerPoint Presentation</vt:lpstr>
      <vt:lpstr>Goals for this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Python</dc:title>
  <dc:creator>Colby E Witherup</dc:creator>
  <cp:lastModifiedBy>Colby E Witherup</cp:lastModifiedBy>
  <cp:revision>12</cp:revision>
  <dcterms:created xsi:type="dcterms:W3CDTF">2020-01-29T17:26:43Z</dcterms:created>
  <dcterms:modified xsi:type="dcterms:W3CDTF">2020-02-03T16:48:31Z</dcterms:modified>
</cp:coreProperties>
</file>