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2"/>
  </p:notesMasterIdLst>
  <p:handoutMasterIdLst>
    <p:handoutMasterId r:id="rId43"/>
  </p:handoutMasterIdLst>
  <p:sldIdLst>
    <p:sldId id="262" r:id="rId2"/>
    <p:sldId id="357" r:id="rId3"/>
    <p:sldId id="277" r:id="rId4"/>
    <p:sldId id="360" r:id="rId5"/>
    <p:sldId id="358" r:id="rId6"/>
    <p:sldId id="359" r:id="rId7"/>
    <p:sldId id="365" r:id="rId8"/>
    <p:sldId id="345" r:id="rId9"/>
    <p:sldId id="370" r:id="rId10"/>
    <p:sldId id="346" r:id="rId11"/>
    <p:sldId id="374" r:id="rId12"/>
    <p:sldId id="375" r:id="rId13"/>
    <p:sldId id="364" r:id="rId14"/>
    <p:sldId id="279" r:id="rId15"/>
    <p:sldId id="405" r:id="rId16"/>
    <p:sldId id="376" r:id="rId17"/>
    <p:sldId id="377" r:id="rId18"/>
    <p:sldId id="394" r:id="rId19"/>
    <p:sldId id="347" r:id="rId20"/>
    <p:sldId id="393" r:id="rId21"/>
    <p:sldId id="371" r:id="rId22"/>
    <p:sldId id="372" r:id="rId23"/>
    <p:sldId id="369" r:id="rId24"/>
    <p:sldId id="350" r:id="rId25"/>
    <p:sldId id="373" r:id="rId26"/>
    <p:sldId id="378" r:id="rId27"/>
    <p:sldId id="382" r:id="rId28"/>
    <p:sldId id="383" r:id="rId29"/>
    <p:sldId id="406" r:id="rId30"/>
    <p:sldId id="407" r:id="rId31"/>
    <p:sldId id="408" r:id="rId32"/>
    <p:sldId id="409" r:id="rId33"/>
    <p:sldId id="391" r:id="rId34"/>
    <p:sldId id="392" r:id="rId35"/>
    <p:sldId id="397" r:id="rId36"/>
    <p:sldId id="404" r:id="rId37"/>
    <p:sldId id="398" r:id="rId38"/>
    <p:sldId id="402" r:id="rId39"/>
    <p:sldId id="261" r:id="rId40"/>
    <p:sldId id="32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4EEA5-7375-43F5-A159-21F1A1B4F78F}" v="18" dt="2024-07-17T14:54:01.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Jeffery Roland" userId="f428da2c-201e-4a74-ad00-4a1dbaae3ab6" providerId="ADAL" clId="{F6B4EEA5-7375-43F5-A159-21F1A1B4F78F}"/>
    <pc:docChg chg="undo redo custSel modSld">
      <pc:chgData name="Brian Jeffery Roland" userId="f428da2c-201e-4a74-ad00-4a1dbaae3ab6" providerId="ADAL" clId="{F6B4EEA5-7375-43F5-A159-21F1A1B4F78F}" dt="2024-07-17T14:54:01.091" v="16" actId="27636"/>
      <pc:docMkLst>
        <pc:docMk/>
      </pc:docMkLst>
      <pc:sldChg chg="modSp mod">
        <pc:chgData name="Brian Jeffery Roland" userId="f428da2c-201e-4a74-ad00-4a1dbaae3ab6" providerId="ADAL" clId="{F6B4EEA5-7375-43F5-A159-21F1A1B4F78F}" dt="2024-07-17T14:54:01.091" v="16" actId="27636"/>
        <pc:sldMkLst>
          <pc:docMk/>
          <pc:sldMk cId="775972333" sldId="322"/>
        </pc:sldMkLst>
        <pc:spChg chg="mod">
          <ac:chgData name="Brian Jeffery Roland" userId="f428da2c-201e-4a74-ad00-4a1dbaae3ab6" providerId="ADAL" clId="{F6B4EEA5-7375-43F5-A159-21F1A1B4F78F}" dt="2024-07-17T14:54:01.091" v="16" actId="27636"/>
          <ac:spMkLst>
            <pc:docMk/>
            <pc:sldMk cId="775972333" sldId="322"/>
            <ac:spMk id="2" creationId="{A1141838-0811-7038-3D11-6F02DAA3C14C}"/>
          </ac:spMkLst>
        </pc:spChg>
      </pc:sldChg>
      <pc:sldChg chg="modSp mod">
        <pc:chgData name="Brian Jeffery Roland" userId="f428da2c-201e-4a74-ad00-4a1dbaae3ab6" providerId="ADAL" clId="{F6B4EEA5-7375-43F5-A159-21F1A1B4F78F}" dt="2024-07-17T14:52:25.499" v="8" actId="20577"/>
        <pc:sldMkLst>
          <pc:docMk/>
          <pc:sldMk cId="2524839760" sldId="358"/>
        </pc:sldMkLst>
        <pc:spChg chg="mod">
          <ac:chgData name="Brian Jeffery Roland" userId="f428da2c-201e-4a74-ad00-4a1dbaae3ab6" providerId="ADAL" clId="{F6B4EEA5-7375-43F5-A159-21F1A1B4F78F}" dt="2024-07-17T14:52:25.499" v="8" actId="20577"/>
          <ac:spMkLst>
            <pc:docMk/>
            <pc:sldMk cId="2524839760" sldId="358"/>
            <ac:spMk id="214"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1" Type="http://schemas.openxmlformats.org/officeDocument/2006/relationships/hyperlink" Target="https://app.smartsheet.com/b/form/d563d02a9a6c4e28ba515fec4e5f6635"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hyperlink" Target="https://www.globus.org/globus-connect-personal" TargetMode="Externa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1" Type="http://schemas.openxmlformats.org/officeDocument/2006/relationships/hyperlink" Target="https://app.smartsheet.com/b/form/d563d02a9a6c4e28ba515fec4e5f6635"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hyperlink" Target="https://www.globus.org/globus-connect-personal" TargetMode="External"/><Relationship Id="rId7" Type="http://schemas.openxmlformats.org/officeDocument/2006/relationships/image" Target="../media/image35.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1A67E-CCE5-49F8-890B-9FFFC8A9F46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9997295-8B21-4175-9B87-459ADD686BE8}">
      <dgm:prSet/>
      <dgm:spPr/>
      <dgm:t>
        <a:bodyPr/>
        <a:lstStyle/>
        <a:p>
          <a:r>
            <a:rPr lang="en-US"/>
            <a:t>Used by research institutions and government facilities across the globe.</a:t>
          </a:r>
        </a:p>
      </dgm:t>
    </dgm:pt>
    <dgm:pt modelId="{2BAF21D1-8115-48DB-913F-1530D5FE067B}" type="parTrans" cxnId="{AA08CE3A-F326-4233-9B0B-478771D7EC04}">
      <dgm:prSet/>
      <dgm:spPr/>
      <dgm:t>
        <a:bodyPr/>
        <a:lstStyle/>
        <a:p>
          <a:endParaRPr lang="en-US"/>
        </a:p>
      </dgm:t>
    </dgm:pt>
    <dgm:pt modelId="{67CA51C4-7E47-46A8-99EE-71FD422DC763}" type="sibTrans" cxnId="{AA08CE3A-F326-4233-9B0B-478771D7EC04}">
      <dgm:prSet/>
      <dgm:spPr/>
      <dgm:t>
        <a:bodyPr/>
        <a:lstStyle/>
        <a:p>
          <a:endParaRPr lang="en-US"/>
        </a:p>
      </dgm:t>
    </dgm:pt>
    <dgm:pt modelId="{DDFD4B34-8BFA-4006-9690-8FD0792BAA89}">
      <dgm:prSet/>
      <dgm:spPr/>
      <dgm:t>
        <a:bodyPr/>
        <a:lstStyle/>
        <a:p>
          <a:r>
            <a:rPr lang="en-US"/>
            <a:t>2600+ Connected Institutions</a:t>
          </a:r>
        </a:p>
      </dgm:t>
    </dgm:pt>
    <dgm:pt modelId="{FE28F4D6-7BD8-4FF0-A0F7-CEB0E4FE856C}" type="parTrans" cxnId="{5476C9CD-F525-4D6A-86F4-91DF3014783E}">
      <dgm:prSet/>
      <dgm:spPr/>
      <dgm:t>
        <a:bodyPr/>
        <a:lstStyle/>
        <a:p>
          <a:endParaRPr lang="en-US"/>
        </a:p>
      </dgm:t>
    </dgm:pt>
    <dgm:pt modelId="{F76DDFE3-090E-4DB9-8FAD-BF4A0B9E5E43}" type="sibTrans" cxnId="{5476C9CD-F525-4D6A-86F4-91DF3014783E}">
      <dgm:prSet/>
      <dgm:spPr/>
      <dgm:t>
        <a:bodyPr/>
        <a:lstStyle/>
        <a:p>
          <a:endParaRPr lang="en-US"/>
        </a:p>
      </dgm:t>
    </dgm:pt>
    <dgm:pt modelId="{30A50AA5-C72B-4760-BBD3-5A00DAF34BAA}">
      <dgm:prSet/>
      <dgm:spPr/>
      <dgm:t>
        <a:bodyPr/>
        <a:lstStyle/>
        <a:p>
          <a:r>
            <a:rPr lang="en-US"/>
            <a:t>Makes data storage usage more accessible to researchers. Allows researchers to efficiently manage usage on a variety of storage systems.</a:t>
          </a:r>
        </a:p>
      </dgm:t>
    </dgm:pt>
    <dgm:pt modelId="{ED0E28BF-9B39-41B3-B3CD-786CA775E908}" type="parTrans" cxnId="{0B756C7D-5A99-4B52-9989-DFBE69FE284E}">
      <dgm:prSet/>
      <dgm:spPr/>
      <dgm:t>
        <a:bodyPr/>
        <a:lstStyle/>
        <a:p>
          <a:endParaRPr lang="en-US"/>
        </a:p>
      </dgm:t>
    </dgm:pt>
    <dgm:pt modelId="{0BE4D623-8BB1-4C10-BD7E-4F9D0989CD49}" type="sibTrans" cxnId="{0B756C7D-5A99-4B52-9989-DFBE69FE284E}">
      <dgm:prSet/>
      <dgm:spPr/>
      <dgm:t>
        <a:bodyPr/>
        <a:lstStyle/>
        <a:p>
          <a:endParaRPr lang="en-US"/>
        </a:p>
      </dgm:t>
    </dgm:pt>
    <dgm:pt modelId="{194A330A-CA8A-4FBD-85DC-28A0A7B8FC5C}">
      <dgm:prSet/>
      <dgm:spPr/>
      <dgm:t>
        <a:bodyPr/>
        <a:lstStyle/>
        <a:p>
          <a:r>
            <a:rPr lang="en-US"/>
            <a:t>Institutional Storage</a:t>
          </a:r>
        </a:p>
      </dgm:t>
    </dgm:pt>
    <dgm:pt modelId="{35CFB42E-77CC-4C80-AE45-B337E564D756}" type="parTrans" cxnId="{0250B74C-13B2-4EC5-A5BB-2E80A49DCB93}">
      <dgm:prSet/>
      <dgm:spPr/>
      <dgm:t>
        <a:bodyPr/>
        <a:lstStyle/>
        <a:p>
          <a:endParaRPr lang="en-US"/>
        </a:p>
      </dgm:t>
    </dgm:pt>
    <dgm:pt modelId="{715AE2CE-320A-4B58-B1A3-C7BA3967D12D}" type="sibTrans" cxnId="{0250B74C-13B2-4EC5-A5BB-2E80A49DCB93}">
      <dgm:prSet/>
      <dgm:spPr/>
      <dgm:t>
        <a:bodyPr/>
        <a:lstStyle/>
        <a:p>
          <a:endParaRPr lang="en-US"/>
        </a:p>
      </dgm:t>
    </dgm:pt>
    <dgm:pt modelId="{A8AC3BB9-1896-4965-936B-03C07EFB133A}">
      <dgm:prSet/>
      <dgm:spPr/>
      <dgm:t>
        <a:bodyPr/>
        <a:lstStyle/>
        <a:p>
          <a:r>
            <a:rPr lang="en-US"/>
            <a:t>Local Storage</a:t>
          </a:r>
        </a:p>
      </dgm:t>
    </dgm:pt>
    <dgm:pt modelId="{8CA68F1A-B3A7-4FEA-B45A-0C38781892C2}" type="parTrans" cxnId="{195459D4-77A9-4D1D-836B-59B6752C87E3}">
      <dgm:prSet/>
      <dgm:spPr/>
      <dgm:t>
        <a:bodyPr/>
        <a:lstStyle/>
        <a:p>
          <a:endParaRPr lang="en-US"/>
        </a:p>
      </dgm:t>
    </dgm:pt>
    <dgm:pt modelId="{7468A8E9-4FE8-4D48-9BFF-F06F27C1DE2C}" type="sibTrans" cxnId="{195459D4-77A9-4D1D-836B-59B6752C87E3}">
      <dgm:prSet/>
      <dgm:spPr/>
      <dgm:t>
        <a:bodyPr/>
        <a:lstStyle/>
        <a:p>
          <a:endParaRPr lang="en-US"/>
        </a:p>
      </dgm:t>
    </dgm:pt>
    <dgm:pt modelId="{9977933C-308D-48A2-B7B5-53776C41A607}">
      <dgm:prSet/>
      <dgm:spPr/>
      <dgm:t>
        <a:bodyPr/>
        <a:lstStyle/>
        <a:p>
          <a:r>
            <a:rPr lang="en-US"/>
            <a:t>Commercial cloud storage platforms</a:t>
          </a:r>
        </a:p>
      </dgm:t>
    </dgm:pt>
    <dgm:pt modelId="{5EF1A0EB-A6C9-418F-92EE-A2117A1894EF}" type="parTrans" cxnId="{EACCD5B4-C0A0-4149-B153-96E56E6723EF}">
      <dgm:prSet/>
      <dgm:spPr/>
      <dgm:t>
        <a:bodyPr/>
        <a:lstStyle/>
        <a:p>
          <a:endParaRPr lang="en-US"/>
        </a:p>
      </dgm:t>
    </dgm:pt>
    <dgm:pt modelId="{36D3EC8D-1EC7-4873-AC09-E27100E4CE42}" type="sibTrans" cxnId="{EACCD5B4-C0A0-4149-B153-96E56E6723EF}">
      <dgm:prSet/>
      <dgm:spPr/>
      <dgm:t>
        <a:bodyPr/>
        <a:lstStyle/>
        <a:p>
          <a:endParaRPr lang="en-US"/>
        </a:p>
      </dgm:t>
    </dgm:pt>
    <dgm:pt modelId="{B009BB4B-EEA2-4467-8F7F-402CB60D7BA1}">
      <dgm:prSet/>
      <dgm:spPr/>
      <dgm:t>
        <a:bodyPr/>
        <a:lstStyle/>
        <a:p>
          <a:r>
            <a:rPr lang="en-US"/>
            <a:t>Developers can use Globus to automate data workflows leveraging the Globus API, SDK, and command line tools (Advanced)</a:t>
          </a:r>
        </a:p>
      </dgm:t>
    </dgm:pt>
    <dgm:pt modelId="{264085DD-345A-4FA3-B0ED-21C7AD1CB41D}" type="parTrans" cxnId="{3DE0EA9B-CA66-4AD4-933C-6A6E21E28966}">
      <dgm:prSet/>
      <dgm:spPr/>
      <dgm:t>
        <a:bodyPr/>
        <a:lstStyle/>
        <a:p>
          <a:endParaRPr lang="en-US"/>
        </a:p>
      </dgm:t>
    </dgm:pt>
    <dgm:pt modelId="{F9A67A3C-7DB4-42E1-8991-A0A63D63A507}" type="sibTrans" cxnId="{3DE0EA9B-CA66-4AD4-933C-6A6E21E28966}">
      <dgm:prSet/>
      <dgm:spPr/>
      <dgm:t>
        <a:bodyPr/>
        <a:lstStyle/>
        <a:p>
          <a:endParaRPr lang="en-US"/>
        </a:p>
      </dgm:t>
    </dgm:pt>
    <dgm:pt modelId="{922CB0FE-E6D7-4F81-A2FE-5444E55ABD3B}" type="pres">
      <dgm:prSet presAssocID="{1521A67E-CCE5-49F8-890B-9FFFC8A9F466}" presName="root" presStyleCnt="0">
        <dgm:presLayoutVars>
          <dgm:dir/>
          <dgm:resizeHandles val="exact"/>
        </dgm:presLayoutVars>
      </dgm:prSet>
      <dgm:spPr/>
    </dgm:pt>
    <dgm:pt modelId="{B9A3ADC7-C0FF-435F-920D-4FCDF0BC5BE7}" type="pres">
      <dgm:prSet presAssocID="{39997295-8B21-4175-9B87-459ADD686BE8}" presName="compNode" presStyleCnt="0"/>
      <dgm:spPr/>
    </dgm:pt>
    <dgm:pt modelId="{19350BCD-1ADD-4D26-9EF8-156E410BFE55}" type="pres">
      <dgm:prSet presAssocID="{39997295-8B21-4175-9B87-459ADD686BE8}" presName="bgRect" presStyleLbl="bgShp" presStyleIdx="0" presStyleCnt="3"/>
      <dgm:spPr>
        <a:solidFill>
          <a:schemeClr val="accent4">
            <a:lumMod val="60000"/>
            <a:lumOff val="40000"/>
          </a:schemeClr>
        </a:solidFill>
      </dgm:spPr>
    </dgm:pt>
    <dgm:pt modelId="{A942A03A-5755-43D3-A8D1-658529FEDA0E}" type="pres">
      <dgm:prSet presAssocID="{39997295-8B21-4175-9B87-459ADD686B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FAD28A3-D3F1-4519-97A8-7C901D343150}" type="pres">
      <dgm:prSet presAssocID="{39997295-8B21-4175-9B87-459ADD686BE8}" presName="spaceRect" presStyleCnt="0"/>
      <dgm:spPr/>
    </dgm:pt>
    <dgm:pt modelId="{48DDDFD4-7849-43A4-B666-7FD1A2DF7C43}" type="pres">
      <dgm:prSet presAssocID="{39997295-8B21-4175-9B87-459ADD686BE8}" presName="parTx" presStyleLbl="revTx" presStyleIdx="0" presStyleCnt="5">
        <dgm:presLayoutVars>
          <dgm:chMax val="0"/>
          <dgm:chPref val="0"/>
        </dgm:presLayoutVars>
      </dgm:prSet>
      <dgm:spPr/>
    </dgm:pt>
    <dgm:pt modelId="{E7A39EBC-043F-46FE-9A3F-83D275C35152}" type="pres">
      <dgm:prSet presAssocID="{39997295-8B21-4175-9B87-459ADD686BE8}" presName="desTx" presStyleLbl="revTx" presStyleIdx="1" presStyleCnt="5">
        <dgm:presLayoutVars/>
      </dgm:prSet>
      <dgm:spPr/>
    </dgm:pt>
    <dgm:pt modelId="{545B4411-8017-4A65-BF51-8A9AE3B470F7}" type="pres">
      <dgm:prSet presAssocID="{67CA51C4-7E47-46A8-99EE-71FD422DC763}" presName="sibTrans" presStyleCnt="0"/>
      <dgm:spPr/>
    </dgm:pt>
    <dgm:pt modelId="{4DD4CA9D-4ADD-4AF4-8F35-9011064EDCD1}" type="pres">
      <dgm:prSet presAssocID="{30A50AA5-C72B-4760-BBD3-5A00DAF34BAA}" presName="compNode" presStyleCnt="0"/>
      <dgm:spPr/>
    </dgm:pt>
    <dgm:pt modelId="{D8A8CCC9-0405-46FB-A597-B4AD1825273A}" type="pres">
      <dgm:prSet presAssocID="{30A50AA5-C72B-4760-BBD3-5A00DAF34BAA}" presName="bgRect" presStyleLbl="bgShp" presStyleIdx="1" presStyleCnt="3"/>
      <dgm:spPr>
        <a:solidFill>
          <a:schemeClr val="accent4">
            <a:lumMod val="60000"/>
            <a:lumOff val="40000"/>
          </a:schemeClr>
        </a:solidFill>
      </dgm:spPr>
    </dgm:pt>
    <dgm:pt modelId="{EDD3C74C-32ED-43A4-AB62-C0A2F61A7E5B}" type="pres">
      <dgm:prSet presAssocID="{30A50AA5-C72B-4760-BBD3-5A00DAF34B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843A8E89-25AB-4D6F-8F20-9855D7C78603}" type="pres">
      <dgm:prSet presAssocID="{30A50AA5-C72B-4760-BBD3-5A00DAF34BAA}" presName="spaceRect" presStyleCnt="0"/>
      <dgm:spPr/>
    </dgm:pt>
    <dgm:pt modelId="{BF3E63A2-979F-4540-B4C5-B9F7447532E3}" type="pres">
      <dgm:prSet presAssocID="{30A50AA5-C72B-4760-BBD3-5A00DAF34BAA}" presName="parTx" presStyleLbl="revTx" presStyleIdx="2" presStyleCnt="5">
        <dgm:presLayoutVars>
          <dgm:chMax val="0"/>
          <dgm:chPref val="0"/>
        </dgm:presLayoutVars>
      </dgm:prSet>
      <dgm:spPr/>
    </dgm:pt>
    <dgm:pt modelId="{DF71D27B-3F41-40D9-A936-262D83C488DB}" type="pres">
      <dgm:prSet presAssocID="{30A50AA5-C72B-4760-BBD3-5A00DAF34BAA}" presName="desTx" presStyleLbl="revTx" presStyleIdx="3" presStyleCnt="5">
        <dgm:presLayoutVars/>
      </dgm:prSet>
      <dgm:spPr/>
    </dgm:pt>
    <dgm:pt modelId="{B182E7A1-CF52-452A-8051-D594EED9A8E6}" type="pres">
      <dgm:prSet presAssocID="{0BE4D623-8BB1-4C10-BD7E-4F9D0989CD49}" presName="sibTrans" presStyleCnt="0"/>
      <dgm:spPr/>
    </dgm:pt>
    <dgm:pt modelId="{4E1B51F5-ADAE-41F5-82E9-BBD7A7427205}" type="pres">
      <dgm:prSet presAssocID="{B009BB4B-EEA2-4467-8F7F-402CB60D7BA1}" presName="compNode" presStyleCnt="0"/>
      <dgm:spPr/>
    </dgm:pt>
    <dgm:pt modelId="{6535C9B4-58FD-45EF-AD54-2CD27376FF9B}" type="pres">
      <dgm:prSet presAssocID="{B009BB4B-EEA2-4467-8F7F-402CB60D7BA1}" presName="bgRect" presStyleLbl="bgShp" presStyleIdx="2" presStyleCnt="3"/>
      <dgm:spPr>
        <a:solidFill>
          <a:schemeClr val="accent4">
            <a:lumMod val="60000"/>
            <a:lumOff val="40000"/>
          </a:schemeClr>
        </a:solidFill>
      </dgm:spPr>
    </dgm:pt>
    <dgm:pt modelId="{B57F2D42-BE50-46B1-B0E0-808154737B22}" type="pres">
      <dgm:prSet presAssocID="{B009BB4B-EEA2-4467-8F7F-402CB60D7B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83CE6B6-CAF6-440E-85AB-60AEAC6512A4}" type="pres">
      <dgm:prSet presAssocID="{B009BB4B-EEA2-4467-8F7F-402CB60D7BA1}" presName="spaceRect" presStyleCnt="0"/>
      <dgm:spPr/>
    </dgm:pt>
    <dgm:pt modelId="{BB9B94CE-87E3-4212-A442-725A2BE8ACD5}" type="pres">
      <dgm:prSet presAssocID="{B009BB4B-EEA2-4467-8F7F-402CB60D7BA1}" presName="parTx" presStyleLbl="revTx" presStyleIdx="4" presStyleCnt="5">
        <dgm:presLayoutVars>
          <dgm:chMax val="0"/>
          <dgm:chPref val="0"/>
        </dgm:presLayoutVars>
      </dgm:prSet>
      <dgm:spPr/>
    </dgm:pt>
  </dgm:ptLst>
  <dgm:cxnLst>
    <dgm:cxn modelId="{CAAA831B-25F1-4FB0-A6BE-594C8FF827DC}" type="presOf" srcId="{B009BB4B-EEA2-4467-8F7F-402CB60D7BA1}" destId="{BB9B94CE-87E3-4212-A442-725A2BE8ACD5}" srcOrd="0" destOrd="0" presId="urn:microsoft.com/office/officeart/2018/2/layout/IconVerticalSolidList"/>
    <dgm:cxn modelId="{BC7E002E-72F8-4EC3-9F88-9D165F3D14BF}" type="presOf" srcId="{194A330A-CA8A-4FBD-85DC-28A0A7B8FC5C}" destId="{DF71D27B-3F41-40D9-A936-262D83C488DB}" srcOrd="0" destOrd="0" presId="urn:microsoft.com/office/officeart/2018/2/layout/IconVerticalSolidList"/>
    <dgm:cxn modelId="{04F0EE2F-8714-4FC2-BB9D-7B41470D4A68}" type="presOf" srcId="{DDFD4B34-8BFA-4006-9690-8FD0792BAA89}" destId="{E7A39EBC-043F-46FE-9A3F-83D275C35152}" srcOrd="0" destOrd="0" presId="urn:microsoft.com/office/officeart/2018/2/layout/IconVerticalSolidList"/>
    <dgm:cxn modelId="{AA08CE3A-F326-4233-9B0B-478771D7EC04}" srcId="{1521A67E-CCE5-49F8-890B-9FFFC8A9F466}" destId="{39997295-8B21-4175-9B87-459ADD686BE8}" srcOrd="0" destOrd="0" parTransId="{2BAF21D1-8115-48DB-913F-1530D5FE067B}" sibTransId="{67CA51C4-7E47-46A8-99EE-71FD422DC763}"/>
    <dgm:cxn modelId="{0250B74C-13B2-4EC5-A5BB-2E80A49DCB93}" srcId="{30A50AA5-C72B-4760-BBD3-5A00DAF34BAA}" destId="{194A330A-CA8A-4FBD-85DC-28A0A7B8FC5C}" srcOrd="0" destOrd="0" parTransId="{35CFB42E-77CC-4C80-AE45-B337E564D756}" sibTransId="{715AE2CE-320A-4B58-B1A3-C7BA3967D12D}"/>
    <dgm:cxn modelId="{60A00D57-4D72-4B48-AA09-CFE88BA6EF80}" type="presOf" srcId="{A8AC3BB9-1896-4965-936B-03C07EFB133A}" destId="{DF71D27B-3F41-40D9-A936-262D83C488DB}" srcOrd="0" destOrd="1" presId="urn:microsoft.com/office/officeart/2018/2/layout/IconVerticalSolidList"/>
    <dgm:cxn modelId="{D38F667B-E0FB-457C-B08C-0716CEDFC881}" type="presOf" srcId="{1521A67E-CCE5-49F8-890B-9FFFC8A9F466}" destId="{922CB0FE-E6D7-4F81-A2FE-5444E55ABD3B}" srcOrd="0" destOrd="0" presId="urn:microsoft.com/office/officeart/2018/2/layout/IconVerticalSolidList"/>
    <dgm:cxn modelId="{0B756C7D-5A99-4B52-9989-DFBE69FE284E}" srcId="{1521A67E-CCE5-49F8-890B-9FFFC8A9F466}" destId="{30A50AA5-C72B-4760-BBD3-5A00DAF34BAA}" srcOrd="1" destOrd="0" parTransId="{ED0E28BF-9B39-41B3-B3CD-786CA775E908}" sibTransId="{0BE4D623-8BB1-4C10-BD7E-4F9D0989CD49}"/>
    <dgm:cxn modelId="{6896B484-6F05-4BD0-B92E-3865EDEBD65F}" type="presOf" srcId="{39997295-8B21-4175-9B87-459ADD686BE8}" destId="{48DDDFD4-7849-43A4-B666-7FD1A2DF7C43}" srcOrd="0" destOrd="0" presId="urn:microsoft.com/office/officeart/2018/2/layout/IconVerticalSolidList"/>
    <dgm:cxn modelId="{3DE0EA9B-CA66-4AD4-933C-6A6E21E28966}" srcId="{1521A67E-CCE5-49F8-890B-9FFFC8A9F466}" destId="{B009BB4B-EEA2-4467-8F7F-402CB60D7BA1}" srcOrd="2" destOrd="0" parTransId="{264085DD-345A-4FA3-B0ED-21C7AD1CB41D}" sibTransId="{F9A67A3C-7DB4-42E1-8991-A0A63D63A507}"/>
    <dgm:cxn modelId="{DB4FD9B0-E5DC-4F4D-B11F-D96C19BED2F1}" type="presOf" srcId="{9977933C-308D-48A2-B7B5-53776C41A607}" destId="{DF71D27B-3F41-40D9-A936-262D83C488DB}" srcOrd="0" destOrd="2" presId="urn:microsoft.com/office/officeart/2018/2/layout/IconVerticalSolidList"/>
    <dgm:cxn modelId="{EACCD5B4-C0A0-4149-B153-96E56E6723EF}" srcId="{30A50AA5-C72B-4760-BBD3-5A00DAF34BAA}" destId="{9977933C-308D-48A2-B7B5-53776C41A607}" srcOrd="2" destOrd="0" parTransId="{5EF1A0EB-A6C9-418F-92EE-A2117A1894EF}" sibTransId="{36D3EC8D-1EC7-4873-AC09-E27100E4CE42}"/>
    <dgm:cxn modelId="{BDC68DBC-2686-489D-A881-EB1458F560BB}" type="presOf" srcId="{30A50AA5-C72B-4760-BBD3-5A00DAF34BAA}" destId="{BF3E63A2-979F-4540-B4C5-B9F7447532E3}" srcOrd="0" destOrd="0" presId="urn:microsoft.com/office/officeart/2018/2/layout/IconVerticalSolidList"/>
    <dgm:cxn modelId="{5476C9CD-F525-4D6A-86F4-91DF3014783E}" srcId="{39997295-8B21-4175-9B87-459ADD686BE8}" destId="{DDFD4B34-8BFA-4006-9690-8FD0792BAA89}" srcOrd="0" destOrd="0" parTransId="{FE28F4D6-7BD8-4FF0-A0F7-CEB0E4FE856C}" sibTransId="{F76DDFE3-090E-4DB9-8FAD-BF4A0B9E5E43}"/>
    <dgm:cxn modelId="{195459D4-77A9-4D1D-836B-59B6752C87E3}" srcId="{30A50AA5-C72B-4760-BBD3-5A00DAF34BAA}" destId="{A8AC3BB9-1896-4965-936B-03C07EFB133A}" srcOrd="1" destOrd="0" parTransId="{8CA68F1A-B3A7-4FEA-B45A-0C38781892C2}" sibTransId="{7468A8E9-4FE8-4D48-9BFF-F06F27C1DE2C}"/>
    <dgm:cxn modelId="{92F8006F-EB43-4163-A70E-A3F6F2B07A14}" type="presParOf" srcId="{922CB0FE-E6D7-4F81-A2FE-5444E55ABD3B}" destId="{B9A3ADC7-C0FF-435F-920D-4FCDF0BC5BE7}" srcOrd="0" destOrd="0" presId="urn:microsoft.com/office/officeart/2018/2/layout/IconVerticalSolidList"/>
    <dgm:cxn modelId="{BA1CD49A-8C11-4196-92D2-3FDA13DCCFA7}" type="presParOf" srcId="{B9A3ADC7-C0FF-435F-920D-4FCDF0BC5BE7}" destId="{19350BCD-1ADD-4D26-9EF8-156E410BFE55}" srcOrd="0" destOrd="0" presId="urn:microsoft.com/office/officeart/2018/2/layout/IconVerticalSolidList"/>
    <dgm:cxn modelId="{5BED0D27-3865-44C6-96C4-FACD108A90D2}" type="presParOf" srcId="{B9A3ADC7-C0FF-435F-920D-4FCDF0BC5BE7}" destId="{A942A03A-5755-43D3-A8D1-658529FEDA0E}" srcOrd="1" destOrd="0" presId="urn:microsoft.com/office/officeart/2018/2/layout/IconVerticalSolidList"/>
    <dgm:cxn modelId="{5960C6DA-0AEC-40E8-9316-847FC1A39B9E}" type="presParOf" srcId="{B9A3ADC7-C0FF-435F-920D-4FCDF0BC5BE7}" destId="{9FAD28A3-D3F1-4519-97A8-7C901D343150}" srcOrd="2" destOrd="0" presId="urn:microsoft.com/office/officeart/2018/2/layout/IconVerticalSolidList"/>
    <dgm:cxn modelId="{49830101-0303-48B4-AAE1-F69892E34C83}" type="presParOf" srcId="{B9A3ADC7-C0FF-435F-920D-4FCDF0BC5BE7}" destId="{48DDDFD4-7849-43A4-B666-7FD1A2DF7C43}" srcOrd="3" destOrd="0" presId="urn:microsoft.com/office/officeart/2018/2/layout/IconVerticalSolidList"/>
    <dgm:cxn modelId="{400007EB-04A8-4A5D-97D8-3CB5539A4B62}" type="presParOf" srcId="{B9A3ADC7-C0FF-435F-920D-4FCDF0BC5BE7}" destId="{E7A39EBC-043F-46FE-9A3F-83D275C35152}" srcOrd="4" destOrd="0" presId="urn:microsoft.com/office/officeart/2018/2/layout/IconVerticalSolidList"/>
    <dgm:cxn modelId="{9EC82A8D-D5FE-4D53-A469-F4626B80E134}" type="presParOf" srcId="{922CB0FE-E6D7-4F81-A2FE-5444E55ABD3B}" destId="{545B4411-8017-4A65-BF51-8A9AE3B470F7}" srcOrd="1" destOrd="0" presId="urn:microsoft.com/office/officeart/2018/2/layout/IconVerticalSolidList"/>
    <dgm:cxn modelId="{F45DB8E1-ED9D-4910-A89C-D610DB81322D}" type="presParOf" srcId="{922CB0FE-E6D7-4F81-A2FE-5444E55ABD3B}" destId="{4DD4CA9D-4ADD-4AF4-8F35-9011064EDCD1}" srcOrd="2" destOrd="0" presId="urn:microsoft.com/office/officeart/2018/2/layout/IconVerticalSolidList"/>
    <dgm:cxn modelId="{4B585564-6943-4A6D-B65B-D33DCD2AFF79}" type="presParOf" srcId="{4DD4CA9D-4ADD-4AF4-8F35-9011064EDCD1}" destId="{D8A8CCC9-0405-46FB-A597-B4AD1825273A}" srcOrd="0" destOrd="0" presId="urn:microsoft.com/office/officeart/2018/2/layout/IconVerticalSolidList"/>
    <dgm:cxn modelId="{B760A80C-D8F2-434D-9055-CBF9D97166B6}" type="presParOf" srcId="{4DD4CA9D-4ADD-4AF4-8F35-9011064EDCD1}" destId="{EDD3C74C-32ED-43A4-AB62-C0A2F61A7E5B}" srcOrd="1" destOrd="0" presId="urn:microsoft.com/office/officeart/2018/2/layout/IconVerticalSolidList"/>
    <dgm:cxn modelId="{6A5A27F9-5F59-41F5-9B9D-36C449FC82E6}" type="presParOf" srcId="{4DD4CA9D-4ADD-4AF4-8F35-9011064EDCD1}" destId="{843A8E89-25AB-4D6F-8F20-9855D7C78603}" srcOrd="2" destOrd="0" presId="urn:microsoft.com/office/officeart/2018/2/layout/IconVerticalSolidList"/>
    <dgm:cxn modelId="{09CF6CEA-C7E3-4FBB-894D-7963E91A88FE}" type="presParOf" srcId="{4DD4CA9D-4ADD-4AF4-8F35-9011064EDCD1}" destId="{BF3E63A2-979F-4540-B4C5-B9F7447532E3}" srcOrd="3" destOrd="0" presId="urn:microsoft.com/office/officeart/2018/2/layout/IconVerticalSolidList"/>
    <dgm:cxn modelId="{A78DDC20-8A5E-4945-90BD-16326ADEFA04}" type="presParOf" srcId="{4DD4CA9D-4ADD-4AF4-8F35-9011064EDCD1}" destId="{DF71D27B-3F41-40D9-A936-262D83C488DB}" srcOrd="4" destOrd="0" presId="urn:microsoft.com/office/officeart/2018/2/layout/IconVerticalSolidList"/>
    <dgm:cxn modelId="{DF4B8F07-72C6-46BA-8A78-2A78CFEEC207}" type="presParOf" srcId="{922CB0FE-E6D7-4F81-A2FE-5444E55ABD3B}" destId="{B182E7A1-CF52-452A-8051-D594EED9A8E6}" srcOrd="3" destOrd="0" presId="urn:microsoft.com/office/officeart/2018/2/layout/IconVerticalSolidList"/>
    <dgm:cxn modelId="{E722E057-91EF-4467-8A1C-FACA01245BB5}" type="presParOf" srcId="{922CB0FE-E6D7-4F81-A2FE-5444E55ABD3B}" destId="{4E1B51F5-ADAE-41F5-82E9-BBD7A7427205}" srcOrd="4" destOrd="0" presId="urn:microsoft.com/office/officeart/2018/2/layout/IconVerticalSolidList"/>
    <dgm:cxn modelId="{9822FF2F-DB0E-4087-B4D7-A78E44CBCC7B}" type="presParOf" srcId="{4E1B51F5-ADAE-41F5-82E9-BBD7A7427205}" destId="{6535C9B4-58FD-45EF-AD54-2CD27376FF9B}" srcOrd="0" destOrd="0" presId="urn:microsoft.com/office/officeart/2018/2/layout/IconVerticalSolidList"/>
    <dgm:cxn modelId="{303D535C-A7CA-4942-A9D6-0EAFD554C3BF}" type="presParOf" srcId="{4E1B51F5-ADAE-41F5-82E9-BBD7A7427205}" destId="{B57F2D42-BE50-46B1-B0E0-808154737B22}" srcOrd="1" destOrd="0" presId="urn:microsoft.com/office/officeart/2018/2/layout/IconVerticalSolidList"/>
    <dgm:cxn modelId="{80631EA7-8989-4529-9DCA-686A04842C8F}" type="presParOf" srcId="{4E1B51F5-ADAE-41F5-82E9-BBD7A7427205}" destId="{983CE6B6-CAF6-440E-85AB-60AEAC6512A4}" srcOrd="2" destOrd="0" presId="urn:microsoft.com/office/officeart/2018/2/layout/IconVerticalSolidList"/>
    <dgm:cxn modelId="{62CE2316-E831-41EE-B278-EE10DBFC8FDE}" type="presParOf" srcId="{4E1B51F5-ADAE-41F5-82E9-BBD7A7427205}" destId="{BB9B94CE-87E3-4212-A442-725A2BE8AC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9BE3DD-2F28-4A59-832D-AE86ECC6F7B2}"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D62553B4-D61D-48B0-B9AA-50DFD7D707B4}">
      <dgm:prSet/>
      <dgm:spPr>
        <a:ln>
          <a:solidFill>
            <a:srgbClr val="7030A0"/>
          </a:solidFill>
        </a:ln>
      </dgm:spPr>
      <dgm:t>
        <a:bodyPr/>
        <a:lstStyle/>
        <a:p>
          <a:r>
            <a:rPr lang="en-US"/>
            <a:t>Globus uses your </a:t>
          </a:r>
          <a:r>
            <a:rPr lang="en-US" err="1"/>
            <a:t>netID</a:t>
          </a:r>
          <a:r>
            <a:rPr lang="en-US"/>
            <a:t> and Password for authentication via Northwestern’s Single Sign-On Service (SSO)</a:t>
          </a:r>
        </a:p>
      </dgm:t>
    </dgm:pt>
    <dgm:pt modelId="{B03EC355-7BEB-4B7E-9BAB-015E6ACADD62}" type="parTrans" cxnId="{DE9F15EF-DD42-4C3F-A623-A50947F38EE8}">
      <dgm:prSet/>
      <dgm:spPr/>
      <dgm:t>
        <a:bodyPr/>
        <a:lstStyle/>
        <a:p>
          <a:endParaRPr lang="en-US"/>
        </a:p>
      </dgm:t>
    </dgm:pt>
    <dgm:pt modelId="{6630060C-0624-42DD-AB50-FDF62FC3BE5B}" type="sibTrans" cxnId="{DE9F15EF-DD42-4C3F-A623-A50947F38EE8}">
      <dgm:prSet/>
      <dgm:spPr/>
      <dgm:t>
        <a:bodyPr/>
        <a:lstStyle/>
        <a:p>
          <a:endParaRPr lang="en-US"/>
        </a:p>
      </dgm:t>
    </dgm:pt>
    <dgm:pt modelId="{9EE0CCE0-5B6A-4F78-8E73-F8EF884BAFA1}">
      <dgm:prSet/>
      <dgm:spPr>
        <a:ln>
          <a:solidFill>
            <a:srgbClr val="7030A0"/>
          </a:solidFill>
        </a:ln>
      </dgm:spPr>
      <dgm:t>
        <a:bodyPr/>
        <a:lstStyle/>
        <a:p>
          <a:r>
            <a:rPr lang="en-US"/>
            <a:t>Use of Globus at Northwestern University can only be used with data that is NOT legally or contractually restricted</a:t>
          </a:r>
        </a:p>
      </dgm:t>
    </dgm:pt>
    <dgm:pt modelId="{20CF3128-9BB6-4C24-911A-8E55D9D8E64B}" type="parTrans" cxnId="{97042C5C-FA0F-4A86-A168-579F091D2201}">
      <dgm:prSet/>
      <dgm:spPr/>
      <dgm:t>
        <a:bodyPr/>
        <a:lstStyle/>
        <a:p>
          <a:endParaRPr lang="en-US"/>
        </a:p>
      </dgm:t>
    </dgm:pt>
    <dgm:pt modelId="{A67D9797-0DFA-448F-987A-820716B22CEC}" type="sibTrans" cxnId="{97042C5C-FA0F-4A86-A168-579F091D2201}">
      <dgm:prSet/>
      <dgm:spPr/>
      <dgm:t>
        <a:bodyPr/>
        <a:lstStyle/>
        <a:p>
          <a:endParaRPr lang="en-US"/>
        </a:p>
      </dgm:t>
    </dgm:pt>
    <dgm:pt modelId="{08F1C062-40F9-4AD8-8C2A-E884398C5D57}">
      <dgm:prSet/>
      <dgm:spPr>
        <a:ln>
          <a:solidFill>
            <a:srgbClr val="7030A0"/>
          </a:solidFill>
        </a:ln>
      </dgm:spPr>
      <dgm:t>
        <a:bodyPr/>
        <a:lstStyle/>
        <a:p>
          <a:r>
            <a:rPr lang="en-US"/>
            <a:t>Use of Globus with RDSS requires user to complete the </a:t>
          </a:r>
          <a:r>
            <a:rPr lang="en-US">
              <a:hlinkClick xmlns:r="http://schemas.openxmlformats.org/officeDocument/2006/relationships" r:id="rId1"/>
            </a:rPr>
            <a:t>Request Access to RDSS via Globus form</a:t>
          </a:r>
          <a:r>
            <a:rPr lang="en-US"/>
            <a:t>. </a:t>
          </a:r>
        </a:p>
      </dgm:t>
    </dgm:pt>
    <dgm:pt modelId="{5E028869-BD65-4182-87BE-3FF7C27154F0}" type="parTrans" cxnId="{D77FCDA2-F3BC-4A71-A403-44B76B8F56AB}">
      <dgm:prSet/>
      <dgm:spPr/>
      <dgm:t>
        <a:bodyPr/>
        <a:lstStyle/>
        <a:p>
          <a:endParaRPr lang="en-US"/>
        </a:p>
      </dgm:t>
    </dgm:pt>
    <dgm:pt modelId="{B8EBB7C8-AFCE-491A-8932-3E51E0CF85BF}" type="sibTrans" cxnId="{D77FCDA2-F3BC-4A71-A403-44B76B8F56AB}">
      <dgm:prSet/>
      <dgm:spPr/>
      <dgm:t>
        <a:bodyPr/>
        <a:lstStyle/>
        <a:p>
          <a:endParaRPr lang="en-US"/>
        </a:p>
      </dgm:t>
    </dgm:pt>
    <dgm:pt modelId="{66E0AEB4-B2EA-40BD-980D-4ABE98D07E5E}" type="pres">
      <dgm:prSet presAssocID="{939BE3DD-2F28-4A59-832D-AE86ECC6F7B2}" presName="hierChild1" presStyleCnt="0">
        <dgm:presLayoutVars>
          <dgm:chPref val="1"/>
          <dgm:dir/>
          <dgm:animOne val="branch"/>
          <dgm:animLvl val="lvl"/>
          <dgm:resizeHandles/>
        </dgm:presLayoutVars>
      </dgm:prSet>
      <dgm:spPr/>
    </dgm:pt>
    <dgm:pt modelId="{C7B056C6-4C55-4DAF-BF64-98B09DC958F1}" type="pres">
      <dgm:prSet presAssocID="{D62553B4-D61D-48B0-B9AA-50DFD7D707B4}" presName="hierRoot1" presStyleCnt="0"/>
      <dgm:spPr/>
    </dgm:pt>
    <dgm:pt modelId="{D499B8F9-1254-43D8-9691-A92A0E60FCFE}" type="pres">
      <dgm:prSet presAssocID="{D62553B4-D61D-48B0-B9AA-50DFD7D707B4}" presName="composite" presStyleCnt="0"/>
      <dgm:spPr/>
    </dgm:pt>
    <dgm:pt modelId="{906EFC08-6293-4033-BB61-966DD5498F50}" type="pres">
      <dgm:prSet presAssocID="{D62553B4-D61D-48B0-B9AA-50DFD7D707B4}" presName="background" presStyleLbl="node0" presStyleIdx="0" presStyleCnt="3"/>
      <dgm:spPr>
        <a:solidFill>
          <a:schemeClr val="accent4">
            <a:lumMod val="60000"/>
            <a:lumOff val="40000"/>
          </a:schemeClr>
        </a:solidFill>
      </dgm:spPr>
    </dgm:pt>
    <dgm:pt modelId="{C9BC1BE8-62DA-497C-8E80-DE905C51C1B5}" type="pres">
      <dgm:prSet presAssocID="{D62553B4-D61D-48B0-B9AA-50DFD7D707B4}" presName="text" presStyleLbl="fgAcc0" presStyleIdx="0" presStyleCnt="3">
        <dgm:presLayoutVars>
          <dgm:chPref val="3"/>
        </dgm:presLayoutVars>
      </dgm:prSet>
      <dgm:spPr/>
    </dgm:pt>
    <dgm:pt modelId="{4964A301-4B10-4AC6-A0CE-C934388188C6}" type="pres">
      <dgm:prSet presAssocID="{D62553B4-D61D-48B0-B9AA-50DFD7D707B4}" presName="hierChild2" presStyleCnt="0"/>
      <dgm:spPr/>
    </dgm:pt>
    <dgm:pt modelId="{26AE88DD-C1E5-4B6F-B931-6F3F7064412F}" type="pres">
      <dgm:prSet presAssocID="{9EE0CCE0-5B6A-4F78-8E73-F8EF884BAFA1}" presName="hierRoot1" presStyleCnt="0"/>
      <dgm:spPr/>
    </dgm:pt>
    <dgm:pt modelId="{6CDC65EF-0349-4C93-87C2-C00EC1BA02E3}" type="pres">
      <dgm:prSet presAssocID="{9EE0CCE0-5B6A-4F78-8E73-F8EF884BAFA1}" presName="composite" presStyleCnt="0"/>
      <dgm:spPr/>
    </dgm:pt>
    <dgm:pt modelId="{EDDED5CE-107C-40C5-B983-E988D284783B}" type="pres">
      <dgm:prSet presAssocID="{9EE0CCE0-5B6A-4F78-8E73-F8EF884BAFA1}" presName="background" presStyleLbl="node0" presStyleIdx="1" presStyleCnt="3"/>
      <dgm:spPr>
        <a:solidFill>
          <a:schemeClr val="accent4">
            <a:lumMod val="60000"/>
            <a:lumOff val="40000"/>
          </a:schemeClr>
        </a:solidFill>
      </dgm:spPr>
    </dgm:pt>
    <dgm:pt modelId="{434A2FF6-5BBF-480B-83FB-BC26465EBA3D}" type="pres">
      <dgm:prSet presAssocID="{9EE0CCE0-5B6A-4F78-8E73-F8EF884BAFA1}" presName="text" presStyleLbl="fgAcc0" presStyleIdx="1" presStyleCnt="3">
        <dgm:presLayoutVars>
          <dgm:chPref val="3"/>
        </dgm:presLayoutVars>
      </dgm:prSet>
      <dgm:spPr/>
    </dgm:pt>
    <dgm:pt modelId="{0E270F34-0861-4F79-9120-9A32520BDF44}" type="pres">
      <dgm:prSet presAssocID="{9EE0CCE0-5B6A-4F78-8E73-F8EF884BAFA1}" presName="hierChild2" presStyleCnt="0"/>
      <dgm:spPr/>
    </dgm:pt>
    <dgm:pt modelId="{2F16248E-E470-45C8-9275-3361D5B6C1FE}" type="pres">
      <dgm:prSet presAssocID="{08F1C062-40F9-4AD8-8C2A-E884398C5D57}" presName="hierRoot1" presStyleCnt="0"/>
      <dgm:spPr/>
    </dgm:pt>
    <dgm:pt modelId="{7BCF993F-640F-4A7F-8ECF-561633EE99CA}" type="pres">
      <dgm:prSet presAssocID="{08F1C062-40F9-4AD8-8C2A-E884398C5D57}" presName="composite" presStyleCnt="0"/>
      <dgm:spPr/>
    </dgm:pt>
    <dgm:pt modelId="{72A7E9FB-71A7-44B7-A001-18689E82140C}" type="pres">
      <dgm:prSet presAssocID="{08F1C062-40F9-4AD8-8C2A-E884398C5D57}" presName="background" presStyleLbl="node0" presStyleIdx="2" presStyleCnt="3"/>
      <dgm:spPr>
        <a:solidFill>
          <a:schemeClr val="accent4">
            <a:lumMod val="60000"/>
            <a:lumOff val="40000"/>
          </a:schemeClr>
        </a:solidFill>
      </dgm:spPr>
    </dgm:pt>
    <dgm:pt modelId="{32429AC1-8F88-4C4D-B9AC-4A9A817A582F}" type="pres">
      <dgm:prSet presAssocID="{08F1C062-40F9-4AD8-8C2A-E884398C5D57}" presName="text" presStyleLbl="fgAcc0" presStyleIdx="2" presStyleCnt="3">
        <dgm:presLayoutVars>
          <dgm:chPref val="3"/>
        </dgm:presLayoutVars>
      </dgm:prSet>
      <dgm:spPr/>
    </dgm:pt>
    <dgm:pt modelId="{7CE59D83-9A2D-415D-8869-43C8C5D0F719}" type="pres">
      <dgm:prSet presAssocID="{08F1C062-40F9-4AD8-8C2A-E884398C5D57}" presName="hierChild2" presStyleCnt="0"/>
      <dgm:spPr/>
    </dgm:pt>
  </dgm:ptLst>
  <dgm:cxnLst>
    <dgm:cxn modelId="{972A3606-971A-43AE-8BD0-B0CC0D3E1BFC}" type="presOf" srcId="{08F1C062-40F9-4AD8-8C2A-E884398C5D57}" destId="{32429AC1-8F88-4C4D-B9AC-4A9A817A582F}" srcOrd="0" destOrd="0" presId="urn:microsoft.com/office/officeart/2005/8/layout/hierarchy1"/>
    <dgm:cxn modelId="{103FAE0F-1B1A-414C-9E4B-BCBA854F531C}" type="presOf" srcId="{939BE3DD-2F28-4A59-832D-AE86ECC6F7B2}" destId="{66E0AEB4-B2EA-40BD-980D-4ABE98D07E5E}" srcOrd="0" destOrd="0" presId="urn:microsoft.com/office/officeart/2005/8/layout/hierarchy1"/>
    <dgm:cxn modelId="{97042C5C-FA0F-4A86-A168-579F091D2201}" srcId="{939BE3DD-2F28-4A59-832D-AE86ECC6F7B2}" destId="{9EE0CCE0-5B6A-4F78-8E73-F8EF884BAFA1}" srcOrd="1" destOrd="0" parTransId="{20CF3128-9BB6-4C24-911A-8E55D9D8E64B}" sibTransId="{A67D9797-0DFA-448F-987A-820716B22CEC}"/>
    <dgm:cxn modelId="{D77FCDA2-F3BC-4A71-A403-44B76B8F56AB}" srcId="{939BE3DD-2F28-4A59-832D-AE86ECC6F7B2}" destId="{08F1C062-40F9-4AD8-8C2A-E884398C5D57}" srcOrd="2" destOrd="0" parTransId="{5E028869-BD65-4182-87BE-3FF7C27154F0}" sibTransId="{B8EBB7C8-AFCE-491A-8932-3E51E0CF85BF}"/>
    <dgm:cxn modelId="{FB6C00B4-D6FD-4FFD-A22D-D327835BAECF}" type="presOf" srcId="{D62553B4-D61D-48B0-B9AA-50DFD7D707B4}" destId="{C9BC1BE8-62DA-497C-8E80-DE905C51C1B5}" srcOrd="0" destOrd="0" presId="urn:microsoft.com/office/officeart/2005/8/layout/hierarchy1"/>
    <dgm:cxn modelId="{313C59D6-A124-466A-844F-7F0235FE06AB}" type="presOf" srcId="{9EE0CCE0-5B6A-4F78-8E73-F8EF884BAFA1}" destId="{434A2FF6-5BBF-480B-83FB-BC26465EBA3D}" srcOrd="0" destOrd="0" presId="urn:microsoft.com/office/officeart/2005/8/layout/hierarchy1"/>
    <dgm:cxn modelId="{DE9F15EF-DD42-4C3F-A623-A50947F38EE8}" srcId="{939BE3DD-2F28-4A59-832D-AE86ECC6F7B2}" destId="{D62553B4-D61D-48B0-B9AA-50DFD7D707B4}" srcOrd="0" destOrd="0" parTransId="{B03EC355-7BEB-4B7E-9BAB-015E6ACADD62}" sibTransId="{6630060C-0624-42DD-AB50-FDF62FC3BE5B}"/>
    <dgm:cxn modelId="{BC16F5E8-F770-4359-A8DF-D4387D5097AD}" type="presParOf" srcId="{66E0AEB4-B2EA-40BD-980D-4ABE98D07E5E}" destId="{C7B056C6-4C55-4DAF-BF64-98B09DC958F1}" srcOrd="0" destOrd="0" presId="urn:microsoft.com/office/officeart/2005/8/layout/hierarchy1"/>
    <dgm:cxn modelId="{50151E44-449F-4AB4-84F2-41A711F6D129}" type="presParOf" srcId="{C7B056C6-4C55-4DAF-BF64-98B09DC958F1}" destId="{D499B8F9-1254-43D8-9691-A92A0E60FCFE}" srcOrd="0" destOrd="0" presId="urn:microsoft.com/office/officeart/2005/8/layout/hierarchy1"/>
    <dgm:cxn modelId="{E87EC793-ACE4-4129-8098-A8364483EB14}" type="presParOf" srcId="{D499B8F9-1254-43D8-9691-A92A0E60FCFE}" destId="{906EFC08-6293-4033-BB61-966DD5498F50}" srcOrd="0" destOrd="0" presId="urn:microsoft.com/office/officeart/2005/8/layout/hierarchy1"/>
    <dgm:cxn modelId="{31F14502-FBCF-4CE1-9947-A96D280A4257}" type="presParOf" srcId="{D499B8F9-1254-43D8-9691-A92A0E60FCFE}" destId="{C9BC1BE8-62DA-497C-8E80-DE905C51C1B5}" srcOrd="1" destOrd="0" presId="urn:microsoft.com/office/officeart/2005/8/layout/hierarchy1"/>
    <dgm:cxn modelId="{DF91A417-7EC5-4B2B-973A-2A165BA09EE1}" type="presParOf" srcId="{C7B056C6-4C55-4DAF-BF64-98B09DC958F1}" destId="{4964A301-4B10-4AC6-A0CE-C934388188C6}" srcOrd="1" destOrd="0" presId="urn:microsoft.com/office/officeart/2005/8/layout/hierarchy1"/>
    <dgm:cxn modelId="{DC08C17D-BA39-47AB-81FF-ECA47E24E72E}" type="presParOf" srcId="{66E0AEB4-B2EA-40BD-980D-4ABE98D07E5E}" destId="{26AE88DD-C1E5-4B6F-B931-6F3F7064412F}" srcOrd="1" destOrd="0" presId="urn:microsoft.com/office/officeart/2005/8/layout/hierarchy1"/>
    <dgm:cxn modelId="{5AE6E50A-1ECD-4648-922A-8BE682987088}" type="presParOf" srcId="{26AE88DD-C1E5-4B6F-B931-6F3F7064412F}" destId="{6CDC65EF-0349-4C93-87C2-C00EC1BA02E3}" srcOrd="0" destOrd="0" presId="urn:microsoft.com/office/officeart/2005/8/layout/hierarchy1"/>
    <dgm:cxn modelId="{C2A9618C-52D6-4A4F-B218-0E5F83B67672}" type="presParOf" srcId="{6CDC65EF-0349-4C93-87C2-C00EC1BA02E3}" destId="{EDDED5CE-107C-40C5-B983-E988D284783B}" srcOrd="0" destOrd="0" presId="urn:microsoft.com/office/officeart/2005/8/layout/hierarchy1"/>
    <dgm:cxn modelId="{E1DAC0A1-FAFF-4515-9EF8-EE24A1C95C7A}" type="presParOf" srcId="{6CDC65EF-0349-4C93-87C2-C00EC1BA02E3}" destId="{434A2FF6-5BBF-480B-83FB-BC26465EBA3D}" srcOrd="1" destOrd="0" presId="urn:microsoft.com/office/officeart/2005/8/layout/hierarchy1"/>
    <dgm:cxn modelId="{C388F420-DA0F-4828-AC48-0BA723A48E04}" type="presParOf" srcId="{26AE88DD-C1E5-4B6F-B931-6F3F7064412F}" destId="{0E270F34-0861-4F79-9120-9A32520BDF44}" srcOrd="1" destOrd="0" presId="urn:microsoft.com/office/officeart/2005/8/layout/hierarchy1"/>
    <dgm:cxn modelId="{7B9A2E99-22CA-4240-82B0-B6BAF7504493}" type="presParOf" srcId="{66E0AEB4-B2EA-40BD-980D-4ABE98D07E5E}" destId="{2F16248E-E470-45C8-9275-3361D5B6C1FE}" srcOrd="2" destOrd="0" presId="urn:microsoft.com/office/officeart/2005/8/layout/hierarchy1"/>
    <dgm:cxn modelId="{7A048CAB-00BF-4FCE-A688-F418E01C5A2E}" type="presParOf" srcId="{2F16248E-E470-45C8-9275-3361D5B6C1FE}" destId="{7BCF993F-640F-4A7F-8ECF-561633EE99CA}" srcOrd="0" destOrd="0" presId="urn:microsoft.com/office/officeart/2005/8/layout/hierarchy1"/>
    <dgm:cxn modelId="{860059AF-C98F-4546-989E-37C82DD28B09}" type="presParOf" srcId="{7BCF993F-640F-4A7F-8ECF-561633EE99CA}" destId="{72A7E9FB-71A7-44B7-A001-18689E82140C}" srcOrd="0" destOrd="0" presId="urn:microsoft.com/office/officeart/2005/8/layout/hierarchy1"/>
    <dgm:cxn modelId="{DA04590E-7D86-43BC-8D91-20898963FBA8}" type="presParOf" srcId="{7BCF993F-640F-4A7F-8ECF-561633EE99CA}" destId="{32429AC1-8F88-4C4D-B9AC-4A9A817A582F}" srcOrd="1" destOrd="0" presId="urn:microsoft.com/office/officeart/2005/8/layout/hierarchy1"/>
    <dgm:cxn modelId="{BE55D81C-9C22-4D8A-BB73-BC31E3C883E6}" type="presParOf" srcId="{2F16248E-E470-45C8-9275-3361D5B6C1FE}" destId="{7CE59D83-9A2D-415D-8869-43C8C5D0F7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F4ED68-3056-43B0-A3FB-B94B8F60841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A487F09-56FC-4531-BD10-B5E713BF6F9D}">
      <dgm:prSet custT="1"/>
      <dgm:spPr/>
      <dgm:t>
        <a:bodyPr/>
        <a:lstStyle/>
        <a:p>
          <a:r>
            <a:rPr lang="en-US" sz="2000" b="0"/>
            <a:t>A Globus Managed Collection provides access to centrally administered storage platforms.</a:t>
          </a:r>
          <a:endParaRPr lang="en-US" sz="2000"/>
        </a:p>
      </dgm:t>
    </dgm:pt>
    <dgm:pt modelId="{52D6D294-5829-44CC-8E35-C10EE5BFBA9D}" type="parTrans" cxnId="{D4456D6F-07FF-43AC-B6C9-5B1A70288A11}">
      <dgm:prSet/>
      <dgm:spPr/>
      <dgm:t>
        <a:bodyPr/>
        <a:lstStyle/>
        <a:p>
          <a:endParaRPr lang="en-US"/>
        </a:p>
      </dgm:t>
    </dgm:pt>
    <dgm:pt modelId="{E3B4217B-180D-4168-9AEC-BE7FA24A2C4F}" type="sibTrans" cxnId="{D4456D6F-07FF-43AC-B6C9-5B1A70288A11}">
      <dgm:prSet/>
      <dgm:spPr/>
      <dgm:t>
        <a:bodyPr/>
        <a:lstStyle/>
        <a:p>
          <a:endParaRPr lang="en-US"/>
        </a:p>
      </dgm:t>
    </dgm:pt>
    <dgm:pt modelId="{BC4A17EF-B5B1-495A-AAC9-1C1389350727}">
      <dgm:prSet custT="1"/>
      <dgm:spPr/>
      <dgm:t>
        <a:bodyPr/>
        <a:lstStyle/>
        <a:p>
          <a:r>
            <a:rPr lang="en-US" sz="2000" b="0"/>
            <a:t>NU IT supports Managed Collections that provide access both on-prem and cloud-based storage systems</a:t>
          </a:r>
          <a:endParaRPr lang="en-US" sz="2000"/>
        </a:p>
      </dgm:t>
    </dgm:pt>
    <dgm:pt modelId="{60E7737E-E054-4BBB-AA4B-D180A51DDF38}" type="parTrans" cxnId="{CA44B912-1748-4BCF-891D-E2BA44AD88F7}">
      <dgm:prSet/>
      <dgm:spPr/>
      <dgm:t>
        <a:bodyPr/>
        <a:lstStyle/>
        <a:p>
          <a:endParaRPr lang="en-US"/>
        </a:p>
      </dgm:t>
    </dgm:pt>
    <dgm:pt modelId="{4421FFC1-AD61-4F9A-AFD8-165B02FB8AAC}" type="sibTrans" cxnId="{CA44B912-1748-4BCF-891D-E2BA44AD88F7}">
      <dgm:prSet/>
      <dgm:spPr/>
      <dgm:t>
        <a:bodyPr/>
        <a:lstStyle/>
        <a:p>
          <a:endParaRPr lang="en-US"/>
        </a:p>
      </dgm:t>
    </dgm:pt>
    <dgm:pt modelId="{4150333B-ED85-4CA4-838B-6F9680265ABB}" type="pres">
      <dgm:prSet presAssocID="{3AF4ED68-3056-43B0-A3FB-B94B8F60841D}" presName="root" presStyleCnt="0">
        <dgm:presLayoutVars>
          <dgm:dir/>
          <dgm:resizeHandles val="exact"/>
        </dgm:presLayoutVars>
      </dgm:prSet>
      <dgm:spPr/>
    </dgm:pt>
    <dgm:pt modelId="{60679970-0A30-4853-8D2C-8538BE6A9B42}" type="pres">
      <dgm:prSet presAssocID="{2A487F09-56FC-4531-BD10-B5E713BF6F9D}" presName="compNode" presStyleCnt="0"/>
      <dgm:spPr/>
    </dgm:pt>
    <dgm:pt modelId="{21B781D4-0508-4809-A57A-D244262C8438}" type="pres">
      <dgm:prSet presAssocID="{2A487F09-56FC-4531-BD10-B5E713BF6F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C10EF5E3-1ED2-4110-BD43-1C88D97664B9}" type="pres">
      <dgm:prSet presAssocID="{2A487F09-56FC-4531-BD10-B5E713BF6F9D}" presName="spaceRect" presStyleCnt="0"/>
      <dgm:spPr/>
    </dgm:pt>
    <dgm:pt modelId="{DDCB2D3A-74D5-4344-B606-2B03FF76ECAD}" type="pres">
      <dgm:prSet presAssocID="{2A487F09-56FC-4531-BD10-B5E713BF6F9D}" presName="textRect" presStyleLbl="revTx" presStyleIdx="0" presStyleCnt="2">
        <dgm:presLayoutVars>
          <dgm:chMax val="1"/>
          <dgm:chPref val="1"/>
        </dgm:presLayoutVars>
      </dgm:prSet>
      <dgm:spPr/>
    </dgm:pt>
    <dgm:pt modelId="{4E77A05D-C4C6-44A4-9C9F-4FE73AEFF6BB}" type="pres">
      <dgm:prSet presAssocID="{E3B4217B-180D-4168-9AEC-BE7FA24A2C4F}" presName="sibTrans" presStyleCnt="0"/>
      <dgm:spPr/>
    </dgm:pt>
    <dgm:pt modelId="{DEE40E15-2441-47FD-B983-885D7B800F56}" type="pres">
      <dgm:prSet presAssocID="{BC4A17EF-B5B1-495A-AAC9-1C1389350727}" presName="compNode" presStyleCnt="0"/>
      <dgm:spPr/>
    </dgm:pt>
    <dgm:pt modelId="{04FF2825-3EF2-4317-9793-8F7D8115E514}" type="pres">
      <dgm:prSet presAssocID="{BC4A17EF-B5B1-495A-AAC9-1C13893507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97ECC26-44C6-4FEF-99ED-85F281133716}" type="pres">
      <dgm:prSet presAssocID="{BC4A17EF-B5B1-495A-AAC9-1C1389350727}" presName="spaceRect" presStyleCnt="0"/>
      <dgm:spPr/>
    </dgm:pt>
    <dgm:pt modelId="{C8378EEB-4588-4934-A0EE-53D325D5AE14}" type="pres">
      <dgm:prSet presAssocID="{BC4A17EF-B5B1-495A-AAC9-1C1389350727}" presName="textRect" presStyleLbl="revTx" presStyleIdx="1" presStyleCnt="2">
        <dgm:presLayoutVars>
          <dgm:chMax val="1"/>
          <dgm:chPref val="1"/>
        </dgm:presLayoutVars>
      </dgm:prSet>
      <dgm:spPr/>
    </dgm:pt>
  </dgm:ptLst>
  <dgm:cxnLst>
    <dgm:cxn modelId="{CA44B912-1748-4BCF-891D-E2BA44AD88F7}" srcId="{3AF4ED68-3056-43B0-A3FB-B94B8F60841D}" destId="{BC4A17EF-B5B1-495A-AAC9-1C1389350727}" srcOrd="1" destOrd="0" parTransId="{60E7737E-E054-4BBB-AA4B-D180A51DDF38}" sibTransId="{4421FFC1-AD61-4F9A-AFD8-165B02FB8AAC}"/>
    <dgm:cxn modelId="{F951A122-89BE-4F40-86EA-467511A10114}" type="presOf" srcId="{2A487F09-56FC-4531-BD10-B5E713BF6F9D}" destId="{DDCB2D3A-74D5-4344-B606-2B03FF76ECAD}" srcOrd="0" destOrd="0" presId="urn:microsoft.com/office/officeart/2018/2/layout/IconLabelList"/>
    <dgm:cxn modelId="{D4456D6F-07FF-43AC-B6C9-5B1A70288A11}" srcId="{3AF4ED68-3056-43B0-A3FB-B94B8F60841D}" destId="{2A487F09-56FC-4531-BD10-B5E713BF6F9D}" srcOrd="0" destOrd="0" parTransId="{52D6D294-5829-44CC-8E35-C10EE5BFBA9D}" sibTransId="{E3B4217B-180D-4168-9AEC-BE7FA24A2C4F}"/>
    <dgm:cxn modelId="{E8BA27BB-C82A-4233-82AB-ED4E4DD19A9F}" type="presOf" srcId="{3AF4ED68-3056-43B0-A3FB-B94B8F60841D}" destId="{4150333B-ED85-4CA4-838B-6F9680265ABB}" srcOrd="0" destOrd="0" presId="urn:microsoft.com/office/officeart/2018/2/layout/IconLabelList"/>
    <dgm:cxn modelId="{921BFAED-718C-4B6C-ACC7-3D36700E24B2}" type="presOf" srcId="{BC4A17EF-B5B1-495A-AAC9-1C1389350727}" destId="{C8378EEB-4588-4934-A0EE-53D325D5AE14}" srcOrd="0" destOrd="0" presId="urn:microsoft.com/office/officeart/2018/2/layout/IconLabelList"/>
    <dgm:cxn modelId="{52D0C3E3-834E-4AE9-9E58-DFDC5DA273A9}" type="presParOf" srcId="{4150333B-ED85-4CA4-838B-6F9680265ABB}" destId="{60679970-0A30-4853-8D2C-8538BE6A9B42}" srcOrd="0" destOrd="0" presId="urn:microsoft.com/office/officeart/2018/2/layout/IconLabelList"/>
    <dgm:cxn modelId="{AA6EAA51-6355-4588-9412-56AF681C2379}" type="presParOf" srcId="{60679970-0A30-4853-8D2C-8538BE6A9B42}" destId="{21B781D4-0508-4809-A57A-D244262C8438}" srcOrd="0" destOrd="0" presId="urn:microsoft.com/office/officeart/2018/2/layout/IconLabelList"/>
    <dgm:cxn modelId="{FCA78826-037A-4704-9EE8-B650DAD0F163}" type="presParOf" srcId="{60679970-0A30-4853-8D2C-8538BE6A9B42}" destId="{C10EF5E3-1ED2-4110-BD43-1C88D97664B9}" srcOrd="1" destOrd="0" presId="urn:microsoft.com/office/officeart/2018/2/layout/IconLabelList"/>
    <dgm:cxn modelId="{080F0AC4-44F7-41E8-B5FD-5482A6DDFA2E}" type="presParOf" srcId="{60679970-0A30-4853-8D2C-8538BE6A9B42}" destId="{DDCB2D3A-74D5-4344-B606-2B03FF76ECAD}" srcOrd="2" destOrd="0" presId="urn:microsoft.com/office/officeart/2018/2/layout/IconLabelList"/>
    <dgm:cxn modelId="{0D8380C2-0C41-48F9-86E8-C2ACAB5BAFB7}" type="presParOf" srcId="{4150333B-ED85-4CA4-838B-6F9680265ABB}" destId="{4E77A05D-C4C6-44A4-9C9F-4FE73AEFF6BB}" srcOrd="1" destOrd="0" presId="urn:microsoft.com/office/officeart/2018/2/layout/IconLabelList"/>
    <dgm:cxn modelId="{631B5AE6-7643-4774-9879-0F0345E08431}" type="presParOf" srcId="{4150333B-ED85-4CA4-838B-6F9680265ABB}" destId="{DEE40E15-2441-47FD-B983-885D7B800F56}" srcOrd="2" destOrd="0" presId="urn:microsoft.com/office/officeart/2018/2/layout/IconLabelList"/>
    <dgm:cxn modelId="{98AF061A-BA22-494C-B9CF-F8CDF07EE94E}" type="presParOf" srcId="{DEE40E15-2441-47FD-B983-885D7B800F56}" destId="{04FF2825-3EF2-4317-9793-8F7D8115E514}" srcOrd="0" destOrd="0" presId="urn:microsoft.com/office/officeart/2018/2/layout/IconLabelList"/>
    <dgm:cxn modelId="{C1A2556E-7CCB-4150-9016-8283F2296B13}" type="presParOf" srcId="{DEE40E15-2441-47FD-B983-885D7B800F56}" destId="{C97ECC26-44C6-4FEF-99ED-85F281133716}" srcOrd="1" destOrd="0" presId="urn:microsoft.com/office/officeart/2018/2/layout/IconLabelList"/>
    <dgm:cxn modelId="{CBF6C290-0E0C-47FB-999A-D6D7ABB9EE6B}" type="presParOf" srcId="{DEE40E15-2441-47FD-B983-885D7B800F56}" destId="{C8378EEB-4588-4934-A0EE-53D325D5AE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1CEBB0-0D12-4588-86F3-7DB2B3E6884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68C500-EA93-4625-9B89-8ACDD7859260}">
      <dgm:prSet custT="1"/>
      <dgm:spPr/>
      <dgm:t>
        <a:bodyPr/>
        <a:lstStyle/>
        <a:p>
          <a:r>
            <a:rPr lang="en-US" sz="2000" b="0"/>
            <a:t>A Globus Guest Collection is a shared storage space within Globus that provides collaborators to access designated data. </a:t>
          </a:r>
          <a:endParaRPr lang="en-US" sz="2000"/>
        </a:p>
      </dgm:t>
    </dgm:pt>
    <dgm:pt modelId="{9439F4DE-2BD0-49A9-971F-845394AF1358}" type="parTrans" cxnId="{B6699E23-F2DD-4ECB-82EE-C60A3ACE2AE0}">
      <dgm:prSet/>
      <dgm:spPr/>
      <dgm:t>
        <a:bodyPr/>
        <a:lstStyle/>
        <a:p>
          <a:endParaRPr lang="en-US"/>
        </a:p>
      </dgm:t>
    </dgm:pt>
    <dgm:pt modelId="{6CBA59E7-AC33-45F4-A7C2-A65A5000F67C}" type="sibTrans" cxnId="{B6699E23-F2DD-4ECB-82EE-C60A3ACE2AE0}">
      <dgm:prSet/>
      <dgm:spPr/>
      <dgm:t>
        <a:bodyPr/>
        <a:lstStyle/>
        <a:p>
          <a:endParaRPr lang="en-US"/>
        </a:p>
      </dgm:t>
    </dgm:pt>
    <dgm:pt modelId="{AB9E5019-0AC1-43CE-AE9B-45758F3BAC30}">
      <dgm:prSet custT="1"/>
      <dgm:spPr/>
      <dgm:t>
        <a:bodyPr/>
        <a:lstStyle/>
        <a:p>
          <a:r>
            <a:rPr lang="en-US" sz="2000" b="0"/>
            <a:t>Allows researchers to collaborate with external partners without compromising data security.</a:t>
          </a:r>
          <a:endParaRPr lang="en-US" sz="2000"/>
        </a:p>
      </dgm:t>
    </dgm:pt>
    <dgm:pt modelId="{3F9299F9-AB7C-4EBE-81D1-9EBDED611D91}" type="parTrans" cxnId="{DF86B3D9-DF78-49C9-83D8-6EE978F33D10}">
      <dgm:prSet/>
      <dgm:spPr/>
      <dgm:t>
        <a:bodyPr/>
        <a:lstStyle/>
        <a:p>
          <a:endParaRPr lang="en-US"/>
        </a:p>
      </dgm:t>
    </dgm:pt>
    <dgm:pt modelId="{588FA6ED-B873-4F86-9D91-0DBFE1E5B063}" type="sibTrans" cxnId="{DF86B3D9-DF78-49C9-83D8-6EE978F33D10}">
      <dgm:prSet/>
      <dgm:spPr/>
      <dgm:t>
        <a:bodyPr/>
        <a:lstStyle/>
        <a:p>
          <a:endParaRPr lang="en-US"/>
        </a:p>
      </dgm:t>
    </dgm:pt>
    <dgm:pt modelId="{09610D91-8C48-4B90-8EEC-C3A72C0B789B}" type="pres">
      <dgm:prSet presAssocID="{DF1CEBB0-0D12-4588-86F3-7DB2B3E6884F}" presName="root" presStyleCnt="0">
        <dgm:presLayoutVars>
          <dgm:dir/>
          <dgm:resizeHandles val="exact"/>
        </dgm:presLayoutVars>
      </dgm:prSet>
      <dgm:spPr/>
    </dgm:pt>
    <dgm:pt modelId="{618BE3DB-30DA-4509-9638-2F1744432295}" type="pres">
      <dgm:prSet presAssocID="{3E68C500-EA93-4625-9B89-8ACDD7859260}" presName="compNode" presStyleCnt="0"/>
      <dgm:spPr/>
    </dgm:pt>
    <dgm:pt modelId="{A9FDD5FB-FE8B-402F-9E35-3639DBBB2624}" type="pres">
      <dgm:prSet presAssocID="{3E68C500-EA93-4625-9B89-8ACDD78592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3FFE964-0B15-4FD8-8FE0-8FF1BB23ACE2}" type="pres">
      <dgm:prSet presAssocID="{3E68C500-EA93-4625-9B89-8ACDD7859260}" presName="spaceRect" presStyleCnt="0"/>
      <dgm:spPr/>
    </dgm:pt>
    <dgm:pt modelId="{C4E11A53-DF99-4CFA-9735-56F309FC6D85}" type="pres">
      <dgm:prSet presAssocID="{3E68C500-EA93-4625-9B89-8ACDD7859260}" presName="textRect" presStyleLbl="revTx" presStyleIdx="0" presStyleCnt="2">
        <dgm:presLayoutVars>
          <dgm:chMax val="1"/>
          <dgm:chPref val="1"/>
        </dgm:presLayoutVars>
      </dgm:prSet>
      <dgm:spPr/>
    </dgm:pt>
    <dgm:pt modelId="{227FBE64-4541-4849-85BA-7727973A8177}" type="pres">
      <dgm:prSet presAssocID="{6CBA59E7-AC33-45F4-A7C2-A65A5000F67C}" presName="sibTrans" presStyleCnt="0"/>
      <dgm:spPr/>
    </dgm:pt>
    <dgm:pt modelId="{CA303B30-F11C-49A3-9704-9BF50D4D5F38}" type="pres">
      <dgm:prSet presAssocID="{AB9E5019-0AC1-43CE-AE9B-45758F3BAC30}" presName="compNode" presStyleCnt="0"/>
      <dgm:spPr/>
    </dgm:pt>
    <dgm:pt modelId="{7644CABE-DA95-4FE2-B293-0D09AE3F9BFF}" type="pres">
      <dgm:prSet presAssocID="{AB9E5019-0AC1-43CE-AE9B-45758F3BAC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F65BEE9-850B-461B-A5E3-5043B3718A05}" type="pres">
      <dgm:prSet presAssocID="{AB9E5019-0AC1-43CE-AE9B-45758F3BAC30}" presName="spaceRect" presStyleCnt="0"/>
      <dgm:spPr/>
    </dgm:pt>
    <dgm:pt modelId="{242F4FA9-5E1A-41A8-AD16-CBBB9EA8BBA5}" type="pres">
      <dgm:prSet presAssocID="{AB9E5019-0AC1-43CE-AE9B-45758F3BAC30}" presName="textRect" presStyleLbl="revTx" presStyleIdx="1" presStyleCnt="2">
        <dgm:presLayoutVars>
          <dgm:chMax val="1"/>
          <dgm:chPref val="1"/>
        </dgm:presLayoutVars>
      </dgm:prSet>
      <dgm:spPr/>
    </dgm:pt>
  </dgm:ptLst>
  <dgm:cxnLst>
    <dgm:cxn modelId="{7BF4A01A-73B6-44F0-BCC6-BF63F225C5D4}" type="presOf" srcId="{DF1CEBB0-0D12-4588-86F3-7DB2B3E6884F}" destId="{09610D91-8C48-4B90-8EEC-C3A72C0B789B}" srcOrd="0" destOrd="0" presId="urn:microsoft.com/office/officeart/2018/2/layout/IconLabelList"/>
    <dgm:cxn modelId="{B6699E23-F2DD-4ECB-82EE-C60A3ACE2AE0}" srcId="{DF1CEBB0-0D12-4588-86F3-7DB2B3E6884F}" destId="{3E68C500-EA93-4625-9B89-8ACDD7859260}" srcOrd="0" destOrd="0" parTransId="{9439F4DE-2BD0-49A9-971F-845394AF1358}" sibTransId="{6CBA59E7-AC33-45F4-A7C2-A65A5000F67C}"/>
    <dgm:cxn modelId="{A3C4DA35-64F6-43B6-9D27-D886642BBAE0}" type="presOf" srcId="{AB9E5019-0AC1-43CE-AE9B-45758F3BAC30}" destId="{242F4FA9-5E1A-41A8-AD16-CBBB9EA8BBA5}" srcOrd="0" destOrd="0" presId="urn:microsoft.com/office/officeart/2018/2/layout/IconLabelList"/>
    <dgm:cxn modelId="{E8286060-9E89-4938-8FF7-86CB59E61690}" type="presOf" srcId="{3E68C500-EA93-4625-9B89-8ACDD7859260}" destId="{C4E11A53-DF99-4CFA-9735-56F309FC6D85}" srcOrd="0" destOrd="0" presId="urn:microsoft.com/office/officeart/2018/2/layout/IconLabelList"/>
    <dgm:cxn modelId="{DF86B3D9-DF78-49C9-83D8-6EE978F33D10}" srcId="{DF1CEBB0-0D12-4588-86F3-7DB2B3E6884F}" destId="{AB9E5019-0AC1-43CE-AE9B-45758F3BAC30}" srcOrd="1" destOrd="0" parTransId="{3F9299F9-AB7C-4EBE-81D1-9EBDED611D91}" sibTransId="{588FA6ED-B873-4F86-9D91-0DBFE1E5B063}"/>
    <dgm:cxn modelId="{2259894C-37A4-4913-9630-34012B43D76C}" type="presParOf" srcId="{09610D91-8C48-4B90-8EEC-C3A72C0B789B}" destId="{618BE3DB-30DA-4509-9638-2F1744432295}" srcOrd="0" destOrd="0" presId="urn:microsoft.com/office/officeart/2018/2/layout/IconLabelList"/>
    <dgm:cxn modelId="{8465090A-1B5A-4D51-8426-0C7D06121168}" type="presParOf" srcId="{618BE3DB-30DA-4509-9638-2F1744432295}" destId="{A9FDD5FB-FE8B-402F-9E35-3639DBBB2624}" srcOrd="0" destOrd="0" presId="urn:microsoft.com/office/officeart/2018/2/layout/IconLabelList"/>
    <dgm:cxn modelId="{A5DBC7E3-CC85-4BCA-BC04-B7E01C995BD3}" type="presParOf" srcId="{618BE3DB-30DA-4509-9638-2F1744432295}" destId="{83FFE964-0B15-4FD8-8FE0-8FF1BB23ACE2}" srcOrd="1" destOrd="0" presId="urn:microsoft.com/office/officeart/2018/2/layout/IconLabelList"/>
    <dgm:cxn modelId="{C20C5F52-8D80-48F5-8D29-23EFE865DA8C}" type="presParOf" srcId="{618BE3DB-30DA-4509-9638-2F1744432295}" destId="{C4E11A53-DF99-4CFA-9735-56F309FC6D85}" srcOrd="2" destOrd="0" presId="urn:microsoft.com/office/officeart/2018/2/layout/IconLabelList"/>
    <dgm:cxn modelId="{30694C42-51DD-4F2C-A4EE-B44FDA2DC824}" type="presParOf" srcId="{09610D91-8C48-4B90-8EEC-C3A72C0B789B}" destId="{227FBE64-4541-4849-85BA-7727973A8177}" srcOrd="1" destOrd="0" presId="urn:microsoft.com/office/officeart/2018/2/layout/IconLabelList"/>
    <dgm:cxn modelId="{787305A4-1D17-4D6A-81C9-DADA6E50A572}" type="presParOf" srcId="{09610D91-8C48-4B90-8EEC-C3A72C0B789B}" destId="{CA303B30-F11C-49A3-9704-9BF50D4D5F38}" srcOrd="2" destOrd="0" presId="urn:microsoft.com/office/officeart/2018/2/layout/IconLabelList"/>
    <dgm:cxn modelId="{C0D64055-782D-4345-87BF-E3C769DA6FBB}" type="presParOf" srcId="{CA303B30-F11C-49A3-9704-9BF50D4D5F38}" destId="{7644CABE-DA95-4FE2-B293-0D09AE3F9BFF}" srcOrd="0" destOrd="0" presId="urn:microsoft.com/office/officeart/2018/2/layout/IconLabelList"/>
    <dgm:cxn modelId="{68714B36-7715-4C49-A2D6-54B35888DF5F}" type="presParOf" srcId="{CA303B30-F11C-49A3-9704-9BF50D4D5F38}" destId="{4F65BEE9-850B-461B-A5E3-5043B3718A05}" srcOrd="1" destOrd="0" presId="urn:microsoft.com/office/officeart/2018/2/layout/IconLabelList"/>
    <dgm:cxn modelId="{4C9D4EB4-0C91-4224-AF1A-911EA8A49127}" type="presParOf" srcId="{CA303B30-F11C-49A3-9704-9BF50D4D5F38}" destId="{242F4FA9-5E1A-41A8-AD16-CBBB9EA8BBA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315B87-7E13-40D5-8789-7A02553C6F3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188B764E-6D59-4C4E-BE10-5E3EBA20A79C}">
      <dgm:prSet custT="1"/>
      <dgm:spPr/>
      <dgm:t>
        <a:bodyPr/>
        <a:lstStyle/>
        <a:p>
          <a:r>
            <a:rPr lang="en-US" sz="2000" b="0"/>
            <a:t>A Globus Connect Personal Collection is enabled by installing the Globus Connect Personal client on a local machine.</a:t>
          </a:r>
          <a:endParaRPr lang="en-US" sz="2000"/>
        </a:p>
      </dgm:t>
    </dgm:pt>
    <dgm:pt modelId="{49EA1EAD-01D3-4F46-A0F0-EAB899B602AF}" type="parTrans" cxnId="{29847A4A-E991-4A67-952F-E07074F2C22B}">
      <dgm:prSet/>
      <dgm:spPr/>
      <dgm:t>
        <a:bodyPr/>
        <a:lstStyle/>
        <a:p>
          <a:endParaRPr lang="en-US" sz="2000"/>
        </a:p>
      </dgm:t>
    </dgm:pt>
    <dgm:pt modelId="{6BA4BB65-4D50-411E-AAF8-862E2DA277AE}" type="sibTrans" cxnId="{29847A4A-E991-4A67-952F-E07074F2C22B}">
      <dgm:prSet/>
      <dgm:spPr/>
      <dgm:t>
        <a:bodyPr/>
        <a:lstStyle/>
        <a:p>
          <a:endParaRPr lang="en-US" sz="2000"/>
        </a:p>
      </dgm:t>
    </dgm:pt>
    <dgm:pt modelId="{83FF942B-BA5B-4EB7-B4D0-D92197176C15}">
      <dgm:prSet custT="1"/>
      <dgm:spPr/>
      <dgm:t>
        <a:bodyPr/>
        <a:lstStyle/>
        <a:p>
          <a:r>
            <a:rPr lang="en-US" sz="2000" b="0"/>
            <a:t>Globus Connect Personal Collections allow for efficient transfers between local storage and other Globus endpoints.</a:t>
          </a:r>
          <a:endParaRPr lang="en-US" sz="2000"/>
        </a:p>
      </dgm:t>
    </dgm:pt>
    <dgm:pt modelId="{2C5CACC9-CC3E-44DF-8330-D4DDA5E65DD8}" type="parTrans" cxnId="{87318326-3A02-4081-B77E-8B23B43DDAD8}">
      <dgm:prSet/>
      <dgm:spPr/>
      <dgm:t>
        <a:bodyPr/>
        <a:lstStyle/>
        <a:p>
          <a:endParaRPr lang="en-US" sz="2000"/>
        </a:p>
      </dgm:t>
    </dgm:pt>
    <dgm:pt modelId="{1F7B5BB9-C221-44C4-A9B4-EEC984D020CF}" type="sibTrans" cxnId="{87318326-3A02-4081-B77E-8B23B43DDAD8}">
      <dgm:prSet/>
      <dgm:spPr/>
      <dgm:t>
        <a:bodyPr/>
        <a:lstStyle/>
        <a:p>
          <a:endParaRPr lang="en-US" sz="2000"/>
        </a:p>
      </dgm:t>
    </dgm:pt>
    <dgm:pt modelId="{76790EED-0006-4E73-857F-AA3521537F6A}" type="pres">
      <dgm:prSet presAssocID="{0A315B87-7E13-40D5-8789-7A02553C6F3B}" presName="root" presStyleCnt="0">
        <dgm:presLayoutVars>
          <dgm:dir/>
          <dgm:resizeHandles val="exact"/>
        </dgm:presLayoutVars>
      </dgm:prSet>
      <dgm:spPr/>
    </dgm:pt>
    <dgm:pt modelId="{F55F0F0B-9CDA-4CE5-8677-D66DC65AEFA9}" type="pres">
      <dgm:prSet presAssocID="{188B764E-6D59-4C4E-BE10-5E3EBA20A79C}" presName="compNode" presStyleCnt="0"/>
      <dgm:spPr/>
    </dgm:pt>
    <dgm:pt modelId="{C5181584-CA3D-4FF7-A266-8ECEC33EA56B}" type="pres">
      <dgm:prSet presAssocID="{188B764E-6D59-4C4E-BE10-5E3EBA20A7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59701220-3E19-413E-A85F-0FD727887E42}" type="pres">
      <dgm:prSet presAssocID="{188B764E-6D59-4C4E-BE10-5E3EBA20A79C}" presName="spaceRect" presStyleCnt="0"/>
      <dgm:spPr/>
    </dgm:pt>
    <dgm:pt modelId="{E5E92293-587C-4036-8CD0-B9F1AC6AA1FB}" type="pres">
      <dgm:prSet presAssocID="{188B764E-6D59-4C4E-BE10-5E3EBA20A79C}" presName="textRect" presStyleLbl="revTx" presStyleIdx="0" presStyleCnt="2">
        <dgm:presLayoutVars>
          <dgm:chMax val="1"/>
          <dgm:chPref val="1"/>
        </dgm:presLayoutVars>
      </dgm:prSet>
      <dgm:spPr/>
    </dgm:pt>
    <dgm:pt modelId="{712DCEF8-945D-4FDB-A0D0-E7D378FB78AC}" type="pres">
      <dgm:prSet presAssocID="{6BA4BB65-4D50-411E-AAF8-862E2DA277AE}" presName="sibTrans" presStyleCnt="0"/>
      <dgm:spPr/>
    </dgm:pt>
    <dgm:pt modelId="{A13C16FC-2619-4F17-8A2F-D60E7FC27357}" type="pres">
      <dgm:prSet presAssocID="{83FF942B-BA5B-4EB7-B4D0-D92197176C15}" presName="compNode" presStyleCnt="0"/>
      <dgm:spPr/>
    </dgm:pt>
    <dgm:pt modelId="{8A2A0367-8BCF-4C27-90F5-DB0F11F77F6F}" type="pres">
      <dgm:prSet presAssocID="{83FF942B-BA5B-4EB7-B4D0-D92197176C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89AE95-44FB-40D6-856E-998BF2BD0565}" type="pres">
      <dgm:prSet presAssocID="{83FF942B-BA5B-4EB7-B4D0-D92197176C15}" presName="spaceRect" presStyleCnt="0"/>
      <dgm:spPr/>
    </dgm:pt>
    <dgm:pt modelId="{BEC0B242-6910-4C6E-8972-E32FB02448A8}" type="pres">
      <dgm:prSet presAssocID="{83FF942B-BA5B-4EB7-B4D0-D92197176C15}" presName="textRect" presStyleLbl="revTx" presStyleIdx="1" presStyleCnt="2">
        <dgm:presLayoutVars>
          <dgm:chMax val="1"/>
          <dgm:chPref val="1"/>
        </dgm:presLayoutVars>
      </dgm:prSet>
      <dgm:spPr/>
    </dgm:pt>
  </dgm:ptLst>
  <dgm:cxnLst>
    <dgm:cxn modelId="{BA135718-75C8-4192-B850-47933A4970E7}" type="presOf" srcId="{0A315B87-7E13-40D5-8789-7A02553C6F3B}" destId="{76790EED-0006-4E73-857F-AA3521537F6A}" srcOrd="0" destOrd="0" presId="urn:microsoft.com/office/officeart/2018/2/layout/IconLabelList"/>
    <dgm:cxn modelId="{87318326-3A02-4081-B77E-8B23B43DDAD8}" srcId="{0A315B87-7E13-40D5-8789-7A02553C6F3B}" destId="{83FF942B-BA5B-4EB7-B4D0-D92197176C15}" srcOrd="1" destOrd="0" parTransId="{2C5CACC9-CC3E-44DF-8330-D4DDA5E65DD8}" sibTransId="{1F7B5BB9-C221-44C4-A9B4-EEC984D020CF}"/>
    <dgm:cxn modelId="{29847A4A-E991-4A67-952F-E07074F2C22B}" srcId="{0A315B87-7E13-40D5-8789-7A02553C6F3B}" destId="{188B764E-6D59-4C4E-BE10-5E3EBA20A79C}" srcOrd="0" destOrd="0" parTransId="{49EA1EAD-01D3-4F46-A0F0-EAB899B602AF}" sibTransId="{6BA4BB65-4D50-411E-AAF8-862E2DA277AE}"/>
    <dgm:cxn modelId="{B509F0DD-5A7B-4F99-A752-E93F4C203C75}" type="presOf" srcId="{188B764E-6D59-4C4E-BE10-5E3EBA20A79C}" destId="{E5E92293-587C-4036-8CD0-B9F1AC6AA1FB}" srcOrd="0" destOrd="0" presId="urn:microsoft.com/office/officeart/2018/2/layout/IconLabelList"/>
    <dgm:cxn modelId="{C45CB6FF-FED3-49F9-A00D-77B652C43A6B}" type="presOf" srcId="{83FF942B-BA5B-4EB7-B4D0-D92197176C15}" destId="{BEC0B242-6910-4C6E-8972-E32FB02448A8}" srcOrd="0" destOrd="0" presId="urn:microsoft.com/office/officeart/2018/2/layout/IconLabelList"/>
    <dgm:cxn modelId="{D251F3DC-8A2B-4D7A-BABB-B78ECFE231EB}" type="presParOf" srcId="{76790EED-0006-4E73-857F-AA3521537F6A}" destId="{F55F0F0B-9CDA-4CE5-8677-D66DC65AEFA9}" srcOrd="0" destOrd="0" presId="urn:microsoft.com/office/officeart/2018/2/layout/IconLabelList"/>
    <dgm:cxn modelId="{FE0AB462-26FB-4939-A966-FBB4A457361A}" type="presParOf" srcId="{F55F0F0B-9CDA-4CE5-8677-D66DC65AEFA9}" destId="{C5181584-CA3D-4FF7-A266-8ECEC33EA56B}" srcOrd="0" destOrd="0" presId="urn:microsoft.com/office/officeart/2018/2/layout/IconLabelList"/>
    <dgm:cxn modelId="{1F565C90-4CEA-4CBA-8CA7-C6C51784F1A2}" type="presParOf" srcId="{F55F0F0B-9CDA-4CE5-8677-D66DC65AEFA9}" destId="{59701220-3E19-413E-A85F-0FD727887E42}" srcOrd="1" destOrd="0" presId="urn:microsoft.com/office/officeart/2018/2/layout/IconLabelList"/>
    <dgm:cxn modelId="{62B75DCF-E19E-4C02-8309-2B7A5281846C}" type="presParOf" srcId="{F55F0F0B-9CDA-4CE5-8677-D66DC65AEFA9}" destId="{E5E92293-587C-4036-8CD0-B9F1AC6AA1FB}" srcOrd="2" destOrd="0" presId="urn:microsoft.com/office/officeart/2018/2/layout/IconLabelList"/>
    <dgm:cxn modelId="{03D21215-83A7-453F-9D94-D4EB3A6D311D}" type="presParOf" srcId="{76790EED-0006-4E73-857F-AA3521537F6A}" destId="{712DCEF8-945D-4FDB-A0D0-E7D378FB78AC}" srcOrd="1" destOrd="0" presId="urn:microsoft.com/office/officeart/2018/2/layout/IconLabelList"/>
    <dgm:cxn modelId="{F54BEF99-7B47-4D2C-ACD3-290581853D55}" type="presParOf" srcId="{76790EED-0006-4E73-857F-AA3521537F6A}" destId="{A13C16FC-2619-4F17-8A2F-D60E7FC27357}" srcOrd="2" destOrd="0" presId="urn:microsoft.com/office/officeart/2018/2/layout/IconLabelList"/>
    <dgm:cxn modelId="{B03892EA-E479-4E0F-85F8-5E5A07339069}" type="presParOf" srcId="{A13C16FC-2619-4F17-8A2F-D60E7FC27357}" destId="{8A2A0367-8BCF-4C27-90F5-DB0F11F77F6F}" srcOrd="0" destOrd="0" presId="urn:microsoft.com/office/officeart/2018/2/layout/IconLabelList"/>
    <dgm:cxn modelId="{318F6DC4-321B-4EBB-B96E-88D77C9DBEE2}" type="presParOf" srcId="{A13C16FC-2619-4F17-8A2F-D60E7FC27357}" destId="{E389AE95-44FB-40D6-856E-998BF2BD0565}" srcOrd="1" destOrd="0" presId="urn:microsoft.com/office/officeart/2018/2/layout/IconLabelList"/>
    <dgm:cxn modelId="{0FDD1139-FCCA-459E-907B-130782820153}" type="presParOf" srcId="{A13C16FC-2619-4F17-8A2F-D60E7FC27357}" destId="{BEC0B242-6910-4C6E-8972-E32FB02448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FC7309-0433-4367-9F55-41CA07AB3ED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FDA1AC3-14A8-48A7-B5E8-6BFFE9BE194A}">
      <dgm:prSet/>
      <dgm:spPr/>
      <dgm:t>
        <a:bodyPr/>
        <a:lstStyle/>
        <a:p>
          <a:r>
            <a:rPr lang="en-US">
              <a:hlinkClick xmlns:r="http://schemas.openxmlformats.org/officeDocument/2006/relationships" r:id="rId1"/>
            </a:rPr>
            <a:t>Download Globus Connect Personal</a:t>
          </a:r>
          <a:endParaRPr lang="en-US"/>
        </a:p>
      </dgm:t>
    </dgm:pt>
    <dgm:pt modelId="{F602287C-10E5-4F88-A728-EB0075C5C1F3}" type="parTrans" cxnId="{338BD96D-750D-4BE5-BF97-D529E484B874}">
      <dgm:prSet/>
      <dgm:spPr/>
      <dgm:t>
        <a:bodyPr/>
        <a:lstStyle/>
        <a:p>
          <a:endParaRPr lang="en-US"/>
        </a:p>
      </dgm:t>
    </dgm:pt>
    <dgm:pt modelId="{93C357CB-C143-4A0B-A6E8-13BE687ACA26}" type="sibTrans" cxnId="{338BD96D-750D-4BE5-BF97-D529E484B874}">
      <dgm:prSet/>
      <dgm:spPr/>
      <dgm:t>
        <a:bodyPr/>
        <a:lstStyle/>
        <a:p>
          <a:endParaRPr lang="en-US"/>
        </a:p>
      </dgm:t>
    </dgm:pt>
    <dgm:pt modelId="{89487FB2-475E-45C0-AB70-CE21C8B07F99}">
      <dgm:prSet/>
      <dgm:spPr/>
      <dgm:t>
        <a:bodyPr/>
        <a:lstStyle/>
        <a:p>
          <a:r>
            <a:rPr lang="en-US"/>
            <a:t>Supports Mac, Windows, and Linux machines</a:t>
          </a:r>
        </a:p>
      </dgm:t>
    </dgm:pt>
    <dgm:pt modelId="{F9940AE5-C815-4BE0-B0A1-840D1F81D6F1}" type="parTrans" cxnId="{283A79CF-D841-45BE-BDAA-E2792F8C1983}">
      <dgm:prSet/>
      <dgm:spPr/>
      <dgm:t>
        <a:bodyPr/>
        <a:lstStyle/>
        <a:p>
          <a:endParaRPr lang="en-US"/>
        </a:p>
      </dgm:t>
    </dgm:pt>
    <dgm:pt modelId="{64B4440D-F895-40E3-B469-9D6F2B180153}" type="sibTrans" cxnId="{283A79CF-D841-45BE-BDAA-E2792F8C1983}">
      <dgm:prSet/>
      <dgm:spPr/>
      <dgm:t>
        <a:bodyPr/>
        <a:lstStyle/>
        <a:p>
          <a:endParaRPr lang="en-US"/>
        </a:p>
      </dgm:t>
    </dgm:pt>
    <dgm:pt modelId="{2FB74827-D93A-4EA7-AEB7-51C588FCDC34}">
      <dgm:prSet/>
      <dgm:spPr/>
      <dgm:t>
        <a:bodyPr/>
        <a:lstStyle/>
        <a:p>
          <a:r>
            <a:rPr lang="en-US"/>
            <a:t>During installation, the user will need to log into Globus and provide consent for Globus to access the local file system</a:t>
          </a:r>
        </a:p>
      </dgm:t>
    </dgm:pt>
    <dgm:pt modelId="{AC287B07-A4C1-4B96-9E0E-BC84C58479B0}" type="parTrans" cxnId="{26653FFE-EC37-4258-8640-5697D4E8E763}">
      <dgm:prSet/>
      <dgm:spPr/>
      <dgm:t>
        <a:bodyPr/>
        <a:lstStyle/>
        <a:p>
          <a:endParaRPr lang="en-US"/>
        </a:p>
      </dgm:t>
    </dgm:pt>
    <dgm:pt modelId="{456294EC-DBD4-42EB-8767-8124DC05FBBD}" type="sibTrans" cxnId="{26653FFE-EC37-4258-8640-5697D4E8E763}">
      <dgm:prSet/>
      <dgm:spPr/>
      <dgm:t>
        <a:bodyPr/>
        <a:lstStyle/>
        <a:p>
          <a:endParaRPr lang="en-US"/>
        </a:p>
      </dgm:t>
    </dgm:pt>
    <dgm:pt modelId="{B1AD4BD7-8963-4B4F-97BD-45EE1158B939}">
      <dgm:prSet/>
      <dgm:spPr/>
      <dgm:t>
        <a:bodyPr/>
        <a:lstStyle/>
        <a:p>
          <a:r>
            <a:rPr lang="en-US"/>
            <a:t>It is recommended that a globally unique name is used for the Globus Connect Personal Collection during the installation process</a:t>
          </a:r>
        </a:p>
      </dgm:t>
    </dgm:pt>
    <dgm:pt modelId="{9E5ABC30-CBEC-4892-B54D-18AF26239C24}" type="parTrans" cxnId="{4798D369-4D0B-4332-844B-D746C4E001ED}">
      <dgm:prSet/>
      <dgm:spPr/>
      <dgm:t>
        <a:bodyPr/>
        <a:lstStyle/>
        <a:p>
          <a:endParaRPr lang="en-US"/>
        </a:p>
      </dgm:t>
    </dgm:pt>
    <dgm:pt modelId="{48977D19-98B3-497A-9EAE-623120DFD644}" type="sibTrans" cxnId="{4798D369-4D0B-4332-844B-D746C4E001ED}">
      <dgm:prSet/>
      <dgm:spPr/>
      <dgm:t>
        <a:bodyPr/>
        <a:lstStyle/>
        <a:p>
          <a:endParaRPr lang="en-US"/>
        </a:p>
      </dgm:t>
    </dgm:pt>
    <dgm:pt modelId="{0409938D-BD78-40DF-B06C-8B9D7903C598}" type="pres">
      <dgm:prSet presAssocID="{8FFC7309-0433-4367-9F55-41CA07AB3ED1}" presName="root" presStyleCnt="0">
        <dgm:presLayoutVars>
          <dgm:dir/>
          <dgm:resizeHandles val="exact"/>
        </dgm:presLayoutVars>
      </dgm:prSet>
      <dgm:spPr/>
    </dgm:pt>
    <dgm:pt modelId="{CD754909-786C-4921-AACC-911C93DFF744}" type="pres">
      <dgm:prSet presAssocID="{AFDA1AC3-14A8-48A7-B5E8-6BFFE9BE194A}" presName="compNode" presStyleCnt="0"/>
      <dgm:spPr/>
    </dgm:pt>
    <dgm:pt modelId="{7AD899EC-D9FA-4BDE-9E4A-2CB59845F927}" type="pres">
      <dgm:prSet presAssocID="{AFDA1AC3-14A8-48A7-B5E8-6BFFE9BE194A}" presName="bgRect" presStyleLbl="bgShp" presStyleIdx="0" presStyleCnt="3"/>
      <dgm:spPr>
        <a:solidFill>
          <a:schemeClr val="accent4">
            <a:lumMod val="60000"/>
            <a:lumOff val="40000"/>
          </a:schemeClr>
        </a:solidFill>
      </dgm:spPr>
    </dgm:pt>
    <dgm:pt modelId="{CBC8E15E-8D5E-4A1B-9F78-2A71FD711593}" type="pres">
      <dgm:prSet presAssocID="{AFDA1AC3-14A8-48A7-B5E8-6BFFE9BE194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ownload"/>
        </a:ext>
      </dgm:extLst>
    </dgm:pt>
    <dgm:pt modelId="{4BF74CE8-1966-4D96-A166-88EC32E2399D}" type="pres">
      <dgm:prSet presAssocID="{AFDA1AC3-14A8-48A7-B5E8-6BFFE9BE194A}" presName="spaceRect" presStyleCnt="0"/>
      <dgm:spPr/>
    </dgm:pt>
    <dgm:pt modelId="{A11F903D-7A5B-47C8-9ECC-EEE9F60375ED}" type="pres">
      <dgm:prSet presAssocID="{AFDA1AC3-14A8-48A7-B5E8-6BFFE9BE194A}" presName="parTx" presStyleLbl="revTx" presStyleIdx="0" presStyleCnt="4">
        <dgm:presLayoutVars>
          <dgm:chMax val="0"/>
          <dgm:chPref val="0"/>
        </dgm:presLayoutVars>
      </dgm:prSet>
      <dgm:spPr/>
    </dgm:pt>
    <dgm:pt modelId="{3186B4D6-2A54-4063-87EE-F97EB707AB86}" type="pres">
      <dgm:prSet presAssocID="{AFDA1AC3-14A8-48A7-B5E8-6BFFE9BE194A}" presName="desTx" presStyleLbl="revTx" presStyleIdx="1" presStyleCnt="4">
        <dgm:presLayoutVars/>
      </dgm:prSet>
      <dgm:spPr/>
    </dgm:pt>
    <dgm:pt modelId="{8EAF9AAE-699C-4B49-A344-24EEE63E61D1}" type="pres">
      <dgm:prSet presAssocID="{93C357CB-C143-4A0B-A6E8-13BE687ACA26}" presName="sibTrans" presStyleCnt="0"/>
      <dgm:spPr/>
    </dgm:pt>
    <dgm:pt modelId="{FCF3CB5E-E28A-4344-A91B-E410B9063CFC}" type="pres">
      <dgm:prSet presAssocID="{2FB74827-D93A-4EA7-AEB7-51C588FCDC34}" presName="compNode" presStyleCnt="0"/>
      <dgm:spPr/>
    </dgm:pt>
    <dgm:pt modelId="{987E2E41-3207-4B63-ADF3-D6EA298E9522}" type="pres">
      <dgm:prSet presAssocID="{2FB74827-D93A-4EA7-AEB7-51C588FCDC34}" presName="bgRect" presStyleLbl="bgShp" presStyleIdx="1" presStyleCnt="3"/>
      <dgm:spPr>
        <a:solidFill>
          <a:schemeClr val="accent4">
            <a:lumMod val="60000"/>
            <a:lumOff val="40000"/>
          </a:schemeClr>
        </a:solidFill>
      </dgm:spPr>
    </dgm:pt>
    <dgm:pt modelId="{CB9EF094-9E41-4CCA-8B90-14A34DD1F1E2}" type="pres">
      <dgm:prSet presAssocID="{2FB74827-D93A-4EA7-AEB7-51C588FCDC3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aptop"/>
        </a:ext>
      </dgm:extLst>
    </dgm:pt>
    <dgm:pt modelId="{6A0E365F-E1C9-4901-87A6-EC1CED46BCC6}" type="pres">
      <dgm:prSet presAssocID="{2FB74827-D93A-4EA7-AEB7-51C588FCDC34}" presName="spaceRect" presStyleCnt="0"/>
      <dgm:spPr/>
    </dgm:pt>
    <dgm:pt modelId="{804852F8-5CD4-4926-88A5-757ACC79F78A}" type="pres">
      <dgm:prSet presAssocID="{2FB74827-D93A-4EA7-AEB7-51C588FCDC34}" presName="parTx" presStyleLbl="revTx" presStyleIdx="2" presStyleCnt="4">
        <dgm:presLayoutVars>
          <dgm:chMax val="0"/>
          <dgm:chPref val="0"/>
        </dgm:presLayoutVars>
      </dgm:prSet>
      <dgm:spPr/>
    </dgm:pt>
    <dgm:pt modelId="{8F45398B-2E7B-491D-8179-E6D20641E565}" type="pres">
      <dgm:prSet presAssocID="{456294EC-DBD4-42EB-8767-8124DC05FBBD}" presName="sibTrans" presStyleCnt="0"/>
      <dgm:spPr/>
    </dgm:pt>
    <dgm:pt modelId="{D699E5EC-70A5-4249-A197-0DF3352984FE}" type="pres">
      <dgm:prSet presAssocID="{B1AD4BD7-8963-4B4F-97BD-45EE1158B939}" presName="compNode" presStyleCnt="0"/>
      <dgm:spPr/>
    </dgm:pt>
    <dgm:pt modelId="{AD7A75E0-3620-4972-8B89-F2C355BAEC6A}" type="pres">
      <dgm:prSet presAssocID="{B1AD4BD7-8963-4B4F-97BD-45EE1158B939}" presName="bgRect" presStyleLbl="bgShp" presStyleIdx="2" presStyleCnt="3"/>
      <dgm:spPr>
        <a:solidFill>
          <a:schemeClr val="accent4">
            <a:lumMod val="60000"/>
            <a:lumOff val="40000"/>
          </a:schemeClr>
        </a:solidFill>
      </dgm:spPr>
    </dgm:pt>
    <dgm:pt modelId="{D30AEBC5-568C-4850-8D16-37F1CDC48750}" type="pres">
      <dgm:prSet presAssocID="{B1AD4BD7-8963-4B4F-97BD-45EE1158B939}"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rocessor"/>
        </a:ext>
      </dgm:extLst>
    </dgm:pt>
    <dgm:pt modelId="{0C71C343-DC52-4399-A0FE-98BC8C23C2D4}" type="pres">
      <dgm:prSet presAssocID="{B1AD4BD7-8963-4B4F-97BD-45EE1158B939}" presName="spaceRect" presStyleCnt="0"/>
      <dgm:spPr/>
    </dgm:pt>
    <dgm:pt modelId="{04B75607-C060-495B-ACFE-B51DD3D92073}" type="pres">
      <dgm:prSet presAssocID="{B1AD4BD7-8963-4B4F-97BD-45EE1158B939}" presName="parTx" presStyleLbl="revTx" presStyleIdx="3" presStyleCnt="4">
        <dgm:presLayoutVars>
          <dgm:chMax val="0"/>
          <dgm:chPref val="0"/>
        </dgm:presLayoutVars>
      </dgm:prSet>
      <dgm:spPr/>
    </dgm:pt>
  </dgm:ptLst>
  <dgm:cxnLst>
    <dgm:cxn modelId="{AEA78266-EFD1-4493-8020-017ABD00F303}" type="presOf" srcId="{AFDA1AC3-14A8-48A7-B5E8-6BFFE9BE194A}" destId="{A11F903D-7A5B-47C8-9ECC-EEE9F60375ED}" srcOrd="0" destOrd="0" presId="urn:microsoft.com/office/officeart/2018/2/layout/IconVerticalSolidList"/>
    <dgm:cxn modelId="{4798D369-4D0B-4332-844B-D746C4E001ED}" srcId="{8FFC7309-0433-4367-9F55-41CA07AB3ED1}" destId="{B1AD4BD7-8963-4B4F-97BD-45EE1158B939}" srcOrd="2" destOrd="0" parTransId="{9E5ABC30-CBEC-4892-B54D-18AF26239C24}" sibTransId="{48977D19-98B3-497A-9EAE-623120DFD644}"/>
    <dgm:cxn modelId="{338BD96D-750D-4BE5-BF97-D529E484B874}" srcId="{8FFC7309-0433-4367-9F55-41CA07AB3ED1}" destId="{AFDA1AC3-14A8-48A7-B5E8-6BFFE9BE194A}" srcOrd="0" destOrd="0" parTransId="{F602287C-10E5-4F88-A728-EB0075C5C1F3}" sibTransId="{93C357CB-C143-4A0B-A6E8-13BE687ACA26}"/>
    <dgm:cxn modelId="{AD68D74E-FC6F-480D-BBFC-D75CC9E13E54}" type="presOf" srcId="{B1AD4BD7-8963-4B4F-97BD-45EE1158B939}" destId="{04B75607-C060-495B-ACFE-B51DD3D92073}" srcOrd="0" destOrd="0" presId="urn:microsoft.com/office/officeart/2018/2/layout/IconVerticalSolidList"/>
    <dgm:cxn modelId="{B4DC1794-4406-4244-903E-60A660DDAEF8}" type="presOf" srcId="{2FB74827-D93A-4EA7-AEB7-51C588FCDC34}" destId="{804852F8-5CD4-4926-88A5-757ACC79F78A}" srcOrd="0" destOrd="0" presId="urn:microsoft.com/office/officeart/2018/2/layout/IconVerticalSolidList"/>
    <dgm:cxn modelId="{377EDEBE-EAE1-4616-AFD3-110BE37357C7}" type="presOf" srcId="{8FFC7309-0433-4367-9F55-41CA07AB3ED1}" destId="{0409938D-BD78-40DF-B06C-8B9D7903C598}" srcOrd="0" destOrd="0" presId="urn:microsoft.com/office/officeart/2018/2/layout/IconVerticalSolidList"/>
    <dgm:cxn modelId="{283A79CF-D841-45BE-BDAA-E2792F8C1983}" srcId="{AFDA1AC3-14A8-48A7-B5E8-6BFFE9BE194A}" destId="{89487FB2-475E-45C0-AB70-CE21C8B07F99}" srcOrd="0" destOrd="0" parTransId="{F9940AE5-C815-4BE0-B0A1-840D1F81D6F1}" sibTransId="{64B4440D-F895-40E3-B469-9D6F2B180153}"/>
    <dgm:cxn modelId="{1C90D0E1-DADD-4A25-AF08-216093C46688}" type="presOf" srcId="{89487FB2-475E-45C0-AB70-CE21C8B07F99}" destId="{3186B4D6-2A54-4063-87EE-F97EB707AB86}" srcOrd="0" destOrd="0" presId="urn:microsoft.com/office/officeart/2018/2/layout/IconVerticalSolidList"/>
    <dgm:cxn modelId="{26653FFE-EC37-4258-8640-5697D4E8E763}" srcId="{8FFC7309-0433-4367-9F55-41CA07AB3ED1}" destId="{2FB74827-D93A-4EA7-AEB7-51C588FCDC34}" srcOrd="1" destOrd="0" parTransId="{AC287B07-A4C1-4B96-9E0E-BC84C58479B0}" sibTransId="{456294EC-DBD4-42EB-8767-8124DC05FBBD}"/>
    <dgm:cxn modelId="{0FEFA0A8-B72B-44DD-BC98-1140E69E9EB3}" type="presParOf" srcId="{0409938D-BD78-40DF-B06C-8B9D7903C598}" destId="{CD754909-786C-4921-AACC-911C93DFF744}" srcOrd="0" destOrd="0" presId="urn:microsoft.com/office/officeart/2018/2/layout/IconVerticalSolidList"/>
    <dgm:cxn modelId="{79A1714E-6F1A-4D97-A2BC-B7DB71AED443}" type="presParOf" srcId="{CD754909-786C-4921-AACC-911C93DFF744}" destId="{7AD899EC-D9FA-4BDE-9E4A-2CB59845F927}" srcOrd="0" destOrd="0" presId="urn:microsoft.com/office/officeart/2018/2/layout/IconVerticalSolidList"/>
    <dgm:cxn modelId="{4C68DD01-A1EF-4BAC-B9A0-577D5003E22E}" type="presParOf" srcId="{CD754909-786C-4921-AACC-911C93DFF744}" destId="{CBC8E15E-8D5E-4A1B-9F78-2A71FD711593}" srcOrd="1" destOrd="0" presId="urn:microsoft.com/office/officeart/2018/2/layout/IconVerticalSolidList"/>
    <dgm:cxn modelId="{3BA413C3-EE11-4539-99FF-08C6A69C4A62}" type="presParOf" srcId="{CD754909-786C-4921-AACC-911C93DFF744}" destId="{4BF74CE8-1966-4D96-A166-88EC32E2399D}" srcOrd="2" destOrd="0" presId="urn:microsoft.com/office/officeart/2018/2/layout/IconVerticalSolidList"/>
    <dgm:cxn modelId="{F91A3037-4E05-4354-BF7D-976571AA3581}" type="presParOf" srcId="{CD754909-786C-4921-AACC-911C93DFF744}" destId="{A11F903D-7A5B-47C8-9ECC-EEE9F60375ED}" srcOrd="3" destOrd="0" presId="urn:microsoft.com/office/officeart/2018/2/layout/IconVerticalSolidList"/>
    <dgm:cxn modelId="{CEC573C1-ABD2-47DD-B0C9-93E8FC28BD8F}" type="presParOf" srcId="{CD754909-786C-4921-AACC-911C93DFF744}" destId="{3186B4D6-2A54-4063-87EE-F97EB707AB86}" srcOrd="4" destOrd="0" presId="urn:microsoft.com/office/officeart/2018/2/layout/IconVerticalSolidList"/>
    <dgm:cxn modelId="{8748D656-20B1-49D3-ADF6-91F463DFC3BF}" type="presParOf" srcId="{0409938D-BD78-40DF-B06C-8B9D7903C598}" destId="{8EAF9AAE-699C-4B49-A344-24EEE63E61D1}" srcOrd="1" destOrd="0" presId="urn:microsoft.com/office/officeart/2018/2/layout/IconVerticalSolidList"/>
    <dgm:cxn modelId="{2AB0F35E-AFD0-4422-BBA0-3D94A695D9A6}" type="presParOf" srcId="{0409938D-BD78-40DF-B06C-8B9D7903C598}" destId="{FCF3CB5E-E28A-4344-A91B-E410B9063CFC}" srcOrd="2" destOrd="0" presId="urn:microsoft.com/office/officeart/2018/2/layout/IconVerticalSolidList"/>
    <dgm:cxn modelId="{E02C4681-B2B7-464F-87DE-F3FBFC29CEF6}" type="presParOf" srcId="{FCF3CB5E-E28A-4344-A91B-E410B9063CFC}" destId="{987E2E41-3207-4B63-ADF3-D6EA298E9522}" srcOrd="0" destOrd="0" presId="urn:microsoft.com/office/officeart/2018/2/layout/IconVerticalSolidList"/>
    <dgm:cxn modelId="{7FB6A619-2A36-479C-98D6-E485C7C9B4BE}" type="presParOf" srcId="{FCF3CB5E-E28A-4344-A91B-E410B9063CFC}" destId="{CB9EF094-9E41-4CCA-8B90-14A34DD1F1E2}" srcOrd="1" destOrd="0" presId="urn:microsoft.com/office/officeart/2018/2/layout/IconVerticalSolidList"/>
    <dgm:cxn modelId="{8A33F936-F0DD-4171-AD3D-C856AE5BCE7E}" type="presParOf" srcId="{FCF3CB5E-E28A-4344-A91B-E410B9063CFC}" destId="{6A0E365F-E1C9-4901-87A6-EC1CED46BCC6}" srcOrd="2" destOrd="0" presId="urn:microsoft.com/office/officeart/2018/2/layout/IconVerticalSolidList"/>
    <dgm:cxn modelId="{012548D1-0AE6-4688-BEE0-1293BD7433B9}" type="presParOf" srcId="{FCF3CB5E-E28A-4344-A91B-E410B9063CFC}" destId="{804852F8-5CD4-4926-88A5-757ACC79F78A}" srcOrd="3" destOrd="0" presId="urn:microsoft.com/office/officeart/2018/2/layout/IconVerticalSolidList"/>
    <dgm:cxn modelId="{C148F6CE-A16E-4E33-8078-8E3C70D0469C}" type="presParOf" srcId="{0409938D-BD78-40DF-B06C-8B9D7903C598}" destId="{8F45398B-2E7B-491D-8179-E6D20641E565}" srcOrd="3" destOrd="0" presId="urn:microsoft.com/office/officeart/2018/2/layout/IconVerticalSolidList"/>
    <dgm:cxn modelId="{183FB8FF-8FF0-4386-893E-34639A712261}" type="presParOf" srcId="{0409938D-BD78-40DF-B06C-8B9D7903C598}" destId="{D699E5EC-70A5-4249-A197-0DF3352984FE}" srcOrd="4" destOrd="0" presId="urn:microsoft.com/office/officeart/2018/2/layout/IconVerticalSolidList"/>
    <dgm:cxn modelId="{CD537534-641D-42E1-9EC7-BE730111E762}" type="presParOf" srcId="{D699E5EC-70A5-4249-A197-0DF3352984FE}" destId="{AD7A75E0-3620-4972-8B89-F2C355BAEC6A}" srcOrd="0" destOrd="0" presId="urn:microsoft.com/office/officeart/2018/2/layout/IconVerticalSolidList"/>
    <dgm:cxn modelId="{3F746B7C-6A6C-42FB-B96D-726089766225}" type="presParOf" srcId="{D699E5EC-70A5-4249-A197-0DF3352984FE}" destId="{D30AEBC5-568C-4850-8D16-37F1CDC48750}" srcOrd="1" destOrd="0" presId="urn:microsoft.com/office/officeart/2018/2/layout/IconVerticalSolidList"/>
    <dgm:cxn modelId="{7046B777-6F2C-4167-A0EF-2033FC5B0AB9}" type="presParOf" srcId="{D699E5EC-70A5-4249-A197-0DF3352984FE}" destId="{0C71C343-DC52-4399-A0FE-98BC8C23C2D4}" srcOrd="2" destOrd="0" presId="urn:microsoft.com/office/officeart/2018/2/layout/IconVerticalSolidList"/>
    <dgm:cxn modelId="{F9CE5E3F-CF91-4496-8607-199EA646B68D}" type="presParOf" srcId="{D699E5EC-70A5-4249-A197-0DF3352984FE}" destId="{04B75607-C060-495B-ACFE-B51DD3D920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FA1C01-E0F8-4265-BBE7-C5B3B71A4E7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334FE8-FD6C-4E5F-A408-0AD389E29F1D}">
      <dgm:prSet/>
      <dgm:spPr/>
      <dgm:t>
        <a:bodyPr/>
        <a:lstStyle/>
        <a:p>
          <a:pPr>
            <a:lnSpc>
              <a:spcPct val="100000"/>
            </a:lnSpc>
          </a:pPr>
          <a:r>
            <a:rPr lang="en-US" b="1"/>
            <a:t>Globus Groups</a:t>
          </a:r>
          <a:endParaRPr lang="en-US"/>
        </a:p>
      </dgm:t>
    </dgm:pt>
    <dgm:pt modelId="{B8C563E5-7ED4-4AF8-BD67-16DD649A1E1F}" type="parTrans" cxnId="{E9F1D755-84DC-410A-9677-2457CA4DE0D8}">
      <dgm:prSet/>
      <dgm:spPr/>
      <dgm:t>
        <a:bodyPr/>
        <a:lstStyle/>
        <a:p>
          <a:endParaRPr lang="en-US"/>
        </a:p>
      </dgm:t>
    </dgm:pt>
    <dgm:pt modelId="{2A769273-12CD-4DA2-9B30-EA0C2D93996A}" type="sibTrans" cxnId="{E9F1D755-84DC-410A-9677-2457CA4DE0D8}">
      <dgm:prSet/>
      <dgm:spPr/>
      <dgm:t>
        <a:bodyPr/>
        <a:lstStyle/>
        <a:p>
          <a:endParaRPr lang="en-US"/>
        </a:p>
      </dgm:t>
    </dgm:pt>
    <dgm:pt modelId="{037D4EFF-DBFD-496A-9E9C-BC0C3C916554}">
      <dgm:prSet/>
      <dgm:spPr/>
      <dgm:t>
        <a:bodyPr/>
        <a:lstStyle/>
        <a:p>
          <a:pPr>
            <a:lnSpc>
              <a:spcPct val="100000"/>
            </a:lnSpc>
          </a:pPr>
          <a:r>
            <a:rPr lang="en-US"/>
            <a:t>Collaborative spaces within the Globus platform that facilitate organized and secure teamwork.</a:t>
          </a:r>
        </a:p>
      </dgm:t>
    </dgm:pt>
    <dgm:pt modelId="{0F045CFB-C117-4595-BEAE-9F3A4A966B75}" type="parTrans" cxnId="{0D2DA034-68C5-4419-B68C-888D2ECEF1A5}">
      <dgm:prSet/>
      <dgm:spPr/>
      <dgm:t>
        <a:bodyPr/>
        <a:lstStyle/>
        <a:p>
          <a:endParaRPr lang="en-US"/>
        </a:p>
      </dgm:t>
    </dgm:pt>
    <dgm:pt modelId="{C00D50FE-0A2F-4AE0-BBFC-C0AFFB677E2E}" type="sibTrans" cxnId="{0D2DA034-68C5-4419-B68C-888D2ECEF1A5}">
      <dgm:prSet/>
      <dgm:spPr/>
      <dgm:t>
        <a:bodyPr/>
        <a:lstStyle/>
        <a:p>
          <a:endParaRPr lang="en-US"/>
        </a:p>
      </dgm:t>
    </dgm:pt>
    <dgm:pt modelId="{70320D8D-1A83-4446-82E8-4AA7EA1DE27E}">
      <dgm:prSet/>
      <dgm:spPr/>
      <dgm:t>
        <a:bodyPr/>
        <a:lstStyle/>
        <a:p>
          <a:pPr>
            <a:lnSpc>
              <a:spcPct val="100000"/>
            </a:lnSpc>
          </a:pPr>
          <a:r>
            <a:rPr lang="en-US" b="1"/>
            <a:t>Globus CLI</a:t>
          </a:r>
          <a:endParaRPr lang="en-US"/>
        </a:p>
      </dgm:t>
    </dgm:pt>
    <dgm:pt modelId="{779D277B-6BCE-43DA-B2B3-61E574513822}" type="parTrans" cxnId="{B13E19AA-2FC1-4116-BAC4-6D2818A2EFE5}">
      <dgm:prSet/>
      <dgm:spPr/>
      <dgm:t>
        <a:bodyPr/>
        <a:lstStyle/>
        <a:p>
          <a:endParaRPr lang="en-US"/>
        </a:p>
      </dgm:t>
    </dgm:pt>
    <dgm:pt modelId="{8EA628A0-F530-4308-A15A-C58C031F5198}" type="sibTrans" cxnId="{B13E19AA-2FC1-4116-BAC4-6D2818A2EFE5}">
      <dgm:prSet/>
      <dgm:spPr/>
      <dgm:t>
        <a:bodyPr/>
        <a:lstStyle/>
        <a:p>
          <a:endParaRPr lang="en-US"/>
        </a:p>
      </dgm:t>
    </dgm:pt>
    <dgm:pt modelId="{6FCBC5D7-E903-434B-8869-7025AE360FD4}">
      <dgm:prSet/>
      <dgm:spPr/>
      <dgm:t>
        <a:bodyPr/>
        <a:lstStyle/>
        <a:p>
          <a:pPr>
            <a:lnSpc>
              <a:spcPct val="100000"/>
            </a:lnSpc>
          </a:pPr>
          <a:r>
            <a:rPr lang="en-US"/>
            <a:t>A command-line tool provided by Globus for interacting with the Globus service through the terminal.</a:t>
          </a:r>
        </a:p>
      </dgm:t>
    </dgm:pt>
    <dgm:pt modelId="{3DE40922-2416-4F01-9FA5-880D74C2BEC3}" type="parTrans" cxnId="{1096144C-BEA4-421D-9AC7-3BAFC8B84710}">
      <dgm:prSet/>
      <dgm:spPr/>
      <dgm:t>
        <a:bodyPr/>
        <a:lstStyle/>
        <a:p>
          <a:endParaRPr lang="en-US"/>
        </a:p>
      </dgm:t>
    </dgm:pt>
    <dgm:pt modelId="{D292229E-5245-4B88-87A1-6C06253F314D}" type="sibTrans" cxnId="{1096144C-BEA4-421D-9AC7-3BAFC8B84710}">
      <dgm:prSet/>
      <dgm:spPr/>
      <dgm:t>
        <a:bodyPr/>
        <a:lstStyle/>
        <a:p>
          <a:endParaRPr lang="en-US"/>
        </a:p>
      </dgm:t>
    </dgm:pt>
    <dgm:pt modelId="{8A1D07CC-7E2F-4520-A052-FD43665A6FC4}">
      <dgm:prSet/>
      <dgm:spPr/>
      <dgm:t>
        <a:bodyPr/>
        <a:lstStyle/>
        <a:p>
          <a:pPr>
            <a:lnSpc>
              <a:spcPct val="100000"/>
            </a:lnSpc>
          </a:pPr>
          <a:r>
            <a:rPr lang="en-US" b="1"/>
            <a:t>Globus SDK</a:t>
          </a:r>
          <a:endParaRPr lang="en-US"/>
        </a:p>
      </dgm:t>
    </dgm:pt>
    <dgm:pt modelId="{5EE0F46B-1A91-43B5-AAB6-1BAFF1DD529D}" type="parTrans" cxnId="{01F807EF-2A3D-4A51-B54F-E1B89EBD371E}">
      <dgm:prSet/>
      <dgm:spPr/>
      <dgm:t>
        <a:bodyPr/>
        <a:lstStyle/>
        <a:p>
          <a:endParaRPr lang="en-US"/>
        </a:p>
      </dgm:t>
    </dgm:pt>
    <dgm:pt modelId="{54FF9896-9A93-4D95-832B-D4F4F7B25820}" type="sibTrans" cxnId="{01F807EF-2A3D-4A51-B54F-E1B89EBD371E}">
      <dgm:prSet/>
      <dgm:spPr/>
      <dgm:t>
        <a:bodyPr/>
        <a:lstStyle/>
        <a:p>
          <a:endParaRPr lang="en-US"/>
        </a:p>
      </dgm:t>
    </dgm:pt>
    <dgm:pt modelId="{113E6308-1A79-4DF7-84A5-5C0FA01C3740}">
      <dgm:prSet/>
      <dgm:spPr/>
      <dgm:t>
        <a:bodyPr/>
        <a:lstStyle/>
        <a:p>
          <a:pPr>
            <a:lnSpc>
              <a:spcPct val="100000"/>
            </a:lnSpc>
          </a:pPr>
          <a:r>
            <a:rPr lang="en-US"/>
            <a:t>A collection of libraries, tools, and resources provided by Globus to simplify the development of applications and services that interact with the Globus platform.</a:t>
          </a:r>
        </a:p>
      </dgm:t>
    </dgm:pt>
    <dgm:pt modelId="{4AA91FAE-A3A6-4817-B38E-9CC83587F20F}" type="parTrans" cxnId="{59900ED7-8C1A-447D-B397-0DAEE03EB6E6}">
      <dgm:prSet/>
      <dgm:spPr/>
      <dgm:t>
        <a:bodyPr/>
        <a:lstStyle/>
        <a:p>
          <a:endParaRPr lang="en-US"/>
        </a:p>
      </dgm:t>
    </dgm:pt>
    <dgm:pt modelId="{EB4BE542-8F5A-479B-80CB-F93F2D43D58B}" type="sibTrans" cxnId="{59900ED7-8C1A-447D-B397-0DAEE03EB6E6}">
      <dgm:prSet/>
      <dgm:spPr/>
      <dgm:t>
        <a:bodyPr/>
        <a:lstStyle/>
        <a:p>
          <a:endParaRPr lang="en-US"/>
        </a:p>
      </dgm:t>
    </dgm:pt>
    <dgm:pt modelId="{65A07AA7-D5F6-47B0-91DB-5C24997EA777}" type="pres">
      <dgm:prSet presAssocID="{7EFA1C01-E0F8-4265-BBE7-C5B3B71A4E7F}" presName="root" presStyleCnt="0">
        <dgm:presLayoutVars>
          <dgm:dir/>
          <dgm:resizeHandles val="exact"/>
        </dgm:presLayoutVars>
      </dgm:prSet>
      <dgm:spPr/>
    </dgm:pt>
    <dgm:pt modelId="{AEEDEE03-58D8-4291-8DB3-9BFB6D476C0B}" type="pres">
      <dgm:prSet presAssocID="{B0334FE8-FD6C-4E5F-A408-0AD389E29F1D}" presName="compNode" presStyleCnt="0"/>
      <dgm:spPr/>
    </dgm:pt>
    <dgm:pt modelId="{F40822ED-87AA-4505-B133-A3570A91AC82}" type="pres">
      <dgm:prSet presAssocID="{B0334FE8-FD6C-4E5F-A408-0AD389E29F1D}" presName="bgRect" presStyleLbl="bgShp" presStyleIdx="0" presStyleCnt="3"/>
      <dgm:spPr>
        <a:solidFill>
          <a:schemeClr val="accent4">
            <a:lumMod val="60000"/>
            <a:lumOff val="40000"/>
          </a:schemeClr>
        </a:solidFill>
      </dgm:spPr>
    </dgm:pt>
    <dgm:pt modelId="{C28AA953-6BCB-449F-8383-816C54557622}" type="pres">
      <dgm:prSet presAssocID="{B0334FE8-FD6C-4E5F-A408-0AD389E29F1D}"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CF3402B1-3B9C-41E1-9CB1-0C274E3CD092}" type="pres">
      <dgm:prSet presAssocID="{B0334FE8-FD6C-4E5F-A408-0AD389E29F1D}" presName="spaceRect" presStyleCnt="0"/>
      <dgm:spPr/>
    </dgm:pt>
    <dgm:pt modelId="{E988DA37-C601-41A9-BF67-30BC4850E559}" type="pres">
      <dgm:prSet presAssocID="{B0334FE8-FD6C-4E5F-A408-0AD389E29F1D}" presName="parTx" presStyleLbl="revTx" presStyleIdx="0" presStyleCnt="6">
        <dgm:presLayoutVars>
          <dgm:chMax val="0"/>
          <dgm:chPref val="0"/>
        </dgm:presLayoutVars>
      </dgm:prSet>
      <dgm:spPr/>
    </dgm:pt>
    <dgm:pt modelId="{466B477E-1D39-4DBB-84A6-504869D6BECC}" type="pres">
      <dgm:prSet presAssocID="{B0334FE8-FD6C-4E5F-A408-0AD389E29F1D}" presName="desTx" presStyleLbl="revTx" presStyleIdx="1" presStyleCnt="6">
        <dgm:presLayoutVars/>
      </dgm:prSet>
      <dgm:spPr/>
    </dgm:pt>
    <dgm:pt modelId="{A2751149-B58E-4B95-86A2-242163B377C7}" type="pres">
      <dgm:prSet presAssocID="{2A769273-12CD-4DA2-9B30-EA0C2D93996A}" presName="sibTrans" presStyleCnt="0"/>
      <dgm:spPr/>
    </dgm:pt>
    <dgm:pt modelId="{64659CB5-D7A8-43C3-8F83-B55473965109}" type="pres">
      <dgm:prSet presAssocID="{70320D8D-1A83-4446-82E8-4AA7EA1DE27E}" presName="compNode" presStyleCnt="0"/>
      <dgm:spPr/>
    </dgm:pt>
    <dgm:pt modelId="{9218F593-CA33-45EB-B39F-AA485B365D52}" type="pres">
      <dgm:prSet presAssocID="{70320D8D-1A83-4446-82E8-4AA7EA1DE27E}" presName="bgRect" presStyleLbl="bgShp" presStyleIdx="1" presStyleCnt="3"/>
      <dgm:spPr>
        <a:solidFill>
          <a:schemeClr val="accent4">
            <a:lumMod val="60000"/>
            <a:lumOff val="40000"/>
          </a:schemeClr>
        </a:solidFill>
      </dgm:spPr>
    </dgm:pt>
    <dgm:pt modelId="{5BB7E795-0CAA-40C9-BA74-0C1215562BF9}" type="pres">
      <dgm:prSet presAssocID="{70320D8D-1A83-4446-82E8-4AA7EA1DE27E}"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a:ext>
      </dgm:extLst>
    </dgm:pt>
    <dgm:pt modelId="{73B1765E-D907-4B9B-A469-7EF80E72CA1E}" type="pres">
      <dgm:prSet presAssocID="{70320D8D-1A83-4446-82E8-4AA7EA1DE27E}" presName="spaceRect" presStyleCnt="0"/>
      <dgm:spPr/>
    </dgm:pt>
    <dgm:pt modelId="{11A52C39-FAC2-4DD2-A021-4B5B646A033C}" type="pres">
      <dgm:prSet presAssocID="{70320D8D-1A83-4446-82E8-4AA7EA1DE27E}" presName="parTx" presStyleLbl="revTx" presStyleIdx="2" presStyleCnt="6">
        <dgm:presLayoutVars>
          <dgm:chMax val="0"/>
          <dgm:chPref val="0"/>
        </dgm:presLayoutVars>
      </dgm:prSet>
      <dgm:spPr/>
    </dgm:pt>
    <dgm:pt modelId="{10E109D6-2A79-4EE0-A566-B3477427EC5B}" type="pres">
      <dgm:prSet presAssocID="{70320D8D-1A83-4446-82E8-4AA7EA1DE27E}" presName="desTx" presStyleLbl="revTx" presStyleIdx="3" presStyleCnt="6">
        <dgm:presLayoutVars/>
      </dgm:prSet>
      <dgm:spPr/>
    </dgm:pt>
    <dgm:pt modelId="{D6094109-9D41-4EE5-B917-AA3EB25D7913}" type="pres">
      <dgm:prSet presAssocID="{8EA628A0-F530-4308-A15A-C58C031F5198}" presName="sibTrans" presStyleCnt="0"/>
      <dgm:spPr/>
    </dgm:pt>
    <dgm:pt modelId="{424FA353-4B82-4ED1-BEB0-8FA3CDC46A49}" type="pres">
      <dgm:prSet presAssocID="{8A1D07CC-7E2F-4520-A052-FD43665A6FC4}" presName="compNode" presStyleCnt="0"/>
      <dgm:spPr/>
    </dgm:pt>
    <dgm:pt modelId="{B3D9595C-86B9-4B8B-847A-34BF249A8596}" type="pres">
      <dgm:prSet presAssocID="{8A1D07CC-7E2F-4520-A052-FD43665A6FC4}" presName="bgRect" presStyleLbl="bgShp" presStyleIdx="2" presStyleCnt="3"/>
      <dgm:spPr>
        <a:solidFill>
          <a:schemeClr val="accent4">
            <a:lumMod val="60000"/>
            <a:lumOff val="40000"/>
          </a:schemeClr>
        </a:solidFill>
      </dgm:spPr>
    </dgm:pt>
    <dgm:pt modelId="{86D6898E-08C4-4BF5-9208-310B429BED6A}" type="pres">
      <dgm:prSet presAssocID="{8A1D07CC-7E2F-4520-A052-FD43665A6FC4}"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sers"/>
        </a:ext>
      </dgm:extLst>
    </dgm:pt>
    <dgm:pt modelId="{7DF03FE0-8950-4F61-81AB-4C54C4DB3FD6}" type="pres">
      <dgm:prSet presAssocID="{8A1D07CC-7E2F-4520-A052-FD43665A6FC4}" presName="spaceRect" presStyleCnt="0"/>
      <dgm:spPr/>
    </dgm:pt>
    <dgm:pt modelId="{4DF5DF45-F10C-4EBB-B6EF-4DF67D6D6C5A}" type="pres">
      <dgm:prSet presAssocID="{8A1D07CC-7E2F-4520-A052-FD43665A6FC4}" presName="parTx" presStyleLbl="revTx" presStyleIdx="4" presStyleCnt="6">
        <dgm:presLayoutVars>
          <dgm:chMax val="0"/>
          <dgm:chPref val="0"/>
        </dgm:presLayoutVars>
      </dgm:prSet>
      <dgm:spPr/>
    </dgm:pt>
    <dgm:pt modelId="{9B2E5B72-3144-450A-9547-F8C9BC303319}" type="pres">
      <dgm:prSet presAssocID="{8A1D07CC-7E2F-4520-A052-FD43665A6FC4}" presName="desTx" presStyleLbl="revTx" presStyleIdx="5" presStyleCnt="6">
        <dgm:presLayoutVars/>
      </dgm:prSet>
      <dgm:spPr/>
    </dgm:pt>
  </dgm:ptLst>
  <dgm:cxnLst>
    <dgm:cxn modelId="{70E1B00C-1BD2-4930-8713-5C5DDE6ADB8C}" type="presOf" srcId="{037D4EFF-DBFD-496A-9E9C-BC0C3C916554}" destId="{466B477E-1D39-4DBB-84A6-504869D6BECC}" srcOrd="0" destOrd="0" presId="urn:microsoft.com/office/officeart/2018/2/layout/IconVerticalSolidList"/>
    <dgm:cxn modelId="{C5E10612-0C44-48D0-ACF9-089E272E2D64}" type="presOf" srcId="{113E6308-1A79-4DF7-84A5-5C0FA01C3740}" destId="{9B2E5B72-3144-450A-9547-F8C9BC303319}" srcOrd="0" destOrd="0" presId="urn:microsoft.com/office/officeart/2018/2/layout/IconVerticalSolidList"/>
    <dgm:cxn modelId="{1DF7D226-D296-4D16-B298-2089C1999A55}" type="presOf" srcId="{7EFA1C01-E0F8-4265-BBE7-C5B3B71A4E7F}" destId="{65A07AA7-D5F6-47B0-91DB-5C24997EA777}" srcOrd="0" destOrd="0" presId="urn:microsoft.com/office/officeart/2018/2/layout/IconVerticalSolidList"/>
    <dgm:cxn modelId="{254E2731-46C7-413D-AE9D-B80581076136}" type="presOf" srcId="{6FCBC5D7-E903-434B-8869-7025AE360FD4}" destId="{10E109D6-2A79-4EE0-A566-B3477427EC5B}" srcOrd="0" destOrd="0" presId="urn:microsoft.com/office/officeart/2018/2/layout/IconVerticalSolidList"/>
    <dgm:cxn modelId="{3B5A3533-C530-4BBF-9734-4FEE2A104A85}" type="presOf" srcId="{70320D8D-1A83-4446-82E8-4AA7EA1DE27E}" destId="{11A52C39-FAC2-4DD2-A021-4B5B646A033C}" srcOrd="0" destOrd="0" presId="urn:microsoft.com/office/officeart/2018/2/layout/IconVerticalSolidList"/>
    <dgm:cxn modelId="{0D2DA034-68C5-4419-B68C-888D2ECEF1A5}" srcId="{B0334FE8-FD6C-4E5F-A408-0AD389E29F1D}" destId="{037D4EFF-DBFD-496A-9E9C-BC0C3C916554}" srcOrd="0" destOrd="0" parTransId="{0F045CFB-C117-4595-BEAE-9F3A4A966B75}" sibTransId="{C00D50FE-0A2F-4AE0-BBFC-C0AFFB677E2E}"/>
    <dgm:cxn modelId="{94EF0E3A-6A43-4022-85F0-24CB878CA090}" type="presOf" srcId="{8A1D07CC-7E2F-4520-A052-FD43665A6FC4}" destId="{4DF5DF45-F10C-4EBB-B6EF-4DF67D6D6C5A}" srcOrd="0" destOrd="0" presId="urn:microsoft.com/office/officeart/2018/2/layout/IconVerticalSolidList"/>
    <dgm:cxn modelId="{1096144C-BEA4-421D-9AC7-3BAFC8B84710}" srcId="{70320D8D-1A83-4446-82E8-4AA7EA1DE27E}" destId="{6FCBC5D7-E903-434B-8869-7025AE360FD4}" srcOrd="0" destOrd="0" parTransId="{3DE40922-2416-4F01-9FA5-880D74C2BEC3}" sibTransId="{D292229E-5245-4B88-87A1-6C06253F314D}"/>
    <dgm:cxn modelId="{330D1E71-8E53-4323-B137-7C175D09BF37}" type="presOf" srcId="{B0334FE8-FD6C-4E5F-A408-0AD389E29F1D}" destId="{E988DA37-C601-41A9-BF67-30BC4850E559}" srcOrd="0" destOrd="0" presId="urn:microsoft.com/office/officeart/2018/2/layout/IconVerticalSolidList"/>
    <dgm:cxn modelId="{E9F1D755-84DC-410A-9677-2457CA4DE0D8}" srcId="{7EFA1C01-E0F8-4265-BBE7-C5B3B71A4E7F}" destId="{B0334FE8-FD6C-4E5F-A408-0AD389E29F1D}" srcOrd="0" destOrd="0" parTransId="{B8C563E5-7ED4-4AF8-BD67-16DD649A1E1F}" sibTransId="{2A769273-12CD-4DA2-9B30-EA0C2D93996A}"/>
    <dgm:cxn modelId="{B13E19AA-2FC1-4116-BAC4-6D2818A2EFE5}" srcId="{7EFA1C01-E0F8-4265-BBE7-C5B3B71A4E7F}" destId="{70320D8D-1A83-4446-82E8-4AA7EA1DE27E}" srcOrd="1" destOrd="0" parTransId="{779D277B-6BCE-43DA-B2B3-61E574513822}" sibTransId="{8EA628A0-F530-4308-A15A-C58C031F5198}"/>
    <dgm:cxn modelId="{59900ED7-8C1A-447D-B397-0DAEE03EB6E6}" srcId="{8A1D07CC-7E2F-4520-A052-FD43665A6FC4}" destId="{113E6308-1A79-4DF7-84A5-5C0FA01C3740}" srcOrd="0" destOrd="0" parTransId="{4AA91FAE-A3A6-4817-B38E-9CC83587F20F}" sibTransId="{EB4BE542-8F5A-479B-80CB-F93F2D43D58B}"/>
    <dgm:cxn modelId="{01F807EF-2A3D-4A51-B54F-E1B89EBD371E}" srcId="{7EFA1C01-E0F8-4265-BBE7-C5B3B71A4E7F}" destId="{8A1D07CC-7E2F-4520-A052-FD43665A6FC4}" srcOrd="2" destOrd="0" parTransId="{5EE0F46B-1A91-43B5-AAB6-1BAFF1DD529D}" sibTransId="{54FF9896-9A93-4D95-832B-D4F4F7B25820}"/>
    <dgm:cxn modelId="{73E0C560-086A-455D-BADB-67A76DBDBEBC}" type="presParOf" srcId="{65A07AA7-D5F6-47B0-91DB-5C24997EA777}" destId="{AEEDEE03-58D8-4291-8DB3-9BFB6D476C0B}" srcOrd="0" destOrd="0" presId="urn:microsoft.com/office/officeart/2018/2/layout/IconVerticalSolidList"/>
    <dgm:cxn modelId="{A3C53BD9-1C73-4107-A053-75F7B6A8C1E7}" type="presParOf" srcId="{AEEDEE03-58D8-4291-8DB3-9BFB6D476C0B}" destId="{F40822ED-87AA-4505-B133-A3570A91AC82}" srcOrd="0" destOrd="0" presId="urn:microsoft.com/office/officeart/2018/2/layout/IconVerticalSolidList"/>
    <dgm:cxn modelId="{0FFF6946-9FF4-4775-B18B-CFD363FD8CE7}" type="presParOf" srcId="{AEEDEE03-58D8-4291-8DB3-9BFB6D476C0B}" destId="{C28AA953-6BCB-449F-8383-816C54557622}" srcOrd="1" destOrd="0" presId="urn:microsoft.com/office/officeart/2018/2/layout/IconVerticalSolidList"/>
    <dgm:cxn modelId="{22BD69AE-9638-4B41-8F2C-19DB6DF86B79}" type="presParOf" srcId="{AEEDEE03-58D8-4291-8DB3-9BFB6D476C0B}" destId="{CF3402B1-3B9C-41E1-9CB1-0C274E3CD092}" srcOrd="2" destOrd="0" presId="urn:microsoft.com/office/officeart/2018/2/layout/IconVerticalSolidList"/>
    <dgm:cxn modelId="{EB6041E5-D82C-4ADE-A96A-B69342BF3ED2}" type="presParOf" srcId="{AEEDEE03-58D8-4291-8DB3-9BFB6D476C0B}" destId="{E988DA37-C601-41A9-BF67-30BC4850E559}" srcOrd="3" destOrd="0" presId="urn:microsoft.com/office/officeart/2018/2/layout/IconVerticalSolidList"/>
    <dgm:cxn modelId="{96904213-7EF1-47F7-8A2A-CCE81E4E8919}" type="presParOf" srcId="{AEEDEE03-58D8-4291-8DB3-9BFB6D476C0B}" destId="{466B477E-1D39-4DBB-84A6-504869D6BECC}" srcOrd="4" destOrd="0" presId="urn:microsoft.com/office/officeart/2018/2/layout/IconVerticalSolidList"/>
    <dgm:cxn modelId="{CDFC237D-01C6-4DA8-B464-0146756D621D}" type="presParOf" srcId="{65A07AA7-D5F6-47B0-91DB-5C24997EA777}" destId="{A2751149-B58E-4B95-86A2-242163B377C7}" srcOrd="1" destOrd="0" presId="urn:microsoft.com/office/officeart/2018/2/layout/IconVerticalSolidList"/>
    <dgm:cxn modelId="{D07EE1A2-85F2-4533-8DE6-F83F66940C42}" type="presParOf" srcId="{65A07AA7-D5F6-47B0-91DB-5C24997EA777}" destId="{64659CB5-D7A8-43C3-8F83-B55473965109}" srcOrd="2" destOrd="0" presId="urn:microsoft.com/office/officeart/2018/2/layout/IconVerticalSolidList"/>
    <dgm:cxn modelId="{6257FBCB-C4A7-4332-94B9-7E9EE6DF380A}" type="presParOf" srcId="{64659CB5-D7A8-43C3-8F83-B55473965109}" destId="{9218F593-CA33-45EB-B39F-AA485B365D52}" srcOrd="0" destOrd="0" presId="urn:microsoft.com/office/officeart/2018/2/layout/IconVerticalSolidList"/>
    <dgm:cxn modelId="{54AA7ABC-3C55-4546-BEA8-46C3886C26A4}" type="presParOf" srcId="{64659CB5-D7A8-43C3-8F83-B55473965109}" destId="{5BB7E795-0CAA-40C9-BA74-0C1215562BF9}" srcOrd="1" destOrd="0" presId="urn:microsoft.com/office/officeart/2018/2/layout/IconVerticalSolidList"/>
    <dgm:cxn modelId="{3A92B8E5-C6E4-4308-B227-4F78A36EC7AE}" type="presParOf" srcId="{64659CB5-D7A8-43C3-8F83-B55473965109}" destId="{73B1765E-D907-4B9B-A469-7EF80E72CA1E}" srcOrd="2" destOrd="0" presId="urn:microsoft.com/office/officeart/2018/2/layout/IconVerticalSolidList"/>
    <dgm:cxn modelId="{1CDD4F60-D1B3-4BB6-A588-661EB681F525}" type="presParOf" srcId="{64659CB5-D7A8-43C3-8F83-B55473965109}" destId="{11A52C39-FAC2-4DD2-A021-4B5B646A033C}" srcOrd="3" destOrd="0" presId="urn:microsoft.com/office/officeart/2018/2/layout/IconVerticalSolidList"/>
    <dgm:cxn modelId="{9588BD2C-1A4F-49DF-BC0F-48CADB70D81A}" type="presParOf" srcId="{64659CB5-D7A8-43C3-8F83-B55473965109}" destId="{10E109D6-2A79-4EE0-A566-B3477427EC5B}" srcOrd="4" destOrd="0" presId="urn:microsoft.com/office/officeart/2018/2/layout/IconVerticalSolidList"/>
    <dgm:cxn modelId="{E3765489-0B2D-4F8D-8B02-6E0153EB2145}" type="presParOf" srcId="{65A07AA7-D5F6-47B0-91DB-5C24997EA777}" destId="{D6094109-9D41-4EE5-B917-AA3EB25D7913}" srcOrd="3" destOrd="0" presId="urn:microsoft.com/office/officeart/2018/2/layout/IconVerticalSolidList"/>
    <dgm:cxn modelId="{6C976334-A39C-4BDD-ABF0-DC80FBE37790}" type="presParOf" srcId="{65A07AA7-D5F6-47B0-91DB-5C24997EA777}" destId="{424FA353-4B82-4ED1-BEB0-8FA3CDC46A49}" srcOrd="4" destOrd="0" presId="urn:microsoft.com/office/officeart/2018/2/layout/IconVerticalSolidList"/>
    <dgm:cxn modelId="{7CE62E9F-92DF-48EE-8DB8-75B325A104CF}" type="presParOf" srcId="{424FA353-4B82-4ED1-BEB0-8FA3CDC46A49}" destId="{B3D9595C-86B9-4B8B-847A-34BF249A8596}" srcOrd="0" destOrd="0" presId="urn:microsoft.com/office/officeart/2018/2/layout/IconVerticalSolidList"/>
    <dgm:cxn modelId="{EEE2F33B-4A61-4A54-A170-03CAB80735C1}" type="presParOf" srcId="{424FA353-4B82-4ED1-BEB0-8FA3CDC46A49}" destId="{86D6898E-08C4-4BF5-9208-310B429BED6A}" srcOrd="1" destOrd="0" presId="urn:microsoft.com/office/officeart/2018/2/layout/IconVerticalSolidList"/>
    <dgm:cxn modelId="{57EE91D6-196D-4E70-847B-AF82278FA9DB}" type="presParOf" srcId="{424FA353-4B82-4ED1-BEB0-8FA3CDC46A49}" destId="{7DF03FE0-8950-4F61-81AB-4C54C4DB3FD6}" srcOrd="2" destOrd="0" presId="urn:microsoft.com/office/officeart/2018/2/layout/IconVerticalSolidList"/>
    <dgm:cxn modelId="{F94BCB97-8B7B-4578-BB3A-76C8E5ACCB25}" type="presParOf" srcId="{424FA353-4B82-4ED1-BEB0-8FA3CDC46A49}" destId="{4DF5DF45-F10C-4EBB-B6EF-4DF67D6D6C5A}" srcOrd="3" destOrd="0" presId="urn:microsoft.com/office/officeart/2018/2/layout/IconVerticalSolidList"/>
    <dgm:cxn modelId="{D8D3BE42-6402-4898-A045-A977A7644002}" type="presParOf" srcId="{424FA353-4B82-4ED1-BEB0-8FA3CDC46A49}" destId="{9B2E5B72-3144-450A-9547-F8C9BC30331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50BCD-1ADD-4D26-9EF8-156E410BFE55}">
      <dsp:nvSpPr>
        <dsp:cNvPr id="0" name=""/>
        <dsp:cNvSpPr/>
      </dsp:nvSpPr>
      <dsp:spPr>
        <a:xfrm>
          <a:off x="0" y="552"/>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A942A03A-5755-43D3-A8D1-658529FEDA0E}">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DDDFD4-7849-43A4-B666-7FD1A2DF7C43}">
      <dsp:nvSpPr>
        <dsp:cNvPr id="0" name=""/>
        <dsp:cNvSpPr/>
      </dsp:nvSpPr>
      <dsp:spPr>
        <a:xfrm>
          <a:off x="1493203" y="552"/>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90000"/>
            </a:lnSpc>
            <a:spcBef>
              <a:spcPct val="0"/>
            </a:spcBef>
            <a:spcAft>
              <a:spcPct val="35000"/>
            </a:spcAft>
            <a:buNone/>
          </a:pPr>
          <a:r>
            <a:rPr lang="en-US" sz="1700" kern="1200"/>
            <a:t>Used by research institutions and government facilities across the globe.</a:t>
          </a:r>
        </a:p>
      </dsp:txBody>
      <dsp:txXfrm>
        <a:off x="1493203" y="552"/>
        <a:ext cx="3703320" cy="1292816"/>
      </dsp:txXfrm>
    </dsp:sp>
    <dsp:sp modelId="{E7A39EBC-043F-46FE-9A3F-83D275C35152}">
      <dsp:nvSpPr>
        <dsp:cNvPr id="0" name=""/>
        <dsp:cNvSpPr/>
      </dsp:nvSpPr>
      <dsp:spPr>
        <a:xfrm>
          <a:off x="5196523" y="552"/>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90000"/>
            </a:lnSpc>
            <a:spcBef>
              <a:spcPct val="0"/>
            </a:spcBef>
            <a:spcAft>
              <a:spcPct val="35000"/>
            </a:spcAft>
            <a:buNone/>
          </a:pPr>
          <a:r>
            <a:rPr lang="en-US" sz="1300" kern="1200"/>
            <a:t>2600+ Connected Institutions</a:t>
          </a:r>
        </a:p>
      </dsp:txBody>
      <dsp:txXfrm>
        <a:off x="5196523" y="552"/>
        <a:ext cx="3033076" cy="1292816"/>
      </dsp:txXfrm>
    </dsp:sp>
    <dsp:sp modelId="{D8A8CCC9-0405-46FB-A597-B4AD1825273A}">
      <dsp:nvSpPr>
        <dsp:cNvPr id="0" name=""/>
        <dsp:cNvSpPr/>
      </dsp:nvSpPr>
      <dsp:spPr>
        <a:xfrm>
          <a:off x="0" y="161657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EDD3C74C-32ED-43A4-AB62-C0A2F61A7E5B}">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3E63A2-979F-4540-B4C5-B9F7447532E3}">
      <dsp:nvSpPr>
        <dsp:cNvPr id="0" name=""/>
        <dsp:cNvSpPr/>
      </dsp:nvSpPr>
      <dsp:spPr>
        <a:xfrm>
          <a:off x="1493203" y="161657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90000"/>
            </a:lnSpc>
            <a:spcBef>
              <a:spcPct val="0"/>
            </a:spcBef>
            <a:spcAft>
              <a:spcPct val="35000"/>
            </a:spcAft>
            <a:buNone/>
          </a:pPr>
          <a:r>
            <a:rPr lang="en-US" sz="1700" kern="1200"/>
            <a:t>Makes data storage usage more accessible to researchers. Allows researchers to efficiently manage usage on a variety of storage systems.</a:t>
          </a:r>
        </a:p>
      </dsp:txBody>
      <dsp:txXfrm>
        <a:off x="1493203" y="1616573"/>
        <a:ext cx="3703320" cy="1292816"/>
      </dsp:txXfrm>
    </dsp:sp>
    <dsp:sp modelId="{DF71D27B-3F41-40D9-A936-262D83C488DB}">
      <dsp:nvSpPr>
        <dsp:cNvPr id="0" name=""/>
        <dsp:cNvSpPr/>
      </dsp:nvSpPr>
      <dsp:spPr>
        <a:xfrm>
          <a:off x="5196523" y="161657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90000"/>
            </a:lnSpc>
            <a:spcBef>
              <a:spcPct val="0"/>
            </a:spcBef>
            <a:spcAft>
              <a:spcPct val="35000"/>
            </a:spcAft>
            <a:buNone/>
          </a:pPr>
          <a:r>
            <a:rPr lang="en-US" sz="1300" kern="1200"/>
            <a:t>Institutional Storage</a:t>
          </a:r>
        </a:p>
        <a:p>
          <a:pPr marL="0" lvl="0" indent="0" algn="l" defTabSz="577850">
            <a:lnSpc>
              <a:spcPct val="90000"/>
            </a:lnSpc>
            <a:spcBef>
              <a:spcPct val="0"/>
            </a:spcBef>
            <a:spcAft>
              <a:spcPct val="35000"/>
            </a:spcAft>
            <a:buNone/>
          </a:pPr>
          <a:r>
            <a:rPr lang="en-US" sz="1300" kern="1200"/>
            <a:t>Local Storage</a:t>
          </a:r>
        </a:p>
        <a:p>
          <a:pPr marL="0" lvl="0" indent="0" algn="l" defTabSz="577850">
            <a:lnSpc>
              <a:spcPct val="90000"/>
            </a:lnSpc>
            <a:spcBef>
              <a:spcPct val="0"/>
            </a:spcBef>
            <a:spcAft>
              <a:spcPct val="35000"/>
            </a:spcAft>
            <a:buNone/>
          </a:pPr>
          <a:r>
            <a:rPr lang="en-US" sz="1300" kern="1200"/>
            <a:t>Commercial cloud storage platforms</a:t>
          </a:r>
        </a:p>
      </dsp:txBody>
      <dsp:txXfrm>
        <a:off x="5196523" y="1616573"/>
        <a:ext cx="3033076" cy="1292816"/>
      </dsp:txXfrm>
    </dsp:sp>
    <dsp:sp modelId="{6535C9B4-58FD-45EF-AD54-2CD27376FF9B}">
      <dsp:nvSpPr>
        <dsp:cNvPr id="0" name=""/>
        <dsp:cNvSpPr/>
      </dsp:nvSpPr>
      <dsp:spPr>
        <a:xfrm>
          <a:off x="0" y="323259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B57F2D42-BE50-46B1-B0E0-808154737B22}">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9B94CE-87E3-4212-A442-725A2BE8ACD5}">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55650">
            <a:lnSpc>
              <a:spcPct val="90000"/>
            </a:lnSpc>
            <a:spcBef>
              <a:spcPct val="0"/>
            </a:spcBef>
            <a:spcAft>
              <a:spcPct val="35000"/>
            </a:spcAft>
            <a:buNone/>
          </a:pPr>
          <a:r>
            <a:rPr lang="en-US" sz="1700" kern="1200"/>
            <a:t>Developers can use Globus to automate data workflows leveraging the Globus API, SDK, and command line tools (Advanced)</a:t>
          </a:r>
        </a:p>
      </dsp:txBody>
      <dsp:txXfrm>
        <a:off x="1493203" y="3232593"/>
        <a:ext cx="67363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EFC08-6293-4033-BB61-966DD5498F50}">
      <dsp:nvSpPr>
        <dsp:cNvPr id="0" name=""/>
        <dsp:cNvSpPr/>
      </dsp:nvSpPr>
      <dsp:spPr>
        <a:xfrm>
          <a:off x="0" y="1405945"/>
          <a:ext cx="2314575" cy="1469755"/>
        </a:xfrm>
        <a:prstGeom prst="roundRect">
          <a:avLst>
            <a:gd name="adj" fmla="val 10000"/>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9BC1BE8-62DA-497C-8E80-DE905C51C1B5}">
      <dsp:nvSpPr>
        <dsp:cNvPr id="0" name=""/>
        <dsp:cNvSpPr/>
      </dsp:nvSpPr>
      <dsp:spPr>
        <a:xfrm>
          <a:off x="257174" y="1650262"/>
          <a:ext cx="2314575" cy="1469755"/>
        </a:xfrm>
        <a:prstGeom prst="roundRect">
          <a:avLst>
            <a:gd name="adj" fmla="val 10000"/>
          </a:avLst>
        </a:prstGeom>
        <a:solidFill>
          <a:schemeClr val="lt1">
            <a:alpha val="90000"/>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Globus uses your </a:t>
          </a:r>
          <a:r>
            <a:rPr lang="en-US" sz="1500" kern="1200" err="1"/>
            <a:t>netID</a:t>
          </a:r>
          <a:r>
            <a:rPr lang="en-US" sz="1500" kern="1200"/>
            <a:t> and Password for authentication via Northwestern’s Single Sign-On Service (SSO)</a:t>
          </a:r>
        </a:p>
      </dsp:txBody>
      <dsp:txXfrm>
        <a:off x="300222" y="1693310"/>
        <a:ext cx="2228479" cy="1383659"/>
      </dsp:txXfrm>
    </dsp:sp>
    <dsp:sp modelId="{EDDED5CE-107C-40C5-B983-E988D284783B}">
      <dsp:nvSpPr>
        <dsp:cNvPr id="0" name=""/>
        <dsp:cNvSpPr/>
      </dsp:nvSpPr>
      <dsp:spPr>
        <a:xfrm>
          <a:off x="2828924" y="1405945"/>
          <a:ext cx="2314575" cy="1469755"/>
        </a:xfrm>
        <a:prstGeom prst="roundRect">
          <a:avLst>
            <a:gd name="adj" fmla="val 10000"/>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34A2FF6-5BBF-480B-83FB-BC26465EBA3D}">
      <dsp:nvSpPr>
        <dsp:cNvPr id="0" name=""/>
        <dsp:cNvSpPr/>
      </dsp:nvSpPr>
      <dsp:spPr>
        <a:xfrm>
          <a:off x="3086099" y="1650262"/>
          <a:ext cx="2314575" cy="1469755"/>
        </a:xfrm>
        <a:prstGeom prst="roundRect">
          <a:avLst>
            <a:gd name="adj" fmla="val 10000"/>
          </a:avLst>
        </a:prstGeom>
        <a:solidFill>
          <a:schemeClr val="lt1">
            <a:alpha val="90000"/>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Use of Globus at Northwestern University can only be used with data that is NOT legally or contractually restricted</a:t>
          </a:r>
        </a:p>
      </dsp:txBody>
      <dsp:txXfrm>
        <a:off x="3129147" y="1693310"/>
        <a:ext cx="2228479" cy="1383659"/>
      </dsp:txXfrm>
    </dsp:sp>
    <dsp:sp modelId="{72A7E9FB-71A7-44B7-A001-18689E82140C}">
      <dsp:nvSpPr>
        <dsp:cNvPr id="0" name=""/>
        <dsp:cNvSpPr/>
      </dsp:nvSpPr>
      <dsp:spPr>
        <a:xfrm>
          <a:off x="5657850" y="1405945"/>
          <a:ext cx="2314575" cy="1469755"/>
        </a:xfrm>
        <a:prstGeom prst="roundRect">
          <a:avLst>
            <a:gd name="adj" fmla="val 10000"/>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2429AC1-8F88-4C4D-B9AC-4A9A817A582F}">
      <dsp:nvSpPr>
        <dsp:cNvPr id="0" name=""/>
        <dsp:cNvSpPr/>
      </dsp:nvSpPr>
      <dsp:spPr>
        <a:xfrm>
          <a:off x="5915024" y="1650262"/>
          <a:ext cx="2314575" cy="1469755"/>
        </a:xfrm>
        <a:prstGeom prst="roundRect">
          <a:avLst>
            <a:gd name="adj" fmla="val 10000"/>
          </a:avLst>
        </a:prstGeom>
        <a:solidFill>
          <a:schemeClr val="lt1">
            <a:alpha val="90000"/>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Use of Globus with RDSS requires user to complete the </a:t>
          </a:r>
          <a:r>
            <a:rPr lang="en-US" sz="1500" kern="1200">
              <a:hlinkClick xmlns:r="http://schemas.openxmlformats.org/officeDocument/2006/relationships" r:id="rId1"/>
            </a:rPr>
            <a:t>Request Access to RDSS via Globus form</a:t>
          </a:r>
          <a:r>
            <a:rPr lang="en-US" sz="1500" kern="1200"/>
            <a:t>. </a:t>
          </a:r>
        </a:p>
      </dsp:txBody>
      <dsp:txXfrm>
        <a:off x="5958072" y="1693310"/>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781D4-0508-4809-A57A-D244262C8438}">
      <dsp:nvSpPr>
        <dsp:cNvPr id="0" name=""/>
        <dsp:cNvSpPr/>
      </dsp:nvSpPr>
      <dsp:spPr>
        <a:xfrm>
          <a:off x="1052690" y="762363"/>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CB2D3A-74D5-4344-B606-2B03FF76ECAD}">
      <dsp:nvSpPr>
        <dsp:cNvPr id="0" name=""/>
        <dsp:cNvSpPr/>
      </dsp:nvSpPr>
      <dsp:spPr>
        <a:xfrm>
          <a:off x="16284" y="2908599"/>
          <a:ext cx="3768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A Globus Managed Collection provides access to centrally administered storage platforms.</a:t>
          </a:r>
          <a:endParaRPr lang="en-US" sz="2000" kern="1200"/>
        </a:p>
      </dsp:txBody>
      <dsp:txXfrm>
        <a:off x="16284" y="2908599"/>
        <a:ext cx="3768750" cy="855000"/>
      </dsp:txXfrm>
    </dsp:sp>
    <dsp:sp modelId="{04FF2825-3EF2-4317-9793-8F7D8115E514}">
      <dsp:nvSpPr>
        <dsp:cNvPr id="0" name=""/>
        <dsp:cNvSpPr/>
      </dsp:nvSpPr>
      <dsp:spPr>
        <a:xfrm>
          <a:off x="5480971" y="762363"/>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378EEB-4588-4934-A0EE-53D325D5AE14}">
      <dsp:nvSpPr>
        <dsp:cNvPr id="0" name=""/>
        <dsp:cNvSpPr/>
      </dsp:nvSpPr>
      <dsp:spPr>
        <a:xfrm>
          <a:off x="4444565" y="2908599"/>
          <a:ext cx="3768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NU IT supports Managed Collections that provide access both on-prem and cloud-based storage systems</a:t>
          </a:r>
          <a:endParaRPr lang="en-US" sz="2000" kern="1200"/>
        </a:p>
      </dsp:txBody>
      <dsp:txXfrm>
        <a:off x="4444565" y="2908599"/>
        <a:ext cx="3768750"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DD5FB-FE8B-402F-9E35-3639DBBB2624}">
      <dsp:nvSpPr>
        <dsp:cNvPr id="0" name=""/>
        <dsp:cNvSpPr/>
      </dsp:nvSpPr>
      <dsp:spPr>
        <a:xfrm>
          <a:off x="1134455" y="756251"/>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E11A53-DF99-4CFA-9735-56F309FC6D85}">
      <dsp:nvSpPr>
        <dsp:cNvPr id="0" name=""/>
        <dsp:cNvSpPr/>
      </dsp:nvSpPr>
      <dsp:spPr>
        <a:xfrm>
          <a:off x="33080" y="3074644"/>
          <a:ext cx="400500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A Globus Guest Collection is a shared storage space within Globus that provides collaborators to access designated data. </a:t>
          </a:r>
          <a:endParaRPr lang="en-US" sz="2000" kern="1200"/>
        </a:p>
      </dsp:txBody>
      <dsp:txXfrm>
        <a:off x="33080" y="3074644"/>
        <a:ext cx="4005000" cy="1122187"/>
      </dsp:txXfrm>
    </dsp:sp>
    <dsp:sp modelId="{7644CABE-DA95-4FE2-B293-0D09AE3F9BFF}">
      <dsp:nvSpPr>
        <dsp:cNvPr id="0" name=""/>
        <dsp:cNvSpPr/>
      </dsp:nvSpPr>
      <dsp:spPr>
        <a:xfrm>
          <a:off x="5840331" y="756251"/>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2F4FA9-5E1A-41A8-AD16-CBBB9EA8BBA5}">
      <dsp:nvSpPr>
        <dsp:cNvPr id="0" name=""/>
        <dsp:cNvSpPr/>
      </dsp:nvSpPr>
      <dsp:spPr>
        <a:xfrm>
          <a:off x="4738956" y="3074644"/>
          <a:ext cx="400500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Allows researchers to collaborate with external partners without compromising data security.</a:t>
          </a:r>
          <a:endParaRPr lang="en-US" sz="2000" kern="1200"/>
        </a:p>
      </dsp:txBody>
      <dsp:txXfrm>
        <a:off x="4738956" y="3074644"/>
        <a:ext cx="4005000" cy="1122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81584-CA3D-4FF7-A266-8ECEC33EA56B}">
      <dsp:nvSpPr>
        <dsp:cNvPr id="0" name=""/>
        <dsp:cNvSpPr/>
      </dsp:nvSpPr>
      <dsp:spPr>
        <a:xfrm>
          <a:off x="1052690" y="605202"/>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E92293-587C-4036-8CD0-B9F1AC6AA1FB}">
      <dsp:nvSpPr>
        <dsp:cNvPr id="0" name=""/>
        <dsp:cNvSpPr/>
      </dsp:nvSpPr>
      <dsp:spPr>
        <a:xfrm>
          <a:off x="16284" y="2798572"/>
          <a:ext cx="376875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A Globus Connect Personal Collection is enabled by installing the Globus Connect Personal client on a local machine.</a:t>
          </a:r>
          <a:endParaRPr lang="en-US" sz="2000" kern="1200"/>
        </a:p>
      </dsp:txBody>
      <dsp:txXfrm>
        <a:off x="16284" y="2798572"/>
        <a:ext cx="3768750" cy="1122187"/>
      </dsp:txXfrm>
    </dsp:sp>
    <dsp:sp modelId="{8A2A0367-8BCF-4C27-90F5-DB0F11F77F6F}">
      <dsp:nvSpPr>
        <dsp:cNvPr id="0" name=""/>
        <dsp:cNvSpPr/>
      </dsp:nvSpPr>
      <dsp:spPr>
        <a:xfrm>
          <a:off x="5480971" y="605202"/>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C0B242-6910-4C6E-8972-E32FB02448A8}">
      <dsp:nvSpPr>
        <dsp:cNvPr id="0" name=""/>
        <dsp:cNvSpPr/>
      </dsp:nvSpPr>
      <dsp:spPr>
        <a:xfrm>
          <a:off x="4444565" y="2798572"/>
          <a:ext cx="376875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0" kern="1200"/>
            <a:t>Globus Connect Personal Collections allow for efficient transfers between local storage and other Globus endpoints.</a:t>
          </a:r>
          <a:endParaRPr lang="en-US" sz="2000" kern="1200"/>
        </a:p>
      </dsp:txBody>
      <dsp:txXfrm>
        <a:off x="4444565" y="2798572"/>
        <a:ext cx="3768750" cy="11221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899EC-D9FA-4BDE-9E4A-2CB59845F927}">
      <dsp:nvSpPr>
        <dsp:cNvPr id="0" name=""/>
        <dsp:cNvSpPr/>
      </dsp:nvSpPr>
      <dsp:spPr>
        <a:xfrm>
          <a:off x="0" y="552"/>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CBC8E15E-8D5E-4A1B-9F78-2A71FD711593}">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F903D-7A5B-47C8-9ECC-EEE9F60375ED}">
      <dsp:nvSpPr>
        <dsp:cNvPr id="0" name=""/>
        <dsp:cNvSpPr/>
      </dsp:nvSpPr>
      <dsp:spPr>
        <a:xfrm>
          <a:off x="1493203" y="552"/>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90000"/>
            </a:lnSpc>
            <a:spcBef>
              <a:spcPct val="0"/>
            </a:spcBef>
            <a:spcAft>
              <a:spcPct val="35000"/>
            </a:spcAft>
            <a:buNone/>
          </a:pPr>
          <a:r>
            <a:rPr lang="en-US" sz="2400" kern="1200">
              <a:hlinkClick xmlns:r="http://schemas.openxmlformats.org/officeDocument/2006/relationships" r:id="rId3"/>
            </a:rPr>
            <a:t>Download Globus Connect Personal</a:t>
          </a:r>
          <a:endParaRPr lang="en-US" sz="2400" kern="1200"/>
        </a:p>
      </dsp:txBody>
      <dsp:txXfrm>
        <a:off x="1493203" y="552"/>
        <a:ext cx="3703320" cy="1292816"/>
      </dsp:txXfrm>
    </dsp:sp>
    <dsp:sp modelId="{3186B4D6-2A54-4063-87EE-F97EB707AB86}">
      <dsp:nvSpPr>
        <dsp:cNvPr id="0" name=""/>
        <dsp:cNvSpPr/>
      </dsp:nvSpPr>
      <dsp:spPr>
        <a:xfrm>
          <a:off x="5196523" y="552"/>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00100">
            <a:lnSpc>
              <a:spcPct val="90000"/>
            </a:lnSpc>
            <a:spcBef>
              <a:spcPct val="0"/>
            </a:spcBef>
            <a:spcAft>
              <a:spcPct val="35000"/>
            </a:spcAft>
            <a:buNone/>
          </a:pPr>
          <a:r>
            <a:rPr lang="en-US" sz="1800" kern="1200"/>
            <a:t>Supports Mac, Windows, and Linux machines</a:t>
          </a:r>
        </a:p>
      </dsp:txBody>
      <dsp:txXfrm>
        <a:off x="5196523" y="552"/>
        <a:ext cx="3033076" cy="1292816"/>
      </dsp:txXfrm>
    </dsp:sp>
    <dsp:sp modelId="{987E2E41-3207-4B63-ADF3-D6EA298E9522}">
      <dsp:nvSpPr>
        <dsp:cNvPr id="0" name=""/>
        <dsp:cNvSpPr/>
      </dsp:nvSpPr>
      <dsp:spPr>
        <a:xfrm>
          <a:off x="0" y="161657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CB9EF094-9E41-4CCA-8B90-14A34DD1F1E2}">
      <dsp:nvSpPr>
        <dsp:cNvPr id="0" name=""/>
        <dsp:cNvSpPr/>
      </dsp:nvSpPr>
      <dsp:spPr>
        <a:xfrm>
          <a:off x="391077" y="1907456"/>
          <a:ext cx="711049" cy="71104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4852F8-5CD4-4926-88A5-757ACC79F78A}">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90000"/>
            </a:lnSpc>
            <a:spcBef>
              <a:spcPct val="0"/>
            </a:spcBef>
            <a:spcAft>
              <a:spcPct val="35000"/>
            </a:spcAft>
            <a:buNone/>
          </a:pPr>
          <a:r>
            <a:rPr lang="en-US" sz="2400" kern="1200"/>
            <a:t>During installation, the user will need to log into Globus and provide consent for Globus to access the local file system</a:t>
          </a:r>
        </a:p>
      </dsp:txBody>
      <dsp:txXfrm>
        <a:off x="1493203" y="1616573"/>
        <a:ext cx="6736396" cy="1292816"/>
      </dsp:txXfrm>
    </dsp:sp>
    <dsp:sp modelId="{AD7A75E0-3620-4972-8B89-F2C355BAEC6A}">
      <dsp:nvSpPr>
        <dsp:cNvPr id="0" name=""/>
        <dsp:cNvSpPr/>
      </dsp:nvSpPr>
      <dsp:spPr>
        <a:xfrm>
          <a:off x="0" y="323259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D30AEBC5-568C-4850-8D16-37F1CDC48750}">
      <dsp:nvSpPr>
        <dsp:cNvPr id="0" name=""/>
        <dsp:cNvSpPr/>
      </dsp:nvSpPr>
      <dsp:spPr>
        <a:xfrm>
          <a:off x="391077" y="3523477"/>
          <a:ext cx="711049" cy="71104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B75607-C060-495B-ACFE-B51DD3D92073}">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66800">
            <a:lnSpc>
              <a:spcPct val="90000"/>
            </a:lnSpc>
            <a:spcBef>
              <a:spcPct val="0"/>
            </a:spcBef>
            <a:spcAft>
              <a:spcPct val="35000"/>
            </a:spcAft>
            <a:buNone/>
          </a:pPr>
          <a:r>
            <a:rPr lang="en-US" sz="2400" kern="1200"/>
            <a:t>It is recommended that a globally unique name is used for the Globus Connect Personal Collection during the installation process</a:t>
          </a:r>
        </a:p>
      </dsp:txBody>
      <dsp:txXfrm>
        <a:off x="1493203" y="3232593"/>
        <a:ext cx="6736396" cy="1292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822ED-87AA-4505-B133-A3570A91AC82}">
      <dsp:nvSpPr>
        <dsp:cNvPr id="0" name=""/>
        <dsp:cNvSpPr/>
      </dsp:nvSpPr>
      <dsp:spPr>
        <a:xfrm>
          <a:off x="0" y="552"/>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C28AA953-6BCB-449F-8383-816C54557622}">
      <dsp:nvSpPr>
        <dsp:cNvPr id="0" name=""/>
        <dsp:cNvSpPr/>
      </dsp:nvSpPr>
      <dsp:spPr>
        <a:xfrm>
          <a:off x="391077" y="291436"/>
          <a:ext cx="711049" cy="71104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88DA37-C601-41A9-BF67-30BC4850E559}">
      <dsp:nvSpPr>
        <dsp:cNvPr id="0" name=""/>
        <dsp:cNvSpPr/>
      </dsp:nvSpPr>
      <dsp:spPr>
        <a:xfrm>
          <a:off x="1493203" y="552"/>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b="1" kern="1200"/>
            <a:t>Globus Groups</a:t>
          </a:r>
          <a:endParaRPr lang="en-US" sz="2500" kern="1200"/>
        </a:p>
      </dsp:txBody>
      <dsp:txXfrm>
        <a:off x="1493203" y="552"/>
        <a:ext cx="3703320" cy="1292816"/>
      </dsp:txXfrm>
    </dsp:sp>
    <dsp:sp modelId="{466B477E-1D39-4DBB-84A6-504869D6BECC}">
      <dsp:nvSpPr>
        <dsp:cNvPr id="0" name=""/>
        <dsp:cNvSpPr/>
      </dsp:nvSpPr>
      <dsp:spPr>
        <a:xfrm>
          <a:off x="5196523" y="552"/>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100000"/>
            </a:lnSpc>
            <a:spcBef>
              <a:spcPct val="0"/>
            </a:spcBef>
            <a:spcAft>
              <a:spcPct val="35000"/>
            </a:spcAft>
            <a:buNone/>
          </a:pPr>
          <a:r>
            <a:rPr lang="en-US" sz="1300" kern="1200"/>
            <a:t>Collaborative spaces within the Globus platform that facilitate organized and secure teamwork.</a:t>
          </a:r>
        </a:p>
      </dsp:txBody>
      <dsp:txXfrm>
        <a:off x="5196523" y="552"/>
        <a:ext cx="3033076" cy="1292816"/>
      </dsp:txXfrm>
    </dsp:sp>
    <dsp:sp modelId="{9218F593-CA33-45EB-B39F-AA485B365D52}">
      <dsp:nvSpPr>
        <dsp:cNvPr id="0" name=""/>
        <dsp:cNvSpPr/>
      </dsp:nvSpPr>
      <dsp:spPr>
        <a:xfrm>
          <a:off x="0" y="161657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5BB7E795-0CAA-40C9-BA74-0C1215562BF9}">
      <dsp:nvSpPr>
        <dsp:cNvPr id="0" name=""/>
        <dsp:cNvSpPr/>
      </dsp:nvSpPr>
      <dsp:spPr>
        <a:xfrm>
          <a:off x="391077" y="1907456"/>
          <a:ext cx="711049" cy="71104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52C39-FAC2-4DD2-A021-4B5B646A033C}">
      <dsp:nvSpPr>
        <dsp:cNvPr id="0" name=""/>
        <dsp:cNvSpPr/>
      </dsp:nvSpPr>
      <dsp:spPr>
        <a:xfrm>
          <a:off x="1493203" y="161657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b="1" kern="1200"/>
            <a:t>Globus CLI</a:t>
          </a:r>
          <a:endParaRPr lang="en-US" sz="2500" kern="1200"/>
        </a:p>
      </dsp:txBody>
      <dsp:txXfrm>
        <a:off x="1493203" y="1616573"/>
        <a:ext cx="3703320" cy="1292816"/>
      </dsp:txXfrm>
    </dsp:sp>
    <dsp:sp modelId="{10E109D6-2A79-4EE0-A566-B3477427EC5B}">
      <dsp:nvSpPr>
        <dsp:cNvPr id="0" name=""/>
        <dsp:cNvSpPr/>
      </dsp:nvSpPr>
      <dsp:spPr>
        <a:xfrm>
          <a:off x="5196523" y="161657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100000"/>
            </a:lnSpc>
            <a:spcBef>
              <a:spcPct val="0"/>
            </a:spcBef>
            <a:spcAft>
              <a:spcPct val="35000"/>
            </a:spcAft>
            <a:buNone/>
          </a:pPr>
          <a:r>
            <a:rPr lang="en-US" sz="1300" kern="1200"/>
            <a:t>A command-line tool provided by Globus for interacting with the Globus service through the terminal.</a:t>
          </a:r>
        </a:p>
      </dsp:txBody>
      <dsp:txXfrm>
        <a:off x="5196523" y="1616573"/>
        <a:ext cx="3033076" cy="1292816"/>
      </dsp:txXfrm>
    </dsp:sp>
    <dsp:sp modelId="{B3D9595C-86B9-4B8B-847A-34BF249A8596}">
      <dsp:nvSpPr>
        <dsp:cNvPr id="0" name=""/>
        <dsp:cNvSpPr/>
      </dsp:nvSpPr>
      <dsp:spPr>
        <a:xfrm>
          <a:off x="0" y="3232593"/>
          <a:ext cx="8229600" cy="129281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86D6898E-08C4-4BF5-9208-310B429BED6A}">
      <dsp:nvSpPr>
        <dsp:cNvPr id="0" name=""/>
        <dsp:cNvSpPr/>
      </dsp:nvSpPr>
      <dsp:spPr>
        <a:xfrm>
          <a:off x="391077" y="3523477"/>
          <a:ext cx="711049" cy="71104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F5DF45-F10C-4EBB-B6EF-4DF67D6D6C5A}">
      <dsp:nvSpPr>
        <dsp:cNvPr id="0" name=""/>
        <dsp:cNvSpPr/>
      </dsp:nvSpPr>
      <dsp:spPr>
        <a:xfrm>
          <a:off x="1493203" y="323259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b="1" kern="1200"/>
            <a:t>Globus SDK</a:t>
          </a:r>
          <a:endParaRPr lang="en-US" sz="2500" kern="1200"/>
        </a:p>
      </dsp:txBody>
      <dsp:txXfrm>
        <a:off x="1493203" y="3232593"/>
        <a:ext cx="3703320" cy="1292816"/>
      </dsp:txXfrm>
    </dsp:sp>
    <dsp:sp modelId="{9B2E5B72-3144-450A-9547-F8C9BC303319}">
      <dsp:nvSpPr>
        <dsp:cNvPr id="0" name=""/>
        <dsp:cNvSpPr/>
      </dsp:nvSpPr>
      <dsp:spPr>
        <a:xfrm>
          <a:off x="5196523" y="323259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577850">
            <a:lnSpc>
              <a:spcPct val="100000"/>
            </a:lnSpc>
            <a:spcBef>
              <a:spcPct val="0"/>
            </a:spcBef>
            <a:spcAft>
              <a:spcPct val="35000"/>
            </a:spcAft>
            <a:buNone/>
          </a:pPr>
          <a:r>
            <a:rPr lang="en-US" sz="1300" kern="1200"/>
            <a:t>A collection of libraries, tools, and resources provided by Globus to simplify the development of applications and services that interact with the Globus platform.</a:t>
          </a:r>
        </a:p>
      </dsp:txBody>
      <dsp:txXfrm>
        <a:off x="5196523" y="3232593"/>
        <a:ext cx="3033076" cy="1292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7/17/2024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7/17/2024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377230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collection is a logical grouping of files and/or directories that can be managed and shared together as a single entity.</a:t>
            </a:r>
          </a:p>
          <a:p>
            <a:endParaRPr lang="en-US"/>
          </a:p>
          <a:p>
            <a:r>
              <a:rPr lang="en-US"/>
              <a:t>A collection can be thought of as a container for data that can be accessed, transferred, shared, and managed as a unit.</a:t>
            </a:r>
          </a:p>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143198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Deployed by NU IT that allows authorized users access to specific NU IT supported storage platforms</a:t>
            </a:r>
          </a:p>
        </p:txBody>
      </p:sp>
      <p:sp>
        <p:nvSpPr>
          <p:cNvPr id="4" name="Slide Number Placeholder 3"/>
          <p:cNvSpPr>
            <a:spLocks noGrp="1"/>
          </p:cNvSpPr>
          <p:nvPr>
            <p:ph type="sldNum" sz="quarter" idx="5"/>
          </p:nvPr>
        </p:nvSpPr>
        <p:spPr/>
        <p:txBody>
          <a:bodyPr/>
          <a:lstStyle/>
          <a:p>
            <a:fld id="{6363C63D-0C1A-0E4C-A0BD-8D65A9542426}" type="slidenum">
              <a:rPr lang="en-US" smtClean="0"/>
              <a:t>11</a:t>
            </a:fld>
            <a:endParaRPr lang="en-US"/>
          </a:p>
        </p:txBody>
      </p:sp>
    </p:spTree>
    <p:extLst>
      <p:ext uri="{BB962C8B-B14F-4D97-AF65-F5344CB8AC3E}">
        <p14:creationId xmlns:p14="http://schemas.microsoft.com/office/powerpoint/2010/main" val="282990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pPr>
            <a:r>
              <a:rPr lang="en-US"/>
              <a:t>Shared collections are hosted on either managed collections or Globus Connect Personal collections.</a:t>
            </a:r>
          </a:p>
          <a:p>
            <a:pPr>
              <a:lnSpc>
                <a:spcPct val="120000"/>
              </a:lnSpc>
              <a:spcBef>
                <a:spcPts val="0"/>
              </a:spcBef>
            </a:pPr>
            <a:endParaRPr lang="en-US"/>
          </a:p>
          <a:p>
            <a:pPr>
              <a:lnSpc>
                <a:spcPct val="120000"/>
              </a:lnSpc>
              <a:spcBef>
                <a:spcPts val="0"/>
              </a:spcBef>
            </a:pPr>
            <a:r>
              <a:rPr lang="en-US"/>
              <a:t>Shared collections are required if sharing data with external collaborators.</a:t>
            </a:r>
          </a:p>
          <a:p>
            <a:pPr>
              <a:lnSpc>
                <a:spcPct val="120000"/>
              </a:lnSpc>
              <a:spcBef>
                <a:spcPts val="0"/>
              </a:spcBef>
            </a:pPr>
            <a:endParaRPr lang="en-US"/>
          </a:p>
          <a:p>
            <a:pPr>
              <a:lnSpc>
                <a:spcPct val="120000"/>
              </a:lnSpc>
              <a:spcBef>
                <a:spcPts val="0"/>
              </a:spcBef>
            </a:pPr>
            <a:r>
              <a:rPr lang="en-US"/>
              <a:t>The owner of the shared collection defines the highest-level path that can be accessed, sets user access, and the user permissions are inherited by any subfolders.</a:t>
            </a:r>
          </a:p>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15</a:t>
            </a:fld>
            <a:endParaRPr lang="en-US"/>
          </a:p>
        </p:txBody>
      </p:sp>
    </p:spTree>
    <p:extLst>
      <p:ext uri="{BB962C8B-B14F-4D97-AF65-F5344CB8AC3E}">
        <p14:creationId xmlns:p14="http://schemas.microsoft.com/office/powerpoint/2010/main" val="711408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Works with firewalls that block incoming connections.</a:t>
            </a:r>
          </a:p>
          <a:p>
            <a:endParaRPr lang="en-US"/>
          </a:p>
          <a:p>
            <a:r>
              <a:rPr lang="en-US"/>
              <a:t>Uses proven Globus infrastructure for security and authentication.</a:t>
            </a:r>
          </a:p>
          <a:p>
            <a:endParaRPr lang="en-US"/>
          </a:p>
          <a:p>
            <a:r>
              <a:rPr lang="en-US"/>
              <a:t>User can define the paths locally that are made available to Globus</a:t>
            </a:r>
          </a:p>
          <a:p>
            <a:endParaRPr lang="en-US"/>
          </a:p>
        </p:txBody>
      </p:sp>
      <p:sp>
        <p:nvSpPr>
          <p:cNvPr id="4" name="Slide Number Placeholder 3"/>
          <p:cNvSpPr>
            <a:spLocks noGrp="1"/>
          </p:cNvSpPr>
          <p:nvPr>
            <p:ph type="sldNum" sz="quarter" idx="5"/>
          </p:nvPr>
        </p:nvSpPr>
        <p:spPr/>
        <p:txBody>
          <a:bodyPr/>
          <a:lstStyle/>
          <a:p>
            <a:fld id="{6363C63D-0C1A-0E4C-A0BD-8D65A9542426}" type="slidenum">
              <a:rPr lang="en-US" smtClean="0"/>
              <a:t>17</a:t>
            </a:fld>
            <a:endParaRPr lang="en-US"/>
          </a:p>
        </p:txBody>
      </p:sp>
    </p:spTree>
    <p:extLst>
      <p:ext uri="{BB962C8B-B14F-4D97-AF65-F5344CB8AC3E}">
        <p14:creationId xmlns:p14="http://schemas.microsoft.com/office/powerpoint/2010/main" val="371872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rgbClr val="404040"/>
                </a:solidFill>
                <a:latin typeface="Arial"/>
              </a:defRPr>
            </a:lvl1pPr>
          </a:lstStyle>
          <a:p>
            <a:r>
              <a:rPr lang="en-US"/>
              <a:t>Separator </a:t>
            </a:r>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7/17/2024</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7/17/2024</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a:p>
        </p:txBody>
      </p:sp>
      <p:sp>
        <p:nvSpPr>
          <p:cNvPr id="8"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7/17/2024</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7248" y="6445696"/>
            <a:ext cx="2133600" cy="365125"/>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36524"/>
            <a:ext cx="8839200" cy="1524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191871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a:defRPr>
            </a:lvl1pPr>
          </a:lstStyle>
          <a:p>
            <a:r>
              <a:rPr lang="en-US"/>
              <a:t>Separator</a:t>
            </a:r>
          </a:p>
        </p:txBody>
      </p:sp>
      <p:sp>
        <p:nvSpPr>
          <p:cNvPr id="3" name="TextBox 2"/>
          <p:cNvSpPr txBox="1"/>
          <p:nvPr userDrawn="1"/>
        </p:nvSpPr>
        <p:spPr>
          <a:xfrm>
            <a:off x="7057571" y="-1221619"/>
            <a:ext cx="184731" cy="369332"/>
          </a:xfrm>
          <a:prstGeom prst="rect">
            <a:avLst/>
          </a:prstGeom>
          <a:noFill/>
        </p:spPr>
        <p:txBody>
          <a:bodyPr wrap="none" rtlCol="0">
            <a:spAutoFit/>
          </a:bodyPr>
          <a:lstStyle/>
          <a:p>
            <a:endParaRPr lang="en-US" sz="180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272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46" name="Click to edit title"/>
          <p:cNvSpPr txBox="1">
            <a:spLocks noGrp="1"/>
          </p:cNvSpPr>
          <p:nvPr>
            <p:ph type="title" hasCustomPrompt="1"/>
          </p:nvPr>
        </p:nvSpPr>
        <p:spPr>
          <a:xfrm>
            <a:off x="152400" y="136524"/>
            <a:ext cx="8839200" cy="1524001"/>
          </a:xfrm>
          <a:prstGeom prst="rect">
            <a:avLst/>
          </a:prstGeom>
        </p:spPr>
        <p:txBody>
          <a:bodyPr/>
          <a:lstStyle>
            <a:lvl1pPr algn="l">
              <a:defRPr sz="4800">
                <a:solidFill>
                  <a:srgbClr val="4E2A84"/>
                </a:solidFill>
              </a:defRPr>
            </a:lvl1pPr>
          </a:lstStyle>
          <a:p>
            <a:r>
              <a:t>Click to edit title</a:t>
            </a:r>
          </a:p>
        </p:txBody>
      </p:sp>
      <p:sp>
        <p:nvSpPr>
          <p:cNvPr id="47" name="Body Level One…"/>
          <p:cNvSpPr txBox="1">
            <a:spLocks noGrp="1"/>
          </p:cNvSpPr>
          <p:nvPr>
            <p:ph type="body" idx="1" hasCustomPrompt="1"/>
          </p:nvPr>
        </p:nvSpPr>
        <p:spPr>
          <a:xfrm>
            <a:off x="152400" y="1981200"/>
            <a:ext cx="8991600" cy="3556000"/>
          </a:xfrm>
          <a:prstGeom prst="rect">
            <a:avLst/>
          </a:prstGeom>
        </p:spPr>
        <p:txBody>
          <a:bodyPr/>
          <a:lstStyle>
            <a:lvl1pPr>
              <a:spcBef>
                <a:spcPts val="900"/>
              </a:spcBef>
              <a:buClr>
                <a:srgbClr val="B6ACD1"/>
              </a:buClr>
              <a:buFontTx/>
              <a:buChar char="▪"/>
              <a:defRPr sz="4000">
                <a:solidFill>
                  <a:srgbClr val="342F2E"/>
                </a:solidFill>
              </a:defRPr>
            </a:lvl1pPr>
            <a:lvl2pPr marL="774700" indent="-317500">
              <a:spcBef>
                <a:spcPts val="900"/>
              </a:spcBef>
              <a:buClr>
                <a:srgbClr val="B6ACD1"/>
              </a:buClr>
              <a:buFontTx/>
              <a:buChar char="▪"/>
              <a:defRPr sz="4000">
                <a:solidFill>
                  <a:srgbClr val="342F2E"/>
                </a:solidFill>
              </a:defRPr>
            </a:lvl2pPr>
            <a:lvl3pPr marL="1200150" indent="-285750">
              <a:spcBef>
                <a:spcPts val="900"/>
              </a:spcBef>
              <a:buClr>
                <a:srgbClr val="B6ACD1"/>
              </a:buClr>
              <a:buFontTx/>
              <a:defRPr sz="4000">
                <a:solidFill>
                  <a:srgbClr val="342F2E"/>
                </a:solidFill>
              </a:defRPr>
            </a:lvl3pPr>
            <a:lvl4pPr marL="1698171" indent="-326571">
              <a:spcBef>
                <a:spcPts val="900"/>
              </a:spcBef>
              <a:buClr>
                <a:srgbClr val="B6ACD1"/>
              </a:buClr>
              <a:buFontTx/>
              <a:buChar char="•"/>
              <a:defRPr sz="4000">
                <a:solidFill>
                  <a:srgbClr val="342F2E"/>
                </a:solidFill>
              </a:defRPr>
            </a:lvl4pPr>
            <a:lvl5pPr marL="2286000" indent="-457200">
              <a:spcBef>
                <a:spcPts val="900"/>
              </a:spcBef>
              <a:buClr>
                <a:srgbClr val="B6ACD1"/>
              </a:buClr>
              <a:buFontTx/>
              <a:buChar char="▪"/>
              <a:defRPr sz="4000">
                <a:solidFill>
                  <a:srgbClr val="342F2E"/>
                </a:solidFill>
              </a:defRPr>
            </a:lvl5pPr>
          </a:lstStyle>
          <a:p>
            <a:r>
              <a:t>Level one</a:t>
            </a:r>
          </a:p>
          <a:p>
            <a:pPr lvl="1"/>
            <a:endParaRPr/>
          </a:p>
          <a:p>
            <a:pPr lvl="2"/>
            <a:endParaRPr/>
          </a:p>
          <a:p>
            <a:pPr lvl="3"/>
            <a:endParaRPr/>
          </a:p>
          <a:p>
            <a:pPr lvl="4"/>
            <a:endParaRPr/>
          </a:p>
        </p:txBody>
      </p:sp>
      <p:sp>
        <p:nvSpPr>
          <p:cNvPr id="48" name="Slide Number"/>
          <p:cNvSpPr txBox="1">
            <a:spLocks noGrp="1"/>
          </p:cNvSpPr>
          <p:nvPr>
            <p:ph type="sldNum" sz="quarter" idx="2"/>
          </p:nvPr>
        </p:nvSpPr>
        <p:spPr>
          <a:xfrm>
            <a:off x="8797192" y="6458482"/>
            <a:ext cx="273656" cy="3523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10278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7248" y="6445696"/>
            <a:ext cx="2133600" cy="365125"/>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36524"/>
            <a:ext cx="8839200" cy="1524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2644854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7248" y="6445696"/>
            <a:ext cx="2133600" cy="365125"/>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36524"/>
            <a:ext cx="8839200" cy="1524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289452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7248" y="6445696"/>
            <a:ext cx="2133600" cy="365125"/>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152400" y="136524"/>
            <a:ext cx="8839200" cy="1524000"/>
          </a:xfrm>
        </p:spPr>
        <p:txBody>
          <a:bodyPr>
            <a:normAutofit/>
          </a:bodyPr>
          <a:lstStyle>
            <a:lvl1pPr algn="l">
              <a:defRPr sz="4800">
                <a:solidFill>
                  <a:srgbClr val="4E2A84"/>
                </a:solidFill>
              </a:defRPr>
            </a:lvl1pPr>
          </a:lstStyle>
          <a:p>
            <a:r>
              <a:rPr lang="en-US"/>
              <a:t>Click to edit title</a:t>
            </a:r>
          </a:p>
        </p:txBody>
      </p:sp>
    </p:spTree>
    <p:extLst>
      <p:ext uri="{BB962C8B-B14F-4D97-AF65-F5344CB8AC3E}">
        <p14:creationId xmlns:p14="http://schemas.microsoft.com/office/powerpoint/2010/main" val="1354257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Content, no bullets">
    <p:spTree>
      <p:nvGrpSpPr>
        <p:cNvPr id="1" name=""/>
        <p:cNvGrpSpPr/>
        <p:nvPr/>
      </p:nvGrpSpPr>
      <p:grpSpPr>
        <a:xfrm>
          <a:off x="0" y="0"/>
          <a:ext cx="0" cy="0"/>
          <a:chOff x="0" y="0"/>
          <a:chExt cx="0" cy="0"/>
        </a:xfrm>
      </p:grpSpPr>
      <p:pic>
        <p:nvPicPr>
          <p:cNvPr id="55"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6" name="Rectangle 9"/>
          <p:cNvSpPr/>
          <p:nvPr/>
        </p:nvSpPr>
        <p:spPr>
          <a:xfrm>
            <a:off x="269737" y="6468141"/>
            <a:ext cx="1325798" cy="304801"/>
          </a:xfrm>
          <a:prstGeom prst="rect">
            <a:avLst/>
          </a:prstGeom>
          <a:solidFill>
            <a:srgbClr val="4E2A84"/>
          </a:solidFill>
          <a:ln w="12700">
            <a:miter lim="400000"/>
          </a:ln>
        </p:spPr>
        <p:txBody>
          <a:bodyPr lIns="45719" rIns="45719" anchor="ctr"/>
          <a:lstStyle/>
          <a:p>
            <a:pPr marL="0" marR="0" lvl="0" indent="0" algn="ctr" defTabSz="4572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pic>
        <p:nvPicPr>
          <p:cNvPr id="57" name="Picture 8" descr="Picture 8"/>
          <p:cNvPicPr>
            <a:picLocks noChangeAspect="1"/>
          </p:cNvPicPr>
          <p:nvPr/>
        </p:nvPicPr>
        <p:blipFill>
          <a:blip r:embed="rId3"/>
          <a:stretch>
            <a:fillRect/>
          </a:stretch>
        </p:blipFill>
        <p:spPr>
          <a:xfrm>
            <a:off x="76200" y="6395654"/>
            <a:ext cx="2590800" cy="449773"/>
          </a:xfrm>
          <a:prstGeom prst="rect">
            <a:avLst/>
          </a:prstGeom>
          <a:ln w="12700">
            <a:miter lim="400000"/>
          </a:ln>
        </p:spPr>
      </p:pic>
      <p:sp>
        <p:nvSpPr>
          <p:cNvPr id="58" name="Click to edit title"/>
          <p:cNvSpPr txBox="1">
            <a:spLocks noGrp="1"/>
          </p:cNvSpPr>
          <p:nvPr>
            <p:ph type="title" hasCustomPrompt="1"/>
          </p:nvPr>
        </p:nvSpPr>
        <p:spPr>
          <a:xfrm>
            <a:off x="152400" y="136524"/>
            <a:ext cx="8839200" cy="1524001"/>
          </a:xfrm>
          <a:prstGeom prst="rect">
            <a:avLst/>
          </a:prstGeom>
        </p:spPr>
        <p:txBody>
          <a:bodyPr/>
          <a:lstStyle>
            <a:lvl1pPr algn="l">
              <a:defRPr sz="4800">
                <a:solidFill>
                  <a:srgbClr val="4E2A84"/>
                </a:solidFill>
              </a:defRPr>
            </a:lvl1pPr>
          </a:lstStyle>
          <a:p>
            <a:r>
              <a:t>Click to edit title</a:t>
            </a:r>
          </a:p>
        </p:txBody>
      </p:sp>
      <p:sp>
        <p:nvSpPr>
          <p:cNvPr id="59" name="Body Level One…"/>
          <p:cNvSpPr txBox="1">
            <a:spLocks noGrp="1"/>
          </p:cNvSpPr>
          <p:nvPr>
            <p:ph type="body" sz="half" idx="1" hasCustomPrompt="1"/>
          </p:nvPr>
        </p:nvSpPr>
        <p:spPr>
          <a:xfrm>
            <a:off x="152400" y="1883833"/>
            <a:ext cx="8839200" cy="1798152"/>
          </a:xfrm>
          <a:prstGeom prst="rect">
            <a:avLst/>
          </a:prstGeom>
        </p:spPr>
        <p:txBody>
          <a:bodyPr/>
          <a:lstStyle>
            <a:lvl1pPr marL="0" indent="0" defTabSz="609584">
              <a:spcBef>
                <a:spcPts val="0"/>
              </a:spcBef>
              <a:buSzTx/>
              <a:buFontTx/>
              <a:buNone/>
              <a:defRPr sz="4000">
                <a:solidFill>
                  <a:srgbClr val="342F2E"/>
                </a:solidFill>
              </a:defRPr>
            </a:lvl1pPr>
            <a:lvl2pPr marL="865414" indent="-408214" defTabSz="609584">
              <a:spcBef>
                <a:spcPts val="0"/>
              </a:spcBef>
              <a:buFontTx/>
              <a:defRPr sz="4000">
                <a:solidFill>
                  <a:srgbClr val="342F2E"/>
                </a:solidFill>
              </a:defRPr>
            </a:lvl2pPr>
            <a:lvl3pPr marL="1295400" indent="-381000" defTabSz="609584">
              <a:spcBef>
                <a:spcPts val="0"/>
              </a:spcBef>
              <a:buFontTx/>
              <a:defRPr sz="4000">
                <a:solidFill>
                  <a:srgbClr val="342F2E"/>
                </a:solidFill>
              </a:defRPr>
            </a:lvl3pPr>
            <a:lvl4pPr marL="1828800" indent="-457200" defTabSz="609584">
              <a:spcBef>
                <a:spcPts val="0"/>
              </a:spcBef>
              <a:buFontTx/>
              <a:defRPr sz="4000">
                <a:solidFill>
                  <a:srgbClr val="342F2E"/>
                </a:solidFill>
              </a:defRPr>
            </a:lvl4pPr>
            <a:lvl5pPr marL="2286000" indent="-457200" defTabSz="609584">
              <a:spcBef>
                <a:spcPts val="0"/>
              </a:spcBef>
              <a:buFontTx/>
              <a:defRPr sz="4000">
                <a:solidFill>
                  <a:srgbClr val="342F2E"/>
                </a:solidFill>
              </a:defRPr>
            </a:lvl5pPr>
          </a:lstStyle>
          <a:p>
            <a:r>
              <a:t>Add text here. Without a bulleted list, the font remains the same–36pt. Arial.</a:t>
            </a:r>
          </a:p>
          <a:p>
            <a:pPr lvl="1"/>
            <a:endParaRPr/>
          </a:p>
          <a:p>
            <a:pPr lvl="2"/>
            <a:endParaRPr/>
          </a:p>
          <a:p>
            <a:pPr lvl="3"/>
            <a:endParaRPr/>
          </a:p>
          <a:p>
            <a:pPr lvl="4"/>
            <a:endParaRPr/>
          </a:p>
        </p:txBody>
      </p:sp>
      <p:sp>
        <p:nvSpPr>
          <p:cNvPr id="60" name="Text Placeholder 10"/>
          <p:cNvSpPr>
            <a:spLocks noGrp="1"/>
          </p:cNvSpPr>
          <p:nvPr>
            <p:ph type="body" sz="quarter" idx="21" hasCustomPrompt="1"/>
          </p:nvPr>
        </p:nvSpPr>
        <p:spPr>
          <a:xfrm>
            <a:off x="227013" y="5086350"/>
            <a:ext cx="8672512" cy="939801"/>
          </a:xfrm>
          <a:prstGeom prst="rect">
            <a:avLst/>
          </a:prstGeom>
        </p:spPr>
        <p:txBody>
          <a:bodyPr/>
          <a:lstStyle>
            <a:lvl1pPr marL="0" indent="0" defTabSz="609584">
              <a:spcBef>
                <a:spcPts val="0"/>
              </a:spcBef>
              <a:buSzTx/>
              <a:buFontTx/>
              <a:buNone/>
              <a:defRPr sz="1600"/>
            </a:lvl1pPr>
          </a:lstStyle>
          <a:p>
            <a:r>
              <a:t>You may adjust the font to accommodate for longer content, but for readability, try to keep font size 16pt. or larger.</a:t>
            </a:r>
          </a:p>
        </p:txBody>
      </p:sp>
      <p:sp>
        <p:nvSpPr>
          <p:cNvPr id="61" name="Slide Number"/>
          <p:cNvSpPr txBox="1">
            <a:spLocks noGrp="1"/>
          </p:cNvSpPr>
          <p:nvPr>
            <p:ph type="sldNum" sz="quarter" idx="2"/>
          </p:nvPr>
        </p:nvSpPr>
        <p:spPr>
          <a:xfrm>
            <a:off x="8797192" y="6458482"/>
            <a:ext cx="273656" cy="352341"/>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FFFFFF"/>
              </a:solidFill>
              <a:effectLst/>
              <a:uLnTx/>
              <a:uFillTx/>
              <a:latin typeface="Arial"/>
              <a:ea typeface="+mn-ea"/>
              <a:cs typeface="Arial"/>
            </a:endParaRPr>
          </a:p>
        </p:txBody>
      </p:sp>
    </p:spTree>
    <p:extLst>
      <p:ext uri="{BB962C8B-B14F-4D97-AF65-F5344CB8AC3E}">
        <p14:creationId xmlns:p14="http://schemas.microsoft.com/office/powerpoint/2010/main" val="15635983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7/17/2024</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7/17/2024</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7/17/2024</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7/17/2024</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7/17/2024</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7/17/2024</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7/17/2024</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 id="2147483661" r:id="rId13"/>
    <p:sldLayoutId id="2147483662" r:id="rId14"/>
    <p:sldLayoutId id="2147483663" r:id="rId15"/>
    <p:sldLayoutId id="2147483665" r:id="rId16"/>
    <p:sldLayoutId id="2147483666" r:id="rId17"/>
    <p:sldLayoutId id="2147483667" r:id="rId18"/>
    <p:sldLayoutId id="2147483668" r:id="rId19"/>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hyperlink" Target="https://app.smartsheet.com/b/form/d563d02a9a6c4e28ba515fec4e5f6635" TargetMode="Externa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hyperlink" Target="https://services.northwestern.edu/TDClient/30/Portal/KB/ArticleDet?ID=1967" TargetMode="External"/><Relationship Id="rId3" Type="http://schemas.openxmlformats.org/officeDocument/2006/relationships/hyperlink" Target="https://www.globus.org/globus-connect-personal" TargetMode="External"/><Relationship Id="rId7" Type="http://schemas.openxmlformats.org/officeDocument/2006/relationships/hyperlink" Target="https://services.northwestern.edu/TDClient/30/Portal/KB/ArticleDet?ID=2017" TargetMode="External"/><Relationship Id="rId2" Type="http://schemas.openxmlformats.org/officeDocument/2006/relationships/hyperlink" Target="https://docs.globus.org/cli/" TargetMode="External"/><Relationship Id="rId1" Type="http://schemas.openxmlformats.org/officeDocument/2006/relationships/slideLayout" Target="../slideLayouts/slideLayout7.xml"/><Relationship Id="rId6" Type="http://schemas.openxmlformats.org/officeDocument/2006/relationships/hyperlink" Target="https://docs.globus.org/cli/reference/" TargetMode="External"/><Relationship Id="rId5" Type="http://schemas.openxmlformats.org/officeDocument/2006/relationships/hyperlink" Target="https://docs.globus.org/globus-connect-personal/firewall-configuration/" TargetMode="External"/><Relationship Id="rId10" Type="http://schemas.openxmlformats.org/officeDocument/2006/relationships/hyperlink" Target="https://services.northwestern.edu/TDClient/30/Portal/KB/ArticleDet?ID=1969" TargetMode="External"/><Relationship Id="rId4" Type="http://schemas.openxmlformats.org/officeDocument/2006/relationships/hyperlink" Target="https://docs.globus.org/guides/tutorials/manage-files/share-files/" TargetMode="External"/><Relationship Id="rId9" Type="http://schemas.openxmlformats.org/officeDocument/2006/relationships/hyperlink" Target="https://services.northwestern.edu/TDClient/30/Portal/KB/ArticleDet?ID=1968"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mailto:globus-help@northwestern.edu"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WU PPT Wide Opt 2_Cover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905"/>
            <a:ext cx="9144000" cy="5660417"/>
          </a:xfrm>
          <a:prstGeom prst="rect">
            <a:avLst/>
          </a:prstGeom>
        </p:spPr>
      </p:pic>
      <p:sp>
        <p:nvSpPr>
          <p:cNvPr id="10" name="Rectangle 9">
            <a:extLst>
              <a:ext uri="{FF2B5EF4-FFF2-40B4-BE49-F238E27FC236}">
                <a16:creationId xmlns:a16="http://schemas.microsoft.com/office/drawing/2014/main" id="{B1C2BA4D-3015-3142-9377-21CC4123E88D}"/>
              </a:ext>
            </a:extLst>
          </p:cNvPr>
          <p:cNvSpPr/>
          <p:nvPr/>
        </p:nvSpPr>
        <p:spPr>
          <a:xfrm>
            <a:off x="196982" y="932833"/>
            <a:ext cx="1639329" cy="690537"/>
          </a:xfrm>
          <a:prstGeom prst="rect">
            <a:avLst/>
          </a:pr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 picture containing text&#10;&#10;Description automatically generated">
            <a:extLst>
              <a:ext uri="{FF2B5EF4-FFF2-40B4-BE49-F238E27FC236}">
                <a16:creationId xmlns:a16="http://schemas.microsoft.com/office/drawing/2014/main" id="{FD219E3B-8639-D047-9583-8001DC8E00FF}"/>
              </a:ext>
            </a:extLst>
          </p:cNvPr>
          <p:cNvPicPr>
            <a:picLocks noChangeAspect="1"/>
          </p:cNvPicPr>
          <p:nvPr/>
        </p:nvPicPr>
        <p:blipFill>
          <a:blip r:embed="rId4"/>
          <a:stretch>
            <a:fillRect/>
          </a:stretch>
        </p:blipFill>
        <p:spPr>
          <a:xfrm>
            <a:off x="-36465" y="857251"/>
            <a:ext cx="2106220" cy="975997"/>
          </a:xfrm>
          <a:prstGeom prst="rect">
            <a:avLst/>
          </a:prstGeom>
          <a:effectLst/>
        </p:spPr>
      </p:pic>
      <p:sp>
        <p:nvSpPr>
          <p:cNvPr id="11" name="Subtitle 2">
            <a:extLst>
              <a:ext uri="{FF2B5EF4-FFF2-40B4-BE49-F238E27FC236}">
                <a16:creationId xmlns:a16="http://schemas.microsoft.com/office/drawing/2014/main" id="{2472458B-87B2-F44C-ADBF-72B887E46655}"/>
              </a:ext>
            </a:extLst>
          </p:cNvPr>
          <p:cNvSpPr txBox="1">
            <a:spLocks/>
          </p:cNvSpPr>
          <p:nvPr/>
        </p:nvSpPr>
        <p:spPr>
          <a:xfrm>
            <a:off x="2190730" y="4139466"/>
            <a:ext cx="6953269" cy="1667776"/>
          </a:xfrm>
          <a:prstGeom prst="rect">
            <a:avLst/>
          </a:prstGeom>
        </p:spPr>
        <p:txBody>
          <a:bodyPr vert="horz" lIns="91440" tIns="45720" rIns="91440" bIns="45720" rtlCol="0" anchor="t">
            <a:normAutofit fontScale="92500" lnSpcReduction="20000"/>
          </a:bodyPr>
          <a:lstStyle>
            <a:lvl1pPr marL="0" indent="0" algn="l" defTabSz="609585" rtl="0" eaLnBrk="1" latinLnBrk="0" hangingPunct="1">
              <a:spcBef>
                <a:spcPct val="20000"/>
              </a:spcBef>
              <a:buClr>
                <a:srgbClr val="B6ACD1"/>
              </a:buClr>
              <a:buFontTx/>
              <a:buNone/>
              <a:defRPr sz="4000" kern="1200">
                <a:solidFill>
                  <a:srgbClr val="342F2E"/>
                </a:solidFill>
                <a:latin typeface="Arial"/>
                <a:ea typeface="+mn-ea"/>
                <a:cs typeface="Arial"/>
              </a:defRPr>
            </a:lvl1pPr>
            <a:lvl2pPr marL="990575" indent="-380990" algn="l" defTabSz="609585" rtl="0" eaLnBrk="1" latinLnBrk="0" hangingPunct="1">
              <a:spcBef>
                <a:spcPct val="20000"/>
              </a:spcBef>
              <a:buClr>
                <a:srgbClr val="B6ACD1"/>
              </a:buClr>
              <a:buFont typeface="Wingdings" pitchFamily="2" charset="2"/>
              <a:buChar char="§"/>
              <a:defRPr sz="3600" kern="1200">
                <a:solidFill>
                  <a:srgbClr val="342F2E"/>
                </a:solidFill>
                <a:latin typeface="Arial"/>
                <a:ea typeface="+mn-ea"/>
                <a:cs typeface="Arial"/>
              </a:defRPr>
            </a:lvl2pPr>
            <a:lvl3pPr marL="1523962" indent="-304792" algn="l" defTabSz="609585" rtl="0" eaLnBrk="1" latinLnBrk="0" hangingPunct="1">
              <a:spcBef>
                <a:spcPct val="20000"/>
              </a:spcBef>
              <a:buClr>
                <a:srgbClr val="716C6B"/>
              </a:buClr>
              <a:buFont typeface="Arial"/>
              <a:buChar char="•"/>
              <a:defRPr sz="3200" kern="1200">
                <a:solidFill>
                  <a:srgbClr val="342F2E"/>
                </a:solidFill>
                <a:latin typeface="Arial"/>
                <a:ea typeface="+mn-ea"/>
                <a:cs typeface="Arial"/>
              </a:defRPr>
            </a:lvl3pPr>
            <a:lvl4pPr marL="2133547" indent="-304792" algn="l" defTabSz="609585" rtl="0" eaLnBrk="1" latinLnBrk="0" hangingPunct="1">
              <a:spcBef>
                <a:spcPct val="20000"/>
              </a:spcBef>
              <a:buClr>
                <a:srgbClr val="716C6B"/>
              </a:buClr>
              <a:buFont typeface="Arial"/>
              <a:buChar char="–"/>
              <a:defRPr sz="2667" kern="1200">
                <a:solidFill>
                  <a:srgbClr val="342F2E"/>
                </a:solidFill>
                <a:latin typeface="Arial"/>
                <a:ea typeface="+mn-ea"/>
                <a:cs typeface="Arial"/>
              </a:defRPr>
            </a:lvl4pPr>
            <a:lvl5pPr marL="2743131" indent="-304792" algn="l" defTabSz="609585" rtl="0" eaLnBrk="1" latinLnBrk="0" hangingPunct="1">
              <a:spcBef>
                <a:spcPct val="20000"/>
              </a:spcBef>
              <a:buClr>
                <a:srgbClr val="716C6B"/>
              </a:buClr>
              <a:buFont typeface="Arial" panose="020B0604020202020204" pitchFamily="34" charset="0"/>
              <a:buChar char="•"/>
              <a:defRPr sz="2667" kern="1200">
                <a:solidFill>
                  <a:srgbClr val="342F2E"/>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800">
                <a:solidFill>
                  <a:srgbClr val="716C6B"/>
                </a:solidFill>
              </a:rPr>
              <a:t>Brian Roland</a:t>
            </a:r>
          </a:p>
          <a:p>
            <a:r>
              <a:rPr lang="en-US" sz="2800">
                <a:solidFill>
                  <a:srgbClr val="716C6B"/>
                </a:solidFill>
              </a:rPr>
              <a:t>Data Management Specialist</a:t>
            </a:r>
          </a:p>
          <a:p>
            <a:r>
              <a:rPr lang="en-US" sz="2800">
                <a:solidFill>
                  <a:srgbClr val="716C6B"/>
                </a:solidFill>
              </a:rPr>
              <a:t>Northwestern IT</a:t>
            </a:r>
          </a:p>
          <a:p>
            <a:r>
              <a:rPr lang="en-US" sz="2800">
                <a:solidFill>
                  <a:srgbClr val="716C6B"/>
                </a:solidFill>
              </a:rPr>
              <a:t>Research Computing and Data Services</a:t>
            </a:r>
          </a:p>
          <a:p>
            <a:endParaRPr lang="en-US" sz="2800">
              <a:solidFill>
                <a:srgbClr val="716C6B"/>
              </a:solidFill>
            </a:endParaRPr>
          </a:p>
        </p:txBody>
      </p:sp>
      <p:sp>
        <p:nvSpPr>
          <p:cNvPr id="12" name="Title 1">
            <a:extLst>
              <a:ext uri="{FF2B5EF4-FFF2-40B4-BE49-F238E27FC236}">
                <a16:creationId xmlns:a16="http://schemas.microsoft.com/office/drawing/2014/main" id="{5B70744A-7A0F-B547-B6FE-20191EA5858E}"/>
              </a:ext>
            </a:extLst>
          </p:cNvPr>
          <p:cNvSpPr txBox="1">
            <a:spLocks/>
          </p:cNvSpPr>
          <p:nvPr/>
        </p:nvSpPr>
        <p:spPr>
          <a:xfrm>
            <a:off x="2154263" y="1930174"/>
            <a:ext cx="6989736" cy="1470025"/>
          </a:xfrm>
          <a:prstGeom prst="rect">
            <a:avLst/>
          </a:prstGeom>
        </p:spPr>
        <p:txBody>
          <a:bodyPr vert="horz" lIns="121920" tIns="60960" rIns="121920" bIns="60960" rtlCol="0" anchor="ctr">
            <a:normAutofit fontScale="62500" lnSpcReduction="200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r>
              <a:rPr lang="en-US" sz="5400" b="1">
                <a:solidFill>
                  <a:srgbClr val="4E2A84"/>
                </a:solidFill>
              </a:rPr>
              <a:t>Globus in Action: Introduction to Globus for Research Data Management</a:t>
            </a:r>
          </a:p>
        </p:txBody>
      </p:sp>
      <p:sp>
        <p:nvSpPr>
          <p:cNvPr id="13" name="Title 1">
            <a:extLst>
              <a:ext uri="{FF2B5EF4-FFF2-40B4-BE49-F238E27FC236}">
                <a16:creationId xmlns:a16="http://schemas.microsoft.com/office/drawing/2014/main" id="{80A035B6-7A78-344A-B37E-6CC9517E61F4}"/>
              </a:ext>
            </a:extLst>
          </p:cNvPr>
          <p:cNvSpPr txBox="1">
            <a:spLocks/>
          </p:cNvSpPr>
          <p:nvPr/>
        </p:nvSpPr>
        <p:spPr>
          <a:xfrm>
            <a:off x="2154264" y="3196853"/>
            <a:ext cx="6989735" cy="76010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endParaRPr lang="en-US" sz="4000" i="1">
              <a:solidFill>
                <a:srgbClr val="342F2E"/>
              </a:solidFill>
            </a:endParaRPr>
          </a:p>
        </p:txBody>
      </p:sp>
    </p:spTree>
    <p:extLst>
      <p:ext uri="{BB962C8B-B14F-4D97-AF65-F5344CB8AC3E}">
        <p14:creationId xmlns:p14="http://schemas.microsoft.com/office/powerpoint/2010/main" val="1664470662"/>
      </p:ext>
    </p:extLst>
  </p:cSld>
  <p:clrMapOvr>
    <a:masterClrMapping/>
  </p:clrMapOvr>
  <mc:AlternateContent xmlns:mc="http://schemas.openxmlformats.org/markup-compatibility/2006">
    <mc:Choice xmlns:p14="http://schemas.microsoft.com/office/powerpoint/2010/main" Requires="p14">
      <p:transition p14:dur="0" advTm="9283"/>
    </mc:Choice>
    <mc:Fallback>
      <p:transition advTm="9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3328737" cy="458787"/>
          </a:xfrm>
        </p:spPr>
        <p:txBody>
          <a:bodyPr>
            <a:normAutofit/>
          </a:bodyPr>
          <a:lstStyle/>
          <a:p>
            <a:pPr algn="ctr"/>
            <a:r>
              <a:rPr lang="en-US" sz="2400">
                <a:solidFill>
                  <a:srgbClr val="7030A0"/>
                </a:solidFill>
              </a:rPr>
              <a:t>Navigation Menu</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457200" y="850232"/>
            <a:ext cx="3008313" cy="5275931"/>
          </a:xfrm>
        </p:spPr>
        <p:txBody>
          <a:bodyPr>
            <a:normAutofit lnSpcReduction="10000"/>
          </a:bodyPr>
          <a:lstStyle/>
          <a:p>
            <a:pPr marL="285750" indent="-285750">
              <a:buClr>
                <a:schemeClr val="accent4"/>
              </a:buClr>
              <a:buFont typeface="Wingdings" panose="05000000000000000000" pitchFamily="2" charset="2"/>
              <a:buChar char="§"/>
            </a:pPr>
            <a:r>
              <a:rPr lang="en-US" b="1"/>
              <a:t>File Manager</a:t>
            </a:r>
            <a:r>
              <a:rPr lang="en-US"/>
              <a:t> is where you will setup and submit globus transfers</a:t>
            </a:r>
          </a:p>
          <a:p>
            <a:pPr marL="285750" indent="-285750">
              <a:buClr>
                <a:schemeClr val="accent4"/>
              </a:buClr>
              <a:buFont typeface="Wingdings" panose="05000000000000000000" pitchFamily="2" charset="2"/>
              <a:buChar char="§"/>
            </a:pPr>
            <a:r>
              <a:rPr lang="en-US" b="1"/>
              <a:t>Bookmarks</a:t>
            </a:r>
            <a:r>
              <a:rPr lang="en-US"/>
              <a:t> is where you can find and manage shortcuts you to various Collections frequently accessed</a:t>
            </a:r>
          </a:p>
          <a:p>
            <a:pPr marL="285750" indent="-285750">
              <a:buClr>
                <a:schemeClr val="accent4"/>
              </a:buClr>
              <a:buFont typeface="Wingdings" panose="05000000000000000000" pitchFamily="2" charset="2"/>
              <a:buChar char="§"/>
            </a:pPr>
            <a:r>
              <a:rPr lang="en-US" b="1"/>
              <a:t>Activity</a:t>
            </a:r>
            <a:r>
              <a:rPr lang="en-US"/>
              <a:t> is where users can find the status of current transfers and a history of recently completed transfers.</a:t>
            </a:r>
            <a:endParaRPr lang="en-US" b="1"/>
          </a:p>
          <a:p>
            <a:pPr marL="285750" indent="-285750">
              <a:buClr>
                <a:schemeClr val="accent4"/>
              </a:buClr>
              <a:buFont typeface="Wingdings" panose="05000000000000000000" pitchFamily="2" charset="2"/>
              <a:buChar char="§"/>
            </a:pPr>
            <a:r>
              <a:rPr lang="en-US" b="1"/>
              <a:t>Collections</a:t>
            </a:r>
            <a:r>
              <a:rPr lang="en-US"/>
              <a:t> is where you can search information on publicly listed Globus Collections. </a:t>
            </a:r>
          </a:p>
          <a:p>
            <a:pPr marL="285750" indent="-285750">
              <a:buClr>
                <a:schemeClr val="accent4"/>
              </a:buClr>
              <a:buFont typeface="Wingdings" panose="05000000000000000000" pitchFamily="2" charset="2"/>
              <a:buChar char="§"/>
            </a:pPr>
            <a:r>
              <a:rPr lang="en-US" b="1"/>
              <a:t>Groups</a:t>
            </a:r>
            <a:r>
              <a:rPr lang="en-US"/>
              <a:t> is where you can create, manage, or request access to Globus groups that help manage permissions on Globus Collections</a:t>
            </a:r>
          </a:p>
          <a:p>
            <a:pPr marL="285750" indent="-285750">
              <a:buClr>
                <a:schemeClr val="accent4"/>
              </a:buClr>
              <a:buFont typeface="Wingdings" panose="05000000000000000000" pitchFamily="2" charset="2"/>
              <a:buChar char="§"/>
            </a:pPr>
            <a:r>
              <a:rPr lang="en-US" b="1"/>
              <a:t>Settings</a:t>
            </a:r>
            <a:r>
              <a:rPr lang="en-US"/>
              <a:t> is where you manage your Globus account including consents, Globus Group memberships, and the developer console.</a:t>
            </a:r>
            <a:endParaRPr lang="en-US" b="1"/>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6E12CD-FCB1-464E-A775-0B83FDDACE03}" type="slidenum">
              <a:rPr kumimoji="0" lang="en-US" sz="1200" b="0" i="0" u="none" strike="noStrike" kern="1200" cap="none" spc="0" normalizeH="0" baseline="0" noProof="0" smtClean="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pic>
        <p:nvPicPr>
          <p:cNvPr id="7" name="Content Placeholder 6">
            <a:extLst>
              <a:ext uri="{FF2B5EF4-FFF2-40B4-BE49-F238E27FC236}">
                <a16:creationId xmlns:a16="http://schemas.microsoft.com/office/drawing/2014/main" id="{0246DBAC-32BD-B549-D5BE-6C367B4B68F7}"/>
              </a:ext>
            </a:extLst>
          </p:cNvPr>
          <p:cNvPicPr>
            <a:picLocks noGrp="1" noChangeAspect="1"/>
          </p:cNvPicPr>
          <p:nvPr>
            <p:ph idx="1"/>
          </p:nvPr>
        </p:nvPicPr>
        <p:blipFill rotWithShape="1">
          <a:blip r:embed="rId2"/>
          <a:srcRect r="80910" b="17097"/>
          <a:stretch/>
        </p:blipFill>
        <p:spPr>
          <a:xfrm>
            <a:off x="3940937" y="273050"/>
            <a:ext cx="3746051" cy="5853113"/>
          </a:xfrm>
          <a:prstGeom prst="rect">
            <a:avLst/>
          </a:prstGeom>
        </p:spPr>
      </p:pic>
    </p:spTree>
    <p:extLst>
      <p:ext uri="{BB962C8B-B14F-4D97-AF65-F5344CB8AC3E}">
        <p14:creationId xmlns:p14="http://schemas.microsoft.com/office/powerpoint/2010/main" val="236518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prstGeom prst="rect">
            <a:avLst/>
          </a:prstGeom>
        </p:spPr>
        <p:txBody>
          <a:bodyPr>
            <a:normAutofit/>
          </a:bodyPr>
          <a:lstStyle/>
          <a:p>
            <a:pPr algn="ctr"/>
            <a:r>
              <a:rPr lang="en-US" b="1"/>
              <a:t>How Does Globus Work?</a:t>
            </a:r>
          </a:p>
        </p:txBody>
      </p:sp>
      <p:sp>
        <p:nvSpPr>
          <p:cNvPr id="214" name="Text Placeholder 3"/>
          <p:cNvSpPr txBox="1">
            <a:spLocks noGrp="1"/>
          </p:cNvSpPr>
          <p:nvPr>
            <p:ph type="body" idx="1"/>
          </p:nvPr>
        </p:nvSpPr>
        <p:spPr>
          <a:xfrm>
            <a:off x="152400" y="1467853"/>
            <a:ext cx="8991600" cy="4024057"/>
          </a:xfrm>
          <a:prstGeom prst="rect">
            <a:avLst/>
          </a:prstGeom>
        </p:spPr>
        <p:txBody>
          <a:bodyPr vert="horz" lIns="45719" tIns="45720" rIns="45719" bIns="45720" rtlCol="0" anchor="t">
            <a:normAutofit fontScale="77500" lnSpcReduction="20000"/>
          </a:bodyPr>
          <a:lstStyle/>
          <a:p>
            <a:pPr marL="0" indent="0" defTabSz="512051">
              <a:buNone/>
              <a:defRPr sz="3359"/>
            </a:pPr>
            <a:r>
              <a:rPr lang="en-US" sz="3600" b="0"/>
              <a:t>Globus allows you to manage and transfer data between nodes they call </a:t>
            </a:r>
            <a:r>
              <a:rPr lang="en-US" sz="3600" b="0" i="1"/>
              <a:t>Collections</a:t>
            </a:r>
            <a:r>
              <a:rPr lang="en-US" sz="3600" b="0"/>
              <a:t>. Globus supports three types of Collections:</a:t>
            </a:r>
          </a:p>
          <a:p>
            <a:pPr marL="0" indent="0" defTabSz="512051">
              <a:buNone/>
              <a:defRPr sz="3359"/>
            </a:pPr>
            <a:endParaRPr lang="en-US" sz="3600" b="0"/>
          </a:p>
          <a:p>
            <a:pPr defTabSz="512051">
              <a:defRPr sz="3359"/>
            </a:pPr>
            <a:r>
              <a:rPr lang="en-US" sz="3600"/>
              <a:t>Managed Collections</a:t>
            </a:r>
          </a:p>
          <a:p>
            <a:pPr marL="0" indent="0" defTabSz="512051">
              <a:buNone/>
              <a:defRPr sz="3359"/>
            </a:pPr>
            <a:endParaRPr lang="en-US" sz="3600"/>
          </a:p>
          <a:p>
            <a:pPr defTabSz="512051">
              <a:defRPr sz="3359"/>
            </a:pPr>
            <a:r>
              <a:rPr lang="en-US" sz="3600"/>
              <a:t>Guest Collections</a:t>
            </a:r>
          </a:p>
          <a:p>
            <a:pPr marL="0" indent="0" defTabSz="512051">
              <a:buNone/>
              <a:defRPr sz="3359"/>
            </a:pPr>
            <a:endParaRPr lang="en-US" sz="3600"/>
          </a:p>
          <a:p>
            <a:pPr defTabSz="512051">
              <a:defRPr sz="3359"/>
            </a:pPr>
            <a:r>
              <a:rPr lang="en-US" sz="3600"/>
              <a:t>Globus Connect Personal Collections</a:t>
            </a:r>
            <a:endParaRPr lang="en-US" sz="3350"/>
          </a:p>
        </p:txBody>
      </p:sp>
      <p:sp>
        <p:nvSpPr>
          <p:cNvPr id="215"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Tree>
    <p:extLst>
      <p:ext uri="{BB962C8B-B14F-4D97-AF65-F5344CB8AC3E}">
        <p14:creationId xmlns:p14="http://schemas.microsoft.com/office/powerpoint/2010/main" val="16644867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xfrm>
            <a:off x="457200" y="274638"/>
            <a:ext cx="8229600" cy="1143000"/>
          </a:xfrm>
        </p:spPr>
        <p:txBody>
          <a:bodyPr anchor="ctr">
            <a:normAutofit/>
          </a:bodyPr>
          <a:lstStyle/>
          <a:p>
            <a:r>
              <a:rPr lang="en-US" b="1">
                <a:solidFill>
                  <a:srgbClr val="7030A0"/>
                </a:solidFill>
              </a:rPr>
              <a:t>Managed Collections</a:t>
            </a:r>
          </a:p>
        </p:txBody>
      </p:sp>
      <p:sp>
        <p:nvSpPr>
          <p:cNvPr id="215" name="Slide Number Placeholder 5"/>
          <p:cNvSpPr txBox="1">
            <a:spLocks noGrp="1"/>
          </p:cNvSpPr>
          <p:nvPr>
            <p:ph type="sldNum" sz="quarter" idx="12"/>
          </p:nvPr>
        </p:nvSpPr>
        <p:spPr>
          <a:xfrm>
            <a:off x="6553200" y="6356350"/>
            <a:ext cx="2133600" cy="365125"/>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b">
            <a:normAutofit/>
          </a:bodyPr>
          <a:lstStyle/>
          <a:p>
            <a:pPr>
              <a:spcAft>
                <a:spcPts val="600"/>
              </a:spcAft>
            </a:pPr>
            <a:fld id="{86CB4B4D-7CA3-9044-876B-883B54F8677D}" type="slidenum">
              <a:rPr/>
              <a:pPr>
                <a:spcAft>
                  <a:spcPts val="600"/>
                </a:spcAft>
              </a:pPr>
              <a:t>11</a:t>
            </a:fld>
            <a:endParaRPr/>
          </a:p>
        </p:txBody>
      </p:sp>
      <p:graphicFrame>
        <p:nvGraphicFramePr>
          <p:cNvPr id="217" name="Text Placeholder 3">
            <a:extLst>
              <a:ext uri="{FF2B5EF4-FFF2-40B4-BE49-F238E27FC236}">
                <a16:creationId xmlns:a16="http://schemas.microsoft.com/office/drawing/2014/main" id="{6D0EC922-D36D-BB8D-D99B-A56C893CA0E2}"/>
              </a:ext>
            </a:extLst>
          </p:cNvPr>
          <p:cNvGraphicFramePr/>
          <p:nvPr>
            <p:extLst>
              <p:ext uri="{D42A27DB-BD31-4B8C-83A1-F6EECF244321}">
                <p14:modId xmlns:p14="http://schemas.microsoft.com/office/powerpoint/2010/main" val="41699873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0351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580DC3D-C426-B412-C621-2B5B0F486F93}"/>
              </a:ext>
            </a:extLst>
          </p:cNvPr>
          <p:cNvSpPr/>
          <p:nvPr/>
        </p:nvSpPr>
        <p:spPr>
          <a:xfrm>
            <a:off x="163901" y="2378900"/>
            <a:ext cx="4073824" cy="3477873"/>
          </a:xfrm>
          <a:prstGeom prst="rect">
            <a:avLst/>
          </a:prstGeom>
          <a:solidFill>
            <a:schemeClr val="accent4">
              <a:lumMod val="40000"/>
              <a:lumOff val="6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Arial"/>
                <a:ea typeface="+mn-ea"/>
                <a:cs typeface="+mn-cs"/>
              </a:rPr>
              <a:t>On Campus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13" name="Title 2"/>
          <p:cNvSpPr txBox="1">
            <a:spLocks noGrp="1"/>
          </p:cNvSpPr>
          <p:nvPr>
            <p:ph type="title"/>
          </p:nvPr>
        </p:nvSpPr>
        <p:spPr>
          <a:xfrm>
            <a:off x="324568" y="86638"/>
            <a:ext cx="8612394" cy="1143000"/>
          </a:xfrm>
          <a:prstGeom prst="rect">
            <a:avLst/>
          </a:prstGeom>
        </p:spPr>
        <p:txBody>
          <a:bodyPr>
            <a:normAutofit fontScale="90000"/>
          </a:bodyPr>
          <a:lstStyle/>
          <a:p>
            <a:r>
              <a:rPr lang="en-US" b="1">
                <a:solidFill>
                  <a:srgbClr val="7030A0"/>
                </a:solidFill>
              </a:rPr>
              <a:t>Globus at Northwestern University</a:t>
            </a:r>
          </a:p>
        </p:txBody>
      </p:sp>
      <p:sp>
        <p:nvSpPr>
          <p:cNvPr id="3" name="Text Placeholder 2">
            <a:extLst>
              <a:ext uri="{FF2B5EF4-FFF2-40B4-BE49-F238E27FC236}">
                <a16:creationId xmlns:a16="http://schemas.microsoft.com/office/drawing/2014/main" id="{27FA514F-1B2C-400C-4EC9-B4CA38231E57}"/>
              </a:ext>
            </a:extLst>
          </p:cNvPr>
          <p:cNvSpPr>
            <a:spLocks noGrp="1"/>
          </p:cNvSpPr>
          <p:nvPr>
            <p:ph type="body" idx="1"/>
          </p:nvPr>
        </p:nvSpPr>
        <p:spPr>
          <a:xfrm>
            <a:off x="457200" y="1013296"/>
            <a:ext cx="8229600" cy="841889"/>
          </a:xfrm>
        </p:spPr>
        <p:txBody>
          <a:bodyPr>
            <a:normAutofit/>
          </a:bodyPr>
          <a:lstStyle/>
          <a:p>
            <a:r>
              <a:rPr lang="en-US" sz="2000" b="0"/>
              <a:t>NU IT supports Globus Managed Collections that access both on-premises and cloud-based storage</a:t>
            </a:r>
            <a:endParaRPr lang="en-US" b="0"/>
          </a:p>
        </p:txBody>
      </p:sp>
      <p:sp>
        <p:nvSpPr>
          <p:cNvPr id="215" name="Slide Number Placeholder 5"/>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srgbClr val="FFFFFF"/>
              </a:solidFill>
              <a:effectLst/>
              <a:uLnTx/>
              <a:uFillTx/>
              <a:latin typeface="Arial"/>
              <a:ea typeface="+mn-ea"/>
              <a:cs typeface="Arial"/>
            </a:endParaRPr>
          </a:p>
        </p:txBody>
      </p:sp>
      <p:sp>
        <p:nvSpPr>
          <p:cNvPr id="7" name="Rectangle 6">
            <a:extLst>
              <a:ext uri="{FF2B5EF4-FFF2-40B4-BE49-F238E27FC236}">
                <a16:creationId xmlns:a16="http://schemas.microsoft.com/office/drawing/2014/main" id="{8692DD65-3F11-3D10-B0E4-2014105CB976}"/>
              </a:ext>
            </a:extLst>
          </p:cNvPr>
          <p:cNvSpPr/>
          <p:nvPr/>
        </p:nvSpPr>
        <p:spPr>
          <a:xfrm>
            <a:off x="324568" y="2815711"/>
            <a:ext cx="1582946" cy="286232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Quest Storage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7">
            <a:extLst>
              <a:ext uri="{FF2B5EF4-FFF2-40B4-BE49-F238E27FC236}">
                <a16:creationId xmlns:a16="http://schemas.microsoft.com/office/drawing/2014/main" id="{14052ADF-E09B-AC8D-7A1F-15D97ACED7E9}"/>
              </a:ext>
            </a:extLst>
          </p:cNvPr>
          <p:cNvSpPr/>
          <p:nvPr/>
        </p:nvSpPr>
        <p:spPr>
          <a:xfrm>
            <a:off x="2200813" y="2815715"/>
            <a:ext cx="1820172" cy="2862320"/>
          </a:xfrm>
          <a:prstGeom prst="rect">
            <a:avLst/>
          </a:prstGeom>
          <a:solidFill>
            <a:schemeClr val="accent4">
              <a:lumMod val="20000"/>
              <a:lumOff val="80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Research Data Storage Service (RDSS)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Rectangle 8">
            <a:extLst>
              <a:ext uri="{FF2B5EF4-FFF2-40B4-BE49-F238E27FC236}">
                <a16:creationId xmlns:a16="http://schemas.microsoft.com/office/drawing/2014/main" id="{EC8F947D-F2B8-705F-3FCA-61AA462B79E6}"/>
              </a:ext>
            </a:extLst>
          </p:cNvPr>
          <p:cNvSpPr/>
          <p:nvPr/>
        </p:nvSpPr>
        <p:spPr>
          <a:xfrm>
            <a:off x="2287076" y="4504309"/>
            <a:ext cx="1633423" cy="369330"/>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resfiles</a:t>
            </a:r>
            <a:r>
              <a:rPr kumimoji="0" lang="en-US" sz="1800" b="0" i="0" u="none" strike="noStrike" kern="1200" cap="none" spc="0" normalizeH="0" baseline="0" noProof="0">
                <a:ln>
                  <a:noFill/>
                </a:ln>
                <a:solidFill>
                  <a:prstClr val="black"/>
                </a:solidFill>
                <a:effectLst/>
                <a:uLnTx/>
                <a:uFillTx/>
                <a:latin typeface="Arial"/>
                <a:ea typeface="+mn-ea"/>
                <a:cs typeface="+mn-cs"/>
              </a:rPr>
              <a:t>-audit</a:t>
            </a:r>
          </a:p>
        </p:txBody>
      </p:sp>
      <p:sp>
        <p:nvSpPr>
          <p:cNvPr id="10" name="Rectangle 9">
            <a:extLst>
              <a:ext uri="{FF2B5EF4-FFF2-40B4-BE49-F238E27FC236}">
                <a16:creationId xmlns:a16="http://schemas.microsoft.com/office/drawing/2014/main" id="{C48E1713-0E45-F6C2-80F9-C7234B1F5D69}"/>
              </a:ext>
            </a:extLst>
          </p:cNvPr>
          <p:cNvSpPr/>
          <p:nvPr/>
        </p:nvSpPr>
        <p:spPr>
          <a:xfrm>
            <a:off x="2470388" y="5183639"/>
            <a:ext cx="1277584" cy="369330"/>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fsmresfiles</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309B9A40-96B6-9F15-857F-39F3E452588A}"/>
              </a:ext>
            </a:extLst>
          </p:cNvPr>
          <p:cNvSpPr/>
          <p:nvPr/>
        </p:nvSpPr>
        <p:spPr>
          <a:xfrm>
            <a:off x="2610566" y="3846546"/>
            <a:ext cx="997226" cy="369330"/>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resfiles</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6E01FB7B-C4D4-C0D1-8CE1-1A98478E7D59}"/>
              </a:ext>
            </a:extLst>
          </p:cNvPr>
          <p:cNvSpPr/>
          <p:nvPr/>
        </p:nvSpPr>
        <p:spPr>
          <a:xfrm>
            <a:off x="626491" y="3934490"/>
            <a:ext cx="997226" cy="646329"/>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Project directory</a:t>
            </a:r>
          </a:p>
        </p:txBody>
      </p:sp>
      <p:sp>
        <p:nvSpPr>
          <p:cNvPr id="13" name="Rectangle 12">
            <a:extLst>
              <a:ext uri="{FF2B5EF4-FFF2-40B4-BE49-F238E27FC236}">
                <a16:creationId xmlns:a16="http://schemas.microsoft.com/office/drawing/2014/main" id="{CF0861CA-E76E-ED74-140C-677125308D9C}"/>
              </a:ext>
            </a:extLst>
          </p:cNvPr>
          <p:cNvSpPr/>
          <p:nvPr/>
        </p:nvSpPr>
        <p:spPr>
          <a:xfrm>
            <a:off x="637275" y="4669415"/>
            <a:ext cx="997226" cy="923328"/>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Global Scratch Space</a:t>
            </a:r>
          </a:p>
        </p:txBody>
      </p:sp>
      <p:sp>
        <p:nvSpPr>
          <p:cNvPr id="14" name="Rectangle 13">
            <a:extLst>
              <a:ext uri="{FF2B5EF4-FFF2-40B4-BE49-F238E27FC236}">
                <a16:creationId xmlns:a16="http://schemas.microsoft.com/office/drawing/2014/main" id="{89AC4A50-81F7-18EA-943F-33FA8B47AA76}"/>
              </a:ext>
            </a:extLst>
          </p:cNvPr>
          <p:cNvSpPr/>
          <p:nvPr/>
        </p:nvSpPr>
        <p:spPr>
          <a:xfrm>
            <a:off x="637274" y="3212028"/>
            <a:ext cx="997226" cy="646329"/>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Home directory</a:t>
            </a:r>
          </a:p>
        </p:txBody>
      </p:sp>
      <p:sp>
        <p:nvSpPr>
          <p:cNvPr id="27" name="Rectangle 26">
            <a:extLst>
              <a:ext uri="{FF2B5EF4-FFF2-40B4-BE49-F238E27FC236}">
                <a16:creationId xmlns:a16="http://schemas.microsoft.com/office/drawing/2014/main" id="{72BF3148-FC02-4156-4264-7B86687EFAEB}"/>
              </a:ext>
            </a:extLst>
          </p:cNvPr>
          <p:cNvSpPr/>
          <p:nvPr/>
        </p:nvSpPr>
        <p:spPr>
          <a:xfrm>
            <a:off x="4323988" y="2366831"/>
            <a:ext cx="4612974" cy="3477873"/>
          </a:xfrm>
          <a:prstGeom prst="rect">
            <a:avLst/>
          </a:prstGeom>
          <a:solidFill>
            <a:schemeClr val="bg1">
              <a:lumMod val="8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Arial"/>
                <a:ea typeface="+mn-ea"/>
                <a:cs typeface="+mn-cs"/>
              </a:rPr>
              <a:t>Off Campus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8" name="Rectangle 27">
            <a:extLst>
              <a:ext uri="{FF2B5EF4-FFF2-40B4-BE49-F238E27FC236}">
                <a16:creationId xmlns:a16="http://schemas.microsoft.com/office/drawing/2014/main" id="{0162F778-570B-65A7-FCA4-876F0F8584C8}"/>
              </a:ext>
            </a:extLst>
          </p:cNvPr>
          <p:cNvSpPr/>
          <p:nvPr/>
        </p:nvSpPr>
        <p:spPr>
          <a:xfrm>
            <a:off x="6628857" y="2887568"/>
            <a:ext cx="2194140" cy="2862320"/>
          </a:xfrm>
          <a:prstGeom prst="rect">
            <a:avLst/>
          </a:prstGeom>
          <a:solidFill>
            <a:schemeClr val="bg1">
              <a:lumMod val="9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Cloud Providers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Rectangle 28">
            <a:extLst>
              <a:ext uri="{FF2B5EF4-FFF2-40B4-BE49-F238E27FC236}">
                <a16:creationId xmlns:a16="http://schemas.microsoft.com/office/drawing/2014/main" id="{3556441A-2686-C7BF-6303-DECB6FEFCF41}"/>
              </a:ext>
            </a:extLst>
          </p:cNvPr>
          <p:cNvSpPr/>
          <p:nvPr/>
        </p:nvSpPr>
        <p:spPr>
          <a:xfrm>
            <a:off x="4515385" y="2887569"/>
            <a:ext cx="2010829" cy="2862320"/>
          </a:xfrm>
          <a:prstGeom prst="rect">
            <a:avLst/>
          </a:prstGeom>
          <a:solidFill>
            <a:schemeClr val="bg1">
              <a:lumMod val="95000"/>
            </a:schemeClr>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File Storage services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0" name="Rectangle 29">
            <a:extLst>
              <a:ext uri="{FF2B5EF4-FFF2-40B4-BE49-F238E27FC236}">
                <a16:creationId xmlns:a16="http://schemas.microsoft.com/office/drawing/2014/main" id="{923B3C70-DC95-D436-7550-ABDFBBB6B50C}"/>
              </a:ext>
            </a:extLst>
          </p:cNvPr>
          <p:cNvSpPr/>
          <p:nvPr/>
        </p:nvSpPr>
        <p:spPr>
          <a:xfrm>
            <a:off x="4935923" y="3659609"/>
            <a:ext cx="1259456" cy="369330"/>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SharePoint</a:t>
            </a:r>
          </a:p>
        </p:txBody>
      </p:sp>
      <p:sp>
        <p:nvSpPr>
          <p:cNvPr id="31" name="Rectangle 30">
            <a:extLst>
              <a:ext uri="{FF2B5EF4-FFF2-40B4-BE49-F238E27FC236}">
                <a16:creationId xmlns:a16="http://schemas.microsoft.com/office/drawing/2014/main" id="{9D15663E-E680-8E0A-ED87-6C585C19B019}"/>
              </a:ext>
            </a:extLst>
          </p:cNvPr>
          <p:cNvSpPr/>
          <p:nvPr/>
        </p:nvSpPr>
        <p:spPr>
          <a:xfrm>
            <a:off x="6833735" y="4189656"/>
            <a:ext cx="1622640"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Microsoft Azure</a:t>
            </a:r>
          </a:p>
        </p:txBody>
      </p:sp>
      <p:sp>
        <p:nvSpPr>
          <p:cNvPr id="32" name="Rectangle 31">
            <a:extLst>
              <a:ext uri="{FF2B5EF4-FFF2-40B4-BE49-F238E27FC236}">
                <a16:creationId xmlns:a16="http://schemas.microsoft.com/office/drawing/2014/main" id="{FF8F8A77-B5B4-F332-7021-BAE509553F2F}"/>
              </a:ext>
            </a:extLst>
          </p:cNvPr>
          <p:cNvSpPr/>
          <p:nvPr/>
        </p:nvSpPr>
        <p:spPr>
          <a:xfrm>
            <a:off x="6833735" y="3445629"/>
            <a:ext cx="1626078" cy="646329"/>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Amazon Web Service</a:t>
            </a:r>
          </a:p>
        </p:txBody>
      </p:sp>
      <p:sp>
        <p:nvSpPr>
          <p:cNvPr id="33" name="Rectangle 32">
            <a:extLst>
              <a:ext uri="{FF2B5EF4-FFF2-40B4-BE49-F238E27FC236}">
                <a16:creationId xmlns:a16="http://schemas.microsoft.com/office/drawing/2014/main" id="{11D3731C-4B56-BBD1-501F-1CE3576A6447}"/>
              </a:ext>
            </a:extLst>
          </p:cNvPr>
          <p:cNvSpPr/>
          <p:nvPr/>
        </p:nvSpPr>
        <p:spPr>
          <a:xfrm>
            <a:off x="5022187" y="4311983"/>
            <a:ext cx="1083490" cy="369330"/>
          </a:xfrm>
          <a:prstGeom prst="rect">
            <a:avLst/>
          </a:prstGeom>
          <a:solidFill>
            <a:srgbClr val="FFFF00"/>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OneDrive</a:t>
            </a:r>
          </a:p>
        </p:txBody>
      </p:sp>
      <p:sp>
        <p:nvSpPr>
          <p:cNvPr id="34" name="Rectangle 33">
            <a:extLst>
              <a:ext uri="{FF2B5EF4-FFF2-40B4-BE49-F238E27FC236}">
                <a16:creationId xmlns:a16="http://schemas.microsoft.com/office/drawing/2014/main" id="{FD4E8EB4-E4EA-69F7-AFF8-B49713D49B0A}"/>
              </a:ext>
            </a:extLst>
          </p:cNvPr>
          <p:cNvSpPr/>
          <p:nvPr/>
        </p:nvSpPr>
        <p:spPr>
          <a:xfrm>
            <a:off x="6833735" y="4987599"/>
            <a:ext cx="1622640"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Google Cloud Platform</a:t>
            </a:r>
          </a:p>
        </p:txBody>
      </p:sp>
      <p:sp>
        <p:nvSpPr>
          <p:cNvPr id="35" name="Rectangle 34">
            <a:extLst>
              <a:ext uri="{FF2B5EF4-FFF2-40B4-BE49-F238E27FC236}">
                <a16:creationId xmlns:a16="http://schemas.microsoft.com/office/drawing/2014/main" id="{082BD492-ED7A-5870-B74C-BEF94ECBCC97}"/>
              </a:ext>
            </a:extLst>
          </p:cNvPr>
          <p:cNvSpPr/>
          <p:nvPr/>
        </p:nvSpPr>
        <p:spPr>
          <a:xfrm>
            <a:off x="5065319" y="4987601"/>
            <a:ext cx="997226" cy="646329"/>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Google Drive</a:t>
            </a:r>
          </a:p>
        </p:txBody>
      </p:sp>
    </p:spTree>
    <p:extLst>
      <p:ext uri="{BB962C8B-B14F-4D97-AF65-F5344CB8AC3E}">
        <p14:creationId xmlns:p14="http://schemas.microsoft.com/office/powerpoint/2010/main" val="38948043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2"/>
          <p:cNvSpPr txBox="1">
            <a:spLocks noGrp="1"/>
          </p:cNvSpPr>
          <p:nvPr>
            <p:ph type="title"/>
          </p:nvPr>
        </p:nvSpPr>
        <p:spPr>
          <a:prstGeom prst="rect">
            <a:avLst/>
          </a:prstGeom>
        </p:spPr>
        <p:txBody>
          <a:bodyPr vert="horz" lIns="45719" tIns="45720" rIns="45719" bIns="45720" rtlCol="0" anchor="ctr">
            <a:normAutofit/>
          </a:bodyPr>
          <a:lstStyle/>
          <a:p>
            <a:r>
              <a:rPr lang="en-US" sz="4100" b="1">
                <a:solidFill>
                  <a:srgbClr val="7030A0"/>
                </a:solidFill>
              </a:rPr>
              <a:t>Northwestern Managed Collections</a:t>
            </a:r>
          </a:p>
        </p:txBody>
      </p:sp>
      <p:sp>
        <p:nvSpPr>
          <p:cNvPr id="223" name="Slide Number Placeholder 5"/>
          <p:cNvSpPr txBox="1">
            <a:spLocks noGrp="1"/>
          </p:cNvSpPr>
          <p:nvPr>
            <p:ph type="sldNum" sz="quarter" idx="2"/>
          </p:nvPr>
        </p:nvSpPr>
        <p:spPr>
          <a:xfrm>
            <a:off x="8797192" y="5701111"/>
            <a:ext cx="273656" cy="264256"/>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srgbClr val="FFFFFF"/>
              </a:solidFill>
              <a:effectLst/>
              <a:uLnTx/>
              <a:uFillTx/>
              <a:latin typeface="Arial"/>
              <a:ea typeface="+mn-ea"/>
              <a:cs typeface="Arial"/>
            </a:endParaRPr>
          </a:p>
        </p:txBody>
      </p:sp>
      <p:sp>
        <p:nvSpPr>
          <p:cNvPr id="224" name="Text Placeholder 3"/>
          <p:cNvSpPr txBox="1"/>
          <p:nvPr/>
        </p:nvSpPr>
        <p:spPr>
          <a:xfrm>
            <a:off x="152400" y="2073244"/>
            <a:ext cx="8839200" cy="34960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normAutofit/>
          </a:bodyPr>
          <a:lstStyle/>
          <a:p>
            <a:pPr marL="0" marR="0" lvl="0" indent="0" algn="l" defTabSz="475476" rtl="0" eaLnBrk="1" fontAlgn="auto" latinLnBrk="0" hangingPunct="1">
              <a:lnSpc>
                <a:spcPct val="100000"/>
              </a:lnSpc>
              <a:spcBef>
                <a:spcPts val="0"/>
              </a:spcBef>
              <a:spcAft>
                <a:spcPts val="0"/>
              </a:spcAft>
              <a:buClrTx/>
              <a:buSzTx/>
              <a:buFontTx/>
              <a:buNone/>
              <a:tabLst/>
              <a:defRPr sz="3120">
                <a:solidFill>
                  <a:srgbClr val="342F2E"/>
                </a:solidFill>
                <a:latin typeface="Arial"/>
                <a:ea typeface="Arial"/>
                <a:cs typeface="Arial"/>
                <a:sym typeface="Arial"/>
              </a:defRPr>
            </a:pPr>
            <a:endParaRPr kumimoji="0" lang="en-US" sz="3100" b="0" i="0" u="none" strike="noStrike" kern="1200" cap="none" spc="0" normalizeH="0" baseline="0" noProof="0">
              <a:ln>
                <a:noFill/>
              </a:ln>
              <a:solidFill>
                <a:srgbClr val="342F2E"/>
              </a:solidFill>
              <a:effectLst/>
              <a:uLnTx/>
              <a:uFillTx/>
              <a:latin typeface="Arial"/>
              <a:ea typeface="+mj-lt"/>
              <a:cs typeface="Calibri"/>
              <a:sym typeface="Arial"/>
            </a:endParaRPr>
          </a:p>
          <a:p>
            <a:pPr marL="0" marR="0" lvl="0" indent="0" algn="l" defTabSz="475476" rtl="0" eaLnBrk="1" fontAlgn="auto" latinLnBrk="0" hangingPunct="1">
              <a:lnSpc>
                <a:spcPct val="100000"/>
              </a:lnSpc>
              <a:spcBef>
                <a:spcPts val="0"/>
              </a:spcBef>
              <a:spcAft>
                <a:spcPts val="0"/>
              </a:spcAft>
              <a:buClrTx/>
              <a:buSzTx/>
              <a:buFontTx/>
              <a:buNone/>
              <a:tabLst/>
              <a:defRPr sz="3120">
                <a:solidFill>
                  <a:srgbClr val="342F2E"/>
                </a:solidFill>
                <a:latin typeface="Arial"/>
                <a:ea typeface="Arial"/>
                <a:cs typeface="Arial"/>
                <a:sym typeface="Arial"/>
              </a:defRPr>
            </a:pPr>
            <a:endParaRPr kumimoji="0" lang="en-US" sz="3100" b="0" i="0" u="none" strike="noStrike" kern="1200" cap="none" spc="0" normalizeH="0" baseline="0" noProof="0">
              <a:ln>
                <a:noFill/>
              </a:ln>
              <a:solidFill>
                <a:srgbClr val="342F2E"/>
              </a:solidFill>
              <a:effectLst/>
              <a:uLnTx/>
              <a:uFillTx/>
              <a:latin typeface="Arial"/>
              <a:ea typeface="+mj-lt"/>
              <a:cs typeface="Calibri"/>
              <a:sym typeface="Arial"/>
            </a:endParaRPr>
          </a:p>
          <a:p>
            <a:pPr marL="0" marR="0" lvl="0" indent="0" algn="l" defTabSz="475476" rtl="0" eaLnBrk="1" fontAlgn="auto" latinLnBrk="0" hangingPunct="1">
              <a:lnSpc>
                <a:spcPct val="100000"/>
              </a:lnSpc>
              <a:spcBef>
                <a:spcPts val="0"/>
              </a:spcBef>
              <a:spcAft>
                <a:spcPts val="0"/>
              </a:spcAft>
              <a:buClrTx/>
              <a:buSzTx/>
              <a:buFontTx/>
              <a:buNone/>
              <a:tabLst/>
              <a:defRPr sz="3120">
                <a:solidFill>
                  <a:srgbClr val="342F2E"/>
                </a:solidFill>
                <a:latin typeface="Arial"/>
                <a:ea typeface="Arial"/>
                <a:cs typeface="Arial"/>
                <a:sym typeface="Arial"/>
              </a:defRPr>
            </a:pPr>
            <a:endParaRPr kumimoji="0" lang="en-US" sz="3100" b="0" i="0" u="none" strike="noStrike" kern="1200" cap="none" spc="0" normalizeH="0" baseline="0" noProof="0">
              <a:ln>
                <a:noFill/>
              </a:ln>
              <a:solidFill>
                <a:srgbClr val="342F2E"/>
              </a:solidFill>
              <a:effectLst/>
              <a:uLnTx/>
              <a:uFillTx/>
              <a:latin typeface="Arial"/>
              <a:ea typeface="+mj-lt"/>
              <a:cs typeface="Calibri"/>
              <a:sym typeface="Arial"/>
            </a:endParaRPr>
          </a:p>
          <a:p>
            <a:pPr marL="0" marR="0" lvl="0" indent="0" algn="l" defTabSz="475476" rtl="0" eaLnBrk="1" fontAlgn="auto" latinLnBrk="0" hangingPunct="1">
              <a:lnSpc>
                <a:spcPct val="100000"/>
              </a:lnSpc>
              <a:spcBef>
                <a:spcPts val="0"/>
              </a:spcBef>
              <a:spcAft>
                <a:spcPts val="0"/>
              </a:spcAft>
              <a:buClrTx/>
              <a:buSzTx/>
              <a:buFontTx/>
              <a:buNone/>
              <a:tabLst/>
              <a:defRPr sz="3120">
                <a:solidFill>
                  <a:srgbClr val="342F2E"/>
                </a:solidFill>
                <a:latin typeface="Arial"/>
                <a:ea typeface="Arial"/>
                <a:cs typeface="Arial"/>
                <a:sym typeface="Arial"/>
              </a:defRPr>
            </a:pPr>
            <a:endParaRPr kumimoji="0" lang="en-US" sz="3100" b="0" i="0" u="none" strike="noStrike" kern="1200" cap="none" spc="0" normalizeH="0" baseline="0" noProof="0">
              <a:ln>
                <a:noFill/>
              </a:ln>
              <a:solidFill>
                <a:srgbClr val="342F2E"/>
              </a:solidFill>
              <a:effectLst/>
              <a:uLnTx/>
              <a:uFillTx/>
              <a:latin typeface="Arial"/>
              <a:ea typeface="+mj-lt"/>
              <a:cs typeface="Calibri"/>
              <a:sym typeface="Arial"/>
            </a:endParaRPr>
          </a:p>
        </p:txBody>
      </p:sp>
      <p:sp>
        <p:nvSpPr>
          <p:cNvPr id="5" name="Text Placeholder 4">
            <a:extLst>
              <a:ext uri="{FF2B5EF4-FFF2-40B4-BE49-F238E27FC236}">
                <a16:creationId xmlns:a16="http://schemas.microsoft.com/office/drawing/2014/main" id="{76434FF7-FEE9-4072-A631-D8FA84249241}"/>
              </a:ext>
            </a:extLst>
          </p:cNvPr>
          <p:cNvSpPr>
            <a:spLocks noGrp="1"/>
          </p:cNvSpPr>
          <p:nvPr>
            <p:ph type="body" sz="half" idx="1"/>
          </p:nvPr>
        </p:nvSpPr>
        <p:spPr/>
        <p:txBody>
          <a:bodyPr vert="horz" lIns="45719" tIns="45720" rIns="45719" bIns="45720" rtlCol="0" anchor="t">
            <a:normAutofit/>
          </a:bodyPr>
          <a:lstStyle/>
          <a:p>
            <a:endParaRPr lang="en-US"/>
          </a:p>
          <a:p>
            <a:endParaRPr lang="en-US"/>
          </a:p>
          <a:p>
            <a:endParaRPr lang="en-US"/>
          </a:p>
          <a:p>
            <a:endParaRPr lang="en-US"/>
          </a:p>
        </p:txBody>
      </p:sp>
      <p:graphicFrame>
        <p:nvGraphicFramePr>
          <p:cNvPr id="7" name="Table 6">
            <a:extLst>
              <a:ext uri="{FF2B5EF4-FFF2-40B4-BE49-F238E27FC236}">
                <a16:creationId xmlns:a16="http://schemas.microsoft.com/office/drawing/2014/main" id="{44259079-FABA-04AD-AA50-A2D529859ABA}"/>
              </a:ext>
            </a:extLst>
          </p:cNvPr>
          <p:cNvGraphicFramePr>
            <a:graphicFrameLocks noGrp="1"/>
          </p:cNvGraphicFramePr>
          <p:nvPr>
            <p:extLst>
              <p:ext uri="{D42A27DB-BD31-4B8C-83A1-F6EECF244321}">
                <p14:modId xmlns:p14="http://schemas.microsoft.com/office/powerpoint/2010/main" val="3584127238"/>
              </p:ext>
            </p:extLst>
          </p:nvPr>
        </p:nvGraphicFramePr>
        <p:xfrm>
          <a:off x="152400" y="1660525"/>
          <a:ext cx="8644791" cy="3015747"/>
        </p:xfrm>
        <a:graphic>
          <a:graphicData uri="http://schemas.openxmlformats.org/drawingml/2006/table">
            <a:tbl>
              <a:tblPr firstRow="1" bandRow="1">
                <a:tableStyleId>{5940675A-B579-460E-94D1-54222C63F5DA}</a:tableStyleId>
              </a:tblPr>
              <a:tblGrid>
                <a:gridCol w="3849789">
                  <a:extLst>
                    <a:ext uri="{9D8B030D-6E8A-4147-A177-3AD203B41FA5}">
                      <a16:colId xmlns:a16="http://schemas.microsoft.com/office/drawing/2014/main" val="2096822708"/>
                    </a:ext>
                  </a:extLst>
                </a:gridCol>
                <a:gridCol w="4795002">
                  <a:extLst>
                    <a:ext uri="{9D8B030D-6E8A-4147-A177-3AD203B41FA5}">
                      <a16:colId xmlns:a16="http://schemas.microsoft.com/office/drawing/2014/main" val="156483999"/>
                    </a:ext>
                  </a:extLst>
                </a:gridCol>
              </a:tblGrid>
              <a:tr h="430821">
                <a:tc>
                  <a:txBody>
                    <a:bodyPr/>
                    <a:lstStyle/>
                    <a:p>
                      <a:pPr marL="0" marR="0" indent="0" algn="ctr" rtl="0" eaLnBrk="1" fontAlgn="auto" latinLnBrk="0" hangingPunct="1">
                        <a:spcBef>
                          <a:spcPts val="0"/>
                        </a:spcBef>
                        <a:spcAft>
                          <a:spcPts val="0"/>
                        </a:spcAft>
                      </a:pPr>
                      <a:r>
                        <a:rPr lang="en-US" b="1" u="sng">
                          <a:effectLst/>
                        </a:rPr>
                        <a:t>Name</a:t>
                      </a:r>
                    </a:p>
                  </a:txBody>
                  <a:tcPr marL="0" marR="0" marT="0" marB="0" anchor="ctr">
                    <a:solidFill>
                      <a:schemeClr val="bg1">
                        <a:lumMod val="65000"/>
                      </a:schemeClr>
                    </a:solidFill>
                  </a:tcPr>
                </a:tc>
                <a:tc>
                  <a:txBody>
                    <a:bodyPr/>
                    <a:lstStyle/>
                    <a:p>
                      <a:pPr marL="0" marR="0" indent="0" algn="ctr" rtl="0" eaLnBrk="1" fontAlgn="auto" latinLnBrk="0" hangingPunct="1">
                        <a:spcBef>
                          <a:spcPts val="0"/>
                        </a:spcBef>
                        <a:spcAft>
                          <a:spcPts val="0"/>
                        </a:spcAft>
                      </a:pPr>
                      <a:r>
                        <a:rPr lang="en-US" b="1" u="sng">
                          <a:effectLst/>
                        </a:rPr>
                        <a:t>UUID</a:t>
                      </a:r>
                    </a:p>
                  </a:txBody>
                  <a:tcPr marL="0" marR="0" marT="0" marB="0" anchor="ctr">
                    <a:solidFill>
                      <a:schemeClr val="bg1">
                        <a:lumMod val="65000"/>
                      </a:schemeClr>
                    </a:solidFill>
                  </a:tcPr>
                </a:tc>
                <a:extLst>
                  <a:ext uri="{0D108BD9-81ED-4DB2-BD59-A6C34878D82A}">
                    <a16:rowId xmlns:a16="http://schemas.microsoft.com/office/drawing/2014/main" val="3856428830"/>
                  </a:ext>
                </a:extLst>
              </a:tr>
              <a:tr h="430821">
                <a:tc>
                  <a:txBody>
                    <a:bodyPr/>
                    <a:lstStyle/>
                    <a:p>
                      <a:pPr marL="0" marR="0" indent="0" algn="ctr" rtl="0" eaLnBrk="1" fontAlgn="auto" latinLnBrk="0" hangingPunct="1">
                        <a:spcBef>
                          <a:spcPts val="0"/>
                        </a:spcBef>
                        <a:spcAft>
                          <a:spcPts val="0"/>
                        </a:spcAft>
                      </a:pPr>
                      <a:r>
                        <a:rPr lang="en-US" sz="1600" b="1" spc="0">
                          <a:effectLst/>
                        </a:rPr>
                        <a:t>Northwestern Quest</a:t>
                      </a:r>
                      <a:endParaRPr lang="en-US" sz="1600" b="1">
                        <a:effectLst/>
                      </a:endParaRPr>
                    </a:p>
                  </a:txBody>
                  <a:tcPr marL="0" marR="0" marT="0" marB="0" anchor="ctr"/>
                </a:tc>
                <a:tc>
                  <a:txBody>
                    <a:bodyPr/>
                    <a:lstStyle/>
                    <a:p>
                      <a:pPr marL="0" marR="0" indent="0" algn="ctr" rtl="0" eaLnBrk="1" fontAlgn="auto" latinLnBrk="0" hangingPunct="1">
                        <a:spcBef>
                          <a:spcPts val="0"/>
                        </a:spcBef>
                        <a:spcAft>
                          <a:spcPts val="0"/>
                        </a:spcAft>
                      </a:pPr>
                      <a:r>
                        <a:rPr lang="en-US" sz="1600" b="1">
                          <a:effectLst/>
                        </a:rPr>
                        <a:t>d5990400-6d04-11e5-ba46-22000b92c6ec</a:t>
                      </a:r>
                    </a:p>
                  </a:txBody>
                  <a:tcPr marL="0" marR="0" marT="0" marB="0" anchor="ctr"/>
                </a:tc>
                <a:extLst>
                  <a:ext uri="{0D108BD9-81ED-4DB2-BD59-A6C34878D82A}">
                    <a16:rowId xmlns:a16="http://schemas.microsoft.com/office/drawing/2014/main" val="2387814518"/>
                  </a:ext>
                </a:extLst>
              </a:tr>
              <a:tr h="430821">
                <a:tc>
                  <a:txBody>
                    <a:bodyPr/>
                    <a:lstStyle/>
                    <a:p>
                      <a:pPr marL="0" marR="0" indent="0" algn="ctr" rtl="0" eaLnBrk="1" fontAlgn="auto" latinLnBrk="0" hangingPunct="1">
                        <a:spcBef>
                          <a:spcPts val="0"/>
                        </a:spcBef>
                        <a:spcAft>
                          <a:spcPts val="0"/>
                        </a:spcAft>
                      </a:pPr>
                      <a:r>
                        <a:rPr lang="en-US" sz="1600" b="1" spc="0">
                          <a:effectLst/>
                        </a:rPr>
                        <a:t>Northwestern Quest RDSS</a:t>
                      </a:r>
                      <a:endParaRPr lang="en-US" sz="1600" b="1">
                        <a:effectLst/>
                      </a:endParaRPr>
                    </a:p>
                  </a:txBody>
                  <a:tcPr marL="0" marR="0" marT="0" marB="0" anchor="ctr"/>
                </a:tc>
                <a:tc>
                  <a:txBody>
                    <a:bodyPr/>
                    <a:lstStyle/>
                    <a:p>
                      <a:pPr marL="0" marR="0" indent="0" algn="ctr" rtl="0" eaLnBrk="1" fontAlgn="auto" latinLnBrk="0" hangingPunct="1">
                        <a:spcBef>
                          <a:spcPts val="0"/>
                        </a:spcBef>
                        <a:spcAft>
                          <a:spcPts val="0"/>
                        </a:spcAft>
                      </a:pPr>
                      <a:r>
                        <a:rPr lang="en-US" sz="1600" b="1">
                          <a:effectLst/>
                        </a:rPr>
                        <a:t>8f796c9e-f5c8-11e5-9842-22000b9da45e</a:t>
                      </a:r>
                    </a:p>
                  </a:txBody>
                  <a:tcPr marL="0" marR="0" marT="0" marB="0" anchor="ctr"/>
                </a:tc>
                <a:extLst>
                  <a:ext uri="{0D108BD9-81ED-4DB2-BD59-A6C34878D82A}">
                    <a16:rowId xmlns:a16="http://schemas.microsoft.com/office/drawing/2014/main" val="324647414"/>
                  </a:ext>
                </a:extLst>
              </a:tr>
              <a:tr h="430821">
                <a:tc>
                  <a:txBody>
                    <a:bodyPr/>
                    <a:lstStyle/>
                    <a:p>
                      <a:pPr marL="0" marR="0" indent="0" algn="ctr" rtl="0" eaLnBrk="1" fontAlgn="auto" latinLnBrk="0" hangingPunct="1">
                        <a:spcBef>
                          <a:spcPts val="0"/>
                        </a:spcBef>
                        <a:spcAft>
                          <a:spcPts val="0"/>
                        </a:spcAft>
                      </a:pPr>
                      <a:r>
                        <a:rPr lang="en-US" sz="1600" b="1" spc="0">
                          <a:effectLst/>
                        </a:rPr>
                        <a:t>Northwestern AWS us-east-1 N. Virginia</a:t>
                      </a:r>
                      <a:endParaRPr lang="en-US" sz="1600" b="1">
                        <a:effectLst/>
                      </a:endParaRPr>
                    </a:p>
                  </a:txBody>
                  <a:tcPr marL="0" marR="0" marT="0" marB="0" anchor="ctr">
                    <a:solidFill>
                      <a:schemeClr val="accent4">
                        <a:lumMod val="20000"/>
                        <a:lumOff val="80000"/>
                      </a:schemeClr>
                    </a:solidFill>
                  </a:tcPr>
                </a:tc>
                <a:tc>
                  <a:txBody>
                    <a:bodyPr/>
                    <a:lstStyle/>
                    <a:p>
                      <a:pPr marL="0" marR="0" indent="0" algn="ctr" rtl="0" eaLnBrk="1" fontAlgn="auto" latinLnBrk="0" hangingPunct="1">
                        <a:spcBef>
                          <a:spcPts val="0"/>
                        </a:spcBef>
                        <a:spcAft>
                          <a:spcPts val="0"/>
                        </a:spcAft>
                      </a:pPr>
                      <a:r>
                        <a:rPr lang="en-US" sz="1600" b="1">
                          <a:effectLst/>
                        </a:rPr>
                        <a:t>bf0474ea-df2f-45f6-82e3-41d062d84ce7</a:t>
                      </a:r>
                    </a:p>
                  </a:txBody>
                  <a:tcPr marL="0" marR="0" marT="0" marB="0" anchor="ctr">
                    <a:solidFill>
                      <a:schemeClr val="accent4">
                        <a:lumMod val="20000"/>
                        <a:lumOff val="80000"/>
                      </a:schemeClr>
                    </a:solidFill>
                  </a:tcPr>
                </a:tc>
                <a:extLst>
                  <a:ext uri="{0D108BD9-81ED-4DB2-BD59-A6C34878D82A}">
                    <a16:rowId xmlns:a16="http://schemas.microsoft.com/office/drawing/2014/main" val="1110158234"/>
                  </a:ext>
                </a:extLst>
              </a:tr>
              <a:tr h="430821">
                <a:tc>
                  <a:txBody>
                    <a:bodyPr/>
                    <a:lstStyle/>
                    <a:p>
                      <a:pPr marL="0" marR="0" indent="0" algn="ctr" rtl="0" eaLnBrk="1" fontAlgn="auto" latinLnBrk="0" hangingPunct="1">
                        <a:spcBef>
                          <a:spcPts val="0"/>
                        </a:spcBef>
                        <a:spcAft>
                          <a:spcPts val="0"/>
                        </a:spcAft>
                      </a:pPr>
                      <a:r>
                        <a:rPr lang="en-US" sz="1600" b="1" spc="0">
                          <a:effectLst/>
                        </a:rPr>
                        <a:t>Northwestern AWS us-east-2 Ohio</a:t>
                      </a:r>
                      <a:endParaRPr lang="en-US" sz="1600" b="1">
                        <a:effectLst/>
                      </a:endParaRPr>
                    </a:p>
                  </a:txBody>
                  <a:tcPr marL="0" marR="0" marT="0" marB="0" anchor="ctr">
                    <a:solidFill>
                      <a:schemeClr val="accent4">
                        <a:lumMod val="20000"/>
                        <a:lumOff val="80000"/>
                      </a:schemeClr>
                    </a:solidFill>
                  </a:tcPr>
                </a:tc>
                <a:tc>
                  <a:txBody>
                    <a:bodyPr/>
                    <a:lstStyle/>
                    <a:p>
                      <a:pPr marL="0" marR="0" indent="0" algn="ctr" rtl="0" eaLnBrk="1" fontAlgn="auto" latinLnBrk="0" hangingPunct="1">
                        <a:spcBef>
                          <a:spcPts val="0"/>
                        </a:spcBef>
                        <a:spcAft>
                          <a:spcPts val="0"/>
                        </a:spcAft>
                      </a:pPr>
                      <a:r>
                        <a:rPr lang="en-US" sz="1600" b="1">
                          <a:effectLst/>
                        </a:rPr>
                        <a:t>a14148f0-23dc-488f-affd-bd981f919b10</a:t>
                      </a:r>
                    </a:p>
                  </a:txBody>
                  <a:tcPr marL="0" marR="0" marT="0" marB="0" anchor="ctr">
                    <a:solidFill>
                      <a:schemeClr val="accent4">
                        <a:lumMod val="20000"/>
                        <a:lumOff val="80000"/>
                      </a:schemeClr>
                    </a:solidFill>
                  </a:tcPr>
                </a:tc>
                <a:extLst>
                  <a:ext uri="{0D108BD9-81ED-4DB2-BD59-A6C34878D82A}">
                    <a16:rowId xmlns:a16="http://schemas.microsoft.com/office/drawing/2014/main" val="3578567145"/>
                  </a:ext>
                </a:extLst>
              </a:tr>
              <a:tr h="430821">
                <a:tc>
                  <a:txBody>
                    <a:bodyPr/>
                    <a:lstStyle/>
                    <a:p>
                      <a:pPr marL="0" marR="0" indent="0" algn="ctr" rtl="0" latinLnBrk="0">
                        <a:spcBef>
                          <a:spcPts val="0"/>
                        </a:spcBef>
                        <a:spcAft>
                          <a:spcPts val="0"/>
                        </a:spcAft>
                      </a:pPr>
                      <a:r>
                        <a:rPr lang="en-US" sz="1600" b="1" spc="0">
                          <a:effectLst/>
                        </a:rPr>
                        <a:t>Northwestern AWS us-west-2 Oregon</a:t>
                      </a:r>
                      <a:endParaRPr lang="en-US" sz="1600" b="1">
                        <a:effectLst/>
                      </a:endParaRPr>
                    </a:p>
                  </a:txBody>
                  <a:tcPr marL="0" marR="0" marT="0" marB="0" anchor="ctr">
                    <a:solidFill>
                      <a:schemeClr val="accent4">
                        <a:lumMod val="20000"/>
                        <a:lumOff val="80000"/>
                      </a:schemeClr>
                    </a:solidFill>
                  </a:tcPr>
                </a:tc>
                <a:tc>
                  <a:txBody>
                    <a:bodyPr/>
                    <a:lstStyle/>
                    <a:p>
                      <a:pPr marL="0" marR="0" indent="0" algn="ctr" rtl="0" latinLnBrk="0">
                        <a:spcBef>
                          <a:spcPts val="0"/>
                        </a:spcBef>
                        <a:spcAft>
                          <a:spcPts val="0"/>
                        </a:spcAft>
                      </a:pPr>
                      <a:r>
                        <a:rPr lang="en-US" sz="1600" b="1">
                          <a:effectLst/>
                        </a:rPr>
                        <a:t>880cd765-5d14-43f6-97a6-2dbb355f3560</a:t>
                      </a:r>
                    </a:p>
                  </a:txBody>
                  <a:tcPr marL="0" marR="0" marT="0" marB="0" anchor="ctr">
                    <a:solidFill>
                      <a:schemeClr val="accent4">
                        <a:lumMod val="20000"/>
                        <a:lumOff val="80000"/>
                      </a:schemeClr>
                    </a:solidFill>
                  </a:tcPr>
                </a:tc>
                <a:extLst>
                  <a:ext uri="{0D108BD9-81ED-4DB2-BD59-A6C34878D82A}">
                    <a16:rowId xmlns:a16="http://schemas.microsoft.com/office/drawing/2014/main" val="1759496558"/>
                  </a:ext>
                </a:extLst>
              </a:tr>
              <a:tr h="430821">
                <a:tc>
                  <a:txBody>
                    <a:bodyPr/>
                    <a:lstStyle/>
                    <a:p>
                      <a:pPr marL="0" marR="0" indent="0" algn="ctr" rtl="0" eaLnBrk="1" fontAlgn="auto" latinLnBrk="0" hangingPunct="1">
                        <a:spcBef>
                          <a:spcPts val="0"/>
                        </a:spcBef>
                        <a:spcAft>
                          <a:spcPts val="0"/>
                        </a:spcAft>
                      </a:pPr>
                      <a:r>
                        <a:rPr lang="en-US" sz="1600" b="1" spc="0">
                          <a:effectLst/>
                        </a:rPr>
                        <a:t>Northwestern OneDrive Pilot*</a:t>
                      </a:r>
                      <a:endParaRPr lang="en-US" sz="1600" b="1">
                        <a:effectLst/>
                      </a:endParaRPr>
                    </a:p>
                  </a:txBody>
                  <a:tcPr marL="0" marR="0" marT="0" marB="0" anchor="ctr"/>
                </a:tc>
                <a:tc>
                  <a:txBody>
                    <a:bodyPr/>
                    <a:lstStyle/>
                    <a:p>
                      <a:pPr marL="0" marR="0" indent="0" algn="ctr" rtl="0" eaLnBrk="1" fontAlgn="auto" latinLnBrk="0" hangingPunct="1">
                        <a:spcBef>
                          <a:spcPts val="0"/>
                        </a:spcBef>
                        <a:spcAft>
                          <a:spcPts val="0"/>
                        </a:spcAft>
                      </a:pPr>
                      <a:r>
                        <a:rPr lang="en-US" sz="1600" b="1">
                          <a:effectLst/>
                        </a:rPr>
                        <a:t>930c2fcb-416e-4540-a757-496f86acbe70</a:t>
                      </a:r>
                    </a:p>
                  </a:txBody>
                  <a:tcPr marL="0" marR="0" marT="0" marB="0" anchor="ctr"/>
                </a:tc>
                <a:extLst>
                  <a:ext uri="{0D108BD9-81ED-4DB2-BD59-A6C34878D82A}">
                    <a16:rowId xmlns:a16="http://schemas.microsoft.com/office/drawing/2014/main" val="146788903"/>
                  </a:ext>
                </a:extLst>
              </a:tr>
            </a:tbl>
          </a:graphicData>
        </a:graphic>
      </p:graphicFrame>
      <p:sp>
        <p:nvSpPr>
          <p:cNvPr id="2" name="TextBox 1">
            <a:extLst>
              <a:ext uri="{FF2B5EF4-FFF2-40B4-BE49-F238E27FC236}">
                <a16:creationId xmlns:a16="http://schemas.microsoft.com/office/drawing/2014/main" id="{3A5B7EA2-F91F-6CED-41C3-29C56AECF784}"/>
              </a:ext>
            </a:extLst>
          </p:cNvPr>
          <p:cNvSpPr txBox="1"/>
          <p:nvPr/>
        </p:nvSpPr>
        <p:spPr>
          <a:xfrm>
            <a:off x="152400" y="4676274"/>
            <a:ext cx="864479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a:ea typeface="+mn-ea"/>
                <a:cs typeface="+mn-cs"/>
              </a:rPr>
              <a:t>*Provides access to both OneDrive and SharePoint</a:t>
            </a:r>
          </a:p>
        </p:txBody>
      </p:sp>
    </p:spTree>
    <p:extLst>
      <p:ext uri="{BB962C8B-B14F-4D97-AF65-F5344CB8AC3E}">
        <p14:creationId xmlns:p14="http://schemas.microsoft.com/office/powerpoint/2010/main" val="6390994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115E-ABA4-0FDD-0390-2039FB5D6D12}"/>
              </a:ext>
            </a:extLst>
          </p:cNvPr>
          <p:cNvSpPr>
            <a:spLocks noGrp="1"/>
          </p:cNvSpPr>
          <p:nvPr>
            <p:ph type="title"/>
          </p:nvPr>
        </p:nvSpPr>
        <p:spPr/>
        <p:txBody>
          <a:bodyPr>
            <a:normAutofit/>
          </a:bodyPr>
          <a:lstStyle/>
          <a:p>
            <a:pPr algn="ctr"/>
            <a:r>
              <a:rPr lang="en-US" b="1"/>
              <a:t>Globus and RDSS</a:t>
            </a:r>
          </a:p>
        </p:txBody>
      </p:sp>
      <p:sp>
        <p:nvSpPr>
          <p:cNvPr id="3" name="Text Placeholder 2">
            <a:extLst>
              <a:ext uri="{FF2B5EF4-FFF2-40B4-BE49-F238E27FC236}">
                <a16:creationId xmlns:a16="http://schemas.microsoft.com/office/drawing/2014/main" id="{5DEE7C4D-415C-E344-5FEA-317D11D309FF}"/>
              </a:ext>
            </a:extLst>
          </p:cNvPr>
          <p:cNvSpPr>
            <a:spLocks noGrp="1"/>
          </p:cNvSpPr>
          <p:nvPr>
            <p:ph type="body" sz="half" idx="1"/>
          </p:nvPr>
        </p:nvSpPr>
        <p:spPr>
          <a:xfrm>
            <a:off x="152400" y="1347537"/>
            <a:ext cx="8839200" cy="4800600"/>
          </a:xfrm>
        </p:spPr>
        <p:txBody>
          <a:bodyPr>
            <a:normAutofit/>
          </a:bodyPr>
          <a:lstStyle/>
          <a:p>
            <a:pPr marL="571500" indent="-571500">
              <a:buClr>
                <a:schemeClr val="accent4"/>
              </a:buClr>
              <a:buFont typeface="Wingdings" panose="05000000000000000000" pitchFamily="2" charset="2"/>
              <a:buChar char="§"/>
            </a:pPr>
            <a:r>
              <a:rPr lang="en-US" sz="2400"/>
              <a:t>Globus access to RDSS must be requested so that NU IT can configure your Globus access to specific RDSS share paths.</a:t>
            </a:r>
          </a:p>
          <a:p>
            <a:pPr>
              <a:buClr>
                <a:schemeClr val="accent4"/>
              </a:buClr>
            </a:pPr>
            <a:endParaRPr lang="en-US" sz="2400"/>
          </a:p>
          <a:p>
            <a:pPr marL="571500" indent="-571500">
              <a:buClr>
                <a:schemeClr val="accent4"/>
              </a:buClr>
              <a:buFont typeface="Wingdings" panose="05000000000000000000" pitchFamily="2" charset="2"/>
              <a:buChar char="§"/>
            </a:pPr>
            <a:r>
              <a:rPr lang="en-US" sz="2400"/>
              <a:t>To submit a request for access, please submit the Request </a:t>
            </a:r>
            <a:r>
              <a:rPr lang="en-US" sz="2400">
                <a:hlinkClick r:id="rId2"/>
              </a:rPr>
              <a:t>Access to RDSS via Globus Form</a:t>
            </a:r>
            <a:r>
              <a:rPr lang="en-US" sz="2400"/>
              <a:t> found in the NU IT Service Catalog. In the form you will need to include the following information:</a:t>
            </a:r>
          </a:p>
          <a:p>
            <a:pPr marL="1436914" lvl="1" indent="-571500">
              <a:buClr>
                <a:schemeClr val="accent4"/>
              </a:buClr>
              <a:buFont typeface="Wingdings" panose="05000000000000000000" pitchFamily="2" charset="2"/>
              <a:buChar char="§"/>
            </a:pPr>
            <a:r>
              <a:rPr lang="en-US" sz="1600"/>
              <a:t>NetID</a:t>
            </a:r>
          </a:p>
          <a:p>
            <a:pPr marL="1436914" lvl="1" indent="-571500">
              <a:buClr>
                <a:schemeClr val="accent4"/>
              </a:buClr>
              <a:buFont typeface="Wingdings" panose="05000000000000000000" pitchFamily="2" charset="2"/>
              <a:buChar char="§"/>
            </a:pPr>
            <a:r>
              <a:rPr lang="en-US" sz="1600"/>
              <a:t>Full share path:</a:t>
            </a:r>
          </a:p>
          <a:p>
            <a:pPr marL="1866900" lvl="2" indent="-571500">
              <a:buClr>
                <a:schemeClr val="accent4"/>
              </a:buClr>
              <a:buFont typeface="Wingdings" panose="05000000000000000000" pitchFamily="2" charset="2"/>
              <a:buChar char="§"/>
            </a:pPr>
            <a:r>
              <a:rPr lang="en-US" sz="1600">
                <a:solidFill>
                  <a:schemeClr val="tx1"/>
                </a:solidFill>
              </a:rPr>
              <a:t>//resfiles.northwestern.edu/SHARENAME/</a:t>
            </a:r>
          </a:p>
          <a:p>
            <a:pPr marL="1866900" lvl="2" indent="-571500">
              <a:buClr>
                <a:schemeClr val="accent4"/>
              </a:buClr>
              <a:buFont typeface="Wingdings" panose="05000000000000000000" pitchFamily="2" charset="2"/>
              <a:buChar char="§"/>
            </a:pPr>
            <a:r>
              <a:rPr lang="en-US" sz="1600">
                <a:solidFill>
                  <a:schemeClr val="tx1"/>
                </a:solidFill>
              </a:rPr>
              <a:t>//fsmresfiles.fsm.northwestern.edu/</a:t>
            </a:r>
            <a:r>
              <a:rPr lang="en-US" sz="1600" err="1">
                <a:solidFill>
                  <a:schemeClr val="tx1"/>
                </a:solidFill>
              </a:rPr>
              <a:t>fsmresfiles</a:t>
            </a:r>
            <a:r>
              <a:rPr lang="en-US" sz="1600">
                <a:solidFill>
                  <a:schemeClr val="tx1"/>
                </a:solidFill>
              </a:rPr>
              <a:t>/DEPARTMENT/LAB/</a:t>
            </a:r>
          </a:p>
          <a:p>
            <a:endParaRPr lang="en-US"/>
          </a:p>
        </p:txBody>
      </p:sp>
      <p:sp>
        <p:nvSpPr>
          <p:cNvPr id="5" name="Slide Number Placeholder 4">
            <a:extLst>
              <a:ext uri="{FF2B5EF4-FFF2-40B4-BE49-F238E27FC236}">
                <a16:creationId xmlns:a16="http://schemas.microsoft.com/office/drawing/2014/main" id="{CBD66269-7A6A-F61A-72C3-3A9D939A0ABA}"/>
              </a:ext>
            </a:extLst>
          </p:cNvPr>
          <p:cNvSpPr>
            <a:spLocks noGrp="1"/>
          </p:cNvSpPr>
          <p:nvPr>
            <p:ph type="sldNum" sz="quarter" idx="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Tree>
    <p:extLst>
      <p:ext uri="{BB962C8B-B14F-4D97-AF65-F5344CB8AC3E}">
        <p14:creationId xmlns:p14="http://schemas.microsoft.com/office/powerpoint/2010/main" val="21457741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xfrm>
            <a:off x="457200" y="274638"/>
            <a:ext cx="8229600" cy="1143000"/>
          </a:xfrm>
        </p:spPr>
        <p:txBody>
          <a:bodyPr anchor="ctr">
            <a:normAutofit/>
          </a:bodyPr>
          <a:lstStyle/>
          <a:p>
            <a:r>
              <a:rPr lang="en-US" b="1">
                <a:solidFill>
                  <a:srgbClr val="7030A0"/>
                </a:solidFill>
              </a:rPr>
              <a:t>Guest Collections</a:t>
            </a:r>
          </a:p>
        </p:txBody>
      </p:sp>
      <p:sp>
        <p:nvSpPr>
          <p:cNvPr id="215" name="Slide Number Placeholder 5"/>
          <p:cNvSpPr txBox="1">
            <a:spLocks noGrp="1"/>
          </p:cNvSpPr>
          <p:nvPr>
            <p:ph type="sldNum" sz="quarter" idx="12"/>
          </p:nvPr>
        </p:nvSpPr>
        <p:spPr>
          <a:xfrm>
            <a:off x="6553200" y="6356350"/>
            <a:ext cx="2133600" cy="365125"/>
          </a:xfr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nchor="b">
            <a:normAutofit/>
          </a:bodyPr>
          <a:lstStyle/>
          <a:p>
            <a:pPr>
              <a:spcAft>
                <a:spcPts val="600"/>
              </a:spcAft>
            </a:pPr>
            <a:fld id="{86CB4B4D-7CA3-9044-876B-883B54F8677D}" type="slidenum">
              <a:rPr/>
              <a:pPr>
                <a:spcAft>
                  <a:spcPts val="600"/>
                </a:spcAft>
              </a:pPr>
              <a:t>15</a:t>
            </a:fld>
            <a:endParaRPr/>
          </a:p>
        </p:txBody>
      </p:sp>
      <p:graphicFrame>
        <p:nvGraphicFramePr>
          <p:cNvPr id="217" name="Text Placeholder 3">
            <a:extLst>
              <a:ext uri="{FF2B5EF4-FFF2-40B4-BE49-F238E27FC236}">
                <a16:creationId xmlns:a16="http://schemas.microsoft.com/office/drawing/2014/main" id="{92B715D6-A11B-CFE1-5E3B-A3F92FAAD101}"/>
              </a:ext>
            </a:extLst>
          </p:cNvPr>
          <p:cNvGraphicFramePr/>
          <p:nvPr>
            <p:extLst>
              <p:ext uri="{D42A27DB-BD31-4B8C-83A1-F6EECF244321}">
                <p14:modId xmlns:p14="http://schemas.microsoft.com/office/powerpoint/2010/main" val="1928647978"/>
              </p:ext>
            </p:extLst>
          </p:nvPr>
        </p:nvGraphicFramePr>
        <p:xfrm>
          <a:off x="180473" y="1189122"/>
          <a:ext cx="8777037" cy="4953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81453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xfrm>
            <a:off x="457200" y="274638"/>
            <a:ext cx="8229600" cy="1143000"/>
          </a:xfrm>
        </p:spPr>
        <p:txBody>
          <a:bodyPr anchor="ctr">
            <a:normAutofit/>
          </a:bodyPr>
          <a:lstStyle/>
          <a:p>
            <a:pPr>
              <a:lnSpc>
                <a:spcPct val="90000"/>
              </a:lnSpc>
            </a:pPr>
            <a:r>
              <a:rPr lang="en-US" sz="3700" b="1">
                <a:solidFill>
                  <a:srgbClr val="7030A0"/>
                </a:solidFill>
              </a:rPr>
              <a:t>Globus Connect Personal Collections</a:t>
            </a:r>
          </a:p>
        </p:txBody>
      </p:sp>
      <p:sp>
        <p:nvSpPr>
          <p:cNvPr id="215" name="Slide Number Placeholder 5"/>
          <p:cNvSpPr txBox="1">
            <a:spLocks noGrp="1"/>
          </p:cNvSpPr>
          <p:nvPr>
            <p:ph type="sldNum" sz="quarter" idx="12"/>
          </p:nvPr>
        </p:nvSpPr>
        <p:spPr>
          <a:xfrm>
            <a:off x="6553200" y="6356350"/>
            <a:ext cx="2133600" cy="365125"/>
          </a:xfr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b">
            <a:normAutofit/>
          </a:bodyPr>
          <a:lstStyle/>
          <a:p>
            <a:pPr>
              <a:spcAft>
                <a:spcPts val="600"/>
              </a:spcAft>
            </a:pPr>
            <a:fld id="{86CB4B4D-7CA3-9044-876B-883B54F8677D}" type="slidenum">
              <a:rPr/>
              <a:pPr>
                <a:spcAft>
                  <a:spcPts val="600"/>
                </a:spcAft>
              </a:pPr>
              <a:t>16</a:t>
            </a:fld>
            <a:endParaRPr/>
          </a:p>
        </p:txBody>
      </p:sp>
      <p:graphicFrame>
        <p:nvGraphicFramePr>
          <p:cNvPr id="223" name="Text Placeholder 3">
            <a:extLst>
              <a:ext uri="{FF2B5EF4-FFF2-40B4-BE49-F238E27FC236}">
                <a16:creationId xmlns:a16="http://schemas.microsoft.com/office/drawing/2014/main" id="{13383728-E4C8-6893-B394-A89FAE761AA4}"/>
              </a:ext>
            </a:extLst>
          </p:cNvPr>
          <p:cNvGraphicFramePr/>
          <p:nvPr>
            <p:extLst>
              <p:ext uri="{D42A27DB-BD31-4B8C-83A1-F6EECF244321}">
                <p14:modId xmlns:p14="http://schemas.microsoft.com/office/powerpoint/2010/main" val="211675130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8371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B04C6-F253-9AB5-E7E7-8A1C5ED2154E}"/>
              </a:ext>
            </a:extLst>
          </p:cNvPr>
          <p:cNvSpPr>
            <a:spLocks noGrp="1"/>
          </p:cNvSpPr>
          <p:nvPr>
            <p:ph type="title"/>
          </p:nvPr>
        </p:nvSpPr>
        <p:spPr>
          <a:xfrm>
            <a:off x="457200" y="274638"/>
            <a:ext cx="8229600" cy="1143000"/>
          </a:xfrm>
        </p:spPr>
        <p:txBody>
          <a:bodyPr anchor="ctr">
            <a:normAutofit/>
          </a:bodyPr>
          <a:lstStyle/>
          <a:p>
            <a:r>
              <a:rPr lang="en-US" b="1">
                <a:solidFill>
                  <a:srgbClr val="7030A0"/>
                </a:solidFill>
              </a:rPr>
              <a:t>Globus Connect Personal</a:t>
            </a:r>
            <a:endParaRPr lang="en-US">
              <a:solidFill>
                <a:srgbClr val="7030A0"/>
              </a:solidFill>
            </a:endParaRPr>
          </a:p>
        </p:txBody>
      </p:sp>
      <p:sp>
        <p:nvSpPr>
          <p:cNvPr id="4" name="Slide Number Placeholder 3">
            <a:extLst>
              <a:ext uri="{FF2B5EF4-FFF2-40B4-BE49-F238E27FC236}">
                <a16:creationId xmlns:a16="http://schemas.microsoft.com/office/drawing/2014/main" id="{E807387A-3D60-869E-E8A1-4AA9C3A12216}"/>
              </a:ext>
            </a:extLst>
          </p:cNvPr>
          <p:cNvSpPr>
            <a:spLocks noGrp="1"/>
          </p:cNvSpPr>
          <p:nvPr>
            <p:ph type="sldNum" sz="quarter" idx="12"/>
          </p:nvPr>
        </p:nvSpPr>
        <p:spPr>
          <a:xfrm>
            <a:off x="6553200" y="6356350"/>
            <a:ext cx="2133600" cy="365125"/>
          </a:xfrm>
        </p:spPr>
        <p:txBody>
          <a:bodyPr anchor="b">
            <a:normAutofit/>
          </a:bodyPr>
          <a:lstStyle/>
          <a:p>
            <a:pPr>
              <a:spcAft>
                <a:spcPts val="600"/>
              </a:spcAft>
            </a:pPr>
            <a:fld id="{106E12CD-FCB1-464E-A775-0B83FDDACE03}" type="slidenum">
              <a:rPr lang="en-US" smtClean="0"/>
              <a:pPr>
                <a:spcAft>
                  <a:spcPts val="600"/>
                </a:spcAft>
              </a:pPr>
              <a:t>17</a:t>
            </a:fld>
            <a:endParaRPr lang="en-US"/>
          </a:p>
        </p:txBody>
      </p:sp>
      <p:graphicFrame>
        <p:nvGraphicFramePr>
          <p:cNvPr id="8" name="Content Placeholder 5">
            <a:extLst>
              <a:ext uri="{FF2B5EF4-FFF2-40B4-BE49-F238E27FC236}">
                <a16:creationId xmlns:a16="http://schemas.microsoft.com/office/drawing/2014/main" id="{82D5483D-68AF-B64E-7A61-E342963D5A37}"/>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08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4035-C9F9-D7AE-72D7-D05BB0968BA5}"/>
              </a:ext>
            </a:extLst>
          </p:cNvPr>
          <p:cNvSpPr>
            <a:spLocks noGrp="1"/>
          </p:cNvSpPr>
          <p:nvPr>
            <p:ph type="title"/>
          </p:nvPr>
        </p:nvSpPr>
        <p:spPr>
          <a:xfrm>
            <a:off x="457200" y="274638"/>
            <a:ext cx="8229600" cy="618650"/>
          </a:xfrm>
        </p:spPr>
        <p:txBody>
          <a:bodyPr>
            <a:noAutofit/>
          </a:bodyPr>
          <a:lstStyle/>
          <a:p>
            <a:pPr algn="l"/>
            <a:r>
              <a:rPr lang="en-US" sz="3200" b="1">
                <a:solidFill>
                  <a:srgbClr val="7030A0"/>
                </a:solidFill>
              </a:rPr>
              <a:t>File Manager: Setting up your transfer</a:t>
            </a:r>
          </a:p>
        </p:txBody>
      </p:sp>
      <p:sp>
        <p:nvSpPr>
          <p:cNvPr id="3" name="Slide Number Placeholder 2">
            <a:extLst>
              <a:ext uri="{FF2B5EF4-FFF2-40B4-BE49-F238E27FC236}">
                <a16:creationId xmlns:a16="http://schemas.microsoft.com/office/drawing/2014/main" id="{2D82A60B-D3D4-A27A-C782-4044A2DC19AB}"/>
              </a:ext>
            </a:extLst>
          </p:cNvPr>
          <p:cNvSpPr>
            <a:spLocks noGrp="1"/>
          </p:cNvSpPr>
          <p:nvPr>
            <p:ph type="sldNum" sz="quarter" idx="12"/>
          </p:nvPr>
        </p:nvSpPr>
        <p:spPr/>
        <p:txBody>
          <a:bodyPr/>
          <a:lstStyle/>
          <a:p>
            <a:fld id="{106E12CD-FCB1-464E-A775-0B83FDDACE03}" type="slidenum">
              <a:rPr lang="en-US" smtClean="0"/>
              <a:pPr/>
              <a:t>18</a:t>
            </a:fld>
            <a:endParaRPr lang="en-US"/>
          </a:p>
        </p:txBody>
      </p:sp>
      <p:pic>
        <p:nvPicPr>
          <p:cNvPr id="14" name="Picture 13">
            <a:extLst>
              <a:ext uri="{FF2B5EF4-FFF2-40B4-BE49-F238E27FC236}">
                <a16:creationId xmlns:a16="http://schemas.microsoft.com/office/drawing/2014/main" id="{6B581DBD-3305-3DC3-272A-2BE2EE59F720}"/>
              </a:ext>
            </a:extLst>
          </p:cNvPr>
          <p:cNvPicPr>
            <a:picLocks noChangeAspect="1"/>
          </p:cNvPicPr>
          <p:nvPr/>
        </p:nvPicPr>
        <p:blipFill rotWithShape="1">
          <a:blip r:embed="rId2"/>
          <a:srcRect b="63729"/>
          <a:stretch/>
        </p:blipFill>
        <p:spPr>
          <a:xfrm>
            <a:off x="206331" y="1874433"/>
            <a:ext cx="8731337" cy="1670873"/>
          </a:xfrm>
          <a:prstGeom prst="rect">
            <a:avLst/>
          </a:prstGeom>
        </p:spPr>
      </p:pic>
      <p:sp>
        <p:nvSpPr>
          <p:cNvPr id="6" name="Right Brace 5">
            <a:extLst>
              <a:ext uri="{FF2B5EF4-FFF2-40B4-BE49-F238E27FC236}">
                <a16:creationId xmlns:a16="http://schemas.microsoft.com/office/drawing/2014/main" id="{294064E9-9862-10EC-88F6-E6A1E839990E}"/>
              </a:ext>
            </a:extLst>
          </p:cNvPr>
          <p:cNvSpPr/>
          <p:nvPr/>
        </p:nvSpPr>
        <p:spPr>
          <a:xfrm rot="16200000">
            <a:off x="5777435" y="1625591"/>
            <a:ext cx="366699" cy="833602"/>
          </a:xfrm>
          <a:prstGeom prst="righ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6C714964-5178-DA53-E0F7-FD44B3FA7257}"/>
              </a:ext>
            </a:extLst>
          </p:cNvPr>
          <p:cNvSpPr/>
          <p:nvPr/>
        </p:nvSpPr>
        <p:spPr>
          <a:xfrm rot="16200000">
            <a:off x="2383749" y="1625592"/>
            <a:ext cx="366699" cy="833602"/>
          </a:xfrm>
          <a:prstGeom prst="righ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39D0313-C616-1A8D-C536-A5DA10916089}"/>
              </a:ext>
            </a:extLst>
          </p:cNvPr>
          <p:cNvSpPr txBox="1"/>
          <p:nvPr/>
        </p:nvSpPr>
        <p:spPr>
          <a:xfrm>
            <a:off x="1516873" y="1384946"/>
            <a:ext cx="2100450" cy="400110"/>
          </a:xfrm>
          <a:prstGeom prst="rect">
            <a:avLst/>
          </a:prstGeom>
          <a:noFill/>
        </p:spPr>
        <p:txBody>
          <a:bodyPr wrap="square" rtlCol="0">
            <a:spAutoFit/>
          </a:bodyPr>
          <a:lstStyle/>
          <a:p>
            <a:r>
              <a:rPr lang="en-US" sz="2000">
                <a:solidFill>
                  <a:srgbClr val="4E2A84"/>
                </a:solidFill>
              </a:rPr>
              <a:t>Source Collection</a:t>
            </a:r>
          </a:p>
        </p:txBody>
      </p:sp>
      <p:sp>
        <p:nvSpPr>
          <p:cNvPr id="10" name="TextBox 9">
            <a:extLst>
              <a:ext uri="{FF2B5EF4-FFF2-40B4-BE49-F238E27FC236}">
                <a16:creationId xmlns:a16="http://schemas.microsoft.com/office/drawing/2014/main" id="{F729F1F9-E8A0-E663-0353-49535220DDBC}"/>
              </a:ext>
            </a:extLst>
          </p:cNvPr>
          <p:cNvSpPr txBox="1"/>
          <p:nvPr/>
        </p:nvSpPr>
        <p:spPr>
          <a:xfrm>
            <a:off x="4691428" y="1414244"/>
            <a:ext cx="2538712" cy="400110"/>
          </a:xfrm>
          <a:prstGeom prst="rect">
            <a:avLst/>
          </a:prstGeom>
          <a:noFill/>
        </p:spPr>
        <p:txBody>
          <a:bodyPr wrap="square" rtlCol="0">
            <a:spAutoFit/>
          </a:bodyPr>
          <a:lstStyle/>
          <a:p>
            <a:r>
              <a:rPr lang="en-US" sz="2000">
                <a:solidFill>
                  <a:srgbClr val="4E2A84"/>
                </a:solidFill>
              </a:rPr>
              <a:t>Destination Collection</a:t>
            </a:r>
          </a:p>
        </p:txBody>
      </p:sp>
    </p:spTree>
    <p:extLst>
      <p:ext uri="{BB962C8B-B14F-4D97-AF65-F5344CB8AC3E}">
        <p14:creationId xmlns:p14="http://schemas.microsoft.com/office/powerpoint/2010/main" val="69245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5D424D-3F1C-A928-0B43-EDACB0C74F67}"/>
              </a:ext>
            </a:extLst>
          </p:cNvPr>
          <p:cNvSpPr>
            <a:spLocks noGrp="1"/>
          </p:cNvSpPr>
          <p:nvPr>
            <p:ph type="title"/>
          </p:nvPr>
        </p:nvSpPr>
        <p:spPr>
          <a:xfrm>
            <a:off x="0" y="113053"/>
            <a:ext cx="9144000" cy="456180"/>
          </a:xfrm>
        </p:spPr>
        <p:txBody>
          <a:bodyPr>
            <a:normAutofit fontScale="90000"/>
          </a:bodyPr>
          <a:lstStyle/>
          <a:p>
            <a:r>
              <a:rPr lang="en-US" b="1"/>
              <a:t>Agenda</a:t>
            </a:r>
          </a:p>
        </p:txBody>
      </p:sp>
      <p:sp>
        <p:nvSpPr>
          <p:cNvPr id="2" name="Slide Number Placeholder 1">
            <a:extLst>
              <a:ext uri="{FF2B5EF4-FFF2-40B4-BE49-F238E27FC236}">
                <a16:creationId xmlns:a16="http://schemas.microsoft.com/office/drawing/2014/main" id="{90B0EFF8-4BCE-619C-F69E-CC40CAA75E81}"/>
              </a:ext>
            </a:extLst>
          </p:cNvPr>
          <p:cNvSpPr>
            <a:spLocks noGrp="1"/>
          </p:cNvSpPr>
          <p:nvPr>
            <p:ph type="sldNum" sz="quarter" idx="4294967295"/>
          </p:nvPr>
        </p:nvSpPr>
        <p:spPr>
          <a:xfrm>
            <a:off x="7010400" y="5691189"/>
            <a:ext cx="2133600" cy="274637"/>
          </a:xfrm>
        </p:spPr>
        <p:txBody>
          <a:bodyPr/>
          <a:lstStyle/>
          <a:p>
            <a:fld id="{106E12CD-FCB1-464E-A775-0B83FDDACE03}" type="slidenum">
              <a:rPr lang="en-US" smtClean="0"/>
              <a:pPr/>
              <a:t>1</a:t>
            </a:fld>
            <a:endParaRPr lang="en-US"/>
          </a:p>
        </p:txBody>
      </p:sp>
      <p:sp>
        <p:nvSpPr>
          <p:cNvPr id="4" name="TextBox 3">
            <a:extLst>
              <a:ext uri="{FF2B5EF4-FFF2-40B4-BE49-F238E27FC236}">
                <a16:creationId xmlns:a16="http://schemas.microsoft.com/office/drawing/2014/main" id="{FC3ED380-1565-CE4B-97F6-E9706214EF8C}"/>
              </a:ext>
            </a:extLst>
          </p:cNvPr>
          <p:cNvSpPr txBox="1"/>
          <p:nvPr/>
        </p:nvSpPr>
        <p:spPr>
          <a:xfrm>
            <a:off x="642953" y="900195"/>
            <a:ext cx="7856737"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Wingdings" panose="05000000000000000000" pitchFamily="2" charset="2"/>
              <a:buChar char="§"/>
            </a:pPr>
            <a:r>
              <a:rPr lang="en-US" sz="2400">
                <a:solidFill>
                  <a:schemeClr val="bg1"/>
                </a:solidFill>
                <a:latin typeface="Arial"/>
                <a:cs typeface="Calibri"/>
              </a:rPr>
              <a:t>What is Globus?</a:t>
            </a:r>
          </a:p>
          <a:p>
            <a:pPr marL="457200" indent="-457200">
              <a:lnSpc>
                <a:spcPct val="150000"/>
              </a:lnSpc>
              <a:buFont typeface="Wingdings" panose="05000000000000000000" pitchFamily="2" charset="2"/>
              <a:buChar char="§"/>
            </a:pPr>
            <a:r>
              <a:rPr lang="en-US" sz="2400">
                <a:solidFill>
                  <a:schemeClr val="bg1"/>
                </a:solidFill>
                <a:latin typeface="Arial"/>
                <a:cs typeface="Calibri"/>
              </a:rPr>
              <a:t>Why use Globus?</a:t>
            </a:r>
          </a:p>
          <a:p>
            <a:pPr marL="457200" indent="-457200">
              <a:lnSpc>
                <a:spcPct val="150000"/>
              </a:lnSpc>
              <a:buFont typeface="Wingdings" panose="05000000000000000000" pitchFamily="2" charset="2"/>
              <a:buChar char="§"/>
            </a:pPr>
            <a:r>
              <a:rPr lang="en-US" sz="2400">
                <a:solidFill>
                  <a:schemeClr val="bg1"/>
                </a:solidFill>
                <a:latin typeface="Arial"/>
                <a:cs typeface="Calibri"/>
              </a:rPr>
              <a:t>How to get started with Globus</a:t>
            </a:r>
          </a:p>
          <a:p>
            <a:pPr marL="457200" indent="-457200">
              <a:lnSpc>
                <a:spcPct val="150000"/>
              </a:lnSpc>
              <a:buFont typeface="Wingdings" panose="05000000000000000000" pitchFamily="2" charset="2"/>
              <a:buChar char="§"/>
            </a:pPr>
            <a:r>
              <a:rPr lang="en-US" sz="2400">
                <a:solidFill>
                  <a:schemeClr val="bg1"/>
                </a:solidFill>
                <a:latin typeface="Arial"/>
                <a:cs typeface="Calibri"/>
              </a:rPr>
              <a:t>Live Demo</a:t>
            </a:r>
          </a:p>
          <a:p>
            <a:pPr marL="914400" lvl="1" indent="-457200">
              <a:lnSpc>
                <a:spcPct val="150000"/>
              </a:lnSpc>
              <a:buFont typeface="Arial" panose="020B0604020202020204" pitchFamily="34" charset="0"/>
              <a:buChar char="•"/>
            </a:pPr>
            <a:r>
              <a:rPr lang="en-US" sz="2400">
                <a:solidFill>
                  <a:schemeClr val="bg1"/>
                </a:solidFill>
                <a:latin typeface="Arial"/>
                <a:cs typeface="Calibri"/>
              </a:rPr>
              <a:t>Globus Collections</a:t>
            </a:r>
          </a:p>
          <a:p>
            <a:pPr marL="914400" lvl="1" indent="-457200">
              <a:lnSpc>
                <a:spcPct val="150000"/>
              </a:lnSpc>
              <a:buFont typeface="Arial" panose="020B0604020202020204" pitchFamily="34" charset="0"/>
              <a:buChar char="•"/>
            </a:pPr>
            <a:r>
              <a:rPr lang="en-US" sz="2400">
                <a:solidFill>
                  <a:schemeClr val="bg1"/>
                </a:solidFill>
                <a:latin typeface="Arial"/>
                <a:cs typeface="Calibri"/>
              </a:rPr>
              <a:t>Setting up a Globus transfer</a:t>
            </a:r>
          </a:p>
          <a:p>
            <a:pPr marL="914400" lvl="1" indent="-457200">
              <a:lnSpc>
                <a:spcPct val="150000"/>
              </a:lnSpc>
              <a:buFont typeface="Arial" panose="020B0604020202020204" pitchFamily="34" charset="0"/>
              <a:buChar char="•"/>
            </a:pPr>
            <a:r>
              <a:rPr lang="en-US" sz="2400">
                <a:solidFill>
                  <a:schemeClr val="bg1"/>
                </a:solidFill>
                <a:latin typeface="Arial"/>
                <a:cs typeface="Calibri"/>
              </a:rPr>
              <a:t>Transfer status/history</a:t>
            </a:r>
          </a:p>
          <a:p>
            <a:pPr marL="914400" lvl="1" indent="-457200">
              <a:lnSpc>
                <a:spcPct val="150000"/>
              </a:lnSpc>
              <a:buFont typeface="Arial" panose="020B0604020202020204" pitchFamily="34" charset="0"/>
              <a:buChar char="•"/>
            </a:pPr>
            <a:r>
              <a:rPr lang="en-US" sz="2400">
                <a:solidFill>
                  <a:schemeClr val="bg1"/>
                </a:solidFill>
                <a:latin typeface="Arial"/>
                <a:cs typeface="Calibri"/>
              </a:rPr>
              <a:t>Data Sharing in Globus</a:t>
            </a:r>
          </a:p>
          <a:p>
            <a:pPr marL="914400" lvl="1" indent="-457200">
              <a:lnSpc>
                <a:spcPct val="150000"/>
              </a:lnSpc>
              <a:buFont typeface="Arial" panose="020B0604020202020204" pitchFamily="34" charset="0"/>
              <a:buChar char="•"/>
            </a:pPr>
            <a:r>
              <a:rPr lang="en-US" sz="2400">
                <a:solidFill>
                  <a:schemeClr val="bg1"/>
                </a:solidFill>
                <a:latin typeface="Arial"/>
                <a:cs typeface="Calibri"/>
              </a:rPr>
              <a:t>Setting up Globus Connect Personal</a:t>
            </a:r>
          </a:p>
          <a:p>
            <a:pPr marL="457200" indent="-457200">
              <a:lnSpc>
                <a:spcPct val="150000"/>
              </a:lnSpc>
              <a:buFont typeface="Wingdings" panose="05000000000000000000" pitchFamily="2" charset="2"/>
              <a:buChar char="§"/>
            </a:pPr>
            <a:r>
              <a:rPr lang="en-US" sz="2400">
                <a:solidFill>
                  <a:schemeClr val="bg1"/>
                </a:solidFill>
                <a:latin typeface="Arial"/>
                <a:cs typeface="Calibri"/>
              </a:rPr>
              <a:t>Advanced Globus Features</a:t>
            </a:r>
          </a:p>
          <a:p>
            <a:pPr marL="457200" indent="-457200">
              <a:buFont typeface="Calibri"/>
              <a:buChar char="-"/>
            </a:pPr>
            <a:endParaRPr lang="en-US" sz="2800">
              <a:solidFill>
                <a:schemeClr val="bg1"/>
              </a:solidFill>
              <a:cs typeface="Calibri"/>
            </a:endParaRPr>
          </a:p>
          <a:p>
            <a:endParaRPr lang="en-US" sz="2800">
              <a:solidFill>
                <a:schemeClr val="bg1"/>
              </a:solidFill>
              <a:cs typeface="Calibri"/>
            </a:endParaRPr>
          </a:p>
        </p:txBody>
      </p:sp>
    </p:spTree>
    <p:extLst>
      <p:ext uri="{BB962C8B-B14F-4D97-AF65-F5344CB8AC3E}">
        <p14:creationId xmlns:p14="http://schemas.microsoft.com/office/powerpoint/2010/main" val="6044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2800" b="1">
                <a:solidFill>
                  <a:srgbClr val="7030A0"/>
                </a:solidFill>
              </a:rPr>
              <a:t>File Manager: Selecting Globus Collections</a:t>
            </a:r>
            <a:endParaRPr lang="en-US" sz="2800">
              <a:solidFill>
                <a:srgbClr val="7030A0"/>
              </a:solidFill>
            </a:endParaRP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Clr>
                <a:schemeClr val="accent4"/>
              </a:buClr>
              <a:buFont typeface="Wingdings" panose="05000000000000000000" pitchFamily="2" charset="2"/>
              <a:buChar char="§"/>
            </a:pPr>
            <a:r>
              <a:rPr lang="en-US"/>
              <a:t>Clicking on the Collection field for either the Source or Destination of the data transfer, opens a new page that includes a search field where you can enter the name or UUID for the Collection you wish to access</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The Collection Search page will have tabs that will list:</a:t>
            </a:r>
          </a:p>
          <a:p>
            <a:pPr marL="742950" lvl="1" indent="-285750">
              <a:buFont typeface="Arial" panose="020B0604020202020204" pitchFamily="34" charset="0"/>
              <a:buChar char="•"/>
            </a:pPr>
            <a:r>
              <a:rPr lang="en-US"/>
              <a:t>Recently used Collections (</a:t>
            </a:r>
            <a:r>
              <a:rPr lang="en-US" b="1"/>
              <a:t>Recent</a:t>
            </a:r>
            <a:r>
              <a:rPr lang="en-US"/>
              <a:t>)</a:t>
            </a:r>
          </a:p>
          <a:p>
            <a:pPr marL="742950" lvl="1" indent="-285750">
              <a:buFont typeface="Arial" panose="020B0604020202020204" pitchFamily="34" charset="0"/>
              <a:buChar char="•"/>
            </a:pPr>
            <a:r>
              <a:rPr lang="en-US" b="1"/>
              <a:t>Bookmarks</a:t>
            </a:r>
            <a:r>
              <a:rPr lang="en-US"/>
              <a:t> you created for quick access to Collections and paths on that Collection</a:t>
            </a:r>
          </a:p>
          <a:p>
            <a:pPr marL="742950" lvl="1" indent="-285750">
              <a:buFont typeface="Arial" panose="020B0604020202020204" pitchFamily="34" charset="0"/>
              <a:buChar char="•"/>
            </a:pPr>
            <a:r>
              <a:rPr lang="en-US" b="1"/>
              <a:t>Your Collections</a:t>
            </a:r>
            <a:r>
              <a:rPr lang="en-US"/>
              <a:t> that you own. These can be Guest Collections or your Globus Connect Personal Connections</a:t>
            </a:r>
          </a:p>
          <a:p>
            <a:pPr marL="742950" lvl="1" indent="-285750">
              <a:buFont typeface="Arial" panose="020B0604020202020204" pitchFamily="34" charset="0"/>
              <a:buChar char="•"/>
            </a:pPr>
            <a:r>
              <a:rPr lang="en-US"/>
              <a:t>Guest Collections created by other users where you have been provided access permissions (</a:t>
            </a:r>
            <a:r>
              <a:rPr lang="en-US" b="1"/>
              <a:t>Shared With You</a:t>
            </a:r>
            <a:r>
              <a:rPr lang="en-US"/>
              <a:t>)</a:t>
            </a:r>
          </a:p>
          <a:p>
            <a:endParaRPr lang="en-US"/>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19</a:t>
            </a:fld>
            <a:endParaRPr lang="en-US"/>
          </a:p>
        </p:txBody>
      </p:sp>
      <p:pic>
        <p:nvPicPr>
          <p:cNvPr id="10" name="Content Placeholder 9">
            <a:extLst>
              <a:ext uri="{FF2B5EF4-FFF2-40B4-BE49-F238E27FC236}">
                <a16:creationId xmlns:a16="http://schemas.microsoft.com/office/drawing/2014/main" id="{8173F420-261C-6BF9-ADA4-25F2AFC6F773}"/>
              </a:ext>
            </a:extLst>
          </p:cNvPr>
          <p:cNvPicPr>
            <a:picLocks noGrp="1" noChangeAspect="1"/>
          </p:cNvPicPr>
          <p:nvPr>
            <p:ph idx="1"/>
          </p:nvPr>
        </p:nvPicPr>
        <p:blipFill rotWithShape="1">
          <a:blip r:embed="rId2"/>
          <a:srcRect t="9271" r="38130" b="47260"/>
          <a:stretch/>
        </p:blipFill>
        <p:spPr>
          <a:xfrm>
            <a:off x="3671303" y="942472"/>
            <a:ext cx="5234524" cy="4022559"/>
          </a:xfrm>
        </p:spPr>
      </p:pic>
    </p:spTree>
    <p:extLst>
      <p:ext uri="{BB962C8B-B14F-4D97-AF65-F5344CB8AC3E}">
        <p14:creationId xmlns:p14="http://schemas.microsoft.com/office/powerpoint/2010/main" val="424744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3600">
                <a:solidFill>
                  <a:srgbClr val="7030A0"/>
                </a:solidFill>
              </a:rPr>
              <a:t>File Manager: Selecting Data Source</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6" y="850232"/>
            <a:ext cx="3008313" cy="5275931"/>
          </a:xfrm>
        </p:spPr>
        <p:txBody>
          <a:bodyPr>
            <a:normAutofit/>
          </a:bodyPr>
          <a:lstStyle/>
          <a:p>
            <a:pPr marL="285750" indent="-285750">
              <a:buClr>
                <a:schemeClr val="accent4"/>
              </a:buClr>
              <a:buFont typeface="Wingdings" panose="05000000000000000000" pitchFamily="2" charset="2"/>
              <a:buChar char="§"/>
            </a:pPr>
            <a:r>
              <a:rPr lang="en-US"/>
              <a:t>Once you select a Collection, you can navigate to the specific path they want to access. This can be done manually in the </a:t>
            </a:r>
            <a:r>
              <a:rPr lang="en-US" b="1"/>
              <a:t>Path</a:t>
            </a:r>
            <a:r>
              <a:rPr lang="en-US"/>
              <a:t> field or by navigating the file explorer using the Globus interface.</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Globus will display the files and subdirectories in the path provided. The user will be able to select which files and directories they want to transfer from the data source.</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20</a:t>
            </a:fld>
            <a:endParaRPr lang="en-US"/>
          </a:p>
        </p:txBody>
      </p:sp>
      <p:pic>
        <p:nvPicPr>
          <p:cNvPr id="9" name="Picture 4">
            <a:extLst>
              <a:ext uri="{FF2B5EF4-FFF2-40B4-BE49-F238E27FC236}">
                <a16:creationId xmlns:a16="http://schemas.microsoft.com/office/drawing/2014/main" id="{612067CF-E283-119D-D39D-6E6391C965D0}"/>
              </a:ext>
            </a:extLst>
          </p:cNvPr>
          <p:cNvPicPr>
            <a:picLocks noGrp="1" noChangeAspect="1"/>
          </p:cNvPicPr>
          <p:nvPr>
            <p:ph idx="1"/>
          </p:nvPr>
        </p:nvPicPr>
        <p:blipFill rotWithShape="1">
          <a:blip r:embed="rId2"/>
          <a:srcRect r="41739"/>
          <a:stretch/>
        </p:blipFill>
        <p:spPr>
          <a:xfrm>
            <a:off x="3382544" y="850231"/>
            <a:ext cx="5552909" cy="5209811"/>
          </a:xfrm>
          <a:prstGeom prst="rect">
            <a:avLst/>
          </a:prstGeom>
        </p:spPr>
      </p:pic>
    </p:spTree>
    <p:extLst>
      <p:ext uri="{BB962C8B-B14F-4D97-AF65-F5344CB8AC3E}">
        <p14:creationId xmlns:p14="http://schemas.microsoft.com/office/powerpoint/2010/main" val="353864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3200">
                <a:solidFill>
                  <a:srgbClr val="7030A0"/>
                </a:solidFill>
              </a:rPr>
              <a:t>File Manager: Selecting Data Destination</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457200" y="850232"/>
            <a:ext cx="3008313" cy="5275931"/>
          </a:xfrm>
        </p:spPr>
        <p:txBody>
          <a:bodyPr>
            <a:normAutofit/>
          </a:bodyPr>
          <a:lstStyle/>
          <a:p>
            <a:pPr marL="285750" indent="-285750">
              <a:buClr>
                <a:schemeClr val="accent4"/>
              </a:buClr>
              <a:buFont typeface="Wingdings" panose="05000000000000000000" pitchFamily="2" charset="2"/>
              <a:buChar char="§"/>
            </a:pPr>
            <a:r>
              <a:rPr lang="en-US"/>
              <a:t>Follow the same steps as selecting the data source for the data destination. You need to select the Collection name or enter the UUID in the blank Collection field in the 2</a:t>
            </a:r>
            <a:r>
              <a:rPr lang="en-US" baseline="30000"/>
              <a:t>nd</a:t>
            </a:r>
            <a:r>
              <a:rPr lang="en-US"/>
              <a:t> panel. </a:t>
            </a:r>
          </a:p>
          <a:p>
            <a:pPr marL="285750" indent="-285750">
              <a:buClr>
                <a:schemeClr val="accent4"/>
              </a:buClr>
              <a:buFont typeface="Wingdings" panose="05000000000000000000" pitchFamily="2" charset="2"/>
              <a:buChar char="§"/>
            </a:pPr>
            <a:r>
              <a:rPr lang="en-US"/>
              <a:t>Once you select a Collection, you define the path or navigate to the folder that will be the final destination for the data transfer.</a:t>
            </a:r>
          </a:p>
          <a:p>
            <a:pPr marL="285750" indent="-285750">
              <a:buClr>
                <a:schemeClr val="accent4"/>
              </a:buClr>
              <a:buFont typeface="Wingdings" panose="05000000000000000000" pitchFamily="2" charset="2"/>
              <a:buChar char="§"/>
            </a:pPr>
            <a:r>
              <a:rPr lang="en-US"/>
              <a:t>Globus will display any files and subdirectories that already exist in the path provided.</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21</a:t>
            </a:fld>
            <a:endParaRPr lang="en-US"/>
          </a:p>
        </p:txBody>
      </p:sp>
      <p:pic>
        <p:nvPicPr>
          <p:cNvPr id="8" name="Picture 6">
            <a:extLst>
              <a:ext uri="{FF2B5EF4-FFF2-40B4-BE49-F238E27FC236}">
                <a16:creationId xmlns:a16="http://schemas.microsoft.com/office/drawing/2014/main" id="{D9B1BBA3-D2C2-AF48-8D04-AF19BD5A83D1}"/>
              </a:ext>
            </a:extLst>
          </p:cNvPr>
          <p:cNvPicPr>
            <a:picLocks noGrp="1" noChangeAspect="1"/>
          </p:cNvPicPr>
          <p:nvPr>
            <p:ph idx="1"/>
          </p:nvPr>
        </p:nvPicPr>
        <p:blipFill rotWithShape="1">
          <a:blip r:embed="rId2"/>
          <a:srcRect l="51670"/>
          <a:stretch/>
        </p:blipFill>
        <p:spPr>
          <a:xfrm>
            <a:off x="3745832" y="850232"/>
            <a:ext cx="4886044" cy="5334000"/>
          </a:xfrm>
          <a:prstGeom prst="rect">
            <a:avLst/>
          </a:prstGeom>
        </p:spPr>
      </p:pic>
    </p:spTree>
    <p:extLst>
      <p:ext uri="{BB962C8B-B14F-4D97-AF65-F5344CB8AC3E}">
        <p14:creationId xmlns:p14="http://schemas.microsoft.com/office/powerpoint/2010/main" val="11771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3DCC-46D4-A40E-112F-4D0AF91CEAAB}"/>
              </a:ext>
            </a:extLst>
          </p:cNvPr>
          <p:cNvSpPr>
            <a:spLocks noGrp="1"/>
          </p:cNvSpPr>
          <p:nvPr>
            <p:ph type="title"/>
          </p:nvPr>
        </p:nvSpPr>
        <p:spPr>
          <a:xfrm>
            <a:off x="457200" y="274638"/>
            <a:ext cx="8229600" cy="567573"/>
          </a:xfrm>
        </p:spPr>
        <p:txBody>
          <a:bodyPr>
            <a:noAutofit/>
          </a:bodyPr>
          <a:lstStyle/>
          <a:p>
            <a:r>
              <a:rPr lang="en-US" sz="3200" b="1">
                <a:solidFill>
                  <a:srgbClr val="7030A0"/>
                </a:solidFill>
              </a:rPr>
              <a:t>File Manager: Transfer &amp; Timer Options</a:t>
            </a:r>
          </a:p>
        </p:txBody>
      </p:sp>
      <p:pic>
        <p:nvPicPr>
          <p:cNvPr id="9" name="Picture 6">
            <a:extLst>
              <a:ext uri="{FF2B5EF4-FFF2-40B4-BE49-F238E27FC236}">
                <a16:creationId xmlns:a16="http://schemas.microsoft.com/office/drawing/2014/main" id="{C410ADE4-1CEC-F8D3-E201-FC57F6E974A8}"/>
              </a:ext>
            </a:extLst>
          </p:cNvPr>
          <p:cNvPicPr>
            <a:picLocks noGrp="1" noChangeAspect="1"/>
          </p:cNvPicPr>
          <p:nvPr>
            <p:ph idx="1"/>
          </p:nvPr>
        </p:nvPicPr>
        <p:blipFill>
          <a:blip r:embed="rId2"/>
          <a:stretch/>
        </p:blipFill>
        <p:spPr>
          <a:xfrm>
            <a:off x="2142328" y="829248"/>
            <a:ext cx="4859344" cy="5296915"/>
          </a:xfrm>
          <a:prstGeom prst="rect">
            <a:avLst/>
          </a:prstGeom>
        </p:spPr>
      </p:pic>
      <p:sp>
        <p:nvSpPr>
          <p:cNvPr id="3" name="Slide Number Placeholder 2">
            <a:extLst>
              <a:ext uri="{FF2B5EF4-FFF2-40B4-BE49-F238E27FC236}">
                <a16:creationId xmlns:a16="http://schemas.microsoft.com/office/drawing/2014/main" id="{B935FD22-830F-B1AF-5167-FB19B56AE725}"/>
              </a:ext>
            </a:extLst>
          </p:cNvPr>
          <p:cNvSpPr>
            <a:spLocks noGrp="1"/>
          </p:cNvSpPr>
          <p:nvPr>
            <p:ph type="sldNum" sz="quarter" idx="12"/>
          </p:nvPr>
        </p:nvSpPr>
        <p:spPr/>
        <p:txBody>
          <a:bodyPr/>
          <a:lstStyle/>
          <a:p>
            <a:fld id="{106E12CD-FCB1-464E-A775-0B83FDDACE03}" type="slidenum">
              <a:rPr lang="en-US" smtClean="0"/>
              <a:pPr/>
              <a:t>22</a:t>
            </a:fld>
            <a:endParaRPr lang="en-US"/>
          </a:p>
        </p:txBody>
      </p:sp>
      <p:sp>
        <p:nvSpPr>
          <p:cNvPr id="6" name="TextBox 5">
            <a:extLst>
              <a:ext uri="{FF2B5EF4-FFF2-40B4-BE49-F238E27FC236}">
                <a16:creationId xmlns:a16="http://schemas.microsoft.com/office/drawing/2014/main" id="{65FF8F2A-BF9D-D00A-906F-64F380EEF856}"/>
              </a:ext>
            </a:extLst>
          </p:cNvPr>
          <p:cNvSpPr txBox="1"/>
          <p:nvPr/>
        </p:nvSpPr>
        <p:spPr>
          <a:xfrm>
            <a:off x="7465423" y="1751797"/>
            <a:ext cx="1636776" cy="307777"/>
          </a:xfrm>
          <a:prstGeom prst="rect">
            <a:avLst/>
          </a:prstGeom>
          <a:noFill/>
        </p:spPr>
        <p:txBody>
          <a:bodyPr wrap="square" lIns="91440" tIns="45720" rIns="91440" bIns="45720" rtlCol="0" anchor="t">
            <a:spAutoFit/>
          </a:bodyPr>
          <a:lstStyle/>
          <a:p>
            <a:endParaRPr lang="en-US" sz="1400">
              <a:solidFill>
                <a:srgbClr val="4E2A84"/>
              </a:solidFill>
              <a:cs typeface="Calibri"/>
            </a:endParaRPr>
          </a:p>
        </p:txBody>
      </p:sp>
    </p:spTree>
    <p:extLst>
      <p:ext uri="{BB962C8B-B14F-4D97-AF65-F5344CB8AC3E}">
        <p14:creationId xmlns:p14="http://schemas.microsoft.com/office/powerpoint/2010/main" val="4247353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8A2E-66F2-58D6-E142-09319FBB5AE4}"/>
              </a:ext>
            </a:extLst>
          </p:cNvPr>
          <p:cNvSpPr>
            <a:spLocks noGrp="1"/>
          </p:cNvSpPr>
          <p:nvPr>
            <p:ph type="title"/>
          </p:nvPr>
        </p:nvSpPr>
        <p:spPr>
          <a:xfrm>
            <a:off x="457200" y="274638"/>
            <a:ext cx="8229600" cy="727994"/>
          </a:xfrm>
        </p:spPr>
        <p:txBody>
          <a:bodyPr>
            <a:normAutofit/>
          </a:bodyPr>
          <a:lstStyle/>
          <a:p>
            <a:r>
              <a:rPr lang="en-US" sz="2800" b="1">
                <a:solidFill>
                  <a:srgbClr val="7030A0"/>
                </a:solidFill>
              </a:rPr>
              <a:t>Recommended Transfer Options </a:t>
            </a:r>
          </a:p>
        </p:txBody>
      </p:sp>
      <p:sp>
        <p:nvSpPr>
          <p:cNvPr id="4" name="Content Placeholder 3">
            <a:extLst>
              <a:ext uri="{FF2B5EF4-FFF2-40B4-BE49-F238E27FC236}">
                <a16:creationId xmlns:a16="http://schemas.microsoft.com/office/drawing/2014/main" id="{1FE12B65-156E-2F7D-F984-80E5EDF1D1EC}"/>
              </a:ext>
            </a:extLst>
          </p:cNvPr>
          <p:cNvSpPr>
            <a:spLocks noGrp="1"/>
          </p:cNvSpPr>
          <p:nvPr>
            <p:ph idx="1"/>
          </p:nvPr>
        </p:nvSpPr>
        <p:spPr>
          <a:xfrm>
            <a:off x="457200" y="1002632"/>
            <a:ext cx="8229600" cy="5123531"/>
          </a:xfrm>
        </p:spPr>
        <p:txBody>
          <a:bodyPr>
            <a:normAutofit fontScale="62500" lnSpcReduction="20000"/>
          </a:bodyPr>
          <a:lstStyle/>
          <a:p>
            <a:pPr marL="285750" indent="-285750">
              <a:buClr>
                <a:schemeClr val="accent4"/>
              </a:buClr>
              <a:buFont typeface="Wingdings" panose="05000000000000000000" pitchFamily="2" charset="2"/>
              <a:buChar char="§"/>
            </a:pPr>
            <a:r>
              <a:rPr lang="en-US" b="1"/>
              <a:t>Sync</a:t>
            </a:r>
            <a:r>
              <a:rPr lang="en-US"/>
              <a:t>:  Files will only be transferred if it meets a selected criteria when comparing the source to the destination of the transfer. Criteria include:</a:t>
            </a:r>
          </a:p>
          <a:p>
            <a:pPr lvl="1">
              <a:buFont typeface="Arial" panose="020B0604020202020204" pitchFamily="34" charset="0"/>
              <a:buChar char="•"/>
            </a:pPr>
            <a:r>
              <a:rPr lang="en-US"/>
              <a:t>Modification time is newer</a:t>
            </a:r>
          </a:p>
          <a:p>
            <a:pPr lvl="1">
              <a:buFont typeface="Arial" panose="020B0604020202020204" pitchFamily="34" charset="0"/>
              <a:buChar char="•"/>
            </a:pPr>
            <a:r>
              <a:rPr lang="en-US"/>
              <a:t>File size is different</a:t>
            </a:r>
          </a:p>
          <a:p>
            <a:pPr lvl="1">
              <a:buFont typeface="Arial" panose="020B0604020202020204" pitchFamily="34" charset="0"/>
              <a:buChar char="•"/>
            </a:pPr>
            <a:r>
              <a:rPr lang="en-US"/>
              <a:t>File does not exist on destination</a:t>
            </a:r>
          </a:p>
          <a:p>
            <a:pPr lvl="1">
              <a:buFont typeface="Arial" panose="020B0604020202020204" pitchFamily="34" charset="0"/>
              <a:buChar char="•"/>
            </a:pPr>
            <a:r>
              <a:rPr lang="en-US"/>
              <a:t>File checksum is different</a:t>
            </a:r>
          </a:p>
          <a:p>
            <a:pPr marL="457200" lvl="1" indent="0">
              <a:buNone/>
            </a:pPr>
            <a:endParaRPr lang="en-US"/>
          </a:p>
          <a:p>
            <a:pPr marL="285750" indent="-285750">
              <a:buClr>
                <a:schemeClr val="accent4"/>
              </a:buClr>
              <a:buFont typeface="Wingdings" panose="05000000000000000000" pitchFamily="2" charset="2"/>
              <a:buChar char="§"/>
            </a:pPr>
            <a:r>
              <a:rPr lang="en-US" b="1"/>
              <a:t>Preserve Source file modification times</a:t>
            </a:r>
          </a:p>
          <a:p>
            <a:pPr lvl="1"/>
            <a:endParaRPr lang="en-US"/>
          </a:p>
          <a:p>
            <a:pPr marL="285750" indent="-285750">
              <a:buClr>
                <a:schemeClr val="accent4"/>
              </a:buClr>
              <a:buFont typeface="Wingdings" panose="05000000000000000000" pitchFamily="2" charset="2"/>
              <a:buChar char="§"/>
            </a:pPr>
            <a:r>
              <a:rPr lang="en-US" b="1"/>
              <a:t>Encrypt Transfer</a:t>
            </a:r>
            <a:r>
              <a:rPr lang="en-US"/>
              <a:t>:  Data in your files will be encrypted while in transit. Both endpoints must support encryption to ensure a successful transfer.</a:t>
            </a:r>
          </a:p>
          <a:p>
            <a:pPr marL="285750" indent="-285750">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b="1"/>
              <a:t>Skip files on source with errors</a:t>
            </a:r>
            <a:r>
              <a:rPr lang="en-US"/>
              <a:t>: </a:t>
            </a:r>
            <a:r>
              <a:rPr lang="en-US">
                <a:latin typeface="museosans"/>
              </a:rPr>
              <a:t>Files on source with "file not found" and "permission denied" errors will be skipped rather than causing the entire transfer procedure to fail.</a:t>
            </a:r>
            <a:endParaRPr lang="en-US">
              <a:latin typeface="Akkurat Pro Regular"/>
            </a:endParaRPr>
          </a:p>
        </p:txBody>
      </p:sp>
      <p:sp>
        <p:nvSpPr>
          <p:cNvPr id="3" name="Slide Number Placeholder 2">
            <a:extLst>
              <a:ext uri="{FF2B5EF4-FFF2-40B4-BE49-F238E27FC236}">
                <a16:creationId xmlns:a16="http://schemas.microsoft.com/office/drawing/2014/main" id="{997F1C9B-17B4-3032-19D7-43FDACAF37F3}"/>
              </a:ext>
            </a:extLst>
          </p:cNvPr>
          <p:cNvSpPr>
            <a:spLocks noGrp="1"/>
          </p:cNvSpPr>
          <p:nvPr>
            <p:ph type="sldNum" sz="quarter" idx="12"/>
          </p:nvPr>
        </p:nvSpPr>
        <p:spPr/>
        <p:txBody>
          <a:bodyPr/>
          <a:lstStyle/>
          <a:p>
            <a:fld id="{106E12CD-FCB1-464E-A775-0B83FDDACE03}" type="slidenum">
              <a:rPr lang="en-US" smtClean="0"/>
              <a:pPr/>
              <a:t>23</a:t>
            </a:fld>
            <a:endParaRPr lang="en-US"/>
          </a:p>
        </p:txBody>
      </p:sp>
    </p:spTree>
    <p:extLst>
      <p:ext uri="{BB962C8B-B14F-4D97-AF65-F5344CB8AC3E}">
        <p14:creationId xmlns:p14="http://schemas.microsoft.com/office/powerpoint/2010/main" val="177991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p:txBody>
          <a:bodyPr>
            <a:normAutofit/>
          </a:bodyPr>
          <a:lstStyle/>
          <a:p>
            <a:pPr algn="ctr"/>
            <a:r>
              <a:rPr lang="en-US" sz="3600" b="1">
                <a:solidFill>
                  <a:srgbClr val="7030A0"/>
                </a:solidFill>
              </a:rPr>
              <a:t>File Manager: Submitting Transfer</a:t>
            </a:r>
          </a:p>
        </p:txBody>
      </p:sp>
      <p:pic>
        <p:nvPicPr>
          <p:cNvPr id="8" name="Picture 6">
            <a:extLst>
              <a:ext uri="{FF2B5EF4-FFF2-40B4-BE49-F238E27FC236}">
                <a16:creationId xmlns:a16="http://schemas.microsoft.com/office/drawing/2014/main" id="{D9B1BBA3-D2C2-AF48-8D04-AF19BD5A83D1}"/>
              </a:ext>
            </a:extLst>
          </p:cNvPr>
          <p:cNvPicPr>
            <a:picLocks noGrp="1" noChangeAspect="1"/>
          </p:cNvPicPr>
          <p:nvPr>
            <p:ph idx="1"/>
          </p:nvPr>
        </p:nvPicPr>
        <p:blipFill rotWithShape="1">
          <a:blip r:embed="rId2"/>
          <a:srcRect b="34229"/>
          <a:stretch/>
        </p:blipFill>
        <p:spPr>
          <a:xfrm>
            <a:off x="157062" y="1417638"/>
            <a:ext cx="8829876" cy="3064042"/>
          </a:xfrm>
          <a:prstGeom prst="rect">
            <a:avLst/>
          </a:prstGeom>
        </p:spPr>
      </p:pic>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24</a:t>
            </a:fld>
            <a:endParaRPr lang="en-US"/>
          </a:p>
        </p:txBody>
      </p:sp>
      <p:sp>
        <p:nvSpPr>
          <p:cNvPr id="4" name="Oval 3">
            <a:extLst>
              <a:ext uri="{FF2B5EF4-FFF2-40B4-BE49-F238E27FC236}">
                <a16:creationId xmlns:a16="http://schemas.microsoft.com/office/drawing/2014/main" id="{0CE1C009-921A-4EAF-CBDE-A3A61EFA42AC}"/>
              </a:ext>
            </a:extLst>
          </p:cNvPr>
          <p:cNvSpPr/>
          <p:nvPr/>
        </p:nvSpPr>
        <p:spPr>
          <a:xfrm>
            <a:off x="1843875" y="2118143"/>
            <a:ext cx="1204125" cy="745260"/>
          </a:xfrm>
          <a:prstGeom prst="ellipse">
            <a:avLst/>
          </a:prstGeom>
          <a:noFill/>
          <a:ln w="635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9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4638"/>
            <a:ext cx="8229600" cy="687888"/>
          </a:xfrm>
        </p:spPr>
        <p:txBody>
          <a:bodyPr>
            <a:normAutofit/>
          </a:bodyPr>
          <a:lstStyle/>
          <a:p>
            <a:pPr algn="ctr"/>
            <a:r>
              <a:rPr lang="en-US" sz="3600" b="1">
                <a:solidFill>
                  <a:srgbClr val="7030A0"/>
                </a:solidFill>
              </a:rPr>
              <a:t>Monitoring Globus transfer status</a:t>
            </a:r>
          </a:p>
        </p:txBody>
      </p:sp>
      <p:pic>
        <p:nvPicPr>
          <p:cNvPr id="11" name="Content Placeholder 10">
            <a:extLst>
              <a:ext uri="{FF2B5EF4-FFF2-40B4-BE49-F238E27FC236}">
                <a16:creationId xmlns:a16="http://schemas.microsoft.com/office/drawing/2014/main" id="{CF15FA89-FB63-C541-B7C4-5F5EED1C5075}"/>
              </a:ext>
            </a:extLst>
          </p:cNvPr>
          <p:cNvPicPr>
            <a:picLocks noGrp="1" noChangeAspect="1"/>
          </p:cNvPicPr>
          <p:nvPr>
            <p:ph idx="1"/>
          </p:nvPr>
        </p:nvPicPr>
        <p:blipFill rotWithShape="1">
          <a:blip r:embed="rId2"/>
          <a:srcRect t="9199" b="38759"/>
          <a:stretch/>
        </p:blipFill>
        <p:spPr>
          <a:xfrm>
            <a:off x="457200" y="1042737"/>
            <a:ext cx="8116826" cy="4620126"/>
          </a:xfrm>
        </p:spPr>
      </p:pic>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25</a:t>
            </a:fld>
            <a:endParaRPr lang="en-US"/>
          </a:p>
        </p:txBody>
      </p:sp>
    </p:spTree>
    <p:extLst>
      <p:ext uri="{BB962C8B-B14F-4D97-AF65-F5344CB8AC3E}">
        <p14:creationId xmlns:p14="http://schemas.microsoft.com/office/powerpoint/2010/main" val="279270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4638"/>
            <a:ext cx="8229600" cy="687888"/>
          </a:xfrm>
        </p:spPr>
        <p:txBody>
          <a:bodyPr>
            <a:normAutofit/>
          </a:bodyPr>
          <a:lstStyle/>
          <a:p>
            <a:pPr algn="ctr"/>
            <a:r>
              <a:rPr lang="en-US" sz="2800" b="1">
                <a:solidFill>
                  <a:srgbClr val="7030A0"/>
                </a:solidFill>
              </a:rPr>
              <a:t>Monitoring Globus transfer status: Overview</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26</a:t>
            </a:fld>
            <a:endParaRPr lang="en-US"/>
          </a:p>
        </p:txBody>
      </p:sp>
      <p:pic>
        <p:nvPicPr>
          <p:cNvPr id="9" name="Content Placeholder 8">
            <a:extLst>
              <a:ext uri="{FF2B5EF4-FFF2-40B4-BE49-F238E27FC236}">
                <a16:creationId xmlns:a16="http://schemas.microsoft.com/office/drawing/2014/main" id="{C66CCDA1-0715-7F24-C547-2662CB65694A}"/>
              </a:ext>
            </a:extLst>
          </p:cNvPr>
          <p:cNvPicPr>
            <a:picLocks noGrp="1" noChangeAspect="1"/>
          </p:cNvPicPr>
          <p:nvPr>
            <p:ph idx="1"/>
          </p:nvPr>
        </p:nvPicPr>
        <p:blipFill rotWithShape="1">
          <a:blip r:embed="rId2"/>
          <a:srcRect t="8596" b="33984"/>
          <a:stretch/>
        </p:blipFill>
        <p:spPr>
          <a:xfrm>
            <a:off x="457200" y="962526"/>
            <a:ext cx="8229600" cy="5168472"/>
          </a:xfrm>
        </p:spPr>
      </p:pic>
    </p:spTree>
    <p:extLst>
      <p:ext uri="{BB962C8B-B14F-4D97-AF65-F5344CB8AC3E}">
        <p14:creationId xmlns:p14="http://schemas.microsoft.com/office/powerpoint/2010/main" val="312086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4638"/>
            <a:ext cx="8229600" cy="687888"/>
          </a:xfrm>
        </p:spPr>
        <p:txBody>
          <a:bodyPr>
            <a:normAutofit/>
          </a:bodyPr>
          <a:lstStyle/>
          <a:p>
            <a:pPr algn="ctr"/>
            <a:r>
              <a:rPr lang="en-US" sz="2800" b="1">
                <a:solidFill>
                  <a:srgbClr val="7030A0"/>
                </a:solidFill>
              </a:rPr>
              <a:t>Monitoring Globus transfer status: Event Log</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27</a:t>
            </a:fld>
            <a:endParaRPr lang="en-US"/>
          </a:p>
        </p:txBody>
      </p:sp>
      <p:pic>
        <p:nvPicPr>
          <p:cNvPr id="7" name="Content Placeholder 6">
            <a:extLst>
              <a:ext uri="{FF2B5EF4-FFF2-40B4-BE49-F238E27FC236}">
                <a16:creationId xmlns:a16="http://schemas.microsoft.com/office/drawing/2014/main" id="{BBCBCB85-71E6-7A75-0E15-C7AE7B78C74F}"/>
              </a:ext>
            </a:extLst>
          </p:cNvPr>
          <p:cNvPicPr>
            <a:picLocks noGrp="1" noChangeAspect="1"/>
          </p:cNvPicPr>
          <p:nvPr>
            <p:ph idx="1"/>
          </p:nvPr>
        </p:nvPicPr>
        <p:blipFill rotWithShape="1">
          <a:blip r:embed="rId2"/>
          <a:srcRect t="8772" b="59593"/>
          <a:stretch/>
        </p:blipFill>
        <p:spPr>
          <a:xfrm>
            <a:off x="457200" y="962525"/>
            <a:ext cx="8229600" cy="2847446"/>
          </a:xfrm>
        </p:spPr>
      </p:pic>
    </p:spTree>
    <p:extLst>
      <p:ext uri="{BB962C8B-B14F-4D97-AF65-F5344CB8AC3E}">
        <p14:creationId xmlns:p14="http://schemas.microsoft.com/office/powerpoint/2010/main" val="321612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4000">
                <a:solidFill>
                  <a:srgbClr val="7030A0"/>
                </a:solidFill>
              </a:rPr>
              <a:t>Data Sharing</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r>
              <a:rPr lang="en-US"/>
              <a:t>Sharing data with Northwestern collaborators as well as external collaborators is made easy via Globus Guest Collections</a:t>
            </a:r>
          </a:p>
          <a:p>
            <a:endParaRPr lang="en-US"/>
          </a:p>
          <a:p>
            <a:pPr marL="285750" indent="-285750">
              <a:buClr>
                <a:schemeClr val="accent4"/>
              </a:buClr>
              <a:buFont typeface="Wingdings" panose="05000000000000000000" pitchFamily="2" charset="2"/>
              <a:buChar char="§"/>
            </a:pPr>
            <a:r>
              <a:rPr lang="en-US"/>
              <a:t>To setup a Guest Collection, navigate to the </a:t>
            </a:r>
            <a:r>
              <a:rPr lang="en-US" b="1"/>
              <a:t>File Manager</a:t>
            </a:r>
            <a:r>
              <a:rPr lang="en-US"/>
              <a:t> and select a Managed or Globus Connect Personal Collection in the Collection field.</a:t>
            </a:r>
          </a:p>
          <a:p>
            <a:pPr marL="285750" indent="-285750">
              <a:buClr>
                <a:schemeClr val="accent4"/>
              </a:buClr>
              <a:buFont typeface="Wingdings" panose="05000000000000000000" pitchFamily="2" charset="2"/>
              <a:buChar char="§"/>
            </a:pPr>
            <a:r>
              <a:rPr lang="en-US"/>
              <a:t>Once a Collection is selected, click on the </a:t>
            </a:r>
            <a:r>
              <a:rPr lang="en-US" b="1"/>
              <a:t>Share</a:t>
            </a:r>
            <a:r>
              <a:rPr lang="en-US"/>
              <a:t> link/icon to the right of the Collection</a:t>
            </a:r>
          </a:p>
          <a:p>
            <a:pPr marL="285750" indent="-285750">
              <a:buClr>
                <a:schemeClr val="accent4"/>
              </a:buClr>
              <a:buFont typeface="Wingdings" panose="05000000000000000000" pitchFamily="2" charset="2"/>
              <a:buChar char="§"/>
            </a:pPr>
            <a:r>
              <a:rPr lang="en-US"/>
              <a:t>The Globus interface will next show a list of publicly listed Guest Collections. You will need to click on </a:t>
            </a:r>
            <a:r>
              <a:rPr lang="en-US" b="1"/>
              <a:t>Add Guest Collection </a:t>
            </a:r>
            <a:r>
              <a:rPr lang="en-US"/>
              <a:t>in the upper right-hand corner of the page</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28</a:t>
            </a:fld>
            <a:endParaRPr lang="en-US"/>
          </a:p>
        </p:txBody>
      </p:sp>
      <p:pic>
        <p:nvPicPr>
          <p:cNvPr id="7" name="Picture 4">
            <a:extLst>
              <a:ext uri="{FF2B5EF4-FFF2-40B4-BE49-F238E27FC236}">
                <a16:creationId xmlns:a16="http://schemas.microsoft.com/office/drawing/2014/main" id="{AB3BAEEB-CA25-714F-17A4-5C2666A978F8}"/>
              </a:ext>
            </a:extLst>
          </p:cNvPr>
          <p:cNvPicPr>
            <a:picLocks noGrp="1" noChangeAspect="1"/>
          </p:cNvPicPr>
          <p:nvPr>
            <p:ph idx="1"/>
          </p:nvPr>
        </p:nvPicPr>
        <p:blipFill rotWithShape="1">
          <a:blip r:embed="rId2"/>
          <a:srcRect r="34835"/>
          <a:stretch/>
        </p:blipFill>
        <p:spPr>
          <a:xfrm>
            <a:off x="3489159" y="850231"/>
            <a:ext cx="5596260" cy="4539915"/>
          </a:xfrm>
          <a:prstGeom prst="rect">
            <a:avLst/>
          </a:prstGeom>
        </p:spPr>
      </p:pic>
      <p:sp>
        <p:nvSpPr>
          <p:cNvPr id="9" name="Oval 8">
            <a:extLst>
              <a:ext uri="{FF2B5EF4-FFF2-40B4-BE49-F238E27FC236}">
                <a16:creationId xmlns:a16="http://schemas.microsoft.com/office/drawing/2014/main" id="{5B42E365-C03D-A030-DAF5-A40DCDE8C0F7}"/>
              </a:ext>
            </a:extLst>
          </p:cNvPr>
          <p:cNvSpPr/>
          <p:nvPr/>
        </p:nvSpPr>
        <p:spPr>
          <a:xfrm>
            <a:off x="7803519" y="2229853"/>
            <a:ext cx="947450" cy="465221"/>
          </a:xfrm>
          <a:prstGeom prst="ellipse">
            <a:avLst/>
          </a:prstGeom>
          <a:noFill/>
          <a:ln w="635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32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prstGeom prst="rect">
            <a:avLst/>
          </a:prstGeom>
        </p:spPr>
        <p:txBody>
          <a:bodyPr/>
          <a:lstStyle/>
          <a:p>
            <a:pPr algn="ctr"/>
            <a:r>
              <a:rPr lang="en-US" b="1"/>
              <a:t>What is </a:t>
            </a:r>
            <a:r>
              <a:rPr b="1"/>
              <a:t>Globus</a:t>
            </a:r>
            <a:r>
              <a:rPr lang="en-US" b="1"/>
              <a:t>?</a:t>
            </a:r>
            <a:endParaRPr b="1"/>
          </a:p>
        </p:txBody>
      </p:sp>
      <p:sp>
        <p:nvSpPr>
          <p:cNvPr id="214" name="Text Placeholder 3"/>
          <p:cNvSpPr txBox="1">
            <a:spLocks noGrp="1"/>
          </p:cNvSpPr>
          <p:nvPr>
            <p:ph type="body" idx="1"/>
          </p:nvPr>
        </p:nvSpPr>
        <p:spPr>
          <a:xfrm>
            <a:off x="304800" y="1459832"/>
            <a:ext cx="8628647" cy="4032078"/>
          </a:xfrm>
          <a:prstGeom prst="rect">
            <a:avLst/>
          </a:prstGeom>
        </p:spPr>
        <p:txBody>
          <a:bodyPr vert="horz" lIns="45719" tIns="45720" rIns="45719" bIns="45720" rtlCol="0" anchor="t">
            <a:normAutofit/>
          </a:bodyPr>
          <a:lstStyle/>
          <a:p>
            <a:pPr marL="0" indent="0" defTabSz="512051">
              <a:buNone/>
              <a:defRPr sz="3359"/>
            </a:pPr>
            <a:r>
              <a:rPr lang="en-US" sz="3350"/>
              <a:t>Globus is a powerful data management, transfer, and collaboration tool designed to simplify research workflows and empower users to securely manage and share large amounts of data from a variety of data storage platforms.</a:t>
            </a:r>
          </a:p>
          <a:p>
            <a:pPr marL="0" indent="0" defTabSz="512051">
              <a:buNone/>
              <a:defRPr sz="3359"/>
            </a:pPr>
            <a:endParaRPr lang="en-US" sz="3350"/>
          </a:p>
          <a:p>
            <a:pPr marL="0" indent="0" defTabSz="512051">
              <a:buNone/>
              <a:defRPr sz="3359"/>
            </a:pPr>
            <a:endParaRPr lang="en-US" sz="3300"/>
          </a:p>
          <a:p>
            <a:pPr marL="336550" indent="-336550" defTabSz="512051">
              <a:buSzPct val="100000"/>
              <a:buChar char="•"/>
              <a:defRPr sz="3359"/>
            </a:pPr>
            <a:endParaRPr lang="en-US" sz="3350"/>
          </a:p>
        </p:txBody>
      </p:sp>
      <p:sp>
        <p:nvSpPr>
          <p:cNvPr id="215" name="Slide Number Placeholder 5"/>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rmAutofit/>
          </a:bodyPr>
          <a:lstStyle/>
          <a:p>
            <a:pPr algn="ctr"/>
            <a:r>
              <a:rPr lang="en-US" sz="2400">
                <a:solidFill>
                  <a:srgbClr val="7030A0"/>
                </a:solidFill>
              </a:rPr>
              <a:t>Data Sharing: Setup Guest Collection</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Clr>
                <a:schemeClr val="accent4"/>
              </a:buClr>
              <a:buFont typeface="Wingdings" panose="05000000000000000000" pitchFamily="2" charset="2"/>
              <a:buChar char="§"/>
            </a:pPr>
            <a:r>
              <a:rPr lang="en-US"/>
              <a:t>You will be asked to define the root directory for the Guest Collection. This will be the highest-level directory that the Guest Collection can access.</a:t>
            </a:r>
          </a:p>
          <a:p>
            <a:pPr marL="285750" indent="-285750">
              <a:buClr>
                <a:schemeClr val="accent4"/>
              </a:buClr>
              <a:buFont typeface="Wingdings" panose="05000000000000000000" pitchFamily="2" charset="2"/>
              <a:buChar char="§"/>
            </a:pPr>
            <a:r>
              <a:rPr lang="en-US"/>
              <a:t>You are required to enter a display name for the Guest Collection. This name does not need to be Globally unique, but a unique name is recommended.</a:t>
            </a:r>
          </a:p>
          <a:p>
            <a:pPr marL="285750" indent="-285750">
              <a:buClr>
                <a:schemeClr val="accent4"/>
              </a:buClr>
              <a:buFont typeface="Wingdings" panose="05000000000000000000" pitchFamily="2" charset="2"/>
              <a:buChar char="§"/>
            </a:pPr>
            <a:r>
              <a:rPr lang="en-US"/>
              <a:t>Once you have defined the Directory and Display Name for the Guest Collection, you will be able to then create the Guest Collection by clicking the </a:t>
            </a:r>
            <a:r>
              <a:rPr lang="en-US" b="1"/>
              <a:t>Create Collection</a:t>
            </a:r>
            <a:r>
              <a:rPr lang="en-US"/>
              <a:t> button</a:t>
            </a:r>
          </a:p>
          <a:p>
            <a:pPr marL="285750" indent="-285750">
              <a:buClr>
                <a:schemeClr val="accent4"/>
              </a:buClr>
              <a:buFont typeface="Wingdings" panose="05000000000000000000" pitchFamily="2" charset="2"/>
              <a:buChar char="§"/>
            </a:pPr>
            <a:r>
              <a:rPr lang="en-US"/>
              <a:t>You will then be shown Permissions information on the Guest Collection. To share this Collection with collaborators you need to click on </a:t>
            </a:r>
            <a:r>
              <a:rPr lang="en-US" b="1"/>
              <a:t>Add Permissions – Share With</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29</a:t>
            </a:fld>
            <a:endParaRPr lang="en-US"/>
          </a:p>
        </p:txBody>
      </p:sp>
      <p:pic>
        <p:nvPicPr>
          <p:cNvPr id="14" name="Content Placeholder 13">
            <a:extLst>
              <a:ext uri="{FF2B5EF4-FFF2-40B4-BE49-F238E27FC236}">
                <a16:creationId xmlns:a16="http://schemas.microsoft.com/office/drawing/2014/main" id="{752E8C6A-94EA-EC31-236A-552ABA3EC3DF}"/>
              </a:ext>
            </a:extLst>
          </p:cNvPr>
          <p:cNvPicPr>
            <a:picLocks noGrp="1" noChangeAspect="1"/>
          </p:cNvPicPr>
          <p:nvPr>
            <p:ph idx="1"/>
          </p:nvPr>
        </p:nvPicPr>
        <p:blipFill rotWithShape="1">
          <a:blip r:embed="rId2"/>
          <a:srcRect t="8983" r="13181" b="47834"/>
          <a:stretch/>
        </p:blipFill>
        <p:spPr>
          <a:xfrm>
            <a:off x="3575050" y="906379"/>
            <a:ext cx="5455324" cy="2967789"/>
          </a:xfrm>
        </p:spPr>
      </p:pic>
    </p:spTree>
    <p:extLst>
      <p:ext uri="{BB962C8B-B14F-4D97-AF65-F5344CB8AC3E}">
        <p14:creationId xmlns:p14="http://schemas.microsoft.com/office/powerpoint/2010/main" val="2427985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2800">
                <a:solidFill>
                  <a:srgbClr val="7030A0"/>
                </a:solidFill>
              </a:rPr>
              <a:t>Data Sharing: Guest Collection Permissions</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Font typeface="Arial" panose="020B0604020202020204" pitchFamily="34" charset="0"/>
              <a:buChar char="•"/>
            </a:pPr>
            <a:endParaRPr lang="en-US"/>
          </a:p>
          <a:p>
            <a:pPr marL="285750" indent="-285750">
              <a:buClr>
                <a:schemeClr val="accent4"/>
              </a:buClr>
              <a:buFont typeface="Wingdings" panose="05000000000000000000" pitchFamily="2" charset="2"/>
              <a:buChar char="§"/>
            </a:pPr>
            <a:r>
              <a:rPr lang="en-US"/>
              <a:t>A new page will be displayed that will have a field to define the highest-level directory on the Guest collection that the collaborator(s) can access. </a:t>
            </a:r>
          </a:p>
          <a:p>
            <a:pPr marL="285750" indent="-285750">
              <a:buClr>
                <a:schemeClr val="accent4"/>
              </a:buClr>
              <a:buFont typeface="Wingdings" panose="05000000000000000000" pitchFamily="2" charset="2"/>
              <a:buChar char="§"/>
            </a:pPr>
            <a:r>
              <a:rPr lang="en-US"/>
              <a:t>You then select the individual user or Globus group that you want to access the Guest Collection.</a:t>
            </a:r>
          </a:p>
          <a:p>
            <a:pPr marL="285750" indent="-285750">
              <a:buClr>
                <a:schemeClr val="accent4"/>
              </a:buClr>
              <a:buFont typeface="Wingdings" panose="05000000000000000000" pitchFamily="2" charset="2"/>
              <a:buChar char="§"/>
            </a:pPr>
            <a:r>
              <a:rPr lang="en-US"/>
              <a:t>Read and Write permissions can be assigned to the user or group you are providing access via the Guest Collection.</a:t>
            </a:r>
          </a:p>
          <a:p>
            <a:pPr marL="285750" indent="-285750">
              <a:buClr>
                <a:schemeClr val="accent4"/>
              </a:buClr>
              <a:buFont typeface="Wingdings" panose="05000000000000000000" pitchFamily="2" charset="2"/>
              <a:buChar char="§"/>
            </a:pPr>
            <a:r>
              <a:rPr lang="en-US"/>
              <a:t>By clicking </a:t>
            </a:r>
            <a:r>
              <a:rPr lang="en-US" b="1"/>
              <a:t>Add Permission</a:t>
            </a:r>
            <a:r>
              <a:rPr lang="en-US"/>
              <a:t>, you finalize providing the user or group access to the Guest Collection and the underlying data.</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30</a:t>
            </a:fld>
            <a:endParaRPr lang="en-US"/>
          </a:p>
        </p:txBody>
      </p:sp>
      <p:pic>
        <p:nvPicPr>
          <p:cNvPr id="7" name="Content Placeholder 6">
            <a:extLst>
              <a:ext uri="{FF2B5EF4-FFF2-40B4-BE49-F238E27FC236}">
                <a16:creationId xmlns:a16="http://schemas.microsoft.com/office/drawing/2014/main" id="{A4AAD430-BCF3-B1CA-C395-B156D59E13D0}"/>
              </a:ext>
            </a:extLst>
          </p:cNvPr>
          <p:cNvPicPr>
            <a:picLocks noGrp="1" noChangeAspect="1"/>
          </p:cNvPicPr>
          <p:nvPr>
            <p:ph idx="1"/>
          </p:nvPr>
        </p:nvPicPr>
        <p:blipFill rotWithShape="1">
          <a:blip r:embed="rId2"/>
          <a:srcRect t="8655" r="14309" b="30526"/>
          <a:stretch/>
        </p:blipFill>
        <p:spPr>
          <a:xfrm>
            <a:off x="3575050" y="850232"/>
            <a:ext cx="5393612" cy="4186989"/>
          </a:xfrm>
          <a:prstGeom prst="rect">
            <a:avLst/>
          </a:prstGeom>
        </p:spPr>
      </p:pic>
    </p:spTree>
    <p:extLst>
      <p:ext uri="{BB962C8B-B14F-4D97-AF65-F5344CB8AC3E}">
        <p14:creationId xmlns:p14="http://schemas.microsoft.com/office/powerpoint/2010/main" val="3528322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2800">
                <a:solidFill>
                  <a:srgbClr val="7030A0"/>
                </a:solidFill>
              </a:rPr>
              <a:t>Data Sharing: Setup Guest Collection</a:t>
            </a: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Font typeface="Arial" panose="020B0604020202020204" pitchFamily="34" charset="0"/>
              <a:buChar char="•"/>
            </a:pPr>
            <a:endParaRPr lang="en-US"/>
          </a:p>
          <a:p>
            <a:pPr marL="342900" indent="-342900">
              <a:buClr>
                <a:schemeClr val="accent4"/>
              </a:buClr>
              <a:buFont typeface="Wingdings" panose="05000000000000000000" pitchFamily="2" charset="2"/>
              <a:buChar char="§"/>
            </a:pPr>
            <a:r>
              <a:rPr lang="en-US" sz="2400"/>
              <a:t>When done adding permissions, Globus returns you to the Permissions page of the Guest Collection where it lists all who have access to the Guest Collection</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31</a:t>
            </a:fld>
            <a:endParaRPr lang="en-US"/>
          </a:p>
        </p:txBody>
      </p:sp>
      <p:pic>
        <p:nvPicPr>
          <p:cNvPr id="8" name="Content Placeholder 14">
            <a:extLst>
              <a:ext uri="{FF2B5EF4-FFF2-40B4-BE49-F238E27FC236}">
                <a16:creationId xmlns:a16="http://schemas.microsoft.com/office/drawing/2014/main" id="{F2361A34-6841-7DA8-4498-07AB9DC8CD76}"/>
              </a:ext>
            </a:extLst>
          </p:cNvPr>
          <p:cNvPicPr>
            <a:picLocks noGrp="1" noChangeAspect="1"/>
          </p:cNvPicPr>
          <p:nvPr>
            <p:ph idx="1"/>
          </p:nvPr>
        </p:nvPicPr>
        <p:blipFill rotWithShape="1">
          <a:blip r:embed="rId2"/>
          <a:srcRect t="9127" b="49842"/>
          <a:stretch/>
        </p:blipFill>
        <p:spPr>
          <a:xfrm>
            <a:off x="3489159" y="850232"/>
            <a:ext cx="5433440" cy="2438400"/>
          </a:xfrm>
        </p:spPr>
      </p:pic>
    </p:spTree>
    <p:extLst>
      <p:ext uri="{BB962C8B-B14F-4D97-AF65-F5344CB8AC3E}">
        <p14:creationId xmlns:p14="http://schemas.microsoft.com/office/powerpoint/2010/main" val="2934311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3600" b="1">
                <a:solidFill>
                  <a:srgbClr val="7030A0"/>
                </a:solidFill>
              </a:rPr>
              <a:t>Globus Connect Personal: Settings</a:t>
            </a:r>
            <a:endParaRPr lang="en-US" sz="3600">
              <a:solidFill>
                <a:srgbClr val="7030A0"/>
              </a:solidFill>
            </a:endParaRP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Clr>
                <a:schemeClr val="accent4"/>
              </a:buClr>
              <a:buFont typeface="Wingdings" panose="05000000000000000000" pitchFamily="2" charset="2"/>
              <a:buChar char="§"/>
            </a:pPr>
            <a:r>
              <a:rPr lang="en-US"/>
              <a:t>Once you have completed the Globus Connect Personal installation a Globus icon of a lower-case g in a blue circle will appear in the system tray or menu bar of the operating system</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To configure your Globus Connect Personal Collection, use the right mouse button on the icon to display the context menu. You will then want to select Options or Preferences</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A new window will appear that will list the local folders accessible by Globus Connect Personal. You can keep the default location or add/remove folders via the </a:t>
            </a:r>
            <a:r>
              <a:rPr lang="en-US" b="1"/>
              <a:t>+/-</a:t>
            </a:r>
            <a:r>
              <a:rPr lang="en-US"/>
              <a:t> buttons in the lower right-hand corner of the page.</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32</a:t>
            </a:fld>
            <a:endParaRPr lang="en-US"/>
          </a:p>
        </p:txBody>
      </p:sp>
      <p:pic>
        <p:nvPicPr>
          <p:cNvPr id="8" name="Content Placeholder 7">
            <a:extLst>
              <a:ext uri="{FF2B5EF4-FFF2-40B4-BE49-F238E27FC236}">
                <a16:creationId xmlns:a16="http://schemas.microsoft.com/office/drawing/2014/main" id="{E5CD701C-3882-3919-BE8B-489D22109E1A}"/>
              </a:ext>
            </a:extLst>
          </p:cNvPr>
          <p:cNvPicPr>
            <a:picLocks noGrp="1" noChangeAspect="1"/>
          </p:cNvPicPr>
          <p:nvPr>
            <p:ph idx="1"/>
          </p:nvPr>
        </p:nvPicPr>
        <p:blipFill>
          <a:blip r:embed="rId2"/>
          <a:stretch>
            <a:fillRect/>
          </a:stretch>
        </p:blipFill>
        <p:spPr>
          <a:xfrm>
            <a:off x="3644900" y="1270794"/>
            <a:ext cx="4972050" cy="3857625"/>
          </a:xfrm>
        </p:spPr>
      </p:pic>
      <p:sp>
        <p:nvSpPr>
          <p:cNvPr id="9" name="Oval 8">
            <a:extLst>
              <a:ext uri="{FF2B5EF4-FFF2-40B4-BE49-F238E27FC236}">
                <a16:creationId xmlns:a16="http://schemas.microsoft.com/office/drawing/2014/main" id="{24A03C7C-6B42-429B-C7E4-C81F9011EC0D}"/>
              </a:ext>
            </a:extLst>
          </p:cNvPr>
          <p:cNvSpPr/>
          <p:nvPr/>
        </p:nvSpPr>
        <p:spPr>
          <a:xfrm>
            <a:off x="7669500" y="4130842"/>
            <a:ext cx="947450" cy="465221"/>
          </a:xfrm>
          <a:prstGeom prst="ellipse">
            <a:avLst/>
          </a:prstGeom>
          <a:noFill/>
          <a:ln w="635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27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254-CFCF-55C2-51B0-6506CD967469}"/>
              </a:ext>
            </a:extLst>
          </p:cNvPr>
          <p:cNvSpPr>
            <a:spLocks noGrp="1"/>
          </p:cNvSpPr>
          <p:nvPr>
            <p:ph type="title"/>
          </p:nvPr>
        </p:nvSpPr>
        <p:spPr>
          <a:xfrm>
            <a:off x="457200" y="273050"/>
            <a:ext cx="8478254" cy="458787"/>
          </a:xfrm>
        </p:spPr>
        <p:txBody>
          <a:bodyPr>
            <a:noAutofit/>
          </a:bodyPr>
          <a:lstStyle/>
          <a:p>
            <a:pPr algn="ctr"/>
            <a:r>
              <a:rPr lang="en-US" sz="3600" b="1">
                <a:solidFill>
                  <a:srgbClr val="7030A0"/>
                </a:solidFill>
              </a:rPr>
              <a:t>Globus Connect Personal: Settings</a:t>
            </a:r>
            <a:endParaRPr lang="en-US" sz="3600">
              <a:solidFill>
                <a:srgbClr val="4E2A84"/>
              </a:solidFill>
            </a:endParaRPr>
          </a:p>
        </p:txBody>
      </p:sp>
      <p:sp>
        <p:nvSpPr>
          <p:cNvPr id="6" name="Text Placeholder 5">
            <a:extLst>
              <a:ext uri="{FF2B5EF4-FFF2-40B4-BE49-F238E27FC236}">
                <a16:creationId xmlns:a16="http://schemas.microsoft.com/office/drawing/2014/main" id="{D3BE6D15-D243-CB47-BE37-B90EBDDBDE08}"/>
              </a:ext>
            </a:extLst>
          </p:cNvPr>
          <p:cNvSpPr>
            <a:spLocks noGrp="1"/>
          </p:cNvSpPr>
          <p:nvPr>
            <p:ph type="body" sz="half" idx="2"/>
          </p:nvPr>
        </p:nvSpPr>
        <p:spPr>
          <a:xfrm>
            <a:off x="208547" y="850232"/>
            <a:ext cx="3280612" cy="5275931"/>
          </a:xfrm>
        </p:spPr>
        <p:txBody>
          <a:bodyPr>
            <a:normAutofit/>
          </a:bodyPr>
          <a:lstStyle/>
          <a:p>
            <a:pPr marL="285750" indent="-285750">
              <a:buClr>
                <a:schemeClr val="accent4"/>
              </a:buClr>
              <a:buFont typeface="Wingdings" panose="05000000000000000000" pitchFamily="2" charset="2"/>
              <a:buChar char="§"/>
            </a:pPr>
            <a:r>
              <a:rPr lang="en-US"/>
              <a:t>You have the option to make the accessible folders writable or shareable by clicking the checkbox in the appropriate column</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Once locations have been added/removed, as well as the shareable/writable options, you can commit the changes by clicking Save</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After committing the changes, the locations on your local machine will be available via your Globus Connect Personal Collection</a:t>
            </a:r>
          </a:p>
          <a:p>
            <a:pPr marL="285750" indent="-285750">
              <a:buClr>
                <a:schemeClr val="accent4"/>
              </a:buClr>
              <a:buFont typeface="Wingdings" panose="05000000000000000000" pitchFamily="2" charset="2"/>
              <a:buChar char="§"/>
            </a:pPr>
            <a:endParaRPr lang="en-US"/>
          </a:p>
          <a:p>
            <a:pPr marL="285750" indent="-285750">
              <a:buClr>
                <a:schemeClr val="accent4"/>
              </a:buClr>
              <a:buFont typeface="Wingdings" panose="05000000000000000000" pitchFamily="2" charset="2"/>
              <a:buChar char="§"/>
            </a:pPr>
            <a:r>
              <a:rPr lang="en-US"/>
              <a:t>If Shareable is enabled on a location, you will be able to share that location with users via a Guest Collection</a:t>
            </a:r>
          </a:p>
        </p:txBody>
      </p:sp>
      <p:sp>
        <p:nvSpPr>
          <p:cNvPr id="3" name="Slide Number Placeholder 2">
            <a:extLst>
              <a:ext uri="{FF2B5EF4-FFF2-40B4-BE49-F238E27FC236}">
                <a16:creationId xmlns:a16="http://schemas.microsoft.com/office/drawing/2014/main" id="{CF8C4B1C-5660-BC92-FA21-EA15F164AD6F}"/>
              </a:ext>
            </a:extLst>
          </p:cNvPr>
          <p:cNvSpPr>
            <a:spLocks noGrp="1"/>
          </p:cNvSpPr>
          <p:nvPr>
            <p:ph type="sldNum" sz="quarter" idx="12"/>
          </p:nvPr>
        </p:nvSpPr>
        <p:spPr/>
        <p:txBody>
          <a:bodyPr/>
          <a:lstStyle/>
          <a:p>
            <a:fld id="{106E12CD-FCB1-464E-A775-0B83FDDACE03}" type="slidenum">
              <a:rPr lang="en-US" smtClean="0"/>
              <a:pPr/>
              <a:t>33</a:t>
            </a:fld>
            <a:endParaRPr lang="en-US"/>
          </a:p>
        </p:txBody>
      </p:sp>
      <p:pic>
        <p:nvPicPr>
          <p:cNvPr id="8" name="Content Placeholder 7">
            <a:extLst>
              <a:ext uri="{FF2B5EF4-FFF2-40B4-BE49-F238E27FC236}">
                <a16:creationId xmlns:a16="http://schemas.microsoft.com/office/drawing/2014/main" id="{E5CD701C-3882-3919-BE8B-489D22109E1A}"/>
              </a:ext>
            </a:extLst>
          </p:cNvPr>
          <p:cNvPicPr>
            <a:picLocks noGrp="1" noChangeAspect="1"/>
          </p:cNvPicPr>
          <p:nvPr>
            <p:ph idx="1"/>
          </p:nvPr>
        </p:nvPicPr>
        <p:blipFill>
          <a:blip r:embed="rId2"/>
          <a:stretch>
            <a:fillRect/>
          </a:stretch>
        </p:blipFill>
        <p:spPr>
          <a:xfrm>
            <a:off x="3644900" y="1270794"/>
            <a:ext cx="4972050" cy="3857625"/>
          </a:xfrm>
        </p:spPr>
      </p:pic>
      <p:sp>
        <p:nvSpPr>
          <p:cNvPr id="9" name="Oval 8">
            <a:extLst>
              <a:ext uri="{FF2B5EF4-FFF2-40B4-BE49-F238E27FC236}">
                <a16:creationId xmlns:a16="http://schemas.microsoft.com/office/drawing/2014/main" id="{24A03C7C-6B42-429B-C7E4-C81F9011EC0D}"/>
              </a:ext>
            </a:extLst>
          </p:cNvPr>
          <p:cNvSpPr/>
          <p:nvPr/>
        </p:nvSpPr>
        <p:spPr>
          <a:xfrm>
            <a:off x="7019795" y="2101516"/>
            <a:ext cx="1597155" cy="826169"/>
          </a:xfrm>
          <a:prstGeom prst="ellipse">
            <a:avLst/>
          </a:prstGeom>
          <a:noFill/>
          <a:ln w="635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529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A5D5-6090-BA29-D109-D0987CDD8D28}"/>
              </a:ext>
            </a:extLst>
          </p:cNvPr>
          <p:cNvSpPr>
            <a:spLocks noGrp="1"/>
          </p:cNvSpPr>
          <p:nvPr>
            <p:ph type="title"/>
          </p:nvPr>
        </p:nvSpPr>
        <p:spPr>
          <a:xfrm>
            <a:off x="457200" y="274638"/>
            <a:ext cx="8229600" cy="1143000"/>
          </a:xfrm>
        </p:spPr>
        <p:txBody>
          <a:bodyPr anchor="ctr">
            <a:normAutofit/>
          </a:bodyPr>
          <a:lstStyle/>
          <a:p>
            <a:r>
              <a:rPr lang="en-US" b="1">
                <a:solidFill>
                  <a:srgbClr val="7030A0"/>
                </a:solidFill>
              </a:rPr>
              <a:t>Advanced Globus Features</a:t>
            </a:r>
          </a:p>
        </p:txBody>
      </p:sp>
      <p:sp>
        <p:nvSpPr>
          <p:cNvPr id="7" name="Slide Number Placeholder 6">
            <a:extLst>
              <a:ext uri="{FF2B5EF4-FFF2-40B4-BE49-F238E27FC236}">
                <a16:creationId xmlns:a16="http://schemas.microsoft.com/office/drawing/2014/main" id="{9BD1937D-F6A0-0660-FEA9-5633C4D5CDAA}"/>
              </a:ext>
            </a:extLst>
          </p:cNvPr>
          <p:cNvSpPr>
            <a:spLocks noGrp="1"/>
          </p:cNvSpPr>
          <p:nvPr>
            <p:ph type="sldNum" sz="quarter" idx="12"/>
          </p:nvPr>
        </p:nvSpPr>
        <p:spPr>
          <a:xfrm>
            <a:off x="6553200" y="6356350"/>
            <a:ext cx="2133600" cy="365125"/>
          </a:xfrm>
        </p:spPr>
        <p:txBody>
          <a:bodyPr anchor="b">
            <a:normAutofit/>
          </a:bodyPr>
          <a:lstStyle/>
          <a:p>
            <a:pPr>
              <a:spcAft>
                <a:spcPts val="600"/>
              </a:spcAft>
            </a:pPr>
            <a:fld id="{106E12CD-FCB1-464E-A775-0B83FDDACE03}" type="slidenum">
              <a:rPr lang="en-US" smtClean="0"/>
              <a:pPr>
                <a:spcAft>
                  <a:spcPts val="600"/>
                </a:spcAft>
              </a:pPr>
              <a:t>34</a:t>
            </a:fld>
            <a:endParaRPr lang="en-US"/>
          </a:p>
        </p:txBody>
      </p:sp>
      <p:graphicFrame>
        <p:nvGraphicFramePr>
          <p:cNvPr id="10" name="Content Placeholder 7">
            <a:extLst>
              <a:ext uri="{FF2B5EF4-FFF2-40B4-BE49-F238E27FC236}">
                <a16:creationId xmlns:a16="http://schemas.microsoft.com/office/drawing/2014/main" id="{FF1A535E-8F9C-3519-8054-1A441DD46D2D}"/>
              </a:ext>
            </a:extLst>
          </p:cNvPr>
          <p:cNvGraphicFramePr>
            <a:graphicFrameLocks noGrp="1"/>
          </p:cNvGraphicFramePr>
          <p:nvPr>
            <p:ph idx="1"/>
            <p:extLst>
              <p:ext uri="{D42A27DB-BD31-4B8C-83A1-F6EECF244321}">
                <p14:modId xmlns:p14="http://schemas.microsoft.com/office/powerpoint/2010/main" val="25664024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005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60D512-B85B-2174-8ED5-3E575963ADA6}"/>
              </a:ext>
            </a:extLst>
          </p:cNvPr>
          <p:cNvSpPr>
            <a:spLocks noGrp="1"/>
          </p:cNvSpPr>
          <p:nvPr>
            <p:ph type="title"/>
          </p:nvPr>
        </p:nvSpPr>
        <p:spPr/>
        <p:txBody>
          <a:bodyPr/>
          <a:lstStyle/>
          <a:p>
            <a:r>
              <a:rPr lang="en-US" b="1">
                <a:solidFill>
                  <a:srgbClr val="7030A0"/>
                </a:solidFill>
              </a:rPr>
              <a:t>Globus Groups</a:t>
            </a:r>
          </a:p>
        </p:txBody>
      </p:sp>
      <p:sp>
        <p:nvSpPr>
          <p:cNvPr id="9" name="Content Placeholder 8">
            <a:extLst>
              <a:ext uri="{FF2B5EF4-FFF2-40B4-BE49-F238E27FC236}">
                <a16:creationId xmlns:a16="http://schemas.microsoft.com/office/drawing/2014/main" id="{D60A60B8-F138-1DB0-D048-01946A0AC66F}"/>
              </a:ext>
            </a:extLst>
          </p:cNvPr>
          <p:cNvSpPr>
            <a:spLocks noGrp="1"/>
          </p:cNvSpPr>
          <p:nvPr>
            <p:ph idx="1"/>
          </p:nvPr>
        </p:nvSpPr>
        <p:spPr/>
        <p:txBody>
          <a:bodyPr>
            <a:normAutofit/>
          </a:bodyPr>
          <a:lstStyle/>
          <a:p>
            <a:pPr>
              <a:buClr>
                <a:schemeClr val="accent4"/>
              </a:buClr>
              <a:buFont typeface="Wingdings" panose="05000000000000000000" pitchFamily="2" charset="2"/>
              <a:buChar char="§"/>
            </a:pPr>
            <a:r>
              <a:rPr lang="en-US"/>
              <a:t>Enables you to create groups, invite members, and manage access permissions for efficient data sharing.</a:t>
            </a:r>
          </a:p>
          <a:p>
            <a:pPr>
              <a:buClr>
                <a:schemeClr val="accent4"/>
              </a:buClr>
              <a:buFont typeface="Wingdings" panose="05000000000000000000" pitchFamily="2" charset="2"/>
              <a:buChar char="§"/>
            </a:pPr>
            <a:endParaRPr lang="en-US"/>
          </a:p>
          <a:p>
            <a:pPr>
              <a:buClr>
                <a:schemeClr val="accent4"/>
              </a:buClr>
              <a:buFont typeface="Wingdings" panose="05000000000000000000" pitchFamily="2" charset="2"/>
              <a:buChar char="§"/>
            </a:pPr>
            <a:r>
              <a:rPr lang="en-US"/>
              <a:t>Provides control over who can access shared resources, ensuring data security and privacy.</a:t>
            </a:r>
          </a:p>
        </p:txBody>
      </p:sp>
      <p:sp>
        <p:nvSpPr>
          <p:cNvPr id="7" name="Slide Number Placeholder 6">
            <a:extLst>
              <a:ext uri="{FF2B5EF4-FFF2-40B4-BE49-F238E27FC236}">
                <a16:creationId xmlns:a16="http://schemas.microsoft.com/office/drawing/2014/main" id="{280F6B03-B564-11D5-F92D-4D05A612684D}"/>
              </a:ext>
            </a:extLst>
          </p:cNvPr>
          <p:cNvSpPr>
            <a:spLocks noGrp="1"/>
          </p:cNvSpPr>
          <p:nvPr>
            <p:ph type="sldNum" sz="quarter" idx="12"/>
          </p:nvPr>
        </p:nvSpPr>
        <p:spPr/>
        <p:txBody>
          <a:bodyPr/>
          <a:lstStyle/>
          <a:p>
            <a:fld id="{106E12CD-FCB1-464E-A775-0B83FDDACE03}" type="slidenum">
              <a:rPr lang="en-US" smtClean="0"/>
              <a:pPr/>
              <a:t>35</a:t>
            </a:fld>
            <a:endParaRPr lang="en-US"/>
          </a:p>
        </p:txBody>
      </p:sp>
    </p:spTree>
    <p:extLst>
      <p:ext uri="{BB962C8B-B14F-4D97-AF65-F5344CB8AC3E}">
        <p14:creationId xmlns:p14="http://schemas.microsoft.com/office/powerpoint/2010/main" val="1237733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5126-02E4-792E-2BD2-6D270FA11477}"/>
              </a:ext>
            </a:extLst>
          </p:cNvPr>
          <p:cNvSpPr>
            <a:spLocks noGrp="1"/>
          </p:cNvSpPr>
          <p:nvPr>
            <p:ph type="title"/>
          </p:nvPr>
        </p:nvSpPr>
        <p:spPr/>
        <p:txBody>
          <a:bodyPr/>
          <a:lstStyle/>
          <a:p>
            <a:r>
              <a:rPr lang="en-US" b="1">
                <a:solidFill>
                  <a:srgbClr val="7030A0"/>
                </a:solidFill>
              </a:rPr>
              <a:t>Globus CLI</a:t>
            </a:r>
          </a:p>
        </p:txBody>
      </p:sp>
      <p:sp>
        <p:nvSpPr>
          <p:cNvPr id="3" name="Content Placeholder 2">
            <a:extLst>
              <a:ext uri="{FF2B5EF4-FFF2-40B4-BE49-F238E27FC236}">
                <a16:creationId xmlns:a16="http://schemas.microsoft.com/office/drawing/2014/main" id="{BA6BB6BC-3422-8520-00FE-FA921EC3DDA5}"/>
              </a:ext>
            </a:extLst>
          </p:cNvPr>
          <p:cNvSpPr>
            <a:spLocks noGrp="1"/>
          </p:cNvSpPr>
          <p:nvPr>
            <p:ph idx="1"/>
          </p:nvPr>
        </p:nvSpPr>
        <p:spPr/>
        <p:txBody>
          <a:bodyPr>
            <a:normAutofit/>
          </a:bodyPr>
          <a:lstStyle/>
          <a:p>
            <a:pPr>
              <a:buClr>
                <a:schemeClr val="accent4"/>
              </a:buClr>
              <a:buFont typeface="Wingdings" panose="05000000000000000000" pitchFamily="2" charset="2"/>
              <a:buChar char="§"/>
            </a:pPr>
            <a:r>
              <a:rPr lang="en-US"/>
              <a:t>Globus provides the Globus CLI, a command line tool for interacting with the Globus service through the terminal.</a:t>
            </a:r>
          </a:p>
          <a:p>
            <a:pPr marL="0" indent="0">
              <a:buClr>
                <a:schemeClr val="accent4"/>
              </a:buClr>
              <a:buNone/>
            </a:pPr>
            <a:endParaRPr lang="en-US"/>
          </a:p>
          <a:p>
            <a:pPr>
              <a:buClr>
                <a:schemeClr val="accent4"/>
              </a:buClr>
              <a:buFont typeface="Wingdings" panose="05000000000000000000" pitchFamily="2" charset="2"/>
              <a:buChar char="§"/>
            </a:pPr>
            <a:r>
              <a:rPr lang="en-US"/>
              <a:t>The Globus CLI is available on Quest as part of software and applications commonly used on Quest.</a:t>
            </a:r>
          </a:p>
          <a:p>
            <a:pPr lvl="1">
              <a:buFont typeface="Arial" panose="020B0604020202020204" pitchFamily="34" charset="0"/>
              <a:buChar char="•"/>
            </a:pPr>
            <a:r>
              <a:rPr lang="en-US"/>
              <a:t>Available version: Globus-cli/3.5.0</a:t>
            </a:r>
          </a:p>
        </p:txBody>
      </p:sp>
      <p:sp>
        <p:nvSpPr>
          <p:cNvPr id="4" name="Slide Number Placeholder 3">
            <a:extLst>
              <a:ext uri="{FF2B5EF4-FFF2-40B4-BE49-F238E27FC236}">
                <a16:creationId xmlns:a16="http://schemas.microsoft.com/office/drawing/2014/main" id="{CF4B8980-77DE-E76D-1075-A0B6840EE418}"/>
              </a:ext>
            </a:extLst>
          </p:cNvPr>
          <p:cNvSpPr>
            <a:spLocks noGrp="1"/>
          </p:cNvSpPr>
          <p:nvPr>
            <p:ph type="sldNum" sz="quarter" idx="12"/>
          </p:nvPr>
        </p:nvSpPr>
        <p:spPr/>
        <p:txBody>
          <a:bodyPr/>
          <a:lstStyle/>
          <a:p>
            <a:fld id="{106E12CD-FCB1-464E-A775-0B83FDDACE03}" type="slidenum">
              <a:rPr lang="en-US" smtClean="0"/>
              <a:pPr/>
              <a:t>36</a:t>
            </a:fld>
            <a:endParaRPr lang="en-US"/>
          </a:p>
        </p:txBody>
      </p:sp>
    </p:spTree>
    <p:extLst>
      <p:ext uri="{BB962C8B-B14F-4D97-AF65-F5344CB8AC3E}">
        <p14:creationId xmlns:p14="http://schemas.microsoft.com/office/powerpoint/2010/main" val="1390563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60D512-B85B-2174-8ED5-3E575963ADA6}"/>
              </a:ext>
            </a:extLst>
          </p:cNvPr>
          <p:cNvSpPr>
            <a:spLocks noGrp="1"/>
          </p:cNvSpPr>
          <p:nvPr>
            <p:ph type="title"/>
          </p:nvPr>
        </p:nvSpPr>
        <p:spPr/>
        <p:txBody>
          <a:bodyPr/>
          <a:lstStyle/>
          <a:p>
            <a:r>
              <a:rPr lang="en-US" b="1">
                <a:solidFill>
                  <a:srgbClr val="7030A0"/>
                </a:solidFill>
              </a:rPr>
              <a:t>Globus SDK</a:t>
            </a:r>
          </a:p>
        </p:txBody>
      </p:sp>
      <p:sp>
        <p:nvSpPr>
          <p:cNvPr id="9" name="Content Placeholder 8">
            <a:extLst>
              <a:ext uri="{FF2B5EF4-FFF2-40B4-BE49-F238E27FC236}">
                <a16:creationId xmlns:a16="http://schemas.microsoft.com/office/drawing/2014/main" id="{D60A60B8-F138-1DB0-D048-01946A0AC66F}"/>
              </a:ext>
            </a:extLst>
          </p:cNvPr>
          <p:cNvSpPr>
            <a:spLocks noGrp="1"/>
          </p:cNvSpPr>
          <p:nvPr>
            <p:ph idx="1"/>
          </p:nvPr>
        </p:nvSpPr>
        <p:spPr/>
        <p:txBody>
          <a:bodyPr>
            <a:normAutofit/>
          </a:bodyPr>
          <a:lstStyle/>
          <a:p>
            <a:pPr>
              <a:buClr>
                <a:schemeClr val="accent4"/>
              </a:buClr>
              <a:buFont typeface="Wingdings" panose="05000000000000000000" pitchFamily="2" charset="2"/>
              <a:buChar char="§"/>
            </a:pPr>
            <a:r>
              <a:rPr lang="en-US"/>
              <a:t>The Globus SDK is a collection of libraries, tools, and resources provided by Globus to simplify the development of applications and services that interact with the Globus platform</a:t>
            </a:r>
          </a:p>
          <a:p>
            <a:pPr>
              <a:buClr>
                <a:schemeClr val="accent4"/>
              </a:buClr>
              <a:buFont typeface="Wingdings" panose="05000000000000000000" pitchFamily="2" charset="2"/>
              <a:buChar char="§"/>
            </a:pPr>
            <a:r>
              <a:rPr lang="en-US"/>
              <a:t>Offers pre-built functions and utilities for common tasks</a:t>
            </a:r>
          </a:p>
        </p:txBody>
      </p:sp>
      <p:sp>
        <p:nvSpPr>
          <p:cNvPr id="7" name="Slide Number Placeholder 6">
            <a:extLst>
              <a:ext uri="{FF2B5EF4-FFF2-40B4-BE49-F238E27FC236}">
                <a16:creationId xmlns:a16="http://schemas.microsoft.com/office/drawing/2014/main" id="{280F6B03-B564-11D5-F92D-4D05A612684D}"/>
              </a:ext>
            </a:extLst>
          </p:cNvPr>
          <p:cNvSpPr>
            <a:spLocks noGrp="1"/>
          </p:cNvSpPr>
          <p:nvPr>
            <p:ph type="sldNum" sz="quarter" idx="12"/>
          </p:nvPr>
        </p:nvSpPr>
        <p:spPr/>
        <p:txBody>
          <a:bodyPr/>
          <a:lstStyle/>
          <a:p>
            <a:fld id="{106E12CD-FCB1-464E-A775-0B83FDDACE03}" type="slidenum">
              <a:rPr lang="en-US" smtClean="0"/>
              <a:pPr/>
              <a:t>37</a:t>
            </a:fld>
            <a:endParaRPr lang="en-US"/>
          </a:p>
        </p:txBody>
      </p:sp>
    </p:spTree>
    <p:extLst>
      <p:ext uri="{BB962C8B-B14F-4D97-AF65-F5344CB8AC3E}">
        <p14:creationId xmlns:p14="http://schemas.microsoft.com/office/powerpoint/2010/main" val="894281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B04C6-F253-9AB5-E7E7-8A1C5ED2154E}"/>
              </a:ext>
            </a:extLst>
          </p:cNvPr>
          <p:cNvSpPr>
            <a:spLocks noGrp="1"/>
          </p:cNvSpPr>
          <p:nvPr>
            <p:ph type="title"/>
          </p:nvPr>
        </p:nvSpPr>
        <p:spPr/>
        <p:txBody>
          <a:bodyPr>
            <a:normAutofit/>
          </a:bodyPr>
          <a:lstStyle/>
          <a:p>
            <a:r>
              <a:rPr lang="en-US" b="1">
                <a:solidFill>
                  <a:srgbClr val="7030A0"/>
                </a:solidFill>
              </a:rPr>
              <a:t>Globus Resources</a:t>
            </a:r>
            <a:endParaRPr lang="en-US">
              <a:solidFill>
                <a:srgbClr val="7030A0"/>
              </a:solidFill>
            </a:endParaRPr>
          </a:p>
        </p:txBody>
      </p:sp>
      <p:sp>
        <p:nvSpPr>
          <p:cNvPr id="7" name="Text Placeholder 6">
            <a:extLst>
              <a:ext uri="{FF2B5EF4-FFF2-40B4-BE49-F238E27FC236}">
                <a16:creationId xmlns:a16="http://schemas.microsoft.com/office/drawing/2014/main" id="{978303FD-6832-DF03-B886-24D856B27BE1}"/>
              </a:ext>
            </a:extLst>
          </p:cNvPr>
          <p:cNvSpPr>
            <a:spLocks noGrp="1"/>
          </p:cNvSpPr>
          <p:nvPr>
            <p:ph type="body" idx="1"/>
          </p:nvPr>
        </p:nvSpPr>
        <p:spPr/>
        <p:txBody>
          <a:bodyPr/>
          <a:lstStyle/>
          <a:p>
            <a:pPr algn="ctr"/>
            <a:r>
              <a:rPr lang="en-US">
                <a:solidFill>
                  <a:schemeClr val="tx1">
                    <a:lumMod val="75000"/>
                    <a:lumOff val="25000"/>
                  </a:schemeClr>
                </a:solidFill>
              </a:rPr>
              <a:t>Globus Resources</a:t>
            </a:r>
          </a:p>
        </p:txBody>
      </p:sp>
      <p:sp>
        <p:nvSpPr>
          <p:cNvPr id="8" name="Content Placeholder 7">
            <a:extLst>
              <a:ext uri="{FF2B5EF4-FFF2-40B4-BE49-F238E27FC236}">
                <a16:creationId xmlns:a16="http://schemas.microsoft.com/office/drawing/2014/main" id="{7FFBA3D6-2194-D48A-70C6-7C416D140229}"/>
              </a:ext>
            </a:extLst>
          </p:cNvPr>
          <p:cNvSpPr>
            <a:spLocks noGrp="1"/>
          </p:cNvSpPr>
          <p:nvPr>
            <p:ph sz="half" idx="2"/>
          </p:nvPr>
        </p:nvSpPr>
        <p:spPr/>
        <p:txBody>
          <a:bodyPr>
            <a:normAutofit lnSpcReduction="10000"/>
          </a:bodyPr>
          <a:lstStyle/>
          <a:p>
            <a:pPr>
              <a:buClr>
                <a:schemeClr val="accent4"/>
              </a:buClr>
              <a:buFont typeface="Wingdings" panose="05000000000000000000" pitchFamily="2" charset="2"/>
              <a:buChar char="§"/>
            </a:pPr>
            <a:r>
              <a:rPr lang="en-US">
                <a:solidFill>
                  <a:schemeClr val="tx1">
                    <a:lumMod val="75000"/>
                    <a:lumOff val="25000"/>
                  </a:schemeClr>
                </a:solidFill>
                <a:hlinkClick r:id="rId2"/>
              </a:rPr>
              <a:t>Globus Documentation</a:t>
            </a:r>
            <a:endParaRPr lang="en-US">
              <a:solidFill>
                <a:schemeClr val="tx1">
                  <a:lumMod val="75000"/>
                  <a:lumOff val="25000"/>
                </a:schemeClr>
              </a:solidFill>
            </a:endParaRPr>
          </a:p>
          <a:p>
            <a:pPr>
              <a:buClr>
                <a:schemeClr val="accent4"/>
              </a:buClr>
              <a:buFont typeface="Wingdings" panose="05000000000000000000" pitchFamily="2" charset="2"/>
              <a:buChar char="§"/>
            </a:pPr>
            <a:r>
              <a:rPr lang="en-US">
                <a:solidFill>
                  <a:schemeClr val="tx1">
                    <a:lumMod val="75000"/>
                    <a:lumOff val="25000"/>
                  </a:schemeClr>
                </a:solidFill>
                <a:hlinkClick r:id="rId3"/>
              </a:rPr>
              <a:t>Globus Connect Personal</a:t>
            </a:r>
            <a:endParaRPr lang="en-US">
              <a:solidFill>
                <a:schemeClr val="tx1">
                  <a:lumMod val="75000"/>
                  <a:lumOff val="25000"/>
                </a:schemeClr>
              </a:solidFill>
            </a:endParaRPr>
          </a:p>
          <a:p>
            <a:pPr>
              <a:buClr>
                <a:schemeClr val="accent4"/>
              </a:buClr>
              <a:buFont typeface="Wingdings" panose="05000000000000000000" pitchFamily="2" charset="2"/>
              <a:buChar char="§"/>
            </a:pPr>
            <a:r>
              <a:rPr lang="en-US">
                <a:solidFill>
                  <a:schemeClr val="tx1">
                    <a:lumMod val="75000"/>
                    <a:lumOff val="25000"/>
                  </a:schemeClr>
                </a:solidFill>
                <a:hlinkClick r:id="rId4"/>
              </a:rPr>
              <a:t>How To Share Data Using Globus</a:t>
            </a:r>
            <a:endParaRPr lang="en-US">
              <a:solidFill>
                <a:schemeClr val="tx1">
                  <a:lumMod val="75000"/>
                  <a:lumOff val="25000"/>
                </a:schemeClr>
              </a:solidFill>
            </a:endParaRPr>
          </a:p>
          <a:p>
            <a:pPr>
              <a:buClr>
                <a:schemeClr val="accent4"/>
              </a:buClr>
              <a:buFont typeface="Wingdings" panose="05000000000000000000" pitchFamily="2" charset="2"/>
              <a:buChar char="§"/>
            </a:pPr>
            <a:r>
              <a:rPr lang="en-US">
                <a:solidFill>
                  <a:schemeClr val="tx1">
                    <a:lumMod val="75000"/>
                    <a:lumOff val="25000"/>
                  </a:schemeClr>
                </a:solidFill>
                <a:hlinkClick r:id="rId5"/>
              </a:rPr>
              <a:t>How to configure firewall policy for Globus Connect Personal</a:t>
            </a:r>
            <a:endParaRPr lang="en-US">
              <a:solidFill>
                <a:schemeClr val="tx1">
                  <a:lumMod val="75000"/>
                  <a:lumOff val="25000"/>
                </a:schemeClr>
              </a:solidFill>
            </a:endParaRPr>
          </a:p>
          <a:p>
            <a:pPr>
              <a:buClr>
                <a:schemeClr val="accent4"/>
              </a:buClr>
              <a:buFont typeface="Wingdings" panose="05000000000000000000" pitchFamily="2" charset="2"/>
              <a:buChar char="§"/>
            </a:pPr>
            <a:r>
              <a:rPr lang="en-US">
                <a:solidFill>
                  <a:schemeClr val="tx1">
                    <a:lumMod val="75000"/>
                    <a:lumOff val="25000"/>
                  </a:schemeClr>
                </a:solidFill>
                <a:hlinkClick r:id="rId6"/>
              </a:rPr>
              <a:t>Globus Command Line Interface (CLI) Reference</a:t>
            </a:r>
            <a:endParaRPr lang="en-US">
              <a:solidFill>
                <a:schemeClr val="tx1">
                  <a:lumMod val="75000"/>
                  <a:lumOff val="25000"/>
                </a:schemeClr>
              </a:solidFill>
            </a:endParaRPr>
          </a:p>
          <a:p>
            <a:endParaRPr lang="en-US"/>
          </a:p>
        </p:txBody>
      </p:sp>
      <p:sp>
        <p:nvSpPr>
          <p:cNvPr id="9" name="Text Placeholder 8">
            <a:extLst>
              <a:ext uri="{FF2B5EF4-FFF2-40B4-BE49-F238E27FC236}">
                <a16:creationId xmlns:a16="http://schemas.microsoft.com/office/drawing/2014/main" id="{AA70DF06-FAA3-46E4-4256-31AA73E00F62}"/>
              </a:ext>
            </a:extLst>
          </p:cNvPr>
          <p:cNvSpPr>
            <a:spLocks noGrp="1"/>
          </p:cNvSpPr>
          <p:nvPr>
            <p:ph type="body" sz="quarter" idx="3"/>
          </p:nvPr>
        </p:nvSpPr>
        <p:spPr/>
        <p:txBody>
          <a:bodyPr/>
          <a:lstStyle/>
          <a:p>
            <a:pPr algn="ctr"/>
            <a:r>
              <a:rPr lang="en-US"/>
              <a:t>NU KB Articles</a:t>
            </a:r>
          </a:p>
        </p:txBody>
      </p:sp>
      <p:sp>
        <p:nvSpPr>
          <p:cNvPr id="10" name="Content Placeholder 9">
            <a:extLst>
              <a:ext uri="{FF2B5EF4-FFF2-40B4-BE49-F238E27FC236}">
                <a16:creationId xmlns:a16="http://schemas.microsoft.com/office/drawing/2014/main" id="{79770149-3751-6020-CF48-3838A7CEB844}"/>
              </a:ext>
            </a:extLst>
          </p:cNvPr>
          <p:cNvSpPr>
            <a:spLocks noGrp="1"/>
          </p:cNvSpPr>
          <p:nvPr>
            <p:ph sz="quarter" idx="4"/>
          </p:nvPr>
        </p:nvSpPr>
        <p:spPr/>
        <p:txBody>
          <a:bodyPr>
            <a:normAutofit lnSpcReduction="10000"/>
          </a:bodyPr>
          <a:lstStyle/>
          <a:p>
            <a:pPr algn="l">
              <a:buClr>
                <a:schemeClr val="accent4"/>
              </a:buClr>
              <a:buFont typeface="Wingdings" panose="05000000000000000000" pitchFamily="2" charset="2"/>
              <a:buChar char="§"/>
            </a:pPr>
            <a:r>
              <a:rPr lang="en-US">
                <a:solidFill>
                  <a:schemeClr val="tx1">
                    <a:lumMod val="75000"/>
                    <a:lumOff val="25000"/>
                  </a:schemeClr>
                </a:solidFill>
                <a:hlinkClick r:id="rId7"/>
              </a:rPr>
              <a:t>Using the Globus Data Transfer Tool</a:t>
            </a:r>
            <a:endParaRPr lang="en-US">
              <a:solidFill>
                <a:schemeClr val="tx1">
                  <a:lumMod val="75000"/>
                  <a:lumOff val="25000"/>
                </a:schemeClr>
              </a:solidFill>
            </a:endParaRPr>
          </a:p>
          <a:p>
            <a:pPr algn="l">
              <a:buClr>
                <a:schemeClr val="accent4"/>
              </a:buClr>
              <a:buFont typeface="Wingdings" panose="05000000000000000000" pitchFamily="2" charset="2"/>
              <a:buChar char="§"/>
            </a:pPr>
            <a:r>
              <a:rPr lang="en-US">
                <a:solidFill>
                  <a:schemeClr val="tx1">
                    <a:lumMod val="75000"/>
                    <a:lumOff val="25000"/>
                  </a:schemeClr>
                </a:solidFill>
                <a:hlinkClick r:id="rId8"/>
              </a:rPr>
              <a:t>Using the RDS Globus Endpoint</a:t>
            </a:r>
            <a:endParaRPr lang="en-US">
              <a:solidFill>
                <a:schemeClr val="tx1">
                  <a:lumMod val="75000"/>
                  <a:lumOff val="25000"/>
                </a:schemeClr>
              </a:solidFill>
            </a:endParaRPr>
          </a:p>
          <a:p>
            <a:pPr algn="l">
              <a:buClr>
                <a:schemeClr val="accent4"/>
              </a:buClr>
              <a:buFont typeface="Wingdings" panose="05000000000000000000" pitchFamily="2" charset="2"/>
              <a:buChar char="§"/>
            </a:pPr>
            <a:r>
              <a:rPr lang="en-US">
                <a:solidFill>
                  <a:schemeClr val="tx1">
                    <a:lumMod val="75000"/>
                    <a:lumOff val="25000"/>
                  </a:schemeClr>
                </a:solidFill>
                <a:hlinkClick r:id="rId9"/>
              </a:rPr>
              <a:t>Using Globus with Amazon S3 Object Storage</a:t>
            </a:r>
            <a:endParaRPr lang="en-US">
              <a:solidFill>
                <a:schemeClr val="tx1">
                  <a:lumMod val="75000"/>
                  <a:lumOff val="25000"/>
                </a:schemeClr>
              </a:solidFill>
            </a:endParaRPr>
          </a:p>
          <a:p>
            <a:pPr algn="l">
              <a:buClr>
                <a:schemeClr val="accent4"/>
              </a:buClr>
              <a:buFont typeface="Wingdings" panose="05000000000000000000" pitchFamily="2" charset="2"/>
              <a:buChar char="§"/>
            </a:pPr>
            <a:r>
              <a:rPr lang="en-US">
                <a:solidFill>
                  <a:schemeClr val="tx1">
                    <a:lumMod val="75000"/>
                    <a:lumOff val="25000"/>
                  </a:schemeClr>
                </a:solidFill>
                <a:hlinkClick r:id="rId10"/>
              </a:rPr>
              <a:t>Using the OneDrive/SharePoint Globus Collection</a:t>
            </a:r>
            <a:endParaRPr lang="en-US">
              <a:solidFill>
                <a:schemeClr val="tx1">
                  <a:lumMod val="75000"/>
                  <a:lumOff val="25000"/>
                </a:schemeClr>
              </a:solidFill>
            </a:endParaRPr>
          </a:p>
          <a:p>
            <a:endParaRPr lang="en-US"/>
          </a:p>
        </p:txBody>
      </p:sp>
      <p:sp>
        <p:nvSpPr>
          <p:cNvPr id="4" name="Slide Number Placeholder 3">
            <a:extLst>
              <a:ext uri="{FF2B5EF4-FFF2-40B4-BE49-F238E27FC236}">
                <a16:creationId xmlns:a16="http://schemas.microsoft.com/office/drawing/2014/main" id="{E807387A-3D60-869E-E8A1-4AA9C3A12216}"/>
              </a:ext>
            </a:extLst>
          </p:cNvPr>
          <p:cNvSpPr>
            <a:spLocks noGrp="1"/>
          </p:cNvSpPr>
          <p:nvPr>
            <p:ph type="sldNum" sz="quarter" idx="12"/>
          </p:nvPr>
        </p:nvSpPr>
        <p:spPr/>
        <p:txBody>
          <a:bodyPr/>
          <a:lstStyle/>
          <a:p>
            <a:fld id="{106E12CD-FCB1-464E-A775-0B83FDDACE03}" type="slidenum">
              <a:rPr lang="en-US" smtClean="0"/>
              <a:pPr/>
              <a:t>38</a:t>
            </a:fld>
            <a:endParaRPr lang="en-US"/>
          </a:p>
        </p:txBody>
      </p:sp>
    </p:spTree>
    <p:extLst>
      <p:ext uri="{BB962C8B-B14F-4D97-AF65-F5344CB8AC3E}">
        <p14:creationId xmlns:p14="http://schemas.microsoft.com/office/powerpoint/2010/main" val="3778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xfrm>
            <a:off x="457200" y="274638"/>
            <a:ext cx="8229600" cy="1143000"/>
          </a:xfrm>
        </p:spPr>
        <p:txBody>
          <a:bodyPr anchor="ctr">
            <a:normAutofit/>
          </a:bodyPr>
          <a:lstStyle/>
          <a:p>
            <a:r>
              <a:rPr lang="en-US" b="1">
                <a:solidFill>
                  <a:srgbClr val="7030A0"/>
                </a:solidFill>
              </a:rPr>
              <a:t>Why use </a:t>
            </a:r>
            <a:r>
              <a:rPr b="1">
                <a:solidFill>
                  <a:srgbClr val="7030A0"/>
                </a:solidFill>
              </a:rPr>
              <a:t>Globus</a:t>
            </a:r>
            <a:r>
              <a:rPr lang="en-US" b="1">
                <a:solidFill>
                  <a:srgbClr val="7030A0"/>
                </a:solidFill>
              </a:rPr>
              <a:t>?</a:t>
            </a:r>
          </a:p>
        </p:txBody>
      </p:sp>
      <p:sp>
        <p:nvSpPr>
          <p:cNvPr id="215" name="Slide Number Placeholder 5"/>
          <p:cNvSpPr txBox="1">
            <a:spLocks noGrp="1"/>
          </p:cNvSpPr>
          <p:nvPr>
            <p:ph type="sldNum" sz="quarter" idx="12"/>
          </p:nvPr>
        </p:nvSpPr>
        <p:spPr>
          <a:xfrm>
            <a:off x="6553200" y="6356350"/>
            <a:ext cx="2133600" cy="365125"/>
          </a:xfr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nchor="b">
            <a:normAutofit/>
          </a:bodyPr>
          <a:lstStyle/>
          <a:p>
            <a:pPr>
              <a:spcAft>
                <a:spcPts val="600"/>
              </a:spcAft>
            </a:pPr>
            <a:fld id="{86CB4B4D-7CA3-9044-876B-883B54F8677D}" type="slidenum">
              <a:rPr/>
              <a:pPr>
                <a:spcAft>
                  <a:spcPts val="600"/>
                </a:spcAft>
              </a:pPr>
              <a:t>3</a:t>
            </a:fld>
            <a:endParaRPr/>
          </a:p>
        </p:txBody>
      </p:sp>
      <p:graphicFrame>
        <p:nvGraphicFramePr>
          <p:cNvPr id="217" name="Text Placeholder 3">
            <a:extLst>
              <a:ext uri="{FF2B5EF4-FFF2-40B4-BE49-F238E27FC236}">
                <a16:creationId xmlns:a16="http://schemas.microsoft.com/office/drawing/2014/main" id="{E0CDFAC6-91A1-521E-08AB-92672F2EC3A1}"/>
              </a:ext>
            </a:extLst>
          </p:cNvPr>
          <p:cNvGraphicFramePr/>
          <p:nvPr>
            <p:extLst>
              <p:ext uri="{D42A27DB-BD31-4B8C-83A1-F6EECF244321}">
                <p14:modId xmlns:p14="http://schemas.microsoft.com/office/powerpoint/2010/main" val="131038336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38828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1838-0811-7038-3D11-6F02DAA3C14C}"/>
              </a:ext>
            </a:extLst>
          </p:cNvPr>
          <p:cNvSpPr>
            <a:spLocks noGrp="1"/>
          </p:cNvSpPr>
          <p:nvPr>
            <p:ph type="title"/>
          </p:nvPr>
        </p:nvSpPr>
        <p:spPr/>
        <p:txBody>
          <a:bodyPr>
            <a:normAutofit fontScale="90000"/>
          </a:bodyPr>
          <a:lstStyle/>
          <a:p>
            <a:r>
              <a:rPr lang="en-US"/>
              <a:t>Questions?</a:t>
            </a:r>
            <a:br>
              <a:rPr lang="en-US"/>
            </a:br>
            <a:br>
              <a:rPr lang="en-US"/>
            </a:br>
            <a:r>
              <a:rPr lang="en-US" sz="2800">
                <a:hlinkClick r:id="rId2"/>
              </a:rPr>
              <a:t>globus-help@northwestern.edu</a:t>
            </a:r>
            <a:br>
              <a:rPr lang="en-US" sz="2800"/>
            </a:br>
            <a:br>
              <a:rPr lang="en-US" sz="2800"/>
            </a:br>
            <a:r>
              <a:rPr lang="en-US" sz="2800"/>
              <a:t>We are excited to be holding in-person consultation hours on Mondays from 3-4pm at the Mudd Library GIS Lab (2nd Floor across from the bridge to Tech).</a:t>
            </a:r>
          </a:p>
        </p:txBody>
      </p:sp>
      <p:sp>
        <p:nvSpPr>
          <p:cNvPr id="4" name="Slide Number Placeholder 3">
            <a:extLst>
              <a:ext uri="{FF2B5EF4-FFF2-40B4-BE49-F238E27FC236}">
                <a16:creationId xmlns:a16="http://schemas.microsoft.com/office/drawing/2014/main" id="{9E396441-6900-B5DC-0C43-8967A564B6FA}"/>
              </a:ext>
            </a:extLst>
          </p:cNvPr>
          <p:cNvSpPr>
            <a:spLocks noGrp="1"/>
          </p:cNvSpPr>
          <p:nvPr>
            <p:ph type="sldNum" sz="quarter" idx="4294967295"/>
          </p:nvPr>
        </p:nvSpPr>
        <p:spPr>
          <a:xfrm>
            <a:off x="7010400" y="5691189"/>
            <a:ext cx="2133600" cy="274637"/>
          </a:xfrm>
        </p:spPr>
        <p:txBody>
          <a:bodyPr/>
          <a:lstStyle/>
          <a:p>
            <a:fld id="{106E12CD-FCB1-464E-A775-0B83FDDACE03}" type="slidenum">
              <a:rPr lang="en-US" smtClean="0"/>
              <a:pPr/>
              <a:t>39</a:t>
            </a:fld>
            <a:endParaRPr lang="en-US"/>
          </a:p>
        </p:txBody>
      </p:sp>
    </p:spTree>
    <p:extLst>
      <p:ext uri="{BB962C8B-B14F-4D97-AF65-F5344CB8AC3E}">
        <p14:creationId xmlns:p14="http://schemas.microsoft.com/office/powerpoint/2010/main" val="77597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prstGeom prst="rect">
            <a:avLst/>
          </a:prstGeom>
        </p:spPr>
        <p:txBody>
          <a:bodyPr/>
          <a:lstStyle/>
          <a:p>
            <a:pPr algn="ctr"/>
            <a:r>
              <a:rPr lang="en-US" b="1"/>
              <a:t>Globus Features</a:t>
            </a:r>
            <a:endParaRPr b="1"/>
          </a:p>
        </p:txBody>
      </p:sp>
      <p:sp>
        <p:nvSpPr>
          <p:cNvPr id="214" name="Text Placeholder 3"/>
          <p:cNvSpPr txBox="1">
            <a:spLocks noGrp="1"/>
          </p:cNvSpPr>
          <p:nvPr>
            <p:ph type="body" idx="1"/>
          </p:nvPr>
        </p:nvSpPr>
        <p:spPr>
          <a:xfrm>
            <a:off x="152400" y="1435768"/>
            <a:ext cx="8991600" cy="4616116"/>
          </a:xfrm>
          <a:prstGeom prst="rect">
            <a:avLst/>
          </a:prstGeom>
        </p:spPr>
        <p:txBody>
          <a:bodyPr vert="horz" lIns="45719" tIns="45720" rIns="45719" bIns="45720" rtlCol="0" anchor="t">
            <a:normAutofit fontScale="77500" lnSpcReduction="20000"/>
          </a:bodyPr>
          <a:lstStyle/>
          <a:p>
            <a:pPr marL="0" indent="0" defTabSz="512051">
              <a:buNone/>
              <a:defRPr sz="3359"/>
            </a:pPr>
            <a:r>
              <a:rPr lang="en-US" sz="3350"/>
              <a:t>Globus enables users to transfer and manage data between endpoints using advanced protocols that provide users with:</a:t>
            </a:r>
          </a:p>
          <a:p>
            <a:pPr marL="0" indent="0" defTabSz="512051">
              <a:buNone/>
              <a:defRPr sz="3359"/>
            </a:pPr>
            <a:endParaRPr lang="en-US" sz="3350"/>
          </a:p>
          <a:p>
            <a:pPr lvl="1" defTabSz="512051">
              <a:defRPr sz="3359"/>
            </a:pPr>
            <a:r>
              <a:rPr lang="en-US" sz="3350"/>
              <a:t>High performance data transfers optimized via GFTP</a:t>
            </a:r>
          </a:p>
          <a:p>
            <a:pPr marL="889000" lvl="1" indent="-457200" defTabSz="512051">
              <a:defRPr sz="3359"/>
            </a:pPr>
            <a:endParaRPr lang="en-US" sz="3350"/>
          </a:p>
          <a:p>
            <a:pPr lvl="1" defTabSz="512051">
              <a:defRPr sz="3359"/>
            </a:pPr>
            <a:r>
              <a:rPr lang="en-US" sz="3350"/>
              <a:t>Automatic fault recovery and error checking</a:t>
            </a:r>
          </a:p>
          <a:p>
            <a:pPr lvl="2" defTabSz="512051">
              <a:buClrTx/>
              <a:defRPr sz="3359"/>
            </a:pPr>
            <a:r>
              <a:rPr lang="en-US" sz="3350"/>
              <a:t>Fire and forget functionality</a:t>
            </a:r>
          </a:p>
          <a:p>
            <a:pPr marL="889000" lvl="1" indent="-457200" defTabSz="512051">
              <a:defRPr sz="3359"/>
            </a:pPr>
            <a:endParaRPr lang="en-US" sz="3350"/>
          </a:p>
          <a:p>
            <a:pPr lvl="1" defTabSz="512051">
              <a:defRPr sz="3359"/>
            </a:pPr>
            <a:r>
              <a:rPr lang="en-US" sz="3350"/>
              <a:t>Encryption in transit (HTTPS)</a:t>
            </a:r>
          </a:p>
          <a:p>
            <a:pPr marL="889000" lvl="1" indent="-457200" defTabSz="512051">
              <a:defRPr sz="3359"/>
            </a:pPr>
            <a:endParaRPr lang="en-US" sz="3350"/>
          </a:p>
          <a:p>
            <a:pPr lvl="1" defTabSz="512051">
              <a:defRPr sz="3359"/>
            </a:pPr>
            <a:r>
              <a:rPr lang="en-US" sz="3350"/>
              <a:t>Post-transfer file integrity verification</a:t>
            </a:r>
          </a:p>
          <a:p>
            <a:pPr marL="0" indent="0" defTabSz="512051">
              <a:buNone/>
              <a:defRPr sz="3359"/>
            </a:pPr>
            <a:endParaRPr lang="en-US" sz="3350"/>
          </a:p>
          <a:p>
            <a:pPr marL="0" indent="0" defTabSz="512051">
              <a:buNone/>
              <a:defRPr sz="3359"/>
            </a:pPr>
            <a:endParaRPr lang="en-US" sz="3350"/>
          </a:p>
          <a:p>
            <a:pPr marL="0" indent="0" defTabSz="512051">
              <a:buNone/>
              <a:defRPr sz="3359"/>
            </a:pPr>
            <a:endParaRPr lang="en-US" sz="3300"/>
          </a:p>
          <a:p>
            <a:pPr marL="336550" indent="-336550" defTabSz="512051">
              <a:buSzPct val="100000"/>
              <a:buChar char="•"/>
              <a:defRPr sz="3359"/>
            </a:pPr>
            <a:endParaRPr lang="en-US" sz="3350"/>
          </a:p>
        </p:txBody>
      </p:sp>
      <p:sp>
        <p:nvSpPr>
          <p:cNvPr id="215" name="Slide Number Placeholder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25248397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2"/>
          <p:cNvSpPr txBox="1">
            <a:spLocks noGrp="1"/>
          </p:cNvSpPr>
          <p:nvPr>
            <p:ph type="title"/>
          </p:nvPr>
        </p:nvSpPr>
        <p:spPr>
          <a:prstGeom prst="rect">
            <a:avLst/>
          </a:prstGeom>
        </p:spPr>
        <p:txBody>
          <a:bodyPr/>
          <a:lstStyle/>
          <a:p>
            <a:pPr algn="ctr"/>
            <a:r>
              <a:rPr lang="en-US" b="1"/>
              <a:t>Globus Features</a:t>
            </a:r>
            <a:endParaRPr b="1"/>
          </a:p>
        </p:txBody>
      </p:sp>
      <p:sp>
        <p:nvSpPr>
          <p:cNvPr id="214" name="Text Placeholder 3"/>
          <p:cNvSpPr txBox="1">
            <a:spLocks noGrp="1"/>
          </p:cNvSpPr>
          <p:nvPr>
            <p:ph type="body" idx="1"/>
          </p:nvPr>
        </p:nvSpPr>
        <p:spPr>
          <a:xfrm>
            <a:off x="152400" y="1596189"/>
            <a:ext cx="8991600" cy="4451685"/>
          </a:xfrm>
          <a:prstGeom prst="rect">
            <a:avLst/>
          </a:prstGeom>
        </p:spPr>
        <p:txBody>
          <a:bodyPr vert="horz" lIns="45719" tIns="45720" rIns="45719" bIns="45720" rtlCol="0" anchor="t">
            <a:normAutofit fontScale="85000" lnSpcReduction="20000"/>
          </a:bodyPr>
          <a:lstStyle/>
          <a:p>
            <a:pPr marL="0" indent="0" defTabSz="512051">
              <a:buNone/>
              <a:defRPr sz="3359"/>
            </a:pPr>
            <a:r>
              <a:rPr lang="en-US" sz="3350"/>
              <a:t>Additional key features of Globus provides include:</a:t>
            </a:r>
          </a:p>
          <a:p>
            <a:pPr marL="0" indent="0" defTabSz="512051">
              <a:buNone/>
              <a:defRPr sz="3359"/>
            </a:pPr>
            <a:endParaRPr lang="en-US" sz="3350"/>
          </a:p>
          <a:p>
            <a:pPr defTabSz="512051">
              <a:defRPr sz="3359"/>
            </a:pPr>
            <a:r>
              <a:rPr lang="en-US" sz="3350"/>
              <a:t>Web based user interface</a:t>
            </a:r>
          </a:p>
          <a:p>
            <a:pPr marL="0" indent="0" defTabSz="512051">
              <a:buNone/>
              <a:defRPr sz="3359"/>
            </a:pPr>
            <a:endParaRPr lang="en-US" sz="3350"/>
          </a:p>
          <a:p>
            <a:pPr defTabSz="512051">
              <a:defRPr sz="3359"/>
            </a:pPr>
            <a:r>
              <a:rPr lang="en-US" sz="3350"/>
              <a:t>Downloadable client that enables transfers to local machine storage (Globus Connect Personal)</a:t>
            </a:r>
          </a:p>
          <a:p>
            <a:pPr marL="0" indent="0" defTabSz="512051">
              <a:buNone/>
              <a:defRPr sz="3359"/>
            </a:pPr>
            <a:endParaRPr lang="en-US" sz="3350"/>
          </a:p>
          <a:p>
            <a:pPr defTabSz="512051">
              <a:defRPr sz="3359"/>
            </a:pPr>
            <a:r>
              <a:rPr lang="en-US" sz="3350"/>
              <a:t>Automation and scheduling functionality</a:t>
            </a:r>
          </a:p>
          <a:p>
            <a:pPr marL="0" indent="0" defTabSz="512051">
              <a:buNone/>
              <a:defRPr sz="3359"/>
            </a:pPr>
            <a:endParaRPr lang="en-US" sz="3350"/>
          </a:p>
          <a:p>
            <a:pPr defTabSz="512051">
              <a:defRPr sz="3359"/>
            </a:pPr>
            <a:r>
              <a:rPr lang="en-US" sz="3350"/>
              <a:t>Data Sharing capabilities</a:t>
            </a:r>
          </a:p>
          <a:p>
            <a:pPr marL="0" indent="0" defTabSz="512051">
              <a:buNone/>
              <a:defRPr sz="3359"/>
            </a:pPr>
            <a:endParaRPr lang="en-US" sz="3350"/>
          </a:p>
          <a:p>
            <a:pPr marL="0" indent="0" defTabSz="512051">
              <a:buNone/>
              <a:defRPr sz="3359"/>
            </a:pPr>
            <a:endParaRPr lang="en-US" sz="3350"/>
          </a:p>
          <a:p>
            <a:pPr marL="0" indent="0" defTabSz="512051">
              <a:buNone/>
              <a:defRPr sz="3359"/>
            </a:pPr>
            <a:endParaRPr lang="en-US" sz="3300"/>
          </a:p>
          <a:p>
            <a:pPr marL="336550" indent="-336550" defTabSz="512051">
              <a:buSzPct val="100000"/>
              <a:buChar char="•"/>
              <a:defRPr sz="3359"/>
            </a:pPr>
            <a:endParaRPr lang="en-US" sz="3350"/>
          </a:p>
        </p:txBody>
      </p:sp>
      <p:sp>
        <p:nvSpPr>
          <p:cNvPr id="215" name="Slide Number Placeholder 5"/>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5</a:t>
            </a:fld>
            <a:endParaRPr/>
          </a:p>
        </p:txBody>
      </p:sp>
    </p:spTree>
    <p:extLst>
      <p:ext uri="{BB962C8B-B14F-4D97-AF65-F5344CB8AC3E}">
        <p14:creationId xmlns:p14="http://schemas.microsoft.com/office/powerpoint/2010/main" val="27088823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3AE4-E043-84AD-5C9A-FBEBD47E0C98}"/>
              </a:ext>
            </a:extLst>
          </p:cNvPr>
          <p:cNvSpPr>
            <a:spLocks noGrp="1"/>
          </p:cNvSpPr>
          <p:nvPr>
            <p:ph type="title"/>
          </p:nvPr>
        </p:nvSpPr>
        <p:spPr>
          <a:xfrm>
            <a:off x="457200" y="274638"/>
            <a:ext cx="8229600" cy="1143000"/>
          </a:xfrm>
        </p:spPr>
        <p:txBody>
          <a:bodyPr anchor="ctr">
            <a:normAutofit/>
          </a:bodyPr>
          <a:lstStyle/>
          <a:p>
            <a:r>
              <a:rPr lang="en-US" b="1">
                <a:solidFill>
                  <a:srgbClr val="7030A0"/>
                </a:solidFill>
              </a:rPr>
              <a:t>Getting started with Globus</a:t>
            </a:r>
          </a:p>
        </p:txBody>
      </p:sp>
      <p:sp>
        <p:nvSpPr>
          <p:cNvPr id="4" name="Slide Number Placeholder 3">
            <a:extLst>
              <a:ext uri="{FF2B5EF4-FFF2-40B4-BE49-F238E27FC236}">
                <a16:creationId xmlns:a16="http://schemas.microsoft.com/office/drawing/2014/main" id="{11C399F1-13E7-6D9C-CFC5-C4574E93D74C}"/>
              </a:ext>
            </a:extLst>
          </p:cNvPr>
          <p:cNvSpPr>
            <a:spLocks noGrp="1"/>
          </p:cNvSpPr>
          <p:nvPr>
            <p:ph type="sldNum" sz="quarter" idx="12"/>
          </p:nvPr>
        </p:nvSpPr>
        <p:spPr>
          <a:xfrm>
            <a:off x="6553200" y="6356350"/>
            <a:ext cx="2133600" cy="365125"/>
          </a:xfrm>
        </p:spPr>
        <p:txBody>
          <a:bodyPr anchor="b">
            <a:normAutofit/>
          </a:bodyPr>
          <a:lstStyle/>
          <a:p>
            <a:pPr>
              <a:spcAft>
                <a:spcPts val="600"/>
              </a:spcAft>
            </a:pPr>
            <a:fld id="{86CB4B4D-7CA3-9044-876B-883B54F8677D}" type="slidenum">
              <a:rPr lang="en-US" smtClean="0"/>
              <a:pPr>
                <a:spcAft>
                  <a:spcPts val="600"/>
                </a:spcAft>
              </a:pPr>
              <a:t>6</a:t>
            </a:fld>
            <a:endParaRPr lang="en-US"/>
          </a:p>
        </p:txBody>
      </p:sp>
      <p:graphicFrame>
        <p:nvGraphicFramePr>
          <p:cNvPr id="6" name="Text Placeholder 2">
            <a:extLst>
              <a:ext uri="{FF2B5EF4-FFF2-40B4-BE49-F238E27FC236}">
                <a16:creationId xmlns:a16="http://schemas.microsoft.com/office/drawing/2014/main" id="{8A6B8C12-D252-6DED-279E-959AB227A2BD}"/>
              </a:ext>
            </a:extLst>
          </p:cNvPr>
          <p:cNvGraphicFramePr>
            <a:graphicFrameLocks noGrp="1"/>
          </p:cNvGraphicFramePr>
          <p:nvPr>
            <p:ph idx="1"/>
            <p:extLst>
              <p:ext uri="{D42A27DB-BD31-4B8C-83A1-F6EECF244321}">
                <p14:modId xmlns:p14="http://schemas.microsoft.com/office/powerpoint/2010/main" val="25176473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72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3AD2F7A-31E7-511F-A3F9-34E4EDB8057F}"/>
              </a:ext>
            </a:extLst>
          </p:cNvPr>
          <p:cNvPicPr>
            <a:picLocks noGrp="1" noChangeAspect="1"/>
          </p:cNvPicPr>
          <p:nvPr>
            <p:ph idx="1"/>
          </p:nvPr>
        </p:nvPicPr>
        <p:blipFill>
          <a:blip r:embed="rId2"/>
          <a:srcRect/>
          <a:stretch/>
        </p:blipFill>
        <p:spPr>
          <a:xfrm>
            <a:off x="148749" y="1417638"/>
            <a:ext cx="8846502" cy="4610837"/>
          </a:xfrm>
          <a:prstGeom prst="rect">
            <a:avLst/>
          </a:prstGeom>
        </p:spPr>
      </p:pic>
      <p:sp>
        <p:nvSpPr>
          <p:cNvPr id="3" name="Title 2">
            <a:extLst>
              <a:ext uri="{FF2B5EF4-FFF2-40B4-BE49-F238E27FC236}">
                <a16:creationId xmlns:a16="http://schemas.microsoft.com/office/drawing/2014/main" id="{647D4716-2E8C-C9ED-C571-5C0689CA4606}"/>
              </a:ext>
            </a:extLst>
          </p:cNvPr>
          <p:cNvSpPr>
            <a:spLocks noGrp="1"/>
          </p:cNvSpPr>
          <p:nvPr>
            <p:ph type="title"/>
          </p:nvPr>
        </p:nvSpPr>
        <p:spPr/>
        <p:txBody>
          <a:bodyPr>
            <a:normAutofit/>
          </a:bodyPr>
          <a:lstStyle/>
          <a:p>
            <a:pPr algn="ctr"/>
            <a:r>
              <a:rPr lang="en-US" b="1">
                <a:solidFill>
                  <a:srgbClr val="7030A0"/>
                </a:solidFill>
              </a:rPr>
              <a:t>https://www.globus.org/</a:t>
            </a:r>
          </a:p>
        </p:txBody>
      </p:sp>
      <p:sp>
        <p:nvSpPr>
          <p:cNvPr id="2" name="Slide Number Placeholder 1">
            <a:extLst>
              <a:ext uri="{FF2B5EF4-FFF2-40B4-BE49-F238E27FC236}">
                <a16:creationId xmlns:a16="http://schemas.microsoft.com/office/drawing/2014/main" id="{BB134754-ECBF-3EDB-71C7-4456B66439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6E12CD-FCB1-464E-A775-0B83FDDACE03}" type="slidenum">
              <a:rPr kumimoji="0" lang="en-US" sz="1200" b="0" i="0" u="none" strike="noStrike" kern="1200" cap="none" spc="0" normalizeH="0" baseline="0" noProof="0" smtClean="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4" name="Oval 3">
            <a:extLst>
              <a:ext uri="{FF2B5EF4-FFF2-40B4-BE49-F238E27FC236}">
                <a16:creationId xmlns:a16="http://schemas.microsoft.com/office/drawing/2014/main" id="{42A5C95A-4980-0A47-E213-56C788AC15A5}"/>
              </a:ext>
            </a:extLst>
          </p:cNvPr>
          <p:cNvSpPr/>
          <p:nvPr/>
        </p:nvSpPr>
        <p:spPr>
          <a:xfrm>
            <a:off x="7715286" y="1372883"/>
            <a:ext cx="750493" cy="745260"/>
          </a:xfrm>
          <a:prstGeom prst="ellipse">
            <a:avLst/>
          </a:prstGeom>
          <a:noFill/>
          <a:ln w="635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9244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 email&#10;&#10;Description automatically generated">
            <a:extLst>
              <a:ext uri="{FF2B5EF4-FFF2-40B4-BE49-F238E27FC236}">
                <a16:creationId xmlns:a16="http://schemas.microsoft.com/office/drawing/2014/main" id="{92F2F698-DB43-CFD9-8A90-C08555B9AD9E}"/>
              </a:ext>
            </a:extLst>
          </p:cNvPr>
          <p:cNvPicPr>
            <a:picLocks noGrp="1" noChangeAspect="1"/>
          </p:cNvPicPr>
          <p:nvPr>
            <p:ph idx="1"/>
          </p:nvPr>
        </p:nvPicPr>
        <p:blipFill>
          <a:blip r:embed="rId2"/>
          <a:stretch>
            <a:fillRect/>
          </a:stretch>
        </p:blipFill>
        <p:spPr>
          <a:xfrm>
            <a:off x="45185" y="697832"/>
            <a:ext cx="9053629" cy="5658518"/>
          </a:xfrm>
          <a:prstGeom prst="rect">
            <a:avLst/>
          </a:prstGeom>
        </p:spPr>
      </p:pic>
      <p:sp>
        <p:nvSpPr>
          <p:cNvPr id="3" name="Title 2">
            <a:extLst>
              <a:ext uri="{FF2B5EF4-FFF2-40B4-BE49-F238E27FC236}">
                <a16:creationId xmlns:a16="http://schemas.microsoft.com/office/drawing/2014/main" id="{647D4716-2E8C-C9ED-C571-5C0689CA4606}"/>
              </a:ext>
            </a:extLst>
          </p:cNvPr>
          <p:cNvSpPr>
            <a:spLocks noGrp="1"/>
          </p:cNvSpPr>
          <p:nvPr>
            <p:ph type="title"/>
          </p:nvPr>
        </p:nvSpPr>
        <p:spPr>
          <a:xfrm>
            <a:off x="457200" y="274638"/>
            <a:ext cx="8229600" cy="227012"/>
          </a:xfrm>
        </p:spPr>
        <p:txBody>
          <a:bodyPr>
            <a:noAutofit/>
          </a:bodyPr>
          <a:lstStyle/>
          <a:p>
            <a:pPr algn="ctr"/>
            <a:r>
              <a:rPr lang="en-US" sz="4000" b="1">
                <a:solidFill>
                  <a:srgbClr val="7030A0"/>
                </a:solidFill>
              </a:rPr>
              <a:t>Logging in via NU Credentials</a:t>
            </a:r>
          </a:p>
        </p:txBody>
      </p:sp>
      <p:sp>
        <p:nvSpPr>
          <p:cNvPr id="2" name="Slide Number Placeholder 1">
            <a:extLst>
              <a:ext uri="{FF2B5EF4-FFF2-40B4-BE49-F238E27FC236}">
                <a16:creationId xmlns:a16="http://schemas.microsoft.com/office/drawing/2014/main" id="{BB134754-ECBF-3EDB-71C7-4456B66439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06E12CD-FCB1-464E-A775-0B83FDDACE03}" type="slidenum">
              <a:rPr kumimoji="0" lang="en-US" sz="1200" b="0" i="0" u="none" strike="noStrike" kern="1200" cap="none" spc="0" normalizeH="0" baseline="0" noProof="0" smtClean="0">
                <a:ln>
                  <a:noFill/>
                </a:ln>
                <a:solidFill>
                  <a:srgbClr val="FFFFFF"/>
                </a:solidFill>
                <a:effectLst/>
                <a:uLnTx/>
                <a:uFillTx/>
                <a:latin typeface="Arial"/>
                <a:ea typeface="+mn-ea"/>
                <a:cs typeface="Arial"/>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cxnSp>
        <p:nvCxnSpPr>
          <p:cNvPr id="7" name="Straight Arrow Connector 6">
            <a:extLst>
              <a:ext uri="{FF2B5EF4-FFF2-40B4-BE49-F238E27FC236}">
                <a16:creationId xmlns:a16="http://schemas.microsoft.com/office/drawing/2014/main" id="{1A1DC95A-67A3-6744-1D5A-D906AC5034AB}"/>
              </a:ext>
            </a:extLst>
          </p:cNvPr>
          <p:cNvCxnSpPr>
            <a:cxnSpLocks/>
          </p:cNvCxnSpPr>
          <p:nvPr/>
        </p:nvCxnSpPr>
        <p:spPr>
          <a:xfrm>
            <a:off x="1491916" y="2507622"/>
            <a:ext cx="1033832" cy="0"/>
          </a:xfrm>
          <a:prstGeom prst="straightConnector1">
            <a:avLst/>
          </a:prstGeom>
          <a:ln w="88900">
            <a:solidFill>
              <a:srgbClr val="4E2A8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21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40</Slides>
  <Notes>5</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Agenda</vt:lpstr>
      <vt:lpstr>What is Globus?</vt:lpstr>
      <vt:lpstr>Why use Globus?</vt:lpstr>
      <vt:lpstr>Globus Features</vt:lpstr>
      <vt:lpstr>Globus Features</vt:lpstr>
      <vt:lpstr>Getting started with Globus</vt:lpstr>
      <vt:lpstr>https://www.globus.org/</vt:lpstr>
      <vt:lpstr>Logging in via NU Credentials</vt:lpstr>
      <vt:lpstr>Navigation Menu</vt:lpstr>
      <vt:lpstr>How Does Globus Work?</vt:lpstr>
      <vt:lpstr>Managed Collections</vt:lpstr>
      <vt:lpstr>Globus at Northwestern University</vt:lpstr>
      <vt:lpstr>Northwestern Managed Collections</vt:lpstr>
      <vt:lpstr>Globus and RDSS</vt:lpstr>
      <vt:lpstr>Guest Collections</vt:lpstr>
      <vt:lpstr>Globus Connect Personal Collections</vt:lpstr>
      <vt:lpstr>Globus Connect Personal</vt:lpstr>
      <vt:lpstr>File Manager: Setting up your transfer</vt:lpstr>
      <vt:lpstr>File Manager: Selecting Globus Collections</vt:lpstr>
      <vt:lpstr>File Manager: Selecting Data Source</vt:lpstr>
      <vt:lpstr>File Manager: Selecting Data Destination</vt:lpstr>
      <vt:lpstr>File Manager: Transfer &amp; Timer Options</vt:lpstr>
      <vt:lpstr>Recommended Transfer Options </vt:lpstr>
      <vt:lpstr>File Manager: Submitting Transfer</vt:lpstr>
      <vt:lpstr>Monitoring Globus transfer status</vt:lpstr>
      <vt:lpstr>Monitoring Globus transfer status: Overview</vt:lpstr>
      <vt:lpstr>Monitoring Globus transfer status: Event Log</vt:lpstr>
      <vt:lpstr>Data Sharing</vt:lpstr>
      <vt:lpstr>Data Sharing: Setup Guest Collection</vt:lpstr>
      <vt:lpstr>Data Sharing: Guest Collection Permissions</vt:lpstr>
      <vt:lpstr>Data Sharing: Setup Guest Collection</vt:lpstr>
      <vt:lpstr>Globus Connect Personal: Settings</vt:lpstr>
      <vt:lpstr>Globus Connect Personal: Settings</vt:lpstr>
      <vt:lpstr>Advanced Globus Features</vt:lpstr>
      <vt:lpstr>Globus Groups</vt:lpstr>
      <vt:lpstr>Globus CLI</vt:lpstr>
      <vt:lpstr>Globus SDK</vt:lpstr>
      <vt:lpstr>Globus Resources</vt:lpstr>
      <vt:lpstr>Questions?  globus-help@northwestern.edu  We are excited to be holding in-person consultation hours on Mondays from 3-4pm at the Mudd Library GIS Lab (2nd Floor across from the bridge to Tech).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revision>1</cp:revision>
  <dcterms:created xsi:type="dcterms:W3CDTF">2015-07-21T16:44:10Z</dcterms:created>
  <dcterms:modified xsi:type="dcterms:W3CDTF">2024-07-17T14:54:09Z</dcterms:modified>
</cp:coreProperties>
</file>