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3"/>
  </p:notesMasterIdLst>
  <p:sldIdLst>
    <p:sldId id="256" r:id="rId2"/>
    <p:sldId id="310" r:id="rId3"/>
    <p:sldId id="314" r:id="rId4"/>
    <p:sldId id="377" r:id="rId5"/>
    <p:sldId id="378" r:id="rId6"/>
    <p:sldId id="312" r:id="rId7"/>
    <p:sldId id="321" r:id="rId8"/>
    <p:sldId id="311" r:id="rId9"/>
    <p:sldId id="326" r:id="rId10"/>
    <p:sldId id="327" r:id="rId11"/>
    <p:sldId id="328" r:id="rId12"/>
    <p:sldId id="329" r:id="rId13"/>
    <p:sldId id="313" r:id="rId14"/>
    <p:sldId id="330" r:id="rId15"/>
    <p:sldId id="331" r:id="rId16"/>
    <p:sldId id="382" r:id="rId17"/>
    <p:sldId id="332" r:id="rId18"/>
    <p:sldId id="335" r:id="rId19"/>
    <p:sldId id="334" r:id="rId20"/>
    <p:sldId id="333" r:id="rId21"/>
    <p:sldId id="336" r:id="rId22"/>
    <p:sldId id="380" r:id="rId23"/>
    <p:sldId id="381" r:id="rId24"/>
    <p:sldId id="315" r:id="rId25"/>
    <p:sldId id="337" r:id="rId26"/>
    <p:sldId id="338" r:id="rId27"/>
    <p:sldId id="389" r:id="rId28"/>
    <p:sldId id="339" r:id="rId29"/>
    <p:sldId id="341" r:id="rId30"/>
    <p:sldId id="383" r:id="rId31"/>
    <p:sldId id="379" r:id="rId32"/>
    <p:sldId id="340" r:id="rId33"/>
    <p:sldId id="316" r:id="rId34"/>
    <p:sldId id="342" r:id="rId35"/>
    <p:sldId id="343" r:id="rId36"/>
    <p:sldId id="344" r:id="rId37"/>
    <p:sldId id="345" r:id="rId38"/>
    <p:sldId id="384" r:id="rId39"/>
    <p:sldId id="317" r:id="rId40"/>
    <p:sldId id="347" r:id="rId41"/>
    <p:sldId id="348" r:id="rId42"/>
    <p:sldId id="385" r:id="rId43"/>
    <p:sldId id="349" r:id="rId44"/>
    <p:sldId id="318" r:id="rId45"/>
    <p:sldId id="350" r:id="rId46"/>
    <p:sldId id="352" r:id="rId47"/>
    <p:sldId id="351" r:id="rId48"/>
    <p:sldId id="353" r:id="rId49"/>
    <p:sldId id="354" r:id="rId50"/>
    <p:sldId id="355" r:id="rId51"/>
    <p:sldId id="386" r:id="rId52"/>
    <p:sldId id="356" r:id="rId53"/>
    <p:sldId id="319" r:id="rId54"/>
    <p:sldId id="357" r:id="rId55"/>
    <p:sldId id="360" r:id="rId56"/>
    <p:sldId id="358" r:id="rId57"/>
    <p:sldId id="359" r:id="rId58"/>
    <p:sldId id="387" r:id="rId59"/>
    <p:sldId id="361" r:id="rId60"/>
    <p:sldId id="320" r:id="rId61"/>
    <p:sldId id="363" r:id="rId62"/>
    <p:sldId id="364" r:id="rId63"/>
    <p:sldId id="362" r:id="rId64"/>
    <p:sldId id="365" r:id="rId65"/>
    <p:sldId id="366" r:id="rId66"/>
    <p:sldId id="367" r:id="rId67"/>
    <p:sldId id="368" r:id="rId68"/>
    <p:sldId id="322" r:id="rId69"/>
    <p:sldId id="369" r:id="rId70"/>
    <p:sldId id="371" r:id="rId71"/>
    <p:sldId id="372" r:id="rId72"/>
    <p:sldId id="373" r:id="rId73"/>
    <p:sldId id="374" r:id="rId74"/>
    <p:sldId id="375" r:id="rId75"/>
    <p:sldId id="370" r:id="rId76"/>
    <p:sldId id="323" r:id="rId77"/>
    <p:sldId id="388" r:id="rId78"/>
    <p:sldId id="324" r:id="rId79"/>
    <p:sldId id="390" r:id="rId80"/>
    <p:sldId id="325" r:id="rId81"/>
    <p:sldId id="376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/>
    <p:restoredTop sz="94655"/>
  </p:normalViewPr>
  <p:slideViewPr>
    <p:cSldViewPr snapToGrid="0">
      <p:cViewPr varScale="1">
        <p:scale>
          <a:sx n="122" d="100"/>
          <a:sy n="122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2A73A-4261-AF44-B157-2572E11BF117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00B3E-9CF7-4344-B5B4-42B502676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76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800B3E-9CF7-4344-B5B4-42B5026760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8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7883-68F4-5395-D11E-D60EA0709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C5BB8-3916-B1F9-16C3-1C0AE649E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A97DA-EA59-C405-FDDA-B20070E8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DD4A-49F6-694F-BA0E-D1F51DB36AF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F6300-3A74-0E34-B981-56A1FDE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C90E0-F1EC-7DCE-C78C-E8B3E699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E5BF-D059-3E4A-B8B4-FF4CB97E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9A374-5006-0B3C-DDD7-50B0F44B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DD4A-49F6-694F-BA0E-D1F51DB36AF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E63A2-4F08-73E9-95A3-04B7458C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A4337-0782-222E-9C45-1B5132F3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E5BF-D059-3E4A-B8B4-FF4CB97E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0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E3E2-E33D-DE07-57A2-AA657653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1E5B4-805D-BA07-2457-1EEEE1276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2B2F-A3A5-E4C4-2943-D166EC12E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0A5FD-B023-962B-D768-A87E9E38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DD4A-49F6-694F-BA0E-D1F51DB36AF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A771-C66E-6C56-C931-2461FE06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5B6F2-6E6C-2F9A-2331-60ED57BC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E5BF-D059-3E4A-B8B4-FF4CB97E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334A-7762-B60D-0AF5-B4184B8B4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A00B8-6C59-47DA-B460-6239CB3E0D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CE4F8-6909-27BE-710A-E393E2F52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13D06-291B-2991-A59C-BA72DBC0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DD4A-49F6-694F-BA0E-D1F51DB36AF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C98E0-9FD3-C3CE-921B-D1CD4437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8E7EF-67DF-25FC-CA6C-BCA8CDB1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E5BF-D059-3E4A-B8B4-FF4CB97E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92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F2A2-4689-A2C6-1BB6-9BB2ECA9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54539-99CC-8BAA-2D25-7B326DCEB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CC8E3-2D54-C1CD-9E26-129E12E9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DD4A-49F6-694F-BA0E-D1F51DB36AF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B030E-E8E7-4DFE-A01E-28E79530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46DBE-725C-3CDC-BB39-E3705B12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E5BF-D059-3E4A-B8B4-FF4CB97E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20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2A7B9-9059-9AE8-F8C7-2E86A1BDC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C216D-3838-C14F-7B5B-76AC0B319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8D3A8-3D5F-14B6-C421-D6A105D8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DD4A-49F6-694F-BA0E-D1F51DB36AF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DC751-E36E-A3BE-ABA6-8855C7D8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CE8FA-DE02-AEA6-F129-7019237B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E5BF-D059-3E4A-B8B4-FF4CB97E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2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6073-908A-89AB-5507-822CDE35C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 w="28575">
            <a:noFill/>
          </a:ln>
        </p:spPr>
        <p:txBody>
          <a:bodyPr anchor="b"/>
          <a:lstStyle>
            <a:lvl1pPr algn="ctr">
              <a:defRPr sz="6000"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B5D14-338A-AF28-3045-3FA3FAA02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6D71A-A875-0AF4-98E8-3B04D5E1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2/20/25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62CF-15CF-3119-44E1-6A2E6DC8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F1063-7CBA-D23D-9D84-C1A45FF9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21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5EF-CA8A-CA7E-6CCF-3AD1F04F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>
            <a:lvl1pPr>
              <a:defRPr b="1">
                <a:solidFill>
                  <a:srgbClr val="4E2A8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07CB-A8AB-7E01-AB5D-A840BD66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6D24-2480-B3E0-67D5-B07ABD43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2/20/25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D280-DD85-1062-68A5-8334117A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16CE-5AF2-339F-EF34-3572A526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DB8B-50E4-CF37-7621-4C504094DBEB}"/>
              </a:ext>
            </a:extLst>
          </p:cNvPr>
          <p:cNvSpPr/>
          <p:nvPr userDrawn="1"/>
        </p:nvSpPr>
        <p:spPr>
          <a:xfrm>
            <a:off x="0" y="6695440"/>
            <a:ext cx="12192000" cy="16256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DF910-683F-4125-68EE-CA06B68DAC5F}"/>
              </a:ext>
            </a:extLst>
          </p:cNvPr>
          <p:cNvSpPr txBox="1"/>
          <p:nvPr userDrawn="1"/>
        </p:nvSpPr>
        <p:spPr>
          <a:xfrm>
            <a:off x="9921765" y="6633552"/>
            <a:ext cx="224921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Slides by efrén cruz cortés</a:t>
            </a:r>
          </a:p>
        </p:txBody>
      </p:sp>
    </p:spTree>
    <p:extLst>
      <p:ext uri="{BB962C8B-B14F-4D97-AF65-F5344CB8AC3E}">
        <p14:creationId xmlns:p14="http://schemas.microsoft.com/office/powerpoint/2010/main" val="2011318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5EF-CA8A-CA7E-6CCF-3AD1F04F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>
            <a:lvl1pPr>
              <a:defRPr b="1">
                <a:solidFill>
                  <a:srgbClr val="4E2A8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07CB-A8AB-7E01-AB5D-A840BD66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6D24-2480-B3E0-67D5-B07ABD43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2/20/25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D280-DD85-1062-68A5-8334117A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16CE-5AF2-339F-EF34-3572A526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DB8B-50E4-CF37-7621-4C504094DBEB}"/>
              </a:ext>
            </a:extLst>
          </p:cNvPr>
          <p:cNvSpPr/>
          <p:nvPr userDrawn="1"/>
        </p:nvSpPr>
        <p:spPr>
          <a:xfrm>
            <a:off x="0" y="6695440"/>
            <a:ext cx="12192000" cy="16256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83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5FF8-1A17-088D-A298-B87B2512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C2714-314C-67EC-6487-8D4F5EC12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7E22F-5027-C7FB-DF00-E8B3E0CD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DD4A-49F6-694F-BA0E-D1F51DB36AF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CFA57-2DBB-4CBF-D162-56C567A9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805D6-C9B4-9B57-57B5-B1D25D24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E5BF-D059-3E4A-B8B4-FF4CB97E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6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8F93-A1B4-E674-9796-5EEAE735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8B9F2-671A-973D-74C6-244EE97F6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5F827-7BBE-7AFD-82CE-F471CB31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DD4A-49F6-694F-BA0E-D1F51DB36AF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9821B-653A-AF76-72C5-1369AD00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FC05B-58B3-4407-8AE3-D4EFA485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E5BF-D059-3E4A-B8B4-FF4CB97E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8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61FF-6009-AA16-79DE-D4D2B77B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D6455-5660-6C72-A9BC-49570A0F8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9B74-E407-A31E-02D6-8603F83F9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8C94D-5531-FF4B-B824-E89C238B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DD4A-49F6-694F-BA0E-D1F51DB36AF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5B95B-045C-A76E-3877-4312D1A7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892AF-51B7-FCB0-1C55-7BA19E9F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E5BF-D059-3E4A-B8B4-FF4CB97E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2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6CC8-5CDF-F791-78B5-CBC0138F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42055-76B4-80CE-A1A0-15F50A778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1DE79-60E9-B102-9E9B-AB9F7AD4D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C2EDB-8804-11EE-1A8C-E6424FB30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7C1B6-8990-7C03-C411-D1252FA2C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D0D1B-5EF5-ABD4-79D5-E4B1669E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DD4A-49F6-694F-BA0E-D1F51DB36AF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0F92C-0DA2-DD13-09B0-617C7BAD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6277F-1BC8-9CEB-B268-CBD311D4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E5BF-D059-3E4A-B8B4-FF4CB97E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8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8CBD-0FB1-782A-EABA-1857860F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6DFA5-09DC-5827-53B4-1CE12175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DD4A-49F6-694F-BA0E-D1F51DB36AF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61171-7923-C61E-AA68-EE714EF2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8B822-0FA7-37AD-671A-66652DD4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CE5BF-D059-3E4A-B8B4-FF4CB97E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3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3FC99-D302-BA4B-F766-C1CF13B88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59734-0F7F-8199-3F40-5BA29B8A7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4D022-B3AC-F1A8-7E98-04D597752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B0DD4A-49F6-694F-BA0E-D1F51DB36AFE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9F430-553F-C0EB-9A56-46B584C49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239E3-9054-8DF5-39A4-0634A7F98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CE5BF-D059-3E4A-B8B4-FF4CB97EF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7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itrcs/introGit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uitrcs/commandLine" TargetMode="External"/><Relationship Id="rId2" Type="http://schemas.openxmlformats.org/officeDocument/2006/relationships/hyperlink" Target="https://mitcommlab.mit.edu/broad/commkit/file-structure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nuitrcs/introGit" TargetMode="External"/><Relationship Id="rId4" Type="http://schemas.openxmlformats.org/officeDocument/2006/relationships/hyperlink" Target="https://github.com/nuitrcs/IntroToCond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A2879C-8567-4F88-73A7-1184B7F38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Researcher’s Guide to Code Organization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918AE9E-614B-12F0-D747-D9920C9BD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efrén cruz cortés</a:t>
            </a:r>
          </a:p>
          <a:p>
            <a:r>
              <a:rPr lang="en-US" dirty="0"/>
              <a:t>TA: Yangyang Li</a:t>
            </a:r>
          </a:p>
        </p:txBody>
      </p:sp>
    </p:spTree>
    <p:extLst>
      <p:ext uri="{BB962C8B-B14F-4D97-AF65-F5344CB8AC3E}">
        <p14:creationId xmlns:p14="http://schemas.microsoft.com/office/powerpoint/2010/main" val="310778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FD37-C1B7-ED58-2889-82DC3C4E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project taxonomy*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21121-4A62-5859-AE31-F98C2D8F0A37}"/>
              </a:ext>
            </a:extLst>
          </p:cNvPr>
          <p:cNvSpPr txBox="1"/>
          <p:nvPr/>
        </p:nvSpPr>
        <p:spPr>
          <a:xfrm>
            <a:off x="3589020" y="6442841"/>
            <a:ext cx="8503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*I couldn’t find an official taxonomy / framework for research project structures, so these examples are limited to my own experience. -ecc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881B65-D43D-A50F-EF7B-CC730E1AB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31" y="1880432"/>
            <a:ext cx="3195409" cy="474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6C5B02-A3A3-FECA-FF43-1E99C0669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124" y="3253078"/>
            <a:ext cx="3465786" cy="2594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B83B28-55C0-BCC2-FD50-D97BDA8BF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338" y="1275824"/>
            <a:ext cx="1737162" cy="1116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657C6F-54B3-8C8B-E45F-1716ECDEB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8497" y="3275896"/>
            <a:ext cx="2260081" cy="24121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89AF49-C2D3-0C91-A46A-73C6E176B39C}"/>
              </a:ext>
            </a:extLst>
          </p:cNvPr>
          <p:cNvSpPr txBox="1"/>
          <p:nvPr/>
        </p:nvSpPr>
        <p:spPr>
          <a:xfrm>
            <a:off x="3003070" y="2475448"/>
            <a:ext cx="155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Linear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A34A0-E859-203A-271D-E444BC130AAD}"/>
              </a:ext>
            </a:extLst>
          </p:cNvPr>
          <p:cNvSpPr txBox="1"/>
          <p:nvPr/>
        </p:nvSpPr>
        <p:spPr>
          <a:xfrm>
            <a:off x="3003070" y="5883297"/>
            <a:ext cx="155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Recurrent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EC99C2-E854-3426-1CF4-B9D1E304B4F6}"/>
              </a:ext>
            </a:extLst>
          </p:cNvPr>
          <p:cNvSpPr txBox="1"/>
          <p:nvPr/>
        </p:nvSpPr>
        <p:spPr>
          <a:xfrm>
            <a:off x="7979718" y="2475448"/>
            <a:ext cx="155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Iterative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F7AD7-E561-B3BC-18F4-7327DB933AFB}"/>
              </a:ext>
            </a:extLst>
          </p:cNvPr>
          <p:cNvSpPr txBox="1"/>
          <p:nvPr/>
        </p:nvSpPr>
        <p:spPr>
          <a:xfrm>
            <a:off x="8020772" y="5883297"/>
            <a:ext cx="155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Branching</a:t>
            </a:r>
          </a:p>
        </p:txBody>
      </p:sp>
    </p:spTree>
    <p:extLst>
      <p:ext uri="{BB962C8B-B14F-4D97-AF65-F5344CB8AC3E}">
        <p14:creationId xmlns:p14="http://schemas.microsoft.com/office/powerpoint/2010/main" val="403827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441C-EED7-735C-F759-CA18F560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B241-4BA1-2B96-A22F-DC9B69A74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reality, most projects are iterative in nature as we improve our own understanding and as we calibrate with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generic possibilities, but of course research is more complex:</a:t>
            </a:r>
          </a:p>
          <a:p>
            <a:r>
              <a:rPr lang="en-US" b="1" dirty="0"/>
              <a:t>Linear:</a:t>
            </a:r>
            <a:r>
              <a:rPr lang="en-US" dirty="0"/>
              <a:t> batch learning, descriptive statistics</a:t>
            </a:r>
          </a:p>
          <a:p>
            <a:r>
              <a:rPr lang="en-US" b="1" dirty="0"/>
              <a:t>Recurrent</a:t>
            </a:r>
            <a:r>
              <a:rPr lang="en-US" dirty="0"/>
              <a:t>: online learning, sensor data</a:t>
            </a:r>
          </a:p>
          <a:p>
            <a:r>
              <a:rPr lang="en-US" b="1" dirty="0"/>
              <a:t>Iterative</a:t>
            </a:r>
            <a:r>
              <a:rPr lang="en-US" dirty="0"/>
              <a:t>: physics simulation, agent-based models</a:t>
            </a:r>
          </a:p>
          <a:p>
            <a:r>
              <a:rPr lang="en-US" b="1" dirty="0"/>
              <a:t>Branching:</a:t>
            </a:r>
            <a:r>
              <a:rPr lang="en-US" dirty="0"/>
              <a:t> model selection, by-case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6678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9857-D84F-85EE-DD62-50B37BE5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0A2D3-BE17-31FE-193C-48E7AC43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Grab a piece of paper and sketch the structure of your project.</a:t>
            </a:r>
          </a:p>
          <a:p>
            <a:r>
              <a:rPr lang="en-US" dirty="0"/>
              <a:t>It’s OK if it isn’t perfect, if it doesn’t fit the shapes above, or it is a strange mix.</a:t>
            </a:r>
          </a:p>
        </p:txBody>
      </p:sp>
    </p:spTree>
    <p:extLst>
      <p:ext uri="{BB962C8B-B14F-4D97-AF65-F5344CB8AC3E}">
        <p14:creationId xmlns:p14="http://schemas.microsoft.com/office/powerpoint/2010/main" val="294634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956F6-8AF1-8F26-77D1-1BA685135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D123798D-7F55-9AD3-1334-9B0A7504F907}"/>
              </a:ext>
            </a:extLst>
          </p:cNvPr>
          <p:cNvSpPr/>
          <p:nvPr/>
        </p:nvSpPr>
        <p:spPr>
          <a:xfrm>
            <a:off x="10054397" y="2636920"/>
            <a:ext cx="2137603" cy="4221080"/>
          </a:xfrm>
          <a:custGeom>
            <a:avLst/>
            <a:gdLst>
              <a:gd name="connsiteX0" fmla="*/ 2137603 w 2137603"/>
              <a:gd name="connsiteY0" fmla="*/ 0 h 4221080"/>
              <a:gd name="connsiteX1" fmla="*/ 2137603 w 2137603"/>
              <a:gd name="connsiteY1" fmla="*/ 578403 h 4221080"/>
              <a:gd name="connsiteX2" fmla="*/ 292910 w 2137603"/>
              <a:gd name="connsiteY2" fmla="*/ 4221080 h 4221080"/>
              <a:gd name="connsiteX3" fmla="*/ 0 w 2137603"/>
              <a:gd name="connsiteY3" fmla="*/ 4221080 h 42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603" h="4221080">
                <a:moveTo>
                  <a:pt x="2137603" y="0"/>
                </a:moveTo>
                <a:lnTo>
                  <a:pt x="2137603" y="578403"/>
                </a:lnTo>
                <a:lnTo>
                  <a:pt x="292910" y="4221080"/>
                </a:lnTo>
                <a:lnTo>
                  <a:pt x="0" y="4221080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8792235-C184-B903-FE2A-58F271C14BC7}"/>
              </a:ext>
            </a:extLst>
          </p:cNvPr>
          <p:cNvSpPr/>
          <p:nvPr/>
        </p:nvSpPr>
        <p:spPr>
          <a:xfrm>
            <a:off x="9324482" y="1195572"/>
            <a:ext cx="2867518" cy="5662428"/>
          </a:xfrm>
          <a:custGeom>
            <a:avLst/>
            <a:gdLst>
              <a:gd name="connsiteX0" fmla="*/ 2867518 w 2867518"/>
              <a:gd name="connsiteY0" fmla="*/ 0 h 5662428"/>
              <a:gd name="connsiteX1" fmla="*/ 2867518 w 2867518"/>
              <a:gd name="connsiteY1" fmla="*/ 578403 h 5662428"/>
              <a:gd name="connsiteX2" fmla="*/ 292910 w 2867518"/>
              <a:gd name="connsiteY2" fmla="*/ 5662428 h 5662428"/>
              <a:gd name="connsiteX3" fmla="*/ 0 w 2867518"/>
              <a:gd name="connsiteY3" fmla="*/ 5662428 h 566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7518" h="5662428">
                <a:moveTo>
                  <a:pt x="2867518" y="0"/>
                </a:moveTo>
                <a:lnTo>
                  <a:pt x="2867518" y="578403"/>
                </a:lnTo>
                <a:lnTo>
                  <a:pt x="292910" y="5662428"/>
                </a:lnTo>
                <a:lnTo>
                  <a:pt x="0" y="5662428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57618BCD-5FD4-BC2F-92D8-66D1A9B3206A}"/>
              </a:ext>
            </a:extLst>
          </p:cNvPr>
          <p:cNvSpPr/>
          <p:nvPr/>
        </p:nvSpPr>
        <p:spPr>
          <a:xfrm>
            <a:off x="4981075" y="0"/>
            <a:ext cx="6845968" cy="6858000"/>
          </a:xfrm>
          <a:prstGeom prst="parallelogram">
            <a:avLst>
              <a:gd name="adj" fmla="val 49291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90880AC-DBD3-135D-F65D-8E32B8138A97}"/>
              </a:ext>
            </a:extLst>
          </p:cNvPr>
          <p:cNvSpPr/>
          <p:nvPr/>
        </p:nvSpPr>
        <p:spPr>
          <a:xfrm>
            <a:off x="3356518" y="0"/>
            <a:ext cx="4565784" cy="6858000"/>
          </a:xfrm>
          <a:prstGeom prst="parallelogram">
            <a:avLst>
              <a:gd name="adj" fmla="val 74735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EF732-AE3D-14C2-E257-9A5FE0D43E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208103"/>
            <a:ext cx="12192000" cy="2286000"/>
          </a:xfrm>
          <a:prstGeom prst="rect">
            <a:avLst/>
          </a:prstGeom>
          <a:solidFill>
            <a:srgbClr val="E4E0EE"/>
          </a:solidFill>
        </p:spPr>
        <p:txBody>
          <a:bodyPr wrap="square" lIns="914400" rIns="9144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Directory Structure</a:t>
            </a:r>
          </a:p>
        </p:txBody>
      </p:sp>
    </p:spTree>
    <p:extLst>
      <p:ext uri="{BB962C8B-B14F-4D97-AF65-F5344CB8AC3E}">
        <p14:creationId xmlns:p14="http://schemas.microsoft.com/office/powerpoint/2010/main" val="283345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D4BF-6696-5BA5-1E80-B79C2CA1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the project contained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4C3F1-5370-F5EF-BE53-A031D713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default, all materials for your project should go inside one project directory.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(Imagine the chaos of saving all your .doc files in the Desktop)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Plan your project directory based on your project structure.</a:t>
            </a:r>
          </a:p>
        </p:txBody>
      </p:sp>
    </p:spTree>
    <p:extLst>
      <p:ext uri="{BB962C8B-B14F-4D97-AF65-F5344CB8AC3E}">
        <p14:creationId xmlns:p14="http://schemas.microsoft.com/office/powerpoint/2010/main" val="284156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1E0B-51EA-433A-F4D5-F5C5027D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75297-C44C-F89A-1685-EBD6D74B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5132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See example folder </a:t>
            </a:r>
            <a:r>
              <a:rPr lang="en-US" b="1" i="1" dirty="0">
                <a:solidFill>
                  <a:schemeClr val="accent1"/>
                </a:solidFill>
              </a:rPr>
              <a:t>Example-Bad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3F6958-AF91-3D96-F448-4B6DD6369618}"/>
              </a:ext>
            </a:extLst>
          </p:cNvPr>
          <p:cNvSpPr/>
          <p:nvPr/>
        </p:nvSpPr>
        <p:spPr>
          <a:xfrm>
            <a:off x="4540469" y="2291251"/>
            <a:ext cx="3111062" cy="63062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4E7FB3-2581-3E93-A1CB-15EC2D55FE7A}"/>
              </a:ext>
            </a:extLst>
          </p:cNvPr>
          <p:cNvSpPr/>
          <p:nvPr/>
        </p:nvSpPr>
        <p:spPr>
          <a:xfrm>
            <a:off x="1534510" y="3584024"/>
            <a:ext cx="1876097" cy="63062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.spyder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8FAA1-2D5F-4CA4-B53D-E0F4435AA49A}"/>
              </a:ext>
            </a:extLst>
          </p:cNvPr>
          <p:cNvSpPr/>
          <p:nvPr/>
        </p:nvSpPr>
        <p:spPr>
          <a:xfrm>
            <a:off x="3950138" y="3584024"/>
            <a:ext cx="1876097" cy="63062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Desktop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187870-247F-8CCD-E77F-18BF158ED736}"/>
              </a:ext>
            </a:extLst>
          </p:cNvPr>
          <p:cNvSpPr/>
          <p:nvPr/>
        </p:nvSpPr>
        <p:spPr>
          <a:xfrm>
            <a:off x="6365766" y="3584024"/>
            <a:ext cx="1876097" cy="63062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Documents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080653-E8D4-F634-2029-0CF251039431}"/>
              </a:ext>
            </a:extLst>
          </p:cNvPr>
          <p:cNvSpPr/>
          <p:nvPr/>
        </p:nvSpPr>
        <p:spPr>
          <a:xfrm>
            <a:off x="8781393" y="3584024"/>
            <a:ext cx="1876097" cy="63062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whose_is_this.R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D9138-FB44-EF82-16DD-8C18B04DBFD7}"/>
              </a:ext>
            </a:extLst>
          </p:cNvPr>
          <p:cNvSpPr/>
          <p:nvPr/>
        </p:nvSpPr>
        <p:spPr>
          <a:xfrm>
            <a:off x="1539767" y="4637687"/>
            <a:ext cx="1876097" cy="63062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where_am_i.py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77127F-5E3B-9471-DB2B-219ED4128B44}"/>
              </a:ext>
            </a:extLst>
          </p:cNvPr>
          <p:cNvSpPr/>
          <p:nvPr/>
        </p:nvSpPr>
        <p:spPr>
          <a:xfrm>
            <a:off x="3949263" y="4637687"/>
            <a:ext cx="1876097" cy="63062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what_is_this.R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6AC9A7-C3DC-339E-E914-DF431B84BC74}"/>
              </a:ext>
            </a:extLst>
          </p:cNvPr>
          <p:cNvSpPr/>
          <p:nvPr/>
        </p:nvSpPr>
        <p:spPr>
          <a:xfrm>
            <a:off x="6369268" y="4637687"/>
            <a:ext cx="1876097" cy="63062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MATLAB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74350D-B9FF-05CC-9586-881617BDCA33}"/>
              </a:ext>
            </a:extLst>
          </p:cNvPr>
          <p:cNvSpPr/>
          <p:nvPr/>
        </p:nvSpPr>
        <p:spPr>
          <a:xfrm>
            <a:off x="6369269" y="5696600"/>
            <a:ext cx="1876097" cy="630621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yolo.m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C02364DD-AF96-BF61-6D6C-D1A4192B8953}"/>
              </a:ext>
            </a:extLst>
          </p:cNvPr>
          <p:cNvCxnSpPr>
            <a:stCxn id="4" idx="1"/>
            <a:endCxn id="7" idx="0"/>
          </p:cNvCxnSpPr>
          <p:nvPr/>
        </p:nvCxnSpPr>
        <p:spPr>
          <a:xfrm rot="10800000" flipV="1">
            <a:off x="2472559" y="2606562"/>
            <a:ext cx="2067910" cy="977462"/>
          </a:xfrm>
          <a:prstGeom prst="curvedConnector2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EF74FF0-7C12-B1C1-4B73-D1A1FD555C83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5400000">
            <a:off x="5161018" y="2649042"/>
            <a:ext cx="662152" cy="1207813"/>
          </a:xfrm>
          <a:prstGeom prst="curvedConnector3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3D29837-56A8-A218-BA3B-5C8826A87338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16200000" flipH="1">
            <a:off x="6368831" y="2649040"/>
            <a:ext cx="662152" cy="1207815"/>
          </a:xfrm>
          <a:prstGeom prst="curvedConnector3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69F138C4-D51D-EF39-4161-432F81EE8EEA}"/>
              </a:ext>
            </a:extLst>
          </p:cNvPr>
          <p:cNvCxnSpPr>
            <a:stCxn id="4" idx="3"/>
            <a:endCxn id="10" idx="0"/>
          </p:cNvCxnSpPr>
          <p:nvPr/>
        </p:nvCxnSpPr>
        <p:spPr>
          <a:xfrm>
            <a:off x="7651531" y="2606562"/>
            <a:ext cx="2067911" cy="977462"/>
          </a:xfrm>
          <a:prstGeom prst="curvedConnector2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871549A1-9588-97F0-292F-79F65AC42916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2263666" y="4423537"/>
            <a:ext cx="423042" cy="5257"/>
          </a:xfrm>
          <a:prstGeom prst="curvedConnector3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36EB71-1C0E-C200-3BFB-242B11DD6381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4887312" y="4214645"/>
            <a:ext cx="875" cy="423042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386486-95B6-4852-6DAC-2D37FE5D603E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7303815" y="4214645"/>
            <a:ext cx="3502" cy="423042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EEDB6E-B15D-E0D0-D776-95FFADC46DE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307317" y="5268308"/>
            <a:ext cx="1" cy="428292"/>
          </a:xfrm>
          <a:prstGeom prst="straightConnector1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843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4E67-FADE-D3EC-1070-B662DD04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243B6-EE8D-523F-B2A2-0ADC35E41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Separation of concerns is the general principle in which pieces of a project should be separated according to their distinct form and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data is separated from “code” files.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Within coding, preprocessing is separate from analysis, which is separate from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856829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C869-B57E-E448-56CC-8850F44D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Good! Common organization paradigm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B8F97-167D-5046-5A0C-1CC99F00D1E8}"/>
              </a:ext>
            </a:extLst>
          </p:cNvPr>
          <p:cNvSpPr/>
          <p:nvPr/>
        </p:nvSpPr>
        <p:spPr>
          <a:xfrm>
            <a:off x="5234151" y="1523999"/>
            <a:ext cx="1608084" cy="63062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CAB10-A98B-48AB-8853-1C8E135BB7AD}"/>
              </a:ext>
            </a:extLst>
          </p:cNvPr>
          <p:cNvSpPr/>
          <p:nvPr/>
        </p:nvSpPr>
        <p:spPr>
          <a:xfrm>
            <a:off x="1255985" y="3126824"/>
            <a:ext cx="1608084" cy="63062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33C46-F0E6-1DBB-E5F4-203B24DB7E85}"/>
              </a:ext>
            </a:extLst>
          </p:cNvPr>
          <p:cNvSpPr/>
          <p:nvPr/>
        </p:nvSpPr>
        <p:spPr>
          <a:xfrm>
            <a:off x="5111533" y="3126824"/>
            <a:ext cx="1608084" cy="63062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Results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045577-87E9-9ED3-2538-68825F80FAF3}"/>
              </a:ext>
            </a:extLst>
          </p:cNvPr>
          <p:cNvSpPr/>
          <p:nvPr/>
        </p:nvSpPr>
        <p:spPr>
          <a:xfrm>
            <a:off x="262758" y="4537839"/>
            <a:ext cx="1608084" cy="63062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Raw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F300A5-FB9D-B877-548F-3658A79A7062}"/>
              </a:ext>
            </a:extLst>
          </p:cNvPr>
          <p:cNvSpPr/>
          <p:nvPr/>
        </p:nvSpPr>
        <p:spPr>
          <a:xfrm>
            <a:off x="2254469" y="4537839"/>
            <a:ext cx="1608084" cy="63062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Processed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59AD0-D823-09DF-BD6F-E3772A0DE8D2}"/>
              </a:ext>
            </a:extLst>
          </p:cNvPr>
          <p:cNvSpPr/>
          <p:nvPr/>
        </p:nvSpPr>
        <p:spPr>
          <a:xfrm>
            <a:off x="9795643" y="3126824"/>
            <a:ext cx="1608084" cy="63062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High-level files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7B13EA-03D3-EA2D-6A23-C8EEE13899B3}"/>
              </a:ext>
            </a:extLst>
          </p:cNvPr>
          <p:cNvSpPr/>
          <p:nvPr/>
        </p:nvSpPr>
        <p:spPr>
          <a:xfrm>
            <a:off x="4006193" y="4537839"/>
            <a:ext cx="1608084" cy="63062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Images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558D80-E777-771C-17EF-84D3459841E7}"/>
              </a:ext>
            </a:extLst>
          </p:cNvPr>
          <p:cNvSpPr/>
          <p:nvPr/>
        </p:nvSpPr>
        <p:spPr>
          <a:xfrm>
            <a:off x="6145049" y="4537839"/>
            <a:ext cx="1608084" cy="63062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Reports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16045A99-A073-CCE8-525F-152A9701FDC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563008" y="651639"/>
            <a:ext cx="972204" cy="397816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1A88E7CC-7220-408C-92D6-AD74451C914C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5490782" y="2579413"/>
            <a:ext cx="972204" cy="1226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FCFEAA73-3BB0-E237-A5C7-DABD4CE24994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rot="16200000" flipH="1">
            <a:off x="7832837" y="359976"/>
            <a:ext cx="972204" cy="456149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C436EBC-924F-0456-893E-EF80BA5C2FAB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5400000">
            <a:off x="1173217" y="3651029"/>
            <a:ext cx="780394" cy="9932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8AE9BD27-3CA4-4364-FAD3-F939E52BAF35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2169072" y="3648400"/>
            <a:ext cx="780394" cy="9984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CE79422-8D76-08AE-6C49-D88C3F5E5B34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4972708" y="3594972"/>
            <a:ext cx="780394" cy="11053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5C1134D-AE23-5925-7F1A-87112177A5E3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6042136" y="3630884"/>
            <a:ext cx="780394" cy="103351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07CFEEA-D56E-592A-8C03-7D892335D000}"/>
              </a:ext>
            </a:extLst>
          </p:cNvPr>
          <p:cNvSpPr/>
          <p:nvPr/>
        </p:nvSpPr>
        <p:spPr>
          <a:xfrm>
            <a:off x="3058598" y="3123014"/>
            <a:ext cx="1822012" cy="63062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Documentation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FC8079-6048-B394-0CB3-EDFBE6C3D0AF}"/>
              </a:ext>
            </a:extLst>
          </p:cNvPr>
          <p:cNvSpPr/>
          <p:nvPr/>
        </p:nvSpPr>
        <p:spPr>
          <a:xfrm>
            <a:off x="8445938" y="3115394"/>
            <a:ext cx="1155262" cy="63062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Scripts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D40CCB-E7FC-6BB7-B3BB-351D157A890C}"/>
              </a:ext>
            </a:extLst>
          </p:cNvPr>
          <p:cNvSpPr/>
          <p:nvPr/>
        </p:nvSpPr>
        <p:spPr>
          <a:xfrm>
            <a:off x="6940988" y="3119204"/>
            <a:ext cx="1311472" cy="63062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Exploration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94389641-16EF-1D09-DA57-8479A829ED93}"/>
              </a:ext>
            </a:extLst>
          </p:cNvPr>
          <p:cNvCxnSpPr>
            <a:stCxn id="4" idx="2"/>
            <a:endCxn id="34" idx="0"/>
          </p:cNvCxnSpPr>
          <p:nvPr/>
        </p:nvCxnSpPr>
        <p:spPr>
          <a:xfrm rot="5400000">
            <a:off x="4519702" y="1604523"/>
            <a:ext cx="968394" cy="206858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E9972F8A-CBDC-FF05-B4EF-6BEC688068F2}"/>
              </a:ext>
            </a:extLst>
          </p:cNvPr>
          <p:cNvCxnSpPr>
            <a:stCxn id="4" idx="2"/>
            <a:endCxn id="39" idx="0"/>
          </p:cNvCxnSpPr>
          <p:nvPr/>
        </p:nvCxnSpPr>
        <p:spPr>
          <a:xfrm rot="16200000" flipH="1">
            <a:off x="6335166" y="1857646"/>
            <a:ext cx="964584" cy="155853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78637905-0A5E-958A-A4C3-97CFA889A5F5}"/>
              </a:ext>
            </a:extLst>
          </p:cNvPr>
          <p:cNvCxnSpPr>
            <a:stCxn id="4" idx="2"/>
            <a:endCxn id="38" idx="0"/>
          </p:cNvCxnSpPr>
          <p:nvPr/>
        </p:nvCxnSpPr>
        <p:spPr>
          <a:xfrm rot="16200000" flipH="1">
            <a:off x="7050494" y="1142319"/>
            <a:ext cx="960774" cy="29853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998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B784-4F03-7FEF-50A3-A9377859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F7C1D-B7EF-318A-E8C2-9F95F333A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example folder </a:t>
            </a:r>
            <a:r>
              <a:rPr lang="en-US" b="1" i="1" dirty="0">
                <a:solidFill>
                  <a:schemeClr val="accent1"/>
                </a:solidFill>
              </a:rPr>
              <a:t>Project_1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37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AE2F-CD43-226C-17DD-2250B3FE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size fits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7F87-6C3D-DF6E-BEA6-DB56E167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previous organizational paradigm is common and a good starting point, but your project may ask for a different structure.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General Principles to follow:</a:t>
            </a:r>
          </a:p>
          <a:p>
            <a:r>
              <a:rPr lang="en-US" dirty="0"/>
              <a:t>Containment</a:t>
            </a:r>
          </a:p>
          <a:p>
            <a:r>
              <a:rPr lang="en-US" dirty="0"/>
              <a:t>Hierarchy</a:t>
            </a:r>
          </a:p>
          <a:p>
            <a:r>
              <a:rPr lang="en-US" dirty="0"/>
              <a:t>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315450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A345C4ED-BD9D-1C33-1D99-50BAE26C4A8D}"/>
              </a:ext>
            </a:extLst>
          </p:cNvPr>
          <p:cNvSpPr/>
          <p:nvPr/>
        </p:nvSpPr>
        <p:spPr>
          <a:xfrm>
            <a:off x="10054397" y="2636920"/>
            <a:ext cx="2137603" cy="4221080"/>
          </a:xfrm>
          <a:custGeom>
            <a:avLst/>
            <a:gdLst>
              <a:gd name="connsiteX0" fmla="*/ 2137603 w 2137603"/>
              <a:gd name="connsiteY0" fmla="*/ 0 h 4221080"/>
              <a:gd name="connsiteX1" fmla="*/ 2137603 w 2137603"/>
              <a:gd name="connsiteY1" fmla="*/ 578403 h 4221080"/>
              <a:gd name="connsiteX2" fmla="*/ 292910 w 2137603"/>
              <a:gd name="connsiteY2" fmla="*/ 4221080 h 4221080"/>
              <a:gd name="connsiteX3" fmla="*/ 0 w 2137603"/>
              <a:gd name="connsiteY3" fmla="*/ 4221080 h 42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603" h="4221080">
                <a:moveTo>
                  <a:pt x="2137603" y="0"/>
                </a:moveTo>
                <a:lnTo>
                  <a:pt x="2137603" y="578403"/>
                </a:lnTo>
                <a:lnTo>
                  <a:pt x="292910" y="4221080"/>
                </a:lnTo>
                <a:lnTo>
                  <a:pt x="0" y="4221080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1161693-9B81-8479-AACA-750319997F46}"/>
              </a:ext>
            </a:extLst>
          </p:cNvPr>
          <p:cNvSpPr/>
          <p:nvPr/>
        </p:nvSpPr>
        <p:spPr>
          <a:xfrm>
            <a:off x="9324482" y="1195572"/>
            <a:ext cx="2867518" cy="5662428"/>
          </a:xfrm>
          <a:custGeom>
            <a:avLst/>
            <a:gdLst>
              <a:gd name="connsiteX0" fmla="*/ 2867518 w 2867518"/>
              <a:gd name="connsiteY0" fmla="*/ 0 h 5662428"/>
              <a:gd name="connsiteX1" fmla="*/ 2867518 w 2867518"/>
              <a:gd name="connsiteY1" fmla="*/ 578403 h 5662428"/>
              <a:gd name="connsiteX2" fmla="*/ 292910 w 2867518"/>
              <a:gd name="connsiteY2" fmla="*/ 5662428 h 5662428"/>
              <a:gd name="connsiteX3" fmla="*/ 0 w 2867518"/>
              <a:gd name="connsiteY3" fmla="*/ 5662428 h 566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7518" h="5662428">
                <a:moveTo>
                  <a:pt x="2867518" y="0"/>
                </a:moveTo>
                <a:lnTo>
                  <a:pt x="2867518" y="578403"/>
                </a:lnTo>
                <a:lnTo>
                  <a:pt x="292910" y="5662428"/>
                </a:lnTo>
                <a:lnTo>
                  <a:pt x="0" y="5662428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C8EBFB4A-CE18-C1A0-B950-DFF2A28F3F49}"/>
              </a:ext>
            </a:extLst>
          </p:cNvPr>
          <p:cNvSpPr/>
          <p:nvPr/>
        </p:nvSpPr>
        <p:spPr>
          <a:xfrm>
            <a:off x="4981075" y="0"/>
            <a:ext cx="6845968" cy="6858000"/>
          </a:xfrm>
          <a:prstGeom prst="parallelogram">
            <a:avLst>
              <a:gd name="adj" fmla="val 49291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CCD19715-02E1-664B-8571-BC1FDD58E7B3}"/>
              </a:ext>
            </a:extLst>
          </p:cNvPr>
          <p:cNvSpPr/>
          <p:nvPr/>
        </p:nvSpPr>
        <p:spPr>
          <a:xfrm>
            <a:off x="3356518" y="0"/>
            <a:ext cx="4565784" cy="6858000"/>
          </a:xfrm>
          <a:prstGeom prst="parallelogram">
            <a:avLst>
              <a:gd name="adj" fmla="val 74735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E9114B-1404-18EA-E974-807B00F42BF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208103"/>
            <a:ext cx="12192000" cy="2286000"/>
          </a:xfrm>
          <a:prstGeom prst="rect">
            <a:avLst/>
          </a:prstGeom>
          <a:solidFill>
            <a:srgbClr val="E4E0EE"/>
          </a:solidFill>
        </p:spPr>
        <p:txBody>
          <a:bodyPr wrap="square" lIns="914400" rIns="9144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7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396E2-776B-E371-354D-5333C7150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D795-FCA2-A169-407F-9D668ABC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411AB-0D3D-593A-09FF-C352EA78E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Note that you won’t always be able to visualize a tree as above. Sometimes the tree structure is written out using tabs and/or lines: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Project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| - Data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  | - Raw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  | - Processed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| - Scripts 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| - Results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  | - Figures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    | - Reports</a:t>
            </a:r>
          </a:p>
          <a:p>
            <a:pPr marL="0" indent="0">
              <a:buNone/>
            </a:pPr>
            <a:r>
              <a:rPr lang="en-US" sz="1800" dirty="0">
                <a:latin typeface="Andale Mono" panose="020B0509000000000004" pitchFamily="49" charset="0"/>
              </a:rPr>
              <a:t>| - </a:t>
            </a:r>
            <a:r>
              <a:rPr lang="en-US" sz="1800" dirty="0" err="1">
                <a:latin typeface="Andale Mono" panose="020B0509000000000004" pitchFamily="49" charset="0"/>
              </a:rPr>
              <a:t>high_level_file</a:t>
            </a:r>
            <a:endParaRPr lang="en-US" sz="18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496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E4EF-492B-D327-11CB-BB20D4C1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7727C-5D81-465D-9782-C19E0510A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Grab a piece of paper and create a draft of your directory structure based on the first exercise.</a:t>
            </a:r>
          </a:p>
          <a:p>
            <a:r>
              <a:rPr lang="en-US" dirty="0"/>
              <a:t>Think about where you will save files by function and by type.</a:t>
            </a:r>
          </a:p>
          <a:p>
            <a:r>
              <a:rPr lang="en-US" dirty="0"/>
              <a:t>You can draw a tree diagram or write it out in linear format as above.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Then, create the respective directories in your computer!</a:t>
            </a:r>
          </a:p>
        </p:txBody>
      </p:sp>
    </p:spTree>
    <p:extLst>
      <p:ext uri="{BB962C8B-B14F-4D97-AF65-F5344CB8AC3E}">
        <p14:creationId xmlns:p14="http://schemas.microsoft.com/office/powerpoint/2010/main" val="3057558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8546-6A8B-50F3-A4EE-8C5AE207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4DB79-D167-5D4E-F3B9-D436DF901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may be tempted to add supporting literature (research papers, etc.) to your project directory. However, you will often use overlapping literature for different projects.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Instead, I recommend you organize literature elsewhere and use a reference management tool like </a:t>
            </a:r>
            <a:r>
              <a:rPr lang="en-US" b="1" dirty="0"/>
              <a:t>Zotero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621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B8CE-DFAE-A522-EB10-61823854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57FFA-D8C6-F3FB-DCBA-5F41D98EE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Containment</a:t>
            </a:r>
          </a:p>
          <a:p>
            <a:r>
              <a:rPr lang="en-US" dirty="0"/>
              <a:t>Separation of concerns</a:t>
            </a:r>
          </a:p>
          <a:p>
            <a:r>
              <a:rPr lang="en-US" dirty="0"/>
              <a:t>Modularity</a:t>
            </a:r>
          </a:p>
          <a:p>
            <a:r>
              <a:rPr lang="en-US" dirty="0"/>
              <a:t>Hierarchy</a:t>
            </a:r>
          </a:p>
          <a:p>
            <a:r>
              <a:rPr lang="en-US" dirty="0"/>
              <a:t>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85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326A3-4BB5-D42B-48E9-8B67B858C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4215F4AD-0DB8-1705-2B32-8FAF5348E885}"/>
              </a:ext>
            </a:extLst>
          </p:cNvPr>
          <p:cNvSpPr/>
          <p:nvPr/>
        </p:nvSpPr>
        <p:spPr>
          <a:xfrm>
            <a:off x="10054397" y="2636920"/>
            <a:ext cx="2137603" cy="4221080"/>
          </a:xfrm>
          <a:custGeom>
            <a:avLst/>
            <a:gdLst>
              <a:gd name="connsiteX0" fmla="*/ 2137603 w 2137603"/>
              <a:gd name="connsiteY0" fmla="*/ 0 h 4221080"/>
              <a:gd name="connsiteX1" fmla="*/ 2137603 w 2137603"/>
              <a:gd name="connsiteY1" fmla="*/ 578403 h 4221080"/>
              <a:gd name="connsiteX2" fmla="*/ 292910 w 2137603"/>
              <a:gd name="connsiteY2" fmla="*/ 4221080 h 4221080"/>
              <a:gd name="connsiteX3" fmla="*/ 0 w 2137603"/>
              <a:gd name="connsiteY3" fmla="*/ 4221080 h 42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603" h="4221080">
                <a:moveTo>
                  <a:pt x="2137603" y="0"/>
                </a:moveTo>
                <a:lnTo>
                  <a:pt x="2137603" y="578403"/>
                </a:lnTo>
                <a:lnTo>
                  <a:pt x="292910" y="4221080"/>
                </a:lnTo>
                <a:lnTo>
                  <a:pt x="0" y="4221080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8A76AA07-E93E-F199-06BC-50D629462A3C}"/>
              </a:ext>
            </a:extLst>
          </p:cNvPr>
          <p:cNvSpPr/>
          <p:nvPr/>
        </p:nvSpPr>
        <p:spPr>
          <a:xfrm>
            <a:off x="9324482" y="1195572"/>
            <a:ext cx="2867518" cy="5662428"/>
          </a:xfrm>
          <a:custGeom>
            <a:avLst/>
            <a:gdLst>
              <a:gd name="connsiteX0" fmla="*/ 2867518 w 2867518"/>
              <a:gd name="connsiteY0" fmla="*/ 0 h 5662428"/>
              <a:gd name="connsiteX1" fmla="*/ 2867518 w 2867518"/>
              <a:gd name="connsiteY1" fmla="*/ 578403 h 5662428"/>
              <a:gd name="connsiteX2" fmla="*/ 292910 w 2867518"/>
              <a:gd name="connsiteY2" fmla="*/ 5662428 h 5662428"/>
              <a:gd name="connsiteX3" fmla="*/ 0 w 2867518"/>
              <a:gd name="connsiteY3" fmla="*/ 5662428 h 566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7518" h="5662428">
                <a:moveTo>
                  <a:pt x="2867518" y="0"/>
                </a:moveTo>
                <a:lnTo>
                  <a:pt x="2867518" y="578403"/>
                </a:lnTo>
                <a:lnTo>
                  <a:pt x="292910" y="5662428"/>
                </a:lnTo>
                <a:lnTo>
                  <a:pt x="0" y="5662428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6110C1D8-3454-4F0D-BD44-3847466D4BA9}"/>
              </a:ext>
            </a:extLst>
          </p:cNvPr>
          <p:cNvSpPr/>
          <p:nvPr/>
        </p:nvSpPr>
        <p:spPr>
          <a:xfrm>
            <a:off x="4981075" y="0"/>
            <a:ext cx="6845968" cy="6858000"/>
          </a:xfrm>
          <a:prstGeom prst="parallelogram">
            <a:avLst>
              <a:gd name="adj" fmla="val 49291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4E117886-A42F-A723-CBA5-F5925A82E86E}"/>
              </a:ext>
            </a:extLst>
          </p:cNvPr>
          <p:cNvSpPr/>
          <p:nvPr/>
        </p:nvSpPr>
        <p:spPr>
          <a:xfrm>
            <a:off x="3356518" y="0"/>
            <a:ext cx="4565784" cy="6858000"/>
          </a:xfrm>
          <a:prstGeom prst="parallelogram">
            <a:avLst>
              <a:gd name="adj" fmla="val 74735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EDD48-A0EF-C44B-721A-E6C1BC22C5A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208103"/>
            <a:ext cx="12192000" cy="2286000"/>
          </a:xfrm>
          <a:prstGeom prst="rect">
            <a:avLst/>
          </a:prstGeom>
          <a:solidFill>
            <a:srgbClr val="E4E0EE"/>
          </a:solidFill>
        </p:spPr>
        <p:txBody>
          <a:bodyPr wrap="square" lIns="914400" rIns="9144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Intermezzo 1 - Paths</a:t>
            </a:r>
          </a:p>
        </p:txBody>
      </p:sp>
    </p:spTree>
    <p:extLst>
      <p:ext uri="{BB962C8B-B14F-4D97-AF65-F5344CB8AC3E}">
        <p14:creationId xmlns:p14="http://schemas.microsoft.com/office/powerpoint/2010/main" val="1081801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B3BA-F66D-2226-F710-8FF7B779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current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FF1D-C54D-C108-190D-F13686746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directory is a location in your computer (a folder in the desktop, for example)</a:t>
            </a:r>
          </a:p>
          <a:p>
            <a:r>
              <a:rPr lang="en-US" dirty="0"/>
              <a:t>When running a script, the </a:t>
            </a:r>
            <a:r>
              <a:rPr lang="en-US" i="1" dirty="0"/>
              <a:t>current working directory</a:t>
            </a:r>
            <a:r>
              <a:rPr lang="en-US" dirty="0"/>
              <a:t> (</a:t>
            </a:r>
            <a:r>
              <a:rPr lang="en-US" dirty="0" err="1"/>
              <a:t>cwd</a:t>
            </a:r>
            <a:r>
              <a:rPr lang="en-US" dirty="0"/>
              <a:t>) is the location from where the script is run (set by IDE or terminal)</a:t>
            </a:r>
          </a:p>
          <a:p>
            <a:r>
              <a:rPr lang="en-US" dirty="0"/>
              <a:t>Not all scripts are at the same location as the </a:t>
            </a:r>
            <a:r>
              <a:rPr lang="en-US" dirty="0" err="1"/>
              <a:t>cwd</a:t>
            </a:r>
            <a:r>
              <a:rPr lang="en-US" dirty="0"/>
              <a:t>, but we should aim for them to be “close by” (see next slide).</a:t>
            </a:r>
          </a:p>
        </p:txBody>
      </p:sp>
    </p:spTree>
    <p:extLst>
      <p:ext uri="{BB962C8B-B14F-4D97-AF65-F5344CB8AC3E}">
        <p14:creationId xmlns:p14="http://schemas.microsoft.com/office/powerpoint/2010/main" val="3820767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B9F0-B3CB-BA62-7DCE-46C43AFC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relative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9A9D-B783-008F-2EC8-DD6B2A2C3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absolute</a:t>
            </a:r>
            <a:r>
              <a:rPr lang="en-US" dirty="0"/>
              <a:t> path of a file is the “address” from the root directory of your computer.</a:t>
            </a:r>
          </a:p>
          <a:p>
            <a:pPr lvl="1"/>
            <a:r>
              <a:rPr lang="en-US" sz="1800" dirty="0">
                <a:latin typeface="Andale Mono" panose="020B0509000000000004" pitchFamily="49" charset="0"/>
              </a:rPr>
              <a:t>/Users/</a:t>
            </a:r>
            <a:r>
              <a:rPr lang="en-US" sz="1800" dirty="0" err="1">
                <a:latin typeface="Andale Mono" panose="020B0509000000000004" pitchFamily="49" charset="0"/>
              </a:rPr>
              <a:t>efren</a:t>
            </a:r>
            <a:r>
              <a:rPr lang="en-US" sz="1800" dirty="0">
                <a:latin typeface="Andale Mono" panose="020B0509000000000004" pitchFamily="49" charset="0"/>
              </a:rPr>
              <a:t>/Desktop/Example/</a:t>
            </a:r>
            <a:r>
              <a:rPr lang="en-US" sz="1800" dirty="0" err="1">
                <a:latin typeface="Andale Mono" panose="020B0509000000000004" pitchFamily="49" charset="0"/>
              </a:rPr>
              <a:t>some_file.txt</a:t>
            </a:r>
            <a:endParaRPr lang="en-US" sz="1800" dirty="0">
              <a:latin typeface="Andale Mono" panose="020B0509000000000004" pitchFamily="49" charset="0"/>
            </a:endParaRPr>
          </a:p>
          <a:p>
            <a:pPr marL="457200" lvl="1" indent="0">
              <a:buNone/>
            </a:pPr>
            <a:endParaRPr lang="en-US" i="1" dirty="0"/>
          </a:p>
          <a:p>
            <a:r>
              <a:rPr lang="en-US" dirty="0"/>
              <a:t>A </a:t>
            </a:r>
            <a:r>
              <a:rPr lang="en-US" i="1" dirty="0"/>
              <a:t>relative</a:t>
            </a:r>
            <a:r>
              <a:rPr lang="en-US" dirty="0"/>
              <a:t> path is the address as viewed from a different starting point.</a:t>
            </a:r>
          </a:p>
          <a:p>
            <a:pPr lvl="1"/>
            <a:r>
              <a:rPr lang="en-US" dirty="0"/>
              <a:t>If I’m on the Desktop already:</a:t>
            </a:r>
          </a:p>
          <a:p>
            <a:pPr lvl="1"/>
            <a:r>
              <a:rPr lang="en-US" sz="1800" dirty="0">
                <a:latin typeface="Andale Mono" panose="020B0509000000000004" pitchFamily="49" charset="0"/>
              </a:rPr>
              <a:t>/Example/</a:t>
            </a:r>
            <a:r>
              <a:rPr lang="en-US" sz="1800" dirty="0" err="1">
                <a:latin typeface="Andale Mono" panose="020B0509000000000004" pitchFamily="49" charset="0"/>
              </a:rPr>
              <a:t>some_file.txt</a:t>
            </a:r>
            <a:endParaRPr lang="en-US" sz="1800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82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0171-EC89-5E24-F079-BE73283B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your Desktop?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CDA2F-33E5-4DCC-4C10-8C29C77FE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Note:</a:t>
            </a:r>
          </a:p>
          <a:p>
            <a:pPr marL="0" indent="0">
              <a:buNone/>
            </a:pPr>
            <a:r>
              <a:rPr lang="en-US" dirty="0"/>
              <a:t>On some new laptops, your Desktop folder may be automatically in either iCloud or OneDrive.</a:t>
            </a:r>
          </a:p>
          <a:p>
            <a:r>
              <a:rPr lang="en-US" dirty="0"/>
              <a:t>This means your files are not saved in your computer but in the cloud!</a:t>
            </a:r>
          </a:p>
          <a:p>
            <a:r>
              <a:rPr lang="en-US" dirty="0"/>
              <a:t>Just make sure you know where everything is, and are intentionally using one option or the other.</a:t>
            </a:r>
          </a:p>
        </p:txBody>
      </p:sp>
    </p:spTree>
    <p:extLst>
      <p:ext uri="{BB962C8B-B14F-4D97-AF65-F5344CB8AC3E}">
        <p14:creationId xmlns:p14="http://schemas.microsoft.com/office/powerpoint/2010/main" val="483020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FE2FD-451C-1E2F-2024-F188BA8B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F185-35C7-88F5-C3DB-A0E4E12D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relative paths!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057A-730D-0CC8-F5E6-A54DA2374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relative path indicators:</a:t>
            </a:r>
          </a:p>
          <a:p>
            <a:pPr lvl="1"/>
            <a:r>
              <a:rPr lang="en-US" dirty="0"/>
              <a:t>“.” indicates current directory</a:t>
            </a:r>
          </a:p>
          <a:p>
            <a:pPr lvl="1"/>
            <a:r>
              <a:rPr lang="en-US" dirty="0"/>
              <a:t>“..” indicates parent directory</a:t>
            </a:r>
          </a:p>
          <a:p>
            <a:pPr lvl="1"/>
            <a:r>
              <a:rPr lang="en-US" dirty="0"/>
              <a:t>“A/B” indicates A is a sub-directory of B</a:t>
            </a:r>
          </a:p>
          <a:p>
            <a:pPr lvl="2"/>
            <a:r>
              <a:rPr lang="en-US" dirty="0"/>
              <a:t>“\” for Windows</a:t>
            </a:r>
          </a:p>
          <a:p>
            <a:pPr lvl="1"/>
            <a:r>
              <a:rPr lang="en-US" dirty="0"/>
              <a:t>“/” at the </a:t>
            </a:r>
            <a:r>
              <a:rPr lang="en-US" dirty="0" err="1"/>
              <a:t>begining</a:t>
            </a:r>
            <a:r>
              <a:rPr lang="en-US" dirty="0"/>
              <a:t> means “root directory”</a:t>
            </a:r>
          </a:p>
          <a:p>
            <a:pPr lvl="2"/>
            <a:r>
              <a:rPr lang="en-US" dirty="0"/>
              <a:t>“C:” for Windows</a:t>
            </a:r>
          </a:p>
          <a:p>
            <a:pPr lvl="1"/>
            <a:endParaRPr lang="en-US" dirty="0"/>
          </a:p>
          <a:p>
            <a:r>
              <a:rPr lang="en-US" dirty="0"/>
              <a:t>Assume I’m on the desktop:</a:t>
            </a:r>
          </a:p>
          <a:p>
            <a:pPr lvl="1"/>
            <a:r>
              <a:rPr lang="en-US" sz="1800" dirty="0">
                <a:latin typeface="Andale Mono" panose="020B0509000000000004" pitchFamily="49" charset="0"/>
              </a:rPr>
              <a:t>./Project_1/Data</a:t>
            </a:r>
          </a:p>
          <a:p>
            <a:pPr lvl="1"/>
            <a:r>
              <a:rPr lang="en-US" sz="1800" dirty="0">
                <a:latin typeface="Andale Mono" panose="020B0509000000000004" pitchFamily="49" charset="0"/>
              </a:rPr>
              <a:t>../Downloads</a:t>
            </a:r>
          </a:p>
        </p:txBody>
      </p:sp>
    </p:spTree>
    <p:extLst>
      <p:ext uri="{BB962C8B-B14F-4D97-AF65-F5344CB8AC3E}">
        <p14:creationId xmlns:p14="http://schemas.microsoft.com/office/powerpoint/2010/main" val="2853746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498C1-BB22-D03A-1510-A3A05B5C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74CF0-24D4-99CD-2399-7786B498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Paths are written differently for different operating systems (forward / backward slash being the main culprit)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ym typeface="Wingdings" pitchFamily="2" charset="2"/>
              </a:rPr>
              <a:t>Many languages have a tool to help you standardize paths.</a:t>
            </a:r>
          </a:p>
          <a:p>
            <a:r>
              <a:rPr lang="en-US" dirty="0"/>
              <a:t>In python, for example, </a:t>
            </a:r>
            <a:r>
              <a:rPr lang="en-US" sz="2400" dirty="0" err="1">
                <a:latin typeface="Andale Mono" panose="020B0509000000000004" pitchFamily="49" charset="0"/>
              </a:rPr>
              <a:t>pathlib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/>
              <a:t>does that for you.</a:t>
            </a:r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8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D01C0-0265-CAFE-65E8-1CF30C149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66C8-E0B0-2A01-00E8-7D9D17D8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sound familiar?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0C5D2-9B68-A718-0964-26D5963AB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can’t find my script!</a:t>
            </a:r>
          </a:p>
          <a:p>
            <a:r>
              <a:rPr lang="en-US" dirty="0"/>
              <a:t>My script worked last week but now it’s broken. I didn’t touch it.</a:t>
            </a:r>
          </a:p>
          <a:p>
            <a:r>
              <a:rPr lang="en-US" dirty="0"/>
              <a:t>My script works perfectly in my computer but not when I share it with my colleague.</a:t>
            </a:r>
          </a:p>
          <a:p>
            <a:r>
              <a:rPr lang="en-US" dirty="0"/>
              <a:t>I wrote this a year ago, and I can’t remember what it does.</a:t>
            </a:r>
          </a:p>
          <a:p>
            <a:r>
              <a:rPr lang="en-US" dirty="0"/>
              <a:t>These parameters worked for me, feel free to change them in the script.</a:t>
            </a:r>
          </a:p>
          <a:p>
            <a:endParaRPr lang="en-US" dirty="0"/>
          </a:p>
          <a:p>
            <a:r>
              <a:rPr lang="en-US" dirty="0"/>
              <a:t>What does this file do? I’ll just delete it...</a:t>
            </a:r>
          </a:p>
        </p:txBody>
      </p:sp>
    </p:spTree>
    <p:extLst>
      <p:ext uri="{BB962C8B-B14F-4D97-AF65-F5344CB8AC3E}">
        <p14:creationId xmlns:p14="http://schemas.microsoft.com/office/powerpoint/2010/main" val="3631474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FE02-1317-285F-5557-566C0BC5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CD11E-ACC0-120C-B621-1AEB4C93C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folder </a:t>
            </a:r>
            <a:r>
              <a:rPr lang="en-US" b="1" i="1" dirty="0" err="1">
                <a:solidFill>
                  <a:schemeClr val="accent1"/>
                </a:solidFill>
              </a:rPr>
              <a:t>Example_Paths</a:t>
            </a:r>
            <a:endParaRPr lang="en-US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774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90C1E-7613-C12B-D7F1-4847F8426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59A3-4BE7-5421-E624-5E4E9F85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8D17-5303-F398-6AA6-80A6901C2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Portability</a:t>
            </a:r>
          </a:p>
          <a:p>
            <a:pPr lvl="1"/>
            <a:r>
              <a:rPr lang="en-US" dirty="0"/>
              <a:t>You can move your folder around and it won’t break.</a:t>
            </a:r>
          </a:p>
          <a:p>
            <a:pPr lvl="1"/>
            <a:endParaRPr lang="en-US" dirty="0"/>
          </a:p>
          <a:p>
            <a:r>
              <a:rPr lang="en-US" b="1" dirty="0"/>
              <a:t>Collaboration</a:t>
            </a:r>
          </a:p>
          <a:p>
            <a:pPr lvl="1"/>
            <a:r>
              <a:rPr lang="en-US" dirty="0"/>
              <a:t>You can share your project with other people!</a:t>
            </a:r>
          </a:p>
        </p:txBody>
      </p:sp>
    </p:spTree>
    <p:extLst>
      <p:ext uri="{BB962C8B-B14F-4D97-AF65-F5344CB8AC3E}">
        <p14:creationId xmlns:p14="http://schemas.microsoft.com/office/powerpoint/2010/main" val="3833522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3690-5271-DB4C-2DB3-AB890115A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F162A-A4BC-1651-5672-08696A325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you are situated in “Project_1”. Change the following absolute paths to relative: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/Users/you/Desktop/Project_1/data/</a:t>
            </a:r>
            <a:r>
              <a:rPr lang="en-US" dirty="0" err="1"/>
              <a:t>your_data.csv</a:t>
            </a:r>
            <a:endParaRPr lang="en-US" dirty="0"/>
          </a:p>
          <a:p>
            <a:r>
              <a:rPr lang="en-US" dirty="0"/>
              <a:t>/Users/you/Desktop/Project_1/</a:t>
            </a:r>
            <a:r>
              <a:rPr lang="en-US" dirty="0" err="1"/>
              <a:t>auxiliary_file.py</a:t>
            </a:r>
            <a:endParaRPr lang="en-US" dirty="0"/>
          </a:p>
          <a:p>
            <a:r>
              <a:rPr lang="en-US" dirty="0"/>
              <a:t>/Users/you/Desktop/Project_2/</a:t>
            </a:r>
          </a:p>
          <a:p>
            <a:r>
              <a:rPr lang="en-US" dirty="0"/>
              <a:t>/Users/you/Downloads</a:t>
            </a:r>
          </a:p>
        </p:txBody>
      </p:sp>
    </p:spTree>
    <p:extLst>
      <p:ext uri="{BB962C8B-B14F-4D97-AF65-F5344CB8AC3E}">
        <p14:creationId xmlns:p14="http://schemas.microsoft.com/office/powerpoint/2010/main" val="2486076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B998C-F5D6-40FF-046C-1A77E223C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D251B937-2E13-F777-8D07-AE24B7DC4906}"/>
              </a:ext>
            </a:extLst>
          </p:cNvPr>
          <p:cNvSpPr/>
          <p:nvPr/>
        </p:nvSpPr>
        <p:spPr>
          <a:xfrm>
            <a:off x="10054397" y="2636920"/>
            <a:ext cx="2137603" cy="4221080"/>
          </a:xfrm>
          <a:custGeom>
            <a:avLst/>
            <a:gdLst>
              <a:gd name="connsiteX0" fmla="*/ 2137603 w 2137603"/>
              <a:gd name="connsiteY0" fmla="*/ 0 h 4221080"/>
              <a:gd name="connsiteX1" fmla="*/ 2137603 w 2137603"/>
              <a:gd name="connsiteY1" fmla="*/ 578403 h 4221080"/>
              <a:gd name="connsiteX2" fmla="*/ 292910 w 2137603"/>
              <a:gd name="connsiteY2" fmla="*/ 4221080 h 4221080"/>
              <a:gd name="connsiteX3" fmla="*/ 0 w 2137603"/>
              <a:gd name="connsiteY3" fmla="*/ 4221080 h 42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603" h="4221080">
                <a:moveTo>
                  <a:pt x="2137603" y="0"/>
                </a:moveTo>
                <a:lnTo>
                  <a:pt x="2137603" y="578403"/>
                </a:lnTo>
                <a:lnTo>
                  <a:pt x="292910" y="4221080"/>
                </a:lnTo>
                <a:lnTo>
                  <a:pt x="0" y="4221080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926F14EC-C8FC-A6BE-7314-4C0ADEDDD264}"/>
              </a:ext>
            </a:extLst>
          </p:cNvPr>
          <p:cNvSpPr/>
          <p:nvPr/>
        </p:nvSpPr>
        <p:spPr>
          <a:xfrm>
            <a:off x="9324482" y="1195572"/>
            <a:ext cx="2867518" cy="5662428"/>
          </a:xfrm>
          <a:custGeom>
            <a:avLst/>
            <a:gdLst>
              <a:gd name="connsiteX0" fmla="*/ 2867518 w 2867518"/>
              <a:gd name="connsiteY0" fmla="*/ 0 h 5662428"/>
              <a:gd name="connsiteX1" fmla="*/ 2867518 w 2867518"/>
              <a:gd name="connsiteY1" fmla="*/ 578403 h 5662428"/>
              <a:gd name="connsiteX2" fmla="*/ 292910 w 2867518"/>
              <a:gd name="connsiteY2" fmla="*/ 5662428 h 5662428"/>
              <a:gd name="connsiteX3" fmla="*/ 0 w 2867518"/>
              <a:gd name="connsiteY3" fmla="*/ 5662428 h 566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7518" h="5662428">
                <a:moveTo>
                  <a:pt x="2867518" y="0"/>
                </a:moveTo>
                <a:lnTo>
                  <a:pt x="2867518" y="578403"/>
                </a:lnTo>
                <a:lnTo>
                  <a:pt x="292910" y="5662428"/>
                </a:lnTo>
                <a:lnTo>
                  <a:pt x="0" y="5662428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0155A5BD-30FF-38C5-B390-CEE60AD7E1FF}"/>
              </a:ext>
            </a:extLst>
          </p:cNvPr>
          <p:cNvSpPr/>
          <p:nvPr/>
        </p:nvSpPr>
        <p:spPr>
          <a:xfrm>
            <a:off x="4981075" y="0"/>
            <a:ext cx="6845968" cy="6858000"/>
          </a:xfrm>
          <a:prstGeom prst="parallelogram">
            <a:avLst>
              <a:gd name="adj" fmla="val 49291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63A8BBE9-9112-7CDC-B8D4-16F5C775764B}"/>
              </a:ext>
            </a:extLst>
          </p:cNvPr>
          <p:cNvSpPr/>
          <p:nvPr/>
        </p:nvSpPr>
        <p:spPr>
          <a:xfrm>
            <a:off x="3356518" y="0"/>
            <a:ext cx="4565784" cy="6858000"/>
          </a:xfrm>
          <a:prstGeom prst="parallelogram">
            <a:avLst>
              <a:gd name="adj" fmla="val 74735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ABF8E6-1757-7BDD-5B39-0642712ADB1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208103"/>
            <a:ext cx="12192000" cy="2286000"/>
          </a:xfrm>
          <a:prstGeom prst="rect">
            <a:avLst/>
          </a:prstGeom>
          <a:solidFill>
            <a:srgbClr val="E4E0EE"/>
          </a:solidFill>
        </p:spPr>
        <p:txBody>
          <a:bodyPr wrap="square" lIns="914400" rIns="9144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Naming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97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9B20-E6E5-5D98-A28B-7F7129D8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0E8E-5B58-336C-5CD5-0696291E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</a:t>
            </a:r>
            <a:r>
              <a:rPr lang="en-US" b="1" dirty="0"/>
              <a:t>specific</a:t>
            </a:r>
            <a:r>
              <a:rPr lang="en-US" dirty="0"/>
              <a:t> and be </a:t>
            </a:r>
            <a:r>
              <a:rPr lang="en-US" b="1" dirty="0"/>
              <a:t>descriptive</a:t>
            </a:r>
          </a:p>
          <a:p>
            <a:r>
              <a:rPr lang="en-US" dirty="0"/>
              <a:t>Be </a:t>
            </a:r>
            <a:r>
              <a:rPr lang="en-US" b="1" dirty="0"/>
              <a:t>consistent</a:t>
            </a:r>
          </a:p>
          <a:p>
            <a:r>
              <a:rPr lang="en-US" dirty="0"/>
              <a:t>Name according to specific function, stage, date, etc.</a:t>
            </a:r>
          </a:p>
          <a:p>
            <a:r>
              <a:rPr lang="en-US" dirty="0"/>
              <a:t>Avoid generic names like </a:t>
            </a:r>
            <a:r>
              <a:rPr lang="en-US" i="1" dirty="0" err="1"/>
              <a:t>data.csv</a:t>
            </a:r>
            <a:r>
              <a:rPr lang="en-US" dirty="0"/>
              <a:t>, </a:t>
            </a:r>
            <a:r>
              <a:rPr lang="en-US" i="1" dirty="0" err="1"/>
              <a:t>function.py</a:t>
            </a:r>
            <a:r>
              <a:rPr lang="en-US" dirty="0"/>
              <a:t>, </a:t>
            </a:r>
            <a:r>
              <a:rPr lang="en-US" i="1" dirty="0" err="1"/>
              <a:t>main.py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8054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26EF-6B81-2364-2C13-6C048C7E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 – 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630E9-3DA0-8C42-0AB7-8620EA02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file names with version suffixes like:</a:t>
            </a:r>
          </a:p>
          <a:p>
            <a:pPr lvl="1"/>
            <a:r>
              <a:rPr lang="en-US" i="1" dirty="0" err="1"/>
              <a:t>my_file_final.R</a:t>
            </a:r>
            <a:endParaRPr lang="en-US" i="1" dirty="0"/>
          </a:p>
          <a:p>
            <a:pPr lvl="1"/>
            <a:r>
              <a:rPr lang="en-US" i="1" dirty="0" err="1"/>
              <a:t>my_file_final_final.R</a:t>
            </a:r>
            <a:endParaRPr lang="en-US" i="1" dirty="0"/>
          </a:p>
          <a:p>
            <a:pPr lvl="1"/>
            <a:r>
              <a:rPr lang="en-US" i="1" dirty="0" err="1"/>
              <a:t>my_file_final_final_FOR_REALZ_THIS_TIME.R</a:t>
            </a:r>
            <a:endParaRPr lang="en-US" i="1" dirty="0"/>
          </a:p>
          <a:p>
            <a:r>
              <a:rPr lang="en-US" dirty="0"/>
              <a:t>Try to avoid manual versioning (we’ll talk version control soon)</a:t>
            </a:r>
          </a:p>
          <a:p>
            <a:pPr lvl="1"/>
            <a:r>
              <a:rPr lang="en-US" i="1" dirty="0"/>
              <a:t>my_file_v1.m</a:t>
            </a:r>
          </a:p>
          <a:p>
            <a:pPr lvl="1"/>
            <a:r>
              <a:rPr lang="en-US" i="1" dirty="0"/>
              <a:t>my_file_v2.m</a:t>
            </a:r>
          </a:p>
          <a:p>
            <a:r>
              <a:rPr lang="en-US" dirty="0"/>
              <a:t>For data, dating is better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593777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0A9F-4053-6275-F409-225D1F9D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 - dating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E906-A079-5A93-6023-E65E55E0E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standard date format</a:t>
            </a:r>
          </a:p>
          <a:p>
            <a:pPr lvl="1"/>
            <a:r>
              <a:rPr lang="en-US" dirty="0"/>
              <a:t>YYYY-MM-DD</a:t>
            </a:r>
          </a:p>
          <a:p>
            <a:pPr lvl="1"/>
            <a:r>
              <a:rPr lang="en-US" dirty="0"/>
              <a:t>YYYY_MM_DD</a:t>
            </a:r>
          </a:p>
          <a:p>
            <a:r>
              <a:rPr lang="en-US" dirty="0"/>
              <a:t>Most languages have a function to obtain current date/time.</a:t>
            </a:r>
          </a:p>
          <a:p>
            <a:r>
              <a:rPr lang="en-US" dirty="0"/>
              <a:t>Get in the habit of appending date to data files names as either prefix or suffix.</a:t>
            </a:r>
          </a:p>
        </p:txBody>
      </p:sp>
    </p:spTree>
    <p:extLst>
      <p:ext uri="{BB962C8B-B14F-4D97-AF65-F5344CB8AC3E}">
        <p14:creationId xmlns:p14="http://schemas.microsoft.com/office/powerpoint/2010/main" val="1411933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3011-9D5B-7805-12CB-1B2683AA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 – casing for legibility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78B1-45B7-165F-71B6-7A3A28ACA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Recommended:</a:t>
            </a:r>
          </a:p>
          <a:p>
            <a:pPr lvl="1"/>
            <a:r>
              <a:rPr lang="en-US" dirty="0" err="1"/>
              <a:t>snake_case</a:t>
            </a:r>
            <a:r>
              <a:rPr lang="en-US" dirty="0"/>
              <a:t>: </a:t>
            </a:r>
            <a:r>
              <a:rPr lang="en-US" i="1" dirty="0" err="1"/>
              <a:t>my_file.py</a:t>
            </a:r>
            <a:endParaRPr lang="en-US" dirty="0"/>
          </a:p>
          <a:p>
            <a:pPr lvl="1"/>
            <a:r>
              <a:rPr lang="en-US" dirty="0"/>
              <a:t>camelCase: </a:t>
            </a:r>
            <a:r>
              <a:rPr lang="en-US" dirty="0" err="1"/>
              <a:t>myFile.js</a:t>
            </a:r>
            <a:endParaRPr lang="en-US" dirty="0"/>
          </a:p>
          <a:p>
            <a:pPr lvl="1"/>
            <a:r>
              <a:rPr lang="en-US" dirty="0"/>
              <a:t>mixed: </a:t>
            </a:r>
            <a:r>
              <a:rPr lang="en-US" i="1" dirty="0"/>
              <a:t>heartData_Evanston_2025_02_24.csv</a:t>
            </a:r>
          </a:p>
          <a:p>
            <a:pPr lvl="1"/>
            <a:endParaRPr lang="en-US" dirty="0"/>
          </a:p>
          <a:p>
            <a:r>
              <a:rPr lang="en-US" dirty="0"/>
              <a:t>Acceptable:</a:t>
            </a:r>
          </a:p>
          <a:p>
            <a:pPr lvl="1"/>
            <a:r>
              <a:rPr lang="en-US" dirty="0"/>
              <a:t>hyphenated-case (usually for folders): </a:t>
            </a:r>
            <a:r>
              <a:rPr lang="en-US" i="1" dirty="0"/>
              <a:t>project-1</a:t>
            </a:r>
          </a:p>
          <a:p>
            <a:pPr lvl="1"/>
            <a:endParaRPr lang="en-US" i="1" dirty="0"/>
          </a:p>
          <a:p>
            <a:r>
              <a:rPr lang="en-US" dirty="0"/>
              <a:t>Avoid:</a:t>
            </a:r>
          </a:p>
          <a:p>
            <a:pPr lvl="1"/>
            <a:r>
              <a:rPr lang="en-US" dirty="0"/>
              <a:t>spaced names: </a:t>
            </a:r>
            <a:r>
              <a:rPr lang="en-US" i="1" dirty="0"/>
              <a:t>project </a:t>
            </a:r>
            <a:r>
              <a:rPr lang="en-US" i="1" dirty="0" err="1"/>
              <a:t>report.pdf</a:t>
            </a:r>
            <a:endParaRPr lang="en-US" i="1" dirty="0"/>
          </a:p>
          <a:p>
            <a:pPr lvl="1"/>
            <a:r>
              <a:rPr lang="en-US" dirty="0"/>
              <a:t>dotted*: </a:t>
            </a:r>
            <a:r>
              <a:rPr lang="en-US" i="1" dirty="0" err="1"/>
              <a:t>heat.data.evanston.csv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7FD31-6B21-19A9-65CC-AB837B94CA1B}"/>
              </a:ext>
            </a:extLst>
          </p:cNvPr>
          <p:cNvSpPr txBox="1"/>
          <p:nvPr/>
        </p:nvSpPr>
        <p:spPr>
          <a:xfrm>
            <a:off x="2984941" y="6379779"/>
            <a:ext cx="9133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Some authors recommend dotted naming. I discourage it as it is quite confusing and unacceptable under some language conventions.</a:t>
            </a:r>
          </a:p>
        </p:txBody>
      </p:sp>
    </p:spTree>
    <p:extLst>
      <p:ext uri="{BB962C8B-B14F-4D97-AF65-F5344CB8AC3E}">
        <p14:creationId xmlns:p14="http://schemas.microsoft.com/office/powerpoint/2010/main" val="3179504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908B-394F-56C5-AF57-E4E497FF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E056-2CCB-127E-71AA-76EA9C974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Usability</a:t>
            </a:r>
          </a:p>
          <a:p>
            <a:r>
              <a:rPr lang="en-US" dirty="0"/>
              <a:t>Portability</a:t>
            </a:r>
          </a:p>
          <a:p>
            <a:r>
              <a:rPr lang="en-US" dirty="0"/>
              <a:t>Automation</a:t>
            </a:r>
          </a:p>
          <a:p>
            <a:r>
              <a:rPr lang="en-US" dirty="0"/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837085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CA25C-6650-C9F5-DC39-34E300AF7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BCBFFF55-AE5D-66E5-CF15-2F3B237E57D1}"/>
              </a:ext>
            </a:extLst>
          </p:cNvPr>
          <p:cNvSpPr/>
          <p:nvPr/>
        </p:nvSpPr>
        <p:spPr>
          <a:xfrm>
            <a:off x="10054397" y="2636920"/>
            <a:ext cx="2137603" cy="4221080"/>
          </a:xfrm>
          <a:custGeom>
            <a:avLst/>
            <a:gdLst>
              <a:gd name="connsiteX0" fmla="*/ 2137603 w 2137603"/>
              <a:gd name="connsiteY0" fmla="*/ 0 h 4221080"/>
              <a:gd name="connsiteX1" fmla="*/ 2137603 w 2137603"/>
              <a:gd name="connsiteY1" fmla="*/ 578403 h 4221080"/>
              <a:gd name="connsiteX2" fmla="*/ 292910 w 2137603"/>
              <a:gd name="connsiteY2" fmla="*/ 4221080 h 4221080"/>
              <a:gd name="connsiteX3" fmla="*/ 0 w 2137603"/>
              <a:gd name="connsiteY3" fmla="*/ 4221080 h 42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603" h="4221080">
                <a:moveTo>
                  <a:pt x="2137603" y="0"/>
                </a:moveTo>
                <a:lnTo>
                  <a:pt x="2137603" y="578403"/>
                </a:lnTo>
                <a:lnTo>
                  <a:pt x="292910" y="4221080"/>
                </a:lnTo>
                <a:lnTo>
                  <a:pt x="0" y="4221080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6D3DC6D6-EDDC-D81B-C685-C04A6E5EFF00}"/>
              </a:ext>
            </a:extLst>
          </p:cNvPr>
          <p:cNvSpPr/>
          <p:nvPr/>
        </p:nvSpPr>
        <p:spPr>
          <a:xfrm>
            <a:off x="9324482" y="1195572"/>
            <a:ext cx="2867518" cy="5662428"/>
          </a:xfrm>
          <a:custGeom>
            <a:avLst/>
            <a:gdLst>
              <a:gd name="connsiteX0" fmla="*/ 2867518 w 2867518"/>
              <a:gd name="connsiteY0" fmla="*/ 0 h 5662428"/>
              <a:gd name="connsiteX1" fmla="*/ 2867518 w 2867518"/>
              <a:gd name="connsiteY1" fmla="*/ 578403 h 5662428"/>
              <a:gd name="connsiteX2" fmla="*/ 292910 w 2867518"/>
              <a:gd name="connsiteY2" fmla="*/ 5662428 h 5662428"/>
              <a:gd name="connsiteX3" fmla="*/ 0 w 2867518"/>
              <a:gd name="connsiteY3" fmla="*/ 5662428 h 566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7518" h="5662428">
                <a:moveTo>
                  <a:pt x="2867518" y="0"/>
                </a:moveTo>
                <a:lnTo>
                  <a:pt x="2867518" y="578403"/>
                </a:lnTo>
                <a:lnTo>
                  <a:pt x="292910" y="5662428"/>
                </a:lnTo>
                <a:lnTo>
                  <a:pt x="0" y="5662428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D1F866C8-F64B-8D77-D21F-656A4E3403D4}"/>
              </a:ext>
            </a:extLst>
          </p:cNvPr>
          <p:cNvSpPr/>
          <p:nvPr/>
        </p:nvSpPr>
        <p:spPr>
          <a:xfrm>
            <a:off x="4981075" y="0"/>
            <a:ext cx="6845968" cy="6858000"/>
          </a:xfrm>
          <a:prstGeom prst="parallelogram">
            <a:avLst>
              <a:gd name="adj" fmla="val 49291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4D5139C8-D8B3-440E-98BF-60DC7AB50189}"/>
              </a:ext>
            </a:extLst>
          </p:cNvPr>
          <p:cNvSpPr/>
          <p:nvPr/>
        </p:nvSpPr>
        <p:spPr>
          <a:xfrm>
            <a:off x="3356518" y="0"/>
            <a:ext cx="4565784" cy="6858000"/>
          </a:xfrm>
          <a:prstGeom prst="parallelogram">
            <a:avLst>
              <a:gd name="adj" fmla="val 74735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9E47B0-790C-EB9D-4150-B702CAF1B04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208103"/>
            <a:ext cx="12192000" cy="2286000"/>
          </a:xfrm>
          <a:prstGeom prst="rect">
            <a:avLst/>
          </a:prstGeom>
          <a:solidFill>
            <a:srgbClr val="E4E0EE"/>
          </a:solidFill>
        </p:spPr>
        <p:txBody>
          <a:bodyPr wrap="square" lIns="914400" rIns="9144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55033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08F87-A382-9C18-15FF-A3DF4114B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2786-E19A-7387-DCED-D45B9561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AF57-E413-26E3-7617-B9F8245EA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code-based research project is composed of many elements outside internal code logic, and yet, these are not taught in classes!</a:t>
            </a:r>
          </a:p>
          <a:p>
            <a:r>
              <a:rPr lang="en-US" dirty="0"/>
              <a:t>We need a place to understand how all these elements come together, why they are necessary, and the principles behind them.</a:t>
            </a:r>
          </a:p>
          <a:p>
            <a:r>
              <a:rPr lang="en-US" dirty="0"/>
              <a:t>Proper organization will facilitate collaboration, reproducibility, and other important elements of research.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A bit of effort now will save you sweat and tears in the future!!</a:t>
            </a:r>
          </a:p>
        </p:txBody>
      </p:sp>
    </p:spTree>
    <p:extLst>
      <p:ext uri="{BB962C8B-B14F-4D97-AF65-F5344CB8AC3E}">
        <p14:creationId xmlns:p14="http://schemas.microsoft.com/office/powerpoint/2010/main" val="19733396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DECE-DFE0-54B0-D9E8-CF82AE2D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9654-0F30-7176-F8AE-04D273212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README file for the whole project.</a:t>
            </a:r>
          </a:p>
          <a:p>
            <a:r>
              <a:rPr lang="en-US" dirty="0"/>
              <a:t>Specific observations / thoughts, etc. (appropriately placed in directory tree structure).</a:t>
            </a:r>
          </a:p>
          <a:p>
            <a:r>
              <a:rPr lang="en-US" dirty="0"/>
              <a:t>Inside your script.</a:t>
            </a:r>
          </a:p>
        </p:txBody>
      </p:sp>
    </p:spTree>
    <p:extLst>
      <p:ext uri="{BB962C8B-B14F-4D97-AF65-F5344CB8AC3E}">
        <p14:creationId xmlns:p14="http://schemas.microsoft.com/office/powerpoint/2010/main" val="16895968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853A-FCA7-8FC2-39B9-74CE2DF4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C30CB-3CA4-C361-7045-261707D3C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description of the project</a:t>
            </a:r>
          </a:p>
          <a:p>
            <a:r>
              <a:rPr lang="en-US" dirty="0"/>
              <a:t>General requirements</a:t>
            </a:r>
          </a:p>
          <a:p>
            <a:r>
              <a:rPr lang="en-US" dirty="0"/>
              <a:t>Other general information (structure, explanations, semantics, conventions)</a:t>
            </a:r>
          </a:p>
          <a:p>
            <a:r>
              <a:rPr lang="en-US" dirty="0"/>
              <a:t>Example usage</a:t>
            </a:r>
          </a:p>
        </p:txBody>
      </p:sp>
    </p:spTree>
    <p:extLst>
      <p:ext uri="{BB962C8B-B14F-4D97-AF65-F5344CB8AC3E}">
        <p14:creationId xmlns:p14="http://schemas.microsoft.com/office/powerpoint/2010/main" val="2102563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95F5-5F25-D362-BE69-52491FCD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72727-6BB8-3AF2-8DE1-85577B28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See example </a:t>
            </a:r>
            <a:r>
              <a:rPr lang="en-US" b="1" i="1" dirty="0">
                <a:solidFill>
                  <a:schemeClr val="accent1"/>
                </a:solidFill>
              </a:rPr>
              <a:t>Project_2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5026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7BD7-2B4D-68D4-5CDA-4253D8DB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1D0F-B10C-6FA3-6B2F-0AECF1BA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  <a:p>
            <a:r>
              <a:rPr lang="en-US" dirty="0"/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1939673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CF067-0EC5-CE6A-856E-D9CF19AC3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EAF62BD6-68D7-D472-734D-3373C5FCC5C0}"/>
              </a:ext>
            </a:extLst>
          </p:cNvPr>
          <p:cNvSpPr/>
          <p:nvPr/>
        </p:nvSpPr>
        <p:spPr>
          <a:xfrm>
            <a:off x="10054397" y="2636920"/>
            <a:ext cx="2137603" cy="4221080"/>
          </a:xfrm>
          <a:custGeom>
            <a:avLst/>
            <a:gdLst>
              <a:gd name="connsiteX0" fmla="*/ 2137603 w 2137603"/>
              <a:gd name="connsiteY0" fmla="*/ 0 h 4221080"/>
              <a:gd name="connsiteX1" fmla="*/ 2137603 w 2137603"/>
              <a:gd name="connsiteY1" fmla="*/ 578403 h 4221080"/>
              <a:gd name="connsiteX2" fmla="*/ 292910 w 2137603"/>
              <a:gd name="connsiteY2" fmla="*/ 4221080 h 4221080"/>
              <a:gd name="connsiteX3" fmla="*/ 0 w 2137603"/>
              <a:gd name="connsiteY3" fmla="*/ 4221080 h 42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603" h="4221080">
                <a:moveTo>
                  <a:pt x="2137603" y="0"/>
                </a:moveTo>
                <a:lnTo>
                  <a:pt x="2137603" y="578403"/>
                </a:lnTo>
                <a:lnTo>
                  <a:pt x="292910" y="4221080"/>
                </a:lnTo>
                <a:lnTo>
                  <a:pt x="0" y="4221080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EE2AE13-E484-4B30-E424-64C8989542CC}"/>
              </a:ext>
            </a:extLst>
          </p:cNvPr>
          <p:cNvSpPr/>
          <p:nvPr/>
        </p:nvSpPr>
        <p:spPr>
          <a:xfrm>
            <a:off x="9324482" y="1195572"/>
            <a:ext cx="2867518" cy="5662428"/>
          </a:xfrm>
          <a:custGeom>
            <a:avLst/>
            <a:gdLst>
              <a:gd name="connsiteX0" fmla="*/ 2867518 w 2867518"/>
              <a:gd name="connsiteY0" fmla="*/ 0 h 5662428"/>
              <a:gd name="connsiteX1" fmla="*/ 2867518 w 2867518"/>
              <a:gd name="connsiteY1" fmla="*/ 578403 h 5662428"/>
              <a:gd name="connsiteX2" fmla="*/ 292910 w 2867518"/>
              <a:gd name="connsiteY2" fmla="*/ 5662428 h 5662428"/>
              <a:gd name="connsiteX3" fmla="*/ 0 w 2867518"/>
              <a:gd name="connsiteY3" fmla="*/ 5662428 h 566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7518" h="5662428">
                <a:moveTo>
                  <a:pt x="2867518" y="0"/>
                </a:moveTo>
                <a:lnTo>
                  <a:pt x="2867518" y="578403"/>
                </a:lnTo>
                <a:lnTo>
                  <a:pt x="292910" y="5662428"/>
                </a:lnTo>
                <a:lnTo>
                  <a:pt x="0" y="5662428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C7E7C566-04EE-4A4F-8B56-A74913B276F2}"/>
              </a:ext>
            </a:extLst>
          </p:cNvPr>
          <p:cNvSpPr/>
          <p:nvPr/>
        </p:nvSpPr>
        <p:spPr>
          <a:xfrm>
            <a:off x="4981075" y="0"/>
            <a:ext cx="6845968" cy="6858000"/>
          </a:xfrm>
          <a:prstGeom prst="parallelogram">
            <a:avLst>
              <a:gd name="adj" fmla="val 49291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09B9D81-DA3A-D050-B9C4-78FF82D5E98B}"/>
              </a:ext>
            </a:extLst>
          </p:cNvPr>
          <p:cNvSpPr/>
          <p:nvPr/>
        </p:nvSpPr>
        <p:spPr>
          <a:xfrm>
            <a:off x="3356518" y="0"/>
            <a:ext cx="4565784" cy="6858000"/>
          </a:xfrm>
          <a:prstGeom prst="parallelogram">
            <a:avLst>
              <a:gd name="adj" fmla="val 74735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2E6259-3941-D6FA-3B00-8157E26878C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208103"/>
            <a:ext cx="12192000" cy="2286000"/>
          </a:xfrm>
          <a:prstGeom prst="rect">
            <a:avLst/>
          </a:prstGeom>
          <a:solidFill>
            <a:srgbClr val="E4E0EE"/>
          </a:solidFill>
        </p:spPr>
        <p:txBody>
          <a:bodyPr wrap="square" lIns="914400" rIns="9144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Intermezzo 2 – File Types</a:t>
            </a:r>
          </a:p>
        </p:txBody>
      </p:sp>
    </p:spTree>
    <p:extLst>
      <p:ext uri="{BB962C8B-B14F-4D97-AF65-F5344CB8AC3E}">
        <p14:creationId xmlns:p14="http://schemas.microsoft.com/office/powerpoint/2010/main" val="399600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AB55-4871-4F3F-039F-C46F5ECE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README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2CA4-9EEF-FE8D-F100-6F3AE59CE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have seen README files as:</a:t>
            </a:r>
          </a:p>
          <a:p>
            <a:pPr lvl="1"/>
            <a:r>
              <a:rPr lang="en-US" i="1" dirty="0" err="1"/>
              <a:t>README.txt</a:t>
            </a:r>
            <a:endParaRPr lang="en-US" i="1" dirty="0"/>
          </a:p>
          <a:p>
            <a:pPr lvl="1"/>
            <a:r>
              <a:rPr lang="en-US" i="1" dirty="0" err="1"/>
              <a:t>README.md</a:t>
            </a:r>
            <a:endParaRPr lang="en-US" i="1" dirty="0"/>
          </a:p>
          <a:p>
            <a:r>
              <a:rPr lang="en-US" dirty="0"/>
              <a:t>The latter one is a markdown file (nicely formatted, used often in the web).</a:t>
            </a:r>
          </a:p>
        </p:txBody>
      </p:sp>
    </p:spTree>
    <p:extLst>
      <p:ext uri="{BB962C8B-B14F-4D97-AF65-F5344CB8AC3E}">
        <p14:creationId xmlns:p14="http://schemas.microsoft.com/office/powerpoint/2010/main" val="30604651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63EE-A582-4B52-C32C-A6F3C827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F09A8-4F98-216F-9EED-48FB98045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be afraid of different file types, you will encounter and work with many, and it’s fine.</a:t>
            </a:r>
          </a:p>
          <a:p>
            <a:r>
              <a:rPr lang="en-US" dirty="0"/>
              <a:t>Learn what each does and how it interacts with others in your project</a:t>
            </a:r>
          </a:p>
        </p:txBody>
      </p:sp>
    </p:spTree>
    <p:extLst>
      <p:ext uri="{BB962C8B-B14F-4D97-AF65-F5344CB8AC3E}">
        <p14:creationId xmlns:p14="http://schemas.microsoft.com/office/powerpoint/2010/main" val="3304695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B8F2-D56D-51AF-CCC2-B5892686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language specific vs agnostic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92FD1-AD85-C8A7-B9B2-769EE290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may be used to saving your data in language-specific formats:</a:t>
            </a:r>
          </a:p>
          <a:p>
            <a:pPr lvl="1"/>
            <a:r>
              <a:rPr lang="en-US" dirty="0"/>
              <a:t>.pickle, .</a:t>
            </a:r>
            <a:r>
              <a:rPr lang="en-US" dirty="0" err="1"/>
              <a:t>pkl</a:t>
            </a:r>
            <a:r>
              <a:rPr lang="en-US" dirty="0"/>
              <a:t>, .mat, .</a:t>
            </a:r>
            <a:r>
              <a:rPr lang="en-US" dirty="0" err="1"/>
              <a:t>rds</a:t>
            </a:r>
            <a:r>
              <a:rPr lang="en-US" dirty="0"/>
              <a:t>, .</a:t>
            </a:r>
            <a:r>
              <a:rPr lang="en-US" dirty="0" err="1"/>
              <a:t>rdata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These formats are fast and convenient, but are not portable and easily shareable.</a:t>
            </a:r>
          </a:p>
          <a:p>
            <a:endParaRPr lang="en-US" dirty="0"/>
          </a:p>
          <a:p>
            <a:r>
              <a:rPr lang="en-US" dirty="0"/>
              <a:t>If you want to share data, aim for language-agnostic formats, at least for finalized data:</a:t>
            </a:r>
          </a:p>
          <a:p>
            <a:pPr lvl="1"/>
            <a:r>
              <a:rPr lang="en-US" dirty="0"/>
              <a:t>.csv, .</a:t>
            </a:r>
            <a:r>
              <a:rPr lang="en-US" dirty="0" err="1"/>
              <a:t>json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 don’t know what a file is, look it up!</a:t>
            </a:r>
          </a:p>
        </p:txBody>
      </p:sp>
    </p:spTree>
    <p:extLst>
      <p:ext uri="{BB962C8B-B14F-4D97-AF65-F5344CB8AC3E}">
        <p14:creationId xmlns:p14="http://schemas.microsoft.com/office/powerpoint/2010/main" val="27840653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C8AB3-4E8F-0C09-22DB-7BD266E6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2600-616F-7D44-137A-91CAB73F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encounter, and use, a variety of auxiliary files</a:t>
            </a:r>
          </a:p>
          <a:p>
            <a:pPr lvl="1"/>
            <a:r>
              <a:rPr lang="en-US" dirty="0"/>
              <a:t>To store directory information, configuration parameters, “secrets” (API keys, e.g.), requirements, version control info, etc.</a:t>
            </a:r>
          </a:p>
          <a:p>
            <a:pPr lvl="1"/>
            <a:endParaRPr lang="en-US" dirty="0"/>
          </a:p>
          <a:p>
            <a:r>
              <a:rPr lang="en-US" dirty="0"/>
              <a:t>We’ll talk about these more in Day 2, but pay attention:</a:t>
            </a:r>
          </a:p>
          <a:p>
            <a:pPr lvl="1"/>
            <a:r>
              <a:rPr lang="en-US" dirty="0"/>
              <a:t>.env (usually for secrets and other environment variables)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yaml</a:t>
            </a:r>
            <a:r>
              <a:rPr lang="en-US" dirty="0"/>
              <a:t>, .</a:t>
            </a:r>
            <a:r>
              <a:rPr lang="en-US" dirty="0" err="1"/>
              <a:t>toml</a:t>
            </a:r>
            <a:r>
              <a:rPr lang="en-US" dirty="0"/>
              <a:t> (usually for configuration parameters, requirements)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 (which files to ignore by Git, 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34375321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DAF8-2495-4A71-C136-048905BE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hidden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E75BA-149B-62DB-A15E-8B22F7FC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Invisible files start with a “.”.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/>
              <a:t>.env</a:t>
            </a:r>
          </a:p>
          <a:p>
            <a:pPr lvl="1"/>
            <a:endParaRPr lang="en-US" dirty="0"/>
          </a:p>
          <a:p>
            <a:r>
              <a:rPr lang="en-US" dirty="0"/>
              <a:t>You can see them in your computer, while on your file explorer:</a:t>
            </a:r>
          </a:p>
          <a:p>
            <a:pPr lvl="1"/>
            <a:r>
              <a:rPr lang="en-US" dirty="0"/>
              <a:t>Mac: command + shift + .</a:t>
            </a:r>
          </a:p>
          <a:p>
            <a:pPr lvl="1"/>
            <a:r>
              <a:rPr lang="en-US" dirty="0"/>
              <a:t>Windows: File Explorer -&gt; View -&gt; Hidden items</a:t>
            </a:r>
          </a:p>
        </p:txBody>
      </p:sp>
    </p:spTree>
    <p:extLst>
      <p:ext uri="{BB962C8B-B14F-4D97-AF65-F5344CB8AC3E}">
        <p14:creationId xmlns:p14="http://schemas.microsoft.com/office/powerpoint/2010/main" val="299930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E95D-3276-5C54-0E97-F9EEA4ED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BC314-998A-8D8F-258B-C35726DAA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1"/>
            <a:ext cx="10515600" cy="1407160"/>
          </a:xfrm>
        </p:spPr>
        <p:txBody>
          <a:bodyPr/>
          <a:lstStyle/>
          <a:p>
            <a:r>
              <a:rPr lang="en-US" dirty="0"/>
              <a:t>Day 1 will focus on overall project organization principles and tools.</a:t>
            </a:r>
          </a:p>
          <a:p>
            <a:r>
              <a:rPr lang="en-US" dirty="0"/>
              <a:t>Day 2 dives into organizing principles within a script.</a:t>
            </a:r>
          </a:p>
        </p:txBody>
      </p:sp>
    </p:spTree>
    <p:extLst>
      <p:ext uri="{BB962C8B-B14F-4D97-AF65-F5344CB8AC3E}">
        <p14:creationId xmlns:p14="http://schemas.microsoft.com/office/powerpoint/2010/main" val="31941766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5961-19B5-D856-CD20-554A3F55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C7FDC-AECC-2811-4D74-C5CE50F19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an editor to create and edit those files.</a:t>
            </a:r>
          </a:p>
          <a:p>
            <a:r>
              <a:rPr lang="en-US" dirty="0"/>
              <a:t>IDEs help you with this. More on them later.</a:t>
            </a:r>
          </a:p>
        </p:txBody>
      </p:sp>
    </p:spTree>
    <p:extLst>
      <p:ext uri="{BB962C8B-B14F-4D97-AF65-F5344CB8AC3E}">
        <p14:creationId xmlns:p14="http://schemas.microsoft.com/office/powerpoint/2010/main" val="29214260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F26A-4F6D-7D08-B107-1446EE1D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041E1-7671-9773-406F-E4B903B38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Experiment with the IDE you are used to (</a:t>
            </a:r>
            <a:r>
              <a:rPr lang="en-US" dirty="0" err="1"/>
              <a:t>Jupyter</a:t>
            </a:r>
            <a:r>
              <a:rPr lang="en-US" dirty="0"/>
              <a:t> Lab, RStudio, etc.) and see what type of files you can create and edit.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Make a mock </a:t>
            </a:r>
            <a:r>
              <a:rPr lang="en-US" dirty="0" err="1"/>
              <a:t>README.md</a:t>
            </a:r>
            <a:r>
              <a:rPr lang="en-US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34680341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5EBF6-79A3-B3ED-00FC-053CDB26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6801F-D1F9-BEE1-73BD-98A1E3EB8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Portability</a:t>
            </a:r>
          </a:p>
          <a:p>
            <a:r>
              <a:rPr lang="en-US" dirty="0"/>
              <a:t>Reproducibility</a:t>
            </a:r>
          </a:p>
          <a:p>
            <a:r>
              <a:rPr lang="en-US" dirty="0"/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28085458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697DB-A403-DA93-5A1A-20E80058A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DBDE2470-D95C-3D53-71AC-B1AEC8F4DBBB}"/>
              </a:ext>
            </a:extLst>
          </p:cNvPr>
          <p:cNvSpPr/>
          <p:nvPr/>
        </p:nvSpPr>
        <p:spPr>
          <a:xfrm>
            <a:off x="10054397" y="2636920"/>
            <a:ext cx="2137603" cy="4221080"/>
          </a:xfrm>
          <a:custGeom>
            <a:avLst/>
            <a:gdLst>
              <a:gd name="connsiteX0" fmla="*/ 2137603 w 2137603"/>
              <a:gd name="connsiteY0" fmla="*/ 0 h 4221080"/>
              <a:gd name="connsiteX1" fmla="*/ 2137603 w 2137603"/>
              <a:gd name="connsiteY1" fmla="*/ 578403 h 4221080"/>
              <a:gd name="connsiteX2" fmla="*/ 292910 w 2137603"/>
              <a:gd name="connsiteY2" fmla="*/ 4221080 h 4221080"/>
              <a:gd name="connsiteX3" fmla="*/ 0 w 2137603"/>
              <a:gd name="connsiteY3" fmla="*/ 4221080 h 42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603" h="4221080">
                <a:moveTo>
                  <a:pt x="2137603" y="0"/>
                </a:moveTo>
                <a:lnTo>
                  <a:pt x="2137603" y="578403"/>
                </a:lnTo>
                <a:lnTo>
                  <a:pt x="292910" y="4221080"/>
                </a:lnTo>
                <a:lnTo>
                  <a:pt x="0" y="4221080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6DB2AFC-2534-056D-4516-2D8D7C9D4EB9}"/>
              </a:ext>
            </a:extLst>
          </p:cNvPr>
          <p:cNvSpPr/>
          <p:nvPr/>
        </p:nvSpPr>
        <p:spPr>
          <a:xfrm>
            <a:off x="9324482" y="1195572"/>
            <a:ext cx="2867518" cy="5662428"/>
          </a:xfrm>
          <a:custGeom>
            <a:avLst/>
            <a:gdLst>
              <a:gd name="connsiteX0" fmla="*/ 2867518 w 2867518"/>
              <a:gd name="connsiteY0" fmla="*/ 0 h 5662428"/>
              <a:gd name="connsiteX1" fmla="*/ 2867518 w 2867518"/>
              <a:gd name="connsiteY1" fmla="*/ 578403 h 5662428"/>
              <a:gd name="connsiteX2" fmla="*/ 292910 w 2867518"/>
              <a:gd name="connsiteY2" fmla="*/ 5662428 h 5662428"/>
              <a:gd name="connsiteX3" fmla="*/ 0 w 2867518"/>
              <a:gd name="connsiteY3" fmla="*/ 5662428 h 566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7518" h="5662428">
                <a:moveTo>
                  <a:pt x="2867518" y="0"/>
                </a:moveTo>
                <a:lnTo>
                  <a:pt x="2867518" y="578403"/>
                </a:lnTo>
                <a:lnTo>
                  <a:pt x="292910" y="5662428"/>
                </a:lnTo>
                <a:lnTo>
                  <a:pt x="0" y="5662428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4564A103-1A72-9BE1-51EF-848E258EDF33}"/>
              </a:ext>
            </a:extLst>
          </p:cNvPr>
          <p:cNvSpPr/>
          <p:nvPr/>
        </p:nvSpPr>
        <p:spPr>
          <a:xfrm>
            <a:off x="4981075" y="0"/>
            <a:ext cx="6845968" cy="6858000"/>
          </a:xfrm>
          <a:prstGeom prst="parallelogram">
            <a:avLst>
              <a:gd name="adj" fmla="val 49291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F762E13-7C3E-FCB7-E2C9-35987F2D731C}"/>
              </a:ext>
            </a:extLst>
          </p:cNvPr>
          <p:cNvSpPr/>
          <p:nvPr/>
        </p:nvSpPr>
        <p:spPr>
          <a:xfrm>
            <a:off x="3356518" y="0"/>
            <a:ext cx="4565784" cy="6858000"/>
          </a:xfrm>
          <a:prstGeom prst="parallelogram">
            <a:avLst>
              <a:gd name="adj" fmla="val 74735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65CECB-915E-4D01-E0BA-D2EA3A903AB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208103"/>
            <a:ext cx="12192000" cy="2286000"/>
          </a:xfrm>
          <a:prstGeom prst="rect">
            <a:avLst/>
          </a:prstGeom>
          <a:solidFill>
            <a:srgbClr val="E4E0EE"/>
          </a:solidFill>
        </p:spPr>
        <p:txBody>
          <a:bodyPr wrap="square" lIns="914400" rIns="9144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1954880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8DF7-28CD-18ED-DF81-3181CB38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E7A7-C135-E635-54E6-EA5DF1957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is any protocol used to keep track of versions of your code (or other materials) as you develop it.</a:t>
            </a:r>
          </a:p>
          <a:p>
            <a:r>
              <a:rPr lang="en-US" dirty="0"/>
              <a:t>A version control system is any specific software that helps you achieve the above.</a:t>
            </a:r>
          </a:p>
          <a:p>
            <a:pPr lvl="1"/>
            <a:r>
              <a:rPr lang="en-US" dirty="0"/>
              <a:t>Helps you avoid manual version control: </a:t>
            </a:r>
            <a:r>
              <a:rPr lang="en-US" i="1" dirty="0"/>
              <a:t>file_v1.py</a:t>
            </a:r>
            <a:r>
              <a:rPr lang="en-US" dirty="0"/>
              <a:t>, </a:t>
            </a:r>
            <a:r>
              <a:rPr lang="en-US" i="1" dirty="0"/>
              <a:t>file_v2.py</a:t>
            </a:r>
            <a:r>
              <a:rPr lang="en-US" dirty="0"/>
              <a:t>, etc.</a:t>
            </a:r>
          </a:p>
          <a:p>
            <a:r>
              <a:rPr lang="en-US" dirty="0"/>
              <a:t>The most common </a:t>
            </a:r>
            <a:r>
              <a:rPr lang="en-US" dirty="0" err="1"/>
              <a:t>vcs</a:t>
            </a:r>
            <a:r>
              <a:rPr lang="en-US" dirty="0"/>
              <a:t> is Git</a:t>
            </a:r>
          </a:p>
          <a:p>
            <a:r>
              <a:rPr lang="en-US" dirty="0"/>
              <a:t>Using a version control tool is indispensable for efficient and robust collaboration!</a:t>
            </a:r>
          </a:p>
        </p:txBody>
      </p:sp>
    </p:spTree>
    <p:extLst>
      <p:ext uri="{BB962C8B-B14F-4D97-AF65-F5344CB8AC3E}">
        <p14:creationId xmlns:p14="http://schemas.microsoft.com/office/powerpoint/2010/main" val="3891190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3D43-E078-8317-1208-72638860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25235-AF82-07A2-380B-74B96D154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5265420" cy="4703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point is a new version of your code. You can keep track of these on the central line.</a:t>
            </a:r>
          </a:p>
          <a:p>
            <a:r>
              <a:rPr lang="en-US" dirty="0"/>
              <a:t>You may want to experiment with changing some aspects of your code, so you branch off, and later “merge” with the main line.</a:t>
            </a:r>
          </a:p>
          <a:p>
            <a:r>
              <a:rPr lang="en-US" dirty="0"/>
              <a:t>Alternatively, you may share with a collaborator, who will make changes, and then merge.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B0FA1-B604-2869-2257-94E10DCDC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960" y="1828800"/>
            <a:ext cx="4902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548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4727-1026-C624-557E-508B0CC1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11B7-9E7F-F4C7-7C17-FADCE805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have time to help you install and learn git, but we have materials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r>
              <a:rPr lang="en-US" dirty="0"/>
              <a:t>It’s pretty easy to use, and to get started you need to learn less than 10 words: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, status, add, commit –m, rm, rm --cached</a:t>
            </a:r>
          </a:p>
          <a:p>
            <a:endParaRPr lang="en-US" dirty="0"/>
          </a:p>
          <a:p>
            <a:r>
              <a:rPr lang="en-US" dirty="0"/>
              <a:t>(Live demonstration)</a:t>
            </a:r>
          </a:p>
        </p:txBody>
      </p:sp>
    </p:spTree>
    <p:extLst>
      <p:ext uri="{BB962C8B-B14F-4D97-AF65-F5344CB8AC3E}">
        <p14:creationId xmlns:p14="http://schemas.microsoft.com/office/powerpoint/2010/main" val="22959030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7981-473C-120B-7A06-18DA0B4D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076E-512F-A670-568A-5C84C95D1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 a website that allows you to:</a:t>
            </a:r>
          </a:p>
          <a:p>
            <a:pPr lvl="1"/>
            <a:r>
              <a:rPr lang="en-US" dirty="0"/>
              <a:t>Host repositories online</a:t>
            </a:r>
          </a:p>
          <a:p>
            <a:pPr lvl="1"/>
            <a:r>
              <a:rPr lang="en-US" dirty="0"/>
              <a:t>Perform Git actions through a graphical interface</a:t>
            </a:r>
          </a:p>
          <a:p>
            <a:endParaRPr lang="en-US" dirty="0"/>
          </a:p>
          <a:p>
            <a:r>
              <a:rPr lang="en-US" dirty="0"/>
              <a:t>GitHub Desktop is a pretty handy app to keep your local and remote repos synchronized.</a:t>
            </a:r>
          </a:p>
        </p:txBody>
      </p:sp>
    </p:spTree>
    <p:extLst>
      <p:ext uri="{BB962C8B-B14F-4D97-AF65-F5344CB8AC3E}">
        <p14:creationId xmlns:p14="http://schemas.microsoft.com/office/powerpoint/2010/main" val="24655391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94BB-6670-F2C0-05B1-BE2ECFCF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2416-0CF7-4801-8C1C-443CD0341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VERY IMPORTANT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.</a:t>
            </a:r>
            <a:r>
              <a:rPr lang="en-US" i="1" dirty="0" err="1"/>
              <a:t>gitignore</a:t>
            </a:r>
            <a:r>
              <a:rPr lang="en-US" dirty="0"/>
              <a:t> file tells Git which files to ignore. This is a very important file if you use GitHub or another public repository to avoid sharing </a:t>
            </a:r>
            <a:r>
              <a:rPr lang="en-US" b="1" dirty="0"/>
              <a:t>secret information</a:t>
            </a:r>
            <a:r>
              <a:rPr lang="en-US" dirty="0"/>
              <a:t> (for example API keys) online.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find </a:t>
            </a:r>
            <a:r>
              <a:rPr lang="en-US" i="1" dirty="0"/>
              <a:t>.</a:t>
            </a:r>
            <a:r>
              <a:rPr lang="en-US" i="1" dirty="0" err="1"/>
              <a:t>gitignore</a:t>
            </a:r>
            <a:r>
              <a:rPr lang="en-US" dirty="0"/>
              <a:t> templates for your favorite programming language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63807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B47E-16D6-6634-1B0D-80E60780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0D1E1-9508-4964-AC19-22D71D4B2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Collaboration</a:t>
            </a:r>
          </a:p>
          <a:p>
            <a:r>
              <a:rPr lang="en-US" dirty="0"/>
              <a:t>Version Control</a:t>
            </a:r>
          </a:p>
          <a:p>
            <a:r>
              <a:rPr lang="en-US" dirty="0"/>
              <a:t>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319646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D384-73E9-51DA-1BD7-FEB01A73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1-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2CD92-E2F8-4DE8-BA9B-7AF22E2A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4" y="992420"/>
            <a:ext cx="8349616" cy="56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076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AC5E2-551C-79F9-FF89-2C2E6089F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E7DA882B-A949-9865-662B-C0E43C256EF5}"/>
              </a:ext>
            </a:extLst>
          </p:cNvPr>
          <p:cNvSpPr/>
          <p:nvPr/>
        </p:nvSpPr>
        <p:spPr>
          <a:xfrm>
            <a:off x="10054397" y="2636920"/>
            <a:ext cx="2137603" cy="4221080"/>
          </a:xfrm>
          <a:custGeom>
            <a:avLst/>
            <a:gdLst>
              <a:gd name="connsiteX0" fmla="*/ 2137603 w 2137603"/>
              <a:gd name="connsiteY0" fmla="*/ 0 h 4221080"/>
              <a:gd name="connsiteX1" fmla="*/ 2137603 w 2137603"/>
              <a:gd name="connsiteY1" fmla="*/ 578403 h 4221080"/>
              <a:gd name="connsiteX2" fmla="*/ 292910 w 2137603"/>
              <a:gd name="connsiteY2" fmla="*/ 4221080 h 4221080"/>
              <a:gd name="connsiteX3" fmla="*/ 0 w 2137603"/>
              <a:gd name="connsiteY3" fmla="*/ 4221080 h 42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603" h="4221080">
                <a:moveTo>
                  <a:pt x="2137603" y="0"/>
                </a:moveTo>
                <a:lnTo>
                  <a:pt x="2137603" y="578403"/>
                </a:lnTo>
                <a:lnTo>
                  <a:pt x="292910" y="4221080"/>
                </a:lnTo>
                <a:lnTo>
                  <a:pt x="0" y="4221080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BC432DE0-DD6A-A8F9-DC64-D9A94C1398F8}"/>
              </a:ext>
            </a:extLst>
          </p:cNvPr>
          <p:cNvSpPr/>
          <p:nvPr/>
        </p:nvSpPr>
        <p:spPr>
          <a:xfrm>
            <a:off x="9324482" y="1195572"/>
            <a:ext cx="2867518" cy="5662428"/>
          </a:xfrm>
          <a:custGeom>
            <a:avLst/>
            <a:gdLst>
              <a:gd name="connsiteX0" fmla="*/ 2867518 w 2867518"/>
              <a:gd name="connsiteY0" fmla="*/ 0 h 5662428"/>
              <a:gd name="connsiteX1" fmla="*/ 2867518 w 2867518"/>
              <a:gd name="connsiteY1" fmla="*/ 578403 h 5662428"/>
              <a:gd name="connsiteX2" fmla="*/ 292910 w 2867518"/>
              <a:gd name="connsiteY2" fmla="*/ 5662428 h 5662428"/>
              <a:gd name="connsiteX3" fmla="*/ 0 w 2867518"/>
              <a:gd name="connsiteY3" fmla="*/ 5662428 h 566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7518" h="5662428">
                <a:moveTo>
                  <a:pt x="2867518" y="0"/>
                </a:moveTo>
                <a:lnTo>
                  <a:pt x="2867518" y="578403"/>
                </a:lnTo>
                <a:lnTo>
                  <a:pt x="292910" y="5662428"/>
                </a:lnTo>
                <a:lnTo>
                  <a:pt x="0" y="5662428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301E944B-8560-5697-33F2-331AE1715376}"/>
              </a:ext>
            </a:extLst>
          </p:cNvPr>
          <p:cNvSpPr/>
          <p:nvPr/>
        </p:nvSpPr>
        <p:spPr>
          <a:xfrm>
            <a:off x="4981075" y="0"/>
            <a:ext cx="6845968" cy="6858000"/>
          </a:xfrm>
          <a:prstGeom prst="parallelogram">
            <a:avLst>
              <a:gd name="adj" fmla="val 49291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6A78ABC2-C4EF-FE94-45E5-A253BC784E3F}"/>
              </a:ext>
            </a:extLst>
          </p:cNvPr>
          <p:cNvSpPr/>
          <p:nvPr/>
        </p:nvSpPr>
        <p:spPr>
          <a:xfrm>
            <a:off x="3356518" y="0"/>
            <a:ext cx="4565784" cy="6858000"/>
          </a:xfrm>
          <a:prstGeom prst="parallelogram">
            <a:avLst>
              <a:gd name="adj" fmla="val 74735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EDA02-6A2C-8987-B3D3-E21FFB1F806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208103"/>
            <a:ext cx="12192000" cy="2286000"/>
          </a:xfrm>
          <a:prstGeom prst="rect">
            <a:avLst/>
          </a:prstGeom>
          <a:solidFill>
            <a:srgbClr val="E4E0EE"/>
          </a:solidFill>
        </p:spPr>
        <p:txBody>
          <a:bodyPr wrap="square" lIns="914400" rIns="9144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Intermezzo 3 –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707560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3507-03EF-1F5D-59DE-6095D8E2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D9EAE-38FC-64A0-2F9B-1859C1EB0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based interface to communicate with your operating system</a:t>
            </a:r>
          </a:p>
          <a:p>
            <a:pPr lvl="1"/>
            <a:r>
              <a:rPr lang="en-US" dirty="0"/>
              <a:t>Terminal</a:t>
            </a:r>
          </a:p>
          <a:p>
            <a:pPr lvl="1"/>
            <a:r>
              <a:rPr lang="en-US" dirty="0"/>
              <a:t>Console</a:t>
            </a:r>
          </a:p>
          <a:p>
            <a:pPr lvl="1"/>
            <a:r>
              <a:rPr lang="en-US" dirty="0"/>
              <a:t>Prompt</a:t>
            </a:r>
          </a:p>
          <a:p>
            <a:pPr lvl="1"/>
            <a:endParaRPr lang="en-US" dirty="0"/>
          </a:p>
          <a:p>
            <a:r>
              <a:rPr lang="en-US" dirty="0"/>
              <a:t>You will certainly need it for your projects, but don’t be afraid, you don’t need to learn everything about it.</a:t>
            </a:r>
          </a:p>
        </p:txBody>
      </p:sp>
    </p:spTree>
    <p:extLst>
      <p:ext uri="{BB962C8B-B14F-4D97-AF65-F5344CB8AC3E}">
        <p14:creationId xmlns:p14="http://schemas.microsoft.com/office/powerpoint/2010/main" val="4560489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2D3A-B43A-94E3-A269-EF7AE02D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afraid of the CLI?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728CC-A821-07DD-D251-4CE176E33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just saw me use the terminal for my Git commands.</a:t>
            </a:r>
          </a:p>
          <a:p>
            <a:r>
              <a:rPr lang="en-US" dirty="0"/>
              <a:t>Similarly, many tools will require you to run commands from the CLI, if anything just for installation.</a:t>
            </a:r>
          </a:p>
          <a:p>
            <a:r>
              <a:rPr lang="en-US" dirty="0"/>
              <a:t>Usually, these tools have clear instructions on how to use it and what to run.</a:t>
            </a:r>
          </a:p>
          <a:p>
            <a:r>
              <a:rPr lang="en-US" dirty="0"/>
              <a:t>You don’t need to learn everything now. Important steps:</a:t>
            </a:r>
          </a:p>
          <a:p>
            <a:pPr lvl="1"/>
            <a:r>
              <a:rPr lang="en-US" dirty="0"/>
              <a:t>Get comfortable with opening and closing it</a:t>
            </a:r>
          </a:p>
          <a:p>
            <a:pPr lvl="1"/>
            <a:r>
              <a:rPr lang="en-US" dirty="0"/>
              <a:t>Learn how to change directories</a:t>
            </a:r>
          </a:p>
        </p:txBody>
      </p:sp>
    </p:spTree>
    <p:extLst>
      <p:ext uri="{BB962C8B-B14F-4D97-AF65-F5344CB8AC3E}">
        <p14:creationId xmlns:p14="http://schemas.microsoft.com/office/powerpoint/2010/main" val="11888385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3F6B5-5124-E27D-E2FA-AFD4D4A9E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6B4E30B7-ACCA-39CE-67F5-8714F3D07312}"/>
              </a:ext>
            </a:extLst>
          </p:cNvPr>
          <p:cNvSpPr/>
          <p:nvPr/>
        </p:nvSpPr>
        <p:spPr>
          <a:xfrm>
            <a:off x="10054397" y="2636920"/>
            <a:ext cx="2137603" cy="4221080"/>
          </a:xfrm>
          <a:custGeom>
            <a:avLst/>
            <a:gdLst>
              <a:gd name="connsiteX0" fmla="*/ 2137603 w 2137603"/>
              <a:gd name="connsiteY0" fmla="*/ 0 h 4221080"/>
              <a:gd name="connsiteX1" fmla="*/ 2137603 w 2137603"/>
              <a:gd name="connsiteY1" fmla="*/ 578403 h 4221080"/>
              <a:gd name="connsiteX2" fmla="*/ 292910 w 2137603"/>
              <a:gd name="connsiteY2" fmla="*/ 4221080 h 4221080"/>
              <a:gd name="connsiteX3" fmla="*/ 0 w 2137603"/>
              <a:gd name="connsiteY3" fmla="*/ 4221080 h 42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603" h="4221080">
                <a:moveTo>
                  <a:pt x="2137603" y="0"/>
                </a:moveTo>
                <a:lnTo>
                  <a:pt x="2137603" y="578403"/>
                </a:lnTo>
                <a:lnTo>
                  <a:pt x="292910" y="4221080"/>
                </a:lnTo>
                <a:lnTo>
                  <a:pt x="0" y="4221080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9CCEF448-94C3-8DF4-C7AC-AB023BC5345F}"/>
              </a:ext>
            </a:extLst>
          </p:cNvPr>
          <p:cNvSpPr/>
          <p:nvPr/>
        </p:nvSpPr>
        <p:spPr>
          <a:xfrm>
            <a:off x="9324482" y="1195572"/>
            <a:ext cx="2867518" cy="5662428"/>
          </a:xfrm>
          <a:custGeom>
            <a:avLst/>
            <a:gdLst>
              <a:gd name="connsiteX0" fmla="*/ 2867518 w 2867518"/>
              <a:gd name="connsiteY0" fmla="*/ 0 h 5662428"/>
              <a:gd name="connsiteX1" fmla="*/ 2867518 w 2867518"/>
              <a:gd name="connsiteY1" fmla="*/ 578403 h 5662428"/>
              <a:gd name="connsiteX2" fmla="*/ 292910 w 2867518"/>
              <a:gd name="connsiteY2" fmla="*/ 5662428 h 5662428"/>
              <a:gd name="connsiteX3" fmla="*/ 0 w 2867518"/>
              <a:gd name="connsiteY3" fmla="*/ 5662428 h 566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7518" h="5662428">
                <a:moveTo>
                  <a:pt x="2867518" y="0"/>
                </a:moveTo>
                <a:lnTo>
                  <a:pt x="2867518" y="578403"/>
                </a:lnTo>
                <a:lnTo>
                  <a:pt x="292910" y="5662428"/>
                </a:lnTo>
                <a:lnTo>
                  <a:pt x="0" y="5662428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46B1F2E5-9CE0-34CD-157A-68DC0200B6FB}"/>
              </a:ext>
            </a:extLst>
          </p:cNvPr>
          <p:cNvSpPr/>
          <p:nvPr/>
        </p:nvSpPr>
        <p:spPr>
          <a:xfrm>
            <a:off x="4981075" y="0"/>
            <a:ext cx="6845968" cy="6858000"/>
          </a:xfrm>
          <a:prstGeom prst="parallelogram">
            <a:avLst>
              <a:gd name="adj" fmla="val 49291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F45B6ADC-E125-8C72-747B-342C32E6A032}"/>
              </a:ext>
            </a:extLst>
          </p:cNvPr>
          <p:cNvSpPr/>
          <p:nvPr/>
        </p:nvSpPr>
        <p:spPr>
          <a:xfrm>
            <a:off x="3356518" y="0"/>
            <a:ext cx="4565784" cy="6858000"/>
          </a:xfrm>
          <a:prstGeom prst="parallelogram">
            <a:avLst>
              <a:gd name="adj" fmla="val 74735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DC52E4-31F3-ED2E-670C-1029EE9DB9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208103"/>
            <a:ext cx="12192000" cy="2286000"/>
          </a:xfrm>
          <a:prstGeom prst="rect">
            <a:avLst/>
          </a:prstGeom>
          <a:solidFill>
            <a:srgbClr val="E4E0EE"/>
          </a:solidFill>
        </p:spPr>
        <p:txBody>
          <a:bodyPr wrap="square" lIns="914400" rIns="9144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Integrated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8455334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95CB-62AD-4B83-1B8B-FB538503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28F7-A956-F50D-611D-BA98541A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Integrated Development Environments (IDEs) have many advantages besides editing scripts</a:t>
            </a:r>
          </a:p>
          <a:p>
            <a:r>
              <a:rPr lang="en-US" dirty="0"/>
              <a:t>Enhance productivity</a:t>
            </a:r>
          </a:p>
          <a:p>
            <a:r>
              <a:rPr lang="en-US" dirty="0"/>
              <a:t>Facilitate project management and Organization</a:t>
            </a:r>
          </a:p>
          <a:p>
            <a:r>
              <a:rPr lang="en-US" dirty="0"/>
              <a:t>Help with version control</a:t>
            </a:r>
          </a:p>
          <a:p>
            <a:r>
              <a:rPr lang="en-US" dirty="0"/>
              <a:t>Help with debugging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379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2133-2757-F15B-9501-D34A8AA0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3C17B-E6DF-2862-53D4-20C25CA06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</a:p>
          <a:p>
            <a:pPr lvl="1"/>
            <a:r>
              <a:rPr lang="en-US" dirty="0"/>
              <a:t>Most versatile</a:t>
            </a:r>
          </a:p>
          <a:p>
            <a:pPr lvl="1"/>
            <a:r>
              <a:rPr lang="en-US" dirty="0"/>
              <a:t>Supports many languages</a:t>
            </a:r>
          </a:p>
          <a:p>
            <a:pPr lvl="1"/>
            <a:r>
              <a:rPr lang="en-US" dirty="0"/>
              <a:t>Supports many file formats</a:t>
            </a:r>
          </a:p>
          <a:p>
            <a:pPr lvl="1"/>
            <a:r>
              <a:rPr lang="en-US" dirty="0"/>
              <a:t>Takes a bit of extra time to get used to</a:t>
            </a:r>
          </a:p>
          <a:p>
            <a:r>
              <a:rPr lang="en-US" dirty="0" err="1"/>
              <a:t>Jupyter</a:t>
            </a:r>
            <a:r>
              <a:rPr lang="en-US" dirty="0"/>
              <a:t> Lab</a:t>
            </a:r>
          </a:p>
          <a:p>
            <a:pPr lvl="1"/>
            <a:r>
              <a:rPr lang="en-US" dirty="0"/>
              <a:t>Ju-</a:t>
            </a:r>
            <a:r>
              <a:rPr lang="en-US" dirty="0" err="1"/>
              <a:t>py</a:t>
            </a:r>
            <a:r>
              <a:rPr lang="en-US" dirty="0"/>
              <a:t>-(</a:t>
            </a:r>
            <a:r>
              <a:rPr lang="en-US" dirty="0" err="1"/>
              <a:t>te</a:t>
            </a:r>
            <a:r>
              <a:rPr lang="en-US" dirty="0"/>
              <a:t>)r: supports Julia, Python, R</a:t>
            </a:r>
          </a:p>
          <a:p>
            <a:r>
              <a:rPr lang="en-US" dirty="0"/>
              <a:t>Others:</a:t>
            </a:r>
          </a:p>
          <a:p>
            <a:pPr lvl="1"/>
            <a:r>
              <a:rPr lang="en-US" dirty="0"/>
              <a:t>RStudio – For R. Best for R and de-facto.</a:t>
            </a:r>
          </a:p>
          <a:p>
            <a:pPr lvl="1"/>
            <a:r>
              <a:rPr lang="en-US" dirty="0"/>
              <a:t>Spyder – Like RStudio for Python</a:t>
            </a:r>
          </a:p>
          <a:p>
            <a:pPr lvl="1"/>
            <a:r>
              <a:rPr lang="en-US" dirty="0"/>
              <a:t>Pluto – Interactive like </a:t>
            </a:r>
            <a:r>
              <a:rPr lang="en-US" dirty="0" err="1"/>
              <a:t>Jupyter</a:t>
            </a:r>
            <a:r>
              <a:rPr lang="en-US" dirty="0"/>
              <a:t>, but nicer.</a:t>
            </a:r>
          </a:p>
        </p:txBody>
      </p:sp>
    </p:spTree>
    <p:extLst>
      <p:ext uri="{BB962C8B-B14F-4D97-AF65-F5344CB8AC3E}">
        <p14:creationId xmlns:p14="http://schemas.microsoft.com/office/powerpoint/2010/main" val="17784535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BB27-B2B1-72A8-E619-F8ED3856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Choose your own adventure – but choose well!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F6A9-BF2C-9317-318D-EA1F84BDE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your language is proprietary (like MATLAB), you don’t have a choice.</a:t>
            </a:r>
          </a:p>
          <a:p>
            <a:r>
              <a:rPr lang="en-US" dirty="0"/>
              <a:t>If you are only working in R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RStudio</a:t>
            </a:r>
          </a:p>
          <a:p>
            <a:r>
              <a:rPr lang="en-US" dirty="0"/>
              <a:t>New-</a:t>
            </a:r>
            <a:r>
              <a:rPr lang="en-US" dirty="0" err="1"/>
              <a:t>ish</a:t>
            </a:r>
            <a:r>
              <a:rPr lang="en-US" dirty="0"/>
              <a:t> to python:</a:t>
            </a:r>
          </a:p>
          <a:p>
            <a:pPr lvl="1"/>
            <a:r>
              <a:rPr lang="en-US" dirty="0"/>
              <a:t>Spyder if using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i="1" dirty="0"/>
              <a:t> </a:t>
            </a:r>
            <a:r>
              <a:rPr lang="en-US" dirty="0"/>
              <a:t>scripts, want to explore variables, variable structure, easily peak into class methods and properties, etc.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if using </a:t>
            </a:r>
            <a:r>
              <a:rPr lang="en-US" i="1" dirty="0"/>
              <a:t>.</a:t>
            </a:r>
            <a:r>
              <a:rPr lang="en-US" i="1" dirty="0" err="1"/>
              <a:t>ipynb</a:t>
            </a:r>
            <a:r>
              <a:rPr lang="en-US" i="1" dirty="0"/>
              <a:t> </a:t>
            </a:r>
            <a:r>
              <a:rPr lang="en-US" dirty="0"/>
              <a:t>notebooks, are doing exploration, or are preparing educational materials.</a:t>
            </a:r>
          </a:p>
          <a:p>
            <a:r>
              <a:rPr lang="en-US" dirty="0"/>
              <a:t>More experienced, multi-language, and a bit of patience:</a:t>
            </a:r>
          </a:p>
          <a:p>
            <a:pPr lvl="1"/>
            <a:r>
              <a:rPr lang="en-US" dirty="0"/>
              <a:t>Visual Studio Code.</a:t>
            </a:r>
          </a:p>
          <a:p>
            <a:pPr lvl="1"/>
            <a:r>
              <a:rPr lang="en-US" dirty="0"/>
              <a:t>I’m a convert to VS Code. It is fast, helps you easily create auxiliary files of all types, supports many languages, etc.</a:t>
            </a:r>
          </a:p>
        </p:txBody>
      </p:sp>
    </p:spTree>
    <p:extLst>
      <p:ext uri="{BB962C8B-B14F-4D97-AF65-F5344CB8AC3E}">
        <p14:creationId xmlns:p14="http://schemas.microsoft.com/office/powerpoint/2010/main" val="1418992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FEC2-EEC8-CAC9-88AD-1B1C15E1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 note on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B6176-1BF1-67C6-8EFD-FA7811697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 are popular because of their pedagogical value: it is easy to present step by step procedures.</a:t>
            </a:r>
          </a:p>
          <a:p>
            <a:r>
              <a:rPr lang="en-US" dirty="0"/>
              <a:t>If you use them, use them for pedagogical reasons or for exploration and experimentation.</a:t>
            </a:r>
          </a:p>
          <a:p>
            <a:pPr lvl="1"/>
            <a:r>
              <a:rPr lang="en-US" dirty="0"/>
              <a:t>Make sure you add a folder akin to “exploration notebooks” to your directory tree!</a:t>
            </a:r>
          </a:p>
          <a:p>
            <a:r>
              <a:rPr lang="en-US" dirty="0"/>
              <a:t>But, you should aim to have full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dirty="0"/>
              <a:t> scripts as your final result.</a:t>
            </a:r>
          </a:p>
          <a:p>
            <a:pPr lvl="1"/>
            <a:r>
              <a:rPr lang="en-US" dirty="0"/>
              <a:t>Containment.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Reproducibility.</a:t>
            </a:r>
          </a:p>
          <a:p>
            <a:pPr lvl="1"/>
            <a:r>
              <a:rPr lang="en-US" dirty="0"/>
              <a:t>Automation.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830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D9AC2-22F5-76A7-7191-D2B29E6E2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5B2DA516-A8BE-483E-C196-337992075066}"/>
              </a:ext>
            </a:extLst>
          </p:cNvPr>
          <p:cNvSpPr/>
          <p:nvPr/>
        </p:nvSpPr>
        <p:spPr>
          <a:xfrm>
            <a:off x="10054397" y="2636920"/>
            <a:ext cx="2137603" cy="4221080"/>
          </a:xfrm>
          <a:custGeom>
            <a:avLst/>
            <a:gdLst>
              <a:gd name="connsiteX0" fmla="*/ 2137603 w 2137603"/>
              <a:gd name="connsiteY0" fmla="*/ 0 h 4221080"/>
              <a:gd name="connsiteX1" fmla="*/ 2137603 w 2137603"/>
              <a:gd name="connsiteY1" fmla="*/ 578403 h 4221080"/>
              <a:gd name="connsiteX2" fmla="*/ 292910 w 2137603"/>
              <a:gd name="connsiteY2" fmla="*/ 4221080 h 4221080"/>
              <a:gd name="connsiteX3" fmla="*/ 0 w 2137603"/>
              <a:gd name="connsiteY3" fmla="*/ 4221080 h 42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603" h="4221080">
                <a:moveTo>
                  <a:pt x="2137603" y="0"/>
                </a:moveTo>
                <a:lnTo>
                  <a:pt x="2137603" y="578403"/>
                </a:lnTo>
                <a:lnTo>
                  <a:pt x="292910" y="4221080"/>
                </a:lnTo>
                <a:lnTo>
                  <a:pt x="0" y="4221080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4B636C2-C8F5-E29F-042B-B17AA6F8B646}"/>
              </a:ext>
            </a:extLst>
          </p:cNvPr>
          <p:cNvSpPr/>
          <p:nvPr/>
        </p:nvSpPr>
        <p:spPr>
          <a:xfrm>
            <a:off x="9324482" y="1195572"/>
            <a:ext cx="2867518" cy="5662428"/>
          </a:xfrm>
          <a:custGeom>
            <a:avLst/>
            <a:gdLst>
              <a:gd name="connsiteX0" fmla="*/ 2867518 w 2867518"/>
              <a:gd name="connsiteY0" fmla="*/ 0 h 5662428"/>
              <a:gd name="connsiteX1" fmla="*/ 2867518 w 2867518"/>
              <a:gd name="connsiteY1" fmla="*/ 578403 h 5662428"/>
              <a:gd name="connsiteX2" fmla="*/ 292910 w 2867518"/>
              <a:gd name="connsiteY2" fmla="*/ 5662428 h 5662428"/>
              <a:gd name="connsiteX3" fmla="*/ 0 w 2867518"/>
              <a:gd name="connsiteY3" fmla="*/ 5662428 h 566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7518" h="5662428">
                <a:moveTo>
                  <a:pt x="2867518" y="0"/>
                </a:moveTo>
                <a:lnTo>
                  <a:pt x="2867518" y="578403"/>
                </a:lnTo>
                <a:lnTo>
                  <a:pt x="292910" y="5662428"/>
                </a:lnTo>
                <a:lnTo>
                  <a:pt x="0" y="5662428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75CE0711-EC33-8A05-CC55-39FC92E8BF15}"/>
              </a:ext>
            </a:extLst>
          </p:cNvPr>
          <p:cNvSpPr/>
          <p:nvPr/>
        </p:nvSpPr>
        <p:spPr>
          <a:xfrm>
            <a:off x="4981075" y="0"/>
            <a:ext cx="6845968" cy="6858000"/>
          </a:xfrm>
          <a:prstGeom prst="parallelogram">
            <a:avLst>
              <a:gd name="adj" fmla="val 49291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84DBCA7E-8809-FDA6-1CD9-3EA63CF2313C}"/>
              </a:ext>
            </a:extLst>
          </p:cNvPr>
          <p:cNvSpPr/>
          <p:nvPr/>
        </p:nvSpPr>
        <p:spPr>
          <a:xfrm>
            <a:off x="3356518" y="0"/>
            <a:ext cx="4565784" cy="6858000"/>
          </a:xfrm>
          <a:prstGeom prst="parallelogram">
            <a:avLst>
              <a:gd name="adj" fmla="val 74735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B711E-9D2D-F26A-02E2-20CD7E008DE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208103"/>
            <a:ext cx="12192000" cy="2286000"/>
          </a:xfrm>
          <a:prstGeom prst="rect">
            <a:avLst/>
          </a:prstGeom>
          <a:solidFill>
            <a:srgbClr val="E4E0EE"/>
          </a:solidFill>
        </p:spPr>
        <p:txBody>
          <a:bodyPr wrap="square" lIns="914400" rIns="9144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Environments</a:t>
            </a:r>
          </a:p>
        </p:txBody>
      </p:sp>
    </p:spTree>
    <p:extLst>
      <p:ext uri="{BB962C8B-B14F-4D97-AF65-F5344CB8AC3E}">
        <p14:creationId xmlns:p14="http://schemas.microsoft.com/office/powerpoint/2010/main" val="9265617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A4EB-1D9F-5C38-EB04-290C161A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7484-9DC3-E3A8-677D-5F525315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environment is an isolated space, generally self-contained, containing dependencies necessary to run a project.</a:t>
            </a:r>
          </a:p>
          <a:p>
            <a:r>
              <a:rPr lang="en-US" dirty="0"/>
              <a:t>Dependencies include libraries, packages, and modules.</a:t>
            </a:r>
          </a:p>
          <a:p>
            <a:r>
              <a:rPr lang="en-US" dirty="0"/>
              <a:t>Environments contain specific versions of the project’s dependencies.</a:t>
            </a:r>
          </a:p>
          <a:p>
            <a:r>
              <a:rPr lang="en-US" dirty="0"/>
              <a:t>They avoid conflict among different dependencies and their versions.</a:t>
            </a:r>
          </a:p>
        </p:txBody>
      </p:sp>
    </p:spTree>
    <p:extLst>
      <p:ext uri="{BB962C8B-B14F-4D97-AF65-F5344CB8AC3E}">
        <p14:creationId xmlns:p14="http://schemas.microsoft.com/office/powerpoint/2010/main" val="307062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7AC35-B980-0F98-19C0-18F4AC7D8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EE39-173A-2261-222B-2EFF5A9C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13966-5187-7D34-0332-A4FF9BB02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Organization</a:t>
            </a:r>
          </a:p>
          <a:p>
            <a:pPr lvl="1"/>
            <a:r>
              <a:rPr lang="en-US" dirty="0"/>
              <a:t>Separation of Concerns</a:t>
            </a:r>
          </a:p>
          <a:p>
            <a:pPr lvl="1"/>
            <a:r>
              <a:rPr lang="en-US" dirty="0"/>
              <a:t>Modularity</a:t>
            </a:r>
          </a:p>
          <a:p>
            <a:pPr lvl="1"/>
            <a:r>
              <a:rPr lang="en-US" dirty="0"/>
              <a:t>Hierarchy</a:t>
            </a:r>
          </a:p>
          <a:p>
            <a:pPr lvl="1"/>
            <a:r>
              <a:rPr lang="en-US" dirty="0"/>
              <a:t>Containment</a:t>
            </a:r>
          </a:p>
          <a:p>
            <a:r>
              <a:rPr lang="en-US" dirty="0"/>
              <a:t>Efficiency</a:t>
            </a:r>
          </a:p>
          <a:p>
            <a:pPr lvl="1"/>
            <a:r>
              <a:rPr lang="en-US" dirty="0"/>
              <a:t>Usability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Automation</a:t>
            </a:r>
          </a:p>
          <a:p>
            <a:pPr lvl="1"/>
            <a:r>
              <a:rPr lang="en-US" dirty="0"/>
              <a:t>Scalability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Transparency</a:t>
            </a:r>
          </a:p>
          <a:p>
            <a:pPr lvl="1"/>
            <a:r>
              <a:rPr lang="en-US" dirty="0"/>
              <a:t>Reproducibility</a:t>
            </a:r>
          </a:p>
          <a:p>
            <a:pPr lvl="1"/>
            <a:r>
              <a:rPr lang="en-US" dirty="0"/>
              <a:t>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383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20E9-EF94-BC1F-2AC8-E1E7D125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E47E-DE1E-CAD2-4278-A29D92838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1"/>
            <a:ext cx="10515600" cy="2667876"/>
          </a:xfrm>
        </p:spPr>
        <p:txBody>
          <a:bodyPr/>
          <a:lstStyle/>
          <a:p>
            <a:r>
              <a:rPr lang="en-US" dirty="0"/>
              <a:t>You can’t build everything from scratch. You will inevitably depend on libraries built by others.</a:t>
            </a:r>
          </a:p>
          <a:p>
            <a:r>
              <a:rPr lang="en-US" dirty="0"/>
              <a:t>These are built mostly independently, so they can conflict with each other.</a:t>
            </a:r>
          </a:p>
          <a:p>
            <a:r>
              <a:rPr lang="en-US" dirty="0"/>
              <a:t>When dependencies are in conflict with each other, your project may encounter unexpected errors and become impossible to run.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CDDC6D9-6676-D7C1-70E2-128A67C49A6F}"/>
              </a:ext>
            </a:extLst>
          </p:cNvPr>
          <p:cNvSpPr/>
          <p:nvPr/>
        </p:nvSpPr>
        <p:spPr>
          <a:xfrm>
            <a:off x="2036378" y="4548351"/>
            <a:ext cx="1849822" cy="5570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 package (v1)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F11DA4F-D845-E174-A7A7-F806B9281D8A}"/>
              </a:ext>
            </a:extLst>
          </p:cNvPr>
          <p:cNvSpPr/>
          <p:nvPr/>
        </p:nvSpPr>
        <p:spPr>
          <a:xfrm>
            <a:off x="2036378" y="5483772"/>
            <a:ext cx="1849822" cy="5570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X package (v2)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90B6A1-5E35-3A22-E442-D2D9E5F073E7}"/>
              </a:ext>
            </a:extLst>
          </p:cNvPr>
          <p:cNvSpPr/>
          <p:nvPr/>
        </p:nvSpPr>
        <p:spPr>
          <a:xfrm>
            <a:off x="5437318" y="4551271"/>
            <a:ext cx="1849822" cy="5570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Library 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03F2F51-0199-0F03-1C97-67A014FB7C20}"/>
              </a:ext>
            </a:extLst>
          </p:cNvPr>
          <p:cNvSpPr/>
          <p:nvPr/>
        </p:nvSpPr>
        <p:spPr>
          <a:xfrm>
            <a:off x="5437318" y="5478882"/>
            <a:ext cx="1849822" cy="5570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Library 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38B6B3D-50A5-5D00-7024-14CD5D775CB5}"/>
              </a:ext>
            </a:extLst>
          </p:cNvPr>
          <p:cNvSpPr/>
          <p:nvPr/>
        </p:nvSpPr>
        <p:spPr>
          <a:xfrm>
            <a:off x="8618483" y="5013437"/>
            <a:ext cx="1849822" cy="55704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Your Project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9F0C12D-5614-105A-A1FB-C997E50937A8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886200" y="4826875"/>
            <a:ext cx="1551118" cy="29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AAAD7099-D0FA-FED8-4B4D-F45C3F7158D9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886200" y="5757406"/>
            <a:ext cx="1551118" cy="489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56E0F7B-F26B-DED0-8AD6-8E97B8483E0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287140" y="4829795"/>
            <a:ext cx="1331343" cy="46216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D10A2020-A958-22CB-3915-88ECA6EFD3CA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7287140" y="5291961"/>
            <a:ext cx="1331343" cy="46544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1A2BD4-85C4-2E0C-9C26-1D249E39DE37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886200" y="4829795"/>
            <a:ext cx="1551118" cy="932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>
            <a:extLst>
              <a:ext uri="{FF2B5EF4-FFF2-40B4-BE49-F238E27FC236}">
                <a16:creationId xmlns:a16="http://schemas.microsoft.com/office/drawing/2014/main" id="{91B038BD-AE92-82B5-ED28-ED79ABA29176}"/>
              </a:ext>
            </a:extLst>
          </p:cNvPr>
          <p:cNvSpPr/>
          <p:nvPr/>
        </p:nvSpPr>
        <p:spPr>
          <a:xfrm>
            <a:off x="4245998" y="4953662"/>
            <a:ext cx="707668" cy="707668"/>
          </a:xfrm>
          <a:prstGeom prst="mathMultiply">
            <a:avLst>
              <a:gd name="adj1" fmla="val 12520"/>
            </a:avLst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621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1887-918E-4A65-275F-47B7D299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proprietary paradise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98E3-F23E-2C2B-09F2-1572B3A38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are a MATLAB user (or use another proprietary language) you may not be used to this concept, since most packages are designed by the company and kept consistent to avoid these conflicts.</a:t>
            </a:r>
          </a:p>
        </p:txBody>
      </p:sp>
    </p:spTree>
    <p:extLst>
      <p:ext uri="{BB962C8B-B14F-4D97-AF65-F5344CB8AC3E}">
        <p14:creationId xmlns:p14="http://schemas.microsoft.com/office/powerpoint/2010/main" val="14311798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AB1E-89F5-1D68-AA9B-9C6ADBAC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 and package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004E0-695B-D09F-9BF4-B0EEF697F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language will have a tool to create environments, as well as to manage packages within an environment.</a:t>
            </a:r>
          </a:p>
          <a:p>
            <a:r>
              <a:rPr lang="en-US" dirty="0"/>
              <a:t>These packages are often downloaded from a repository.</a:t>
            </a:r>
          </a:p>
          <a:p>
            <a:r>
              <a:rPr lang="en-US" dirty="0"/>
              <a:t>Packages, repositories, and managers have varying degrees of security and security checks, so be careful when installing.</a:t>
            </a:r>
          </a:p>
        </p:txBody>
      </p:sp>
    </p:spTree>
    <p:extLst>
      <p:ext uri="{BB962C8B-B14F-4D97-AF65-F5344CB8AC3E}">
        <p14:creationId xmlns:p14="http://schemas.microsoft.com/office/powerpoint/2010/main" val="14347033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088C-EB78-A462-401C-5B30B05B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cheat sheet*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375FDC-DD33-24BC-624E-E9914C07B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32771"/>
              </p:ext>
            </p:extLst>
          </p:nvPr>
        </p:nvGraphicFramePr>
        <p:xfrm>
          <a:off x="365760" y="1748366"/>
          <a:ext cx="11510010" cy="4252031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497330">
                  <a:extLst>
                    <a:ext uri="{9D8B030D-6E8A-4147-A177-3AD203B41FA5}">
                      <a16:colId xmlns:a16="http://schemas.microsoft.com/office/drawing/2014/main" val="2786912213"/>
                    </a:ext>
                  </a:extLst>
                </a:gridCol>
                <a:gridCol w="2339340">
                  <a:extLst>
                    <a:ext uri="{9D8B030D-6E8A-4147-A177-3AD203B41FA5}">
                      <a16:colId xmlns:a16="http://schemas.microsoft.com/office/drawing/2014/main" val="3859286273"/>
                    </a:ext>
                  </a:extLst>
                </a:gridCol>
                <a:gridCol w="1918335">
                  <a:extLst>
                    <a:ext uri="{9D8B030D-6E8A-4147-A177-3AD203B41FA5}">
                      <a16:colId xmlns:a16="http://schemas.microsoft.com/office/drawing/2014/main" val="966943402"/>
                    </a:ext>
                  </a:extLst>
                </a:gridCol>
                <a:gridCol w="1918335">
                  <a:extLst>
                    <a:ext uri="{9D8B030D-6E8A-4147-A177-3AD203B41FA5}">
                      <a16:colId xmlns:a16="http://schemas.microsoft.com/office/drawing/2014/main" val="4010681715"/>
                    </a:ext>
                  </a:extLst>
                </a:gridCol>
                <a:gridCol w="1918335">
                  <a:extLst>
                    <a:ext uri="{9D8B030D-6E8A-4147-A177-3AD203B41FA5}">
                      <a16:colId xmlns:a16="http://schemas.microsoft.com/office/drawing/2014/main" val="1435112520"/>
                    </a:ext>
                  </a:extLst>
                </a:gridCol>
                <a:gridCol w="1918335">
                  <a:extLst>
                    <a:ext uri="{9D8B030D-6E8A-4147-A177-3AD203B41FA5}">
                      <a16:colId xmlns:a16="http://schemas.microsoft.com/office/drawing/2014/main" val="2810210574"/>
                    </a:ext>
                  </a:extLst>
                </a:gridCol>
              </a:tblGrid>
              <a:tr h="55359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Language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Terminology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Environment Creation Tool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Package Repository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Package Manager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Requirements Files</a:t>
                      </a:r>
                    </a:p>
                  </a:txBody>
                  <a:tcPr marL="117178" marR="117178" marT="58589" marB="58589"/>
                </a:tc>
                <a:extLst>
                  <a:ext uri="{0D108BD9-81ED-4DB2-BD59-A6C34878D82A}">
                    <a16:rowId xmlns:a16="http://schemas.microsoft.com/office/drawing/2014/main" val="3013659572"/>
                  </a:ext>
                </a:extLst>
              </a:tr>
              <a:tr h="553599">
                <a:tc>
                  <a:txBody>
                    <a:bodyPr/>
                    <a:lstStyle/>
                    <a:p>
                      <a:r>
                        <a:rPr lang="en-US" sz="1400" dirty="0"/>
                        <a:t>Python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Virtual environments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Conda environments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venv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conda</a:t>
                      </a:r>
                      <a:endParaRPr lang="en-US" sz="1400" dirty="0"/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PyPI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Conda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pip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conda</a:t>
                      </a:r>
                      <a:r>
                        <a:rPr lang="en-US" sz="1400" dirty="0"/>
                        <a:t>, mamba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requirements.txt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environment.yaml</a:t>
                      </a:r>
                      <a:endParaRPr lang="en-US" sz="1400" dirty="0"/>
                    </a:p>
                  </a:txBody>
                  <a:tcPr marL="117178" marR="117178" marT="58589" marB="58589"/>
                </a:tc>
                <a:extLst>
                  <a:ext uri="{0D108BD9-81ED-4DB2-BD59-A6C34878D82A}">
                    <a16:rowId xmlns:a16="http://schemas.microsoft.com/office/drawing/2014/main" val="2680992434"/>
                  </a:ext>
                </a:extLst>
              </a:tr>
              <a:tr h="553599">
                <a:tc>
                  <a:txBody>
                    <a:bodyPr/>
                    <a:lstStyle/>
                    <a:p>
                      <a:r>
                        <a:rPr lang="en-US" sz="1400" dirty="0"/>
                        <a:t>R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Project environments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renv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(.</a:t>
                      </a:r>
                      <a:r>
                        <a:rPr lang="en-US" sz="1400" dirty="0" err="1"/>
                        <a:t>RProj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CRAN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renv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install.packages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renv.lock</a:t>
                      </a:r>
                      <a:endParaRPr lang="en-US" sz="1400" dirty="0"/>
                    </a:p>
                  </a:txBody>
                  <a:tcPr marL="117178" marR="117178" marT="58589" marB="58589"/>
                </a:tc>
                <a:extLst>
                  <a:ext uri="{0D108BD9-81ED-4DB2-BD59-A6C34878D82A}">
                    <a16:rowId xmlns:a16="http://schemas.microsoft.com/office/drawing/2014/main" val="444270532"/>
                  </a:ext>
                </a:extLst>
              </a:tr>
              <a:tr h="553599">
                <a:tc>
                  <a:txBody>
                    <a:bodyPr/>
                    <a:lstStyle/>
                    <a:p>
                      <a:r>
                        <a:rPr lang="en-US" sz="1400" dirty="0"/>
                        <a:t>JavaScript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node_modules</a:t>
                      </a:r>
                      <a:endParaRPr lang="en-US" sz="1400" dirty="0"/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npm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yarn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npm</a:t>
                      </a:r>
                      <a:r>
                        <a:rPr lang="en-US" sz="1400" dirty="0"/>
                        <a:t> registry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npm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yarn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node_modules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.</a:t>
                      </a:r>
                      <a:r>
                        <a:rPr lang="en-US" sz="1400" dirty="0" err="1"/>
                        <a:t>pnp.cjs</a:t>
                      </a:r>
                      <a:endParaRPr lang="en-US" sz="1400" dirty="0"/>
                    </a:p>
                  </a:txBody>
                  <a:tcPr marL="117178" marR="117178" marT="58589" marB="58589"/>
                </a:tc>
                <a:extLst>
                  <a:ext uri="{0D108BD9-81ED-4DB2-BD59-A6C34878D82A}">
                    <a16:rowId xmlns:a16="http://schemas.microsoft.com/office/drawing/2014/main" val="788085364"/>
                  </a:ext>
                </a:extLst>
              </a:tr>
              <a:tr h="553599">
                <a:tc>
                  <a:txBody>
                    <a:bodyPr/>
                    <a:lstStyle/>
                    <a:p>
                      <a:r>
                        <a:rPr lang="en-US" sz="1400" dirty="0"/>
                        <a:t>Julia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Project environments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Pkg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Julia general registry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Pkg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Project.toml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Manifest.toml</a:t>
                      </a:r>
                      <a:endParaRPr lang="en-US" sz="1400" dirty="0"/>
                    </a:p>
                  </a:txBody>
                  <a:tcPr marL="117178" marR="117178" marT="58589" marB="58589"/>
                </a:tc>
                <a:extLst>
                  <a:ext uri="{0D108BD9-81ED-4DB2-BD59-A6C34878D82A}">
                    <a16:rowId xmlns:a16="http://schemas.microsoft.com/office/drawing/2014/main" val="2780515341"/>
                  </a:ext>
                </a:extLst>
              </a:tr>
              <a:tr h="553599">
                <a:tc>
                  <a:txBody>
                    <a:bodyPr/>
                    <a:lstStyle/>
                    <a:p>
                      <a:r>
                        <a:rPr lang="en-US" sz="1400" dirty="0"/>
                        <a:t>Rust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Cargo projects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cargo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crates.io</a:t>
                      </a:r>
                      <a:endParaRPr lang="en-US" sz="1400" dirty="0"/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cargo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Cargo.toml</a:t>
                      </a:r>
                      <a:endParaRPr lang="en-US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/>
                        <a:t>Cargo.lock</a:t>
                      </a:r>
                      <a:endParaRPr lang="en-US" sz="1400" dirty="0"/>
                    </a:p>
                  </a:txBody>
                  <a:tcPr marL="117178" marR="117178" marT="58589" marB="58589"/>
                </a:tc>
                <a:extLst>
                  <a:ext uri="{0D108BD9-81ED-4DB2-BD59-A6C34878D82A}">
                    <a16:rowId xmlns:a16="http://schemas.microsoft.com/office/drawing/2014/main" val="2903280633"/>
                  </a:ext>
                </a:extLst>
              </a:tr>
              <a:tr h="553599">
                <a:tc>
                  <a:txBody>
                    <a:bodyPr/>
                    <a:lstStyle/>
                    <a:p>
                      <a:r>
                        <a:rPr lang="en-US" sz="1400" dirty="0"/>
                        <a:t>MATLAB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N/A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Path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Add-on manager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MATLAB central file exchange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Add-on Manager</a:t>
                      </a:r>
                    </a:p>
                  </a:txBody>
                  <a:tcPr marL="117178" marR="117178" marT="58589" marB="5858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N/A</a:t>
                      </a:r>
                    </a:p>
                  </a:txBody>
                  <a:tcPr marL="117178" marR="117178" marT="58589" marB="58589"/>
                </a:tc>
                <a:extLst>
                  <a:ext uri="{0D108BD9-81ED-4DB2-BD59-A6C34878D82A}">
                    <a16:rowId xmlns:a16="http://schemas.microsoft.com/office/drawing/2014/main" val="3576433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2D167F-C684-F30C-FD26-1A1089B95C8B}"/>
              </a:ext>
            </a:extLst>
          </p:cNvPr>
          <p:cNvSpPr txBox="1"/>
          <p:nvPr/>
        </p:nvSpPr>
        <p:spPr>
          <a:xfrm>
            <a:off x="4171950" y="6309360"/>
            <a:ext cx="796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I’d love to improve on this cheat sheet, if you have suggestions let me know!</a:t>
            </a:r>
          </a:p>
        </p:txBody>
      </p:sp>
    </p:spTree>
    <p:extLst>
      <p:ext uri="{BB962C8B-B14F-4D97-AF65-F5344CB8AC3E}">
        <p14:creationId xmlns:p14="http://schemas.microsoft.com/office/powerpoint/2010/main" val="524632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0B6C-3DD5-70F1-A75E-824A3896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BFA4B-0963-9FC3-97CF-B14044CCF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 – setting up a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</a:p>
          <a:p>
            <a:r>
              <a:rPr lang="en-US" dirty="0"/>
              <a:t>Demonstration – setting up an </a:t>
            </a:r>
            <a:r>
              <a:rPr lang="en-US" dirty="0" err="1"/>
              <a:t>evironment</a:t>
            </a:r>
            <a:r>
              <a:rPr lang="en-US" dirty="0"/>
              <a:t> with </a:t>
            </a:r>
            <a:r>
              <a:rPr lang="en-US" dirty="0" err="1"/>
              <a:t>renv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023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539D-7669-0623-9F0A-6260E8620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FBD9-AFB0-F282-F005-9455F0092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  <a:p>
            <a:r>
              <a:rPr lang="en-US" dirty="0"/>
              <a:t>Consistency</a:t>
            </a:r>
          </a:p>
          <a:p>
            <a:r>
              <a:rPr lang="en-US" dirty="0"/>
              <a:t>Collaboration</a:t>
            </a:r>
          </a:p>
        </p:txBody>
      </p:sp>
    </p:spTree>
    <p:extLst>
      <p:ext uri="{BB962C8B-B14F-4D97-AF65-F5344CB8AC3E}">
        <p14:creationId xmlns:p14="http://schemas.microsoft.com/office/powerpoint/2010/main" val="17736617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7DFEC-7980-0E15-BFDA-5F1829171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0A1DB447-02AD-2565-4C98-F699866EBF07}"/>
              </a:ext>
            </a:extLst>
          </p:cNvPr>
          <p:cNvSpPr/>
          <p:nvPr/>
        </p:nvSpPr>
        <p:spPr>
          <a:xfrm>
            <a:off x="10054397" y="2636920"/>
            <a:ext cx="2137603" cy="4221080"/>
          </a:xfrm>
          <a:custGeom>
            <a:avLst/>
            <a:gdLst>
              <a:gd name="connsiteX0" fmla="*/ 2137603 w 2137603"/>
              <a:gd name="connsiteY0" fmla="*/ 0 h 4221080"/>
              <a:gd name="connsiteX1" fmla="*/ 2137603 w 2137603"/>
              <a:gd name="connsiteY1" fmla="*/ 578403 h 4221080"/>
              <a:gd name="connsiteX2" fmla="*/ 292910 w 2137603"/>
              <a:gd name="connsiteY2" fmla="*/ 4221080 h 4221080"/>
              <a:gd name="connsiteX3" fmla="*/ 0 w 2137603"/>
              <a:gd name="connsiteY3" fmla="*/ 4221080 h 42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603" h="4221080">
                <a:moveTo>
                  <a:pt x="2137603" y="0"/>
                </a:moveTo>
                <a:lnTo>
                  <a:pt x="2137603" y="578403"/>
                </a:lnTo>
                <a:lnTo>
                  <a:pt x="292910" y="4221080"/>
                </a:lnTo>
                <a:lnTo>
                  <a:pt x="0" y="4221080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2C0A4774-34F1-AB76-2038-BF2CF4615D01}"/>
              </a:ext>
            </a:extLst>
          </p:cNvPr>
          <p:cNvSpPr/>
          <p:nvPr/>
        </p:nvSpPr>
        <p:spPr>
          <a:xfrm>
            <a:off x="9324482" y="1195572"/>
            <a:ext cx="2867518" cy="5662428"/>
          </a:xfrm>
          <a:custGeom>
            <a:avLst/>
            <a:gdLst>
              <a:gd name="connsiteX0" fmla="*/ 2867518 w 2867518"/>
              <a:gd name="connsiteY0" fmla="*/ 0 h 5662428"/>
              <a:gd name="connsiteX1" fmla="*/ 2867518 w 2867518"/>
              <a:gd name="connsiteY1" fmla="*/ 578403 h 5662428"/>
              <a:gd name="connsiteX2" fmla="*/ 292910 w 2867518"/>
              <a:gd name="connsiteY2" fmla="*/ 5662428 h 5662428"/>
              <a:gd name="connsiteX3" fmla="*/ 0 w 2867518"/>
              <a:gd name="connsiteY3" fmla="*/ 5662428 h 566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7518" h="5662428">
                <a:moveTo>
                  <a:pt x="2867518" y="0"/>
                </a:moveTo>
                <a:lnTo>
                  <a:pt x="2867518" y="578403"/>
                </a:lnTo>
                <a:lnTo>
                  <a:pt x="292910" y="5662428"/>
                </a:lnTo>
                <a:lnTo>
                  <a:pt x="0" y="5662428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FA073433-0906-E571-CD7F-26B845CCE2EA}"/>
              </a:ext>
            </a:extLst>
          </p:cNvPr>
          <p:cNvSpPr/>
          <p:nvPr/>
        </p:nvSpPr>
        <p:spPr>
          <a:xfrm>
            <a:off x="4981075" y="0"/>
            <a:ext cx="6845968" cy="6858000"/>
          </a:xfrm>
          <a:prstGeom prst="parallelogram">
            <a:avLst>
              <a:gd name="adj" fmla="val 49291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2586E64-6255-A874-10CE-1C7EAC64695D}"/>
              </a:ext>
            </a:extLst>
          </p:cNvPr>
          <p:cNvSpPr/>
          <p:nvPr/>
        </p:nvSpPr>
        <p:spPr>
          <a:xfrm>
            <a:off x="3356518" y="0"/>
            <a:ext cx="4565784" cy="6858000"/>
          </a:xfrm>
          <a:prstGeom prst="parallelogram">
            <a:avLst>
              <a:gd name="adj" fmla="val 74735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B4CB36-C4F4-FF44-725C-DD0E735D8DA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208103"/>
            <a:ext cx="12192000" cy="2286000"/>
          </a:xfrm>
          <a:prstGeom prst="rect">
            <a:avLst/>
          </a:prstGeom>
          <a:solidFill>
            <a:srgbClr val="E4E0EE"/>
          </a:solidFill>
        </p:spPr>
        <p:txBody>
          <a:bodyPr wrap="square" lIns="914400" rIns="9144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Final Exercise</a:t>
            </a:r>
          </a:p>
        </p:txBody>
      </p:sp>
    </p:spTree>
    <p:extLst>
      <p:ext uri="{BB962C8B-B14F-4D97-AF65-F5344CB8AC3E}">
        <p14:creationId xmlns:p14="http://schemas.microsoft.com/office/powerpoint/2010/main" val="14443628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E24C-0A61-2A75-D985-7119E808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E4F39-DB6D-A740-A44B-CBE3EF8C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to the Chaos folder, reorganize it and rename files based on the principles we learned today.</a:t>
            </a:r>
          </a:p>
          <a:p>
            <a:r>
              <a:rPr lang="en-US" dirty="0"/>
              <a:t>All files in this example folder pertain to the same project.</a:t>
            </a:r>
          </a:p>
          <a:p>
            <a:r>
              <a:rPr lang="en-US" dirty="0"/>
              <a:t>The mock files are empty, they are there just for practice.</a:t>
            </a:r>
          </a:p>
          <a:p>
            <a:r>
              <a:rPr lang="en-US"/>
              <a:t>If there are folders or files that you think must be added, feel free to do so!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629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E9688-19BC-34E4-A532-067AB904D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D3942794-5E05-291B-8543-4A8ACE2D57E2}"/>
              </a:ext>
            </a:extLst>
          </p:cNvPr>
          <p:cNvSpPr/>
          <p:nvPr/>
        </p:nvSpPr>
        <p:spPr>
          <a:xfrm>
            <a:off x="10054397" y="2636920"/>
            <a:ext cx="2137603" cy="4221080"/>
          </a:xfrm>
          <a:custGeom>
            <a:avLst/>
            <a:gdLst>
              <a:gd name="connsiteX0" fmla="*/ 2137603 w 2137603"/>
              <a:gd name="connsiteY0" fmla="*/ 0 h 4221080"/>
              <a:gd name="connsiteX1" fmla="*/ 2137603 w 2137603"/>
              <a:gd name="connsiteY1" fmla="*/ 578403 h 4221080"/>
              <a:gd name="connsiteX2" fmla="*/ 292910 w 2137603"/>
              <a:gd name="connsiteY2" fmla="*/ 4221080 h 4221080"/>
              <a:gd name="connsiteX3" fmla="*/ 0 w 2137603"/>
              <a:gd name="connsiteY3" fmla="*/ 4221080 h 42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603" h="4221080">
                <a:moveTo>
                  <a:pt x="2137603" y="0"/>
                </a:moveTo>
                <a:lnTo>
                  <a:pt x="2137603" y="578403"/>
                </a:lnTo>
                <a:lnTo>
                  <a:pt x="292910" y="4221080"/>
                </a:lnTo>
                <a:lnTo>
                  <a:pt x="0" y="4221080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6227CF2-B3B4-9012-17BA-5F01C0EAFE97}"/>
              </a:ext>
            </a:extLst>
          </p:cNvPr>
          <p:cNvSpPr/>
          <p:nvPr/>
        </p:nvSpPr>
        <p:spPr>
          <a:xfrm>
            <a:off x="9324482" y="1195572"/>
            <a:ext cx="2867518" cy="5662428"/>
          </a:xfrm>
          <a:custGeom>
            <a:avLst/>
            <a:gdLst>
              <a:gd name="connsiteX0" fmla="*/ 2867518 w 2867518"/>
              <a:gd name="connsiteY0" fmla="*/ 0 h 5662428"/>
              <a:gd name="connsiteX1" fmla="*/ 2867518 w 2867518"/>
              <a:gd name="connsiteY1" fmla="*/ 578403 h 5662428"/>
              <a:gd name="connsiteX2" fmla="*/ 292910 w 2867518"/>
              <a:gd name="connsiteY2" fmla="*/ 5662428 h 5662428"/>
              <a:gd name="connsiteX3" fmla="*/ 0 w 2867518"/>
              <a:gd name="connsiteY3" fmla="*/ 5662428 h 566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7518" h="5662428">
                <a:moveTo>
                  <a:pt x="2867518" y="0"/>
                </a:moveTo>
                <a:lnTo>
                  <a:pt x="2867518" y="578403"/>
                </a:lnTo>
                <a:lnTo>
                  <a:pt x="292910" y="5662428"/>
                </a:lnTo>
                <a:lnTo>
                  <a:pt x="0" y="5662428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DBEDA763-0CD2-FA7A-251F-8A1AD9BEB56C}"/>
              </a:ext>
            </a:extLst>
          </p:cNvPr>
          <p:cNvSpPr/>
          <p:nvPr/>
        </p:nvSpPr>
        <p:spPr>
          <a:xfrm>
            <a:off x="4981075" y="0"/>
            <a:ext cx="6845968" cy="6858000"/>
          </a:xfrm>
          <a:prstGeom prst="parallelogram">
            <a:avLst>
              <a:gd name="adj" fmla="val 49291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69DDE58-8D8E-A11A-45F8-FF1B2ADD2736}"/>
              </a:ext>
            </a:extLst>
          </p:cNvPr>
          <p:cNvSpPr/>
          <p:nvPr/>
        </p:nvSpPr>
        <p:spPr>
          <a:xfrm>
            <a:off x="3356518" y="0"/>
            <a:ext cx="4565784" cy="6858000"/>
          </a:xfrm>
          <a:prstGeom prst="parallelogram">
            <a:avLst>
              <a:gd name="adj" fmla="val 74735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42C00-7032-1204-CA48-F326F0A9CFF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208103"/>
            <a:ext cx="12192000" cy="2286000"/>
          </a:xfrm>
          <a:prstGeom prst="rect">
            <a:avLst/>
          </a:prstGeom>
          <a:solidFill>
            <a:srgbClr val="E4E0EE"/>
          </a:solidFill>
        </p:spPr>
        <p:txBody>
          <a:bodyPr wrap="square" lIns="914400" rIns="9144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0893550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221A7-6F62-0ACE-CCBA-0385ECD92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441D-F497-FE3D-5C50-C80471999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1-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F0102-8871-FF66-C953-5E94BCCC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4" y="992420"/>
            <a:ext cx="8349616" cy="56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4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B422C-0D6C-4DD8-6674-22C7F26FF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C47D5AE4-C4FE-9BFD-5B18-E268F8AB3FF7}"/>
              </a:ext>
            </a:extLst>
          </p:cNvPr>
          <p:cNvSpPr/>
          <p:nvPr/>
        </p:nvSpPr>
        <p:spPr>
          <a:xfrm>
            <a:off x="10054397" y="2636920"/>
            <a:ext cx="2137603" cy="4221080"/>
          </a:xfrm>
          <a:custGeom>
            <a:avLst/>
            <a:gdLst>
              <a:gd name="connsiteX0" fmla="*/ 2137603 w 2137603"/>
              <a:gd name="connsiteY0" fmla="*/ 0 h 4221080"/>
              <a:gd name="connsiteX1" fmla="*/ 2137603 w 2137603"/>
              <a:gd name="connsiteY1" fmla="*/ 578403 h 4221080"/>
              <a:gd name="connsiteX2" fmla="*/ 292910 w 2137603"/>
              <a:gd name="connsiteY2" fmla="*/ 4221080 h 4221080"/>
              <a:gd name="connsiteX3" fmla="*/ 0 w 2137603"/>
              <a:gd name="connsiteY3" fmla="*/ 4221080 h 42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603" h="4221080">
                <a:moveTo>
                  <a:pt x="2137603" y="0"/>
                </a:moveTo>
                <a:lnTo>
                  <a:pt x="2137603" y="578403"/>
                </a:lnTo>
                <a:lnTo>
                  <a:pt x="292910" y="4221080"/>
                </a:lnTo>
                <a:lnTo>
                  <a:pt x="0" y="4221080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DA5D0D8-3E01-BC70-603A-2C51EFEB9CB5}"/>
              </a:ext>
            </a:extLst>
          </p:cNvPr>
          <p:cNvSpPr/>
          <p:nvPr/>
        </p:nvSpPr>
        <p:spPr>
          <a:xfrm>
            <a:off x="9324482" y="1195572"/>
            <a:ext cx="2867518" cy="5662428"/>
          </a:xfrm>
          <a:custGeom>
            <a:avLst/>
            <a:gdLst>
              <a:gd name="connsiteX0" fmla="*/ 2867518 w 2867518"/>
              <a:gd name="connsiteY0" fmla="*/ 0 h 5662428"/>
              <a:gd name="connsiteX1" fmla="*/ 2867518 w 2867518"/>
              <a:gd name="connsiteY1" fmla="*/ 578403 h 5662428"/>
              <a:gd name="connsiteX2" fmla="*/ 292910 w 2867518"/>
              <a:gd name="connsiteY2" fmla="*/ 5662428 h 5662428"/>
              <a:gd name="connsiteX3" fmla="*/ 0 w 2867518"/>
              <a:gd name="connsiteY3" fmla="*/ 5662428 h 566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7518" h="5662428">
                <a:moveTo>
                  <a:pt x="2867518" y="0"/>
                </a:moveTo>
                <a:lnTo>
                  <a:pt x="2867518" y="578403"/>
                </a:lnTo>
                <a:lnTo>
                  <a:pt x="292910" y="5662428"/>
                </a:lnTo>
                <a:lnTo>
                  <a:pt x="0" y="5662428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37C629A-FA71-D8A3-FDEE-536FCFEED56B}"/>
              </a:ext>
            </a:extLst>
          </p:cNvPr>
          <p:cNvSpPr/>
          <p:nvPr/>
        </p:nvSpPr>
        <p:spPr>
          <a:xfrm>
            <a:off x="4981075" y="0"/>
            <a:ext cx="6845968" cy="6858000"/>
          </a:xfrm>
          <a:prstGeom prst="parallelogram">
            <a:avLst>
              <a:gd name="adj" fmla="val 49291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08370881-763C-D98E-5281-490C56C844F1}"/>
              </a:ext>
            </a:extLst>
          </p:cNvPr>
          <p:cNvSpPr/>
          <p:nvPr/>
        </p:nvSpPr>
        <p:spPr>
          <a:xfrm>
            <a:off x="3356518" y="0"/>
            <a:ext cx="4565784" cy="6858000"/>
          </a:xfrm>
          <a:prstGeom prst="parallelogram">
            <a:avLst>
              <a:gd name="adj" fmla="val 74735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92F923-7DCE-7802-111B-B8503A6D0EF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208103"/>
            <a:ext cx="12192000" cy="2286000"/>
          </a:xfrm>
          <a:prstGeom prst="rect">
            <a:avLst/>
          </a:prstGeom>
          <a:solidFill>
            <a:srgbClr val="E4E0EE"/>
          </a:solidFill>
        </p:spPr>
        <p:txBody>
          <a:bodyPr wrap="square" lIns="914400" rIns="9144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Project Structure</a:t>
            </a:r>
          </a:p>
        </p:txBody>
      </p:sp>
    </p:spTree>
    <p:extLst>
      <p:ext uri="{BB962C8B-B14F-4D97-AF65-F5344CB8AC3E}">
        <p14:creationId xmlns:p14="http://schemas.microsoft.com/office/powerpoint/2010/main" val="14795524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C4952-46DF-B388-2A57-28E6DBCC8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06004A9F-A3A1-91D7-51DF-0F9667F49901}"/>
              </a:ext>
            </a:extLst>
          </p:cNvPr>
          <p:cNvSpPr/>
          <p:nvPr/>
        </p:nvSpPr>
        <p:spPr>
          <a:xfrm>
            <a:off x="10054397" y="2636920"/>
            <a:ext cx="2137603" cy="4221080"/>
          </a:xfrm>
          <a:custGeom>
            <a:avLst/>
            <a:gdLst>
              <a:gd name="connsiteX0" fmla="*/ 2137603 w 2137603"/>
              <a:gd name="connsiteY0" fmla="*/ 0 h 4221080"/>
              <a:gd name="connsiteX1" fmla="*/ 2137603 w 2137603"/>
              <a:gd name="connsiteY1" fmla="*/ 578403 h 4221080"/>
              <a:gd name="connsiteX2" fmla="*/ 292910 w 2137603"/>
              <a:gd name="connsiteY2" fmla="*/ 4221080 h 4221080"/>
              <a:gd name="connsiteX3" fmla="*/ 0 w 2137603"/>
              <a:gd name="connsiteY3" fmla="*/ 4221080 h 4221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603" h="4221080">
                <a:moveTo>
                  <a:pt x="2137603" y="0"/>
                </a:moveTo>
                <a:lnTo>
                  <a:pt x="2137603" y="578403"/>
                </a:lnTo>
                <a:lnTo>
                  <a:pt x="292910" y="4221080"/>
                </a:lnTo>
                <a:lnTo>
                  <a:pt x="0" y="4221080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71FC1A02-775F-925B-8D65-685BEF7791D1}"/>
              </a:ext>
            </a:extLst>
          </p:cNvPr>
          <p:cNvSpPr/>
          <p:nvPr/>
        </p:nvSpPr>
        <p:spPr>
          <a:xfrm>
            <a:off x="9324482" y="1195572"/>
            <a:ext cx="2867518" cy="5662428"/>
          </a:xfrm>
          <a:custGeom>
            <a:avLst/>
            <a:gdLst>
              <a:gd name="connsiteX0" fmla="*/ 2867518 w 2867518"/>
              <a:gd name="connsiteY0" fmla="*/ 0 h 5662428"/>
              <a:gd name="connsiteX1" fmla="*/ 2867518 w 2867518"/>
              <a:gd name="connsiteY1" fmla="*/ 578403 h 5662428"/>
              <a:gd name="connsiteX2" fmla="*/ 292910 w 2867518"/>
              <a:gd name="connsiteY2" fmla="*/ 5662428 h 5662428"/>
              <a:gd name="connsiteX3" fmla="*/ 0 w 2867518"/>
              <a:gd name="connsiteY3" fmla="*/ 5662428 h 566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7518" h="5662428">
                <a:moveTo>
                  <a:pt x="2867518" y="0"/>
                </a:moveTo>
                <a:lnTo>
                  <a:pt x="2867518" y="578403"/>
                </a:lnTo>
                <a:lnTo>
                  <a:pt x="292910" y="5662428"/>
                </a:lnTo>
                <a:lnTo>
                  <a:pt x="0" y="5662428"/>
                </a:lnTo>
                <a:close/>
              </a:path>
            </a:pathLst>
          </a:cu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795A95C7-6952-1BD3-DDC2-7489DC24D4C6}"/>
              </a:ext>
            </a:extLst>
          </p:cNvPr>
          <p:cNvSpPr/>
          <p:nvPr/>
        </p:nvSpPr>
        <p:spPr>
          <a:xfrm>
            <a:off x="4981075" y="0"/>
            <a:ext cx="6845968" cy="6858000"/>
          </a:xfrm>
          <a:prstGeom prst="parallelogram">
            <a:avLst>
              <a:gd name="adj" fmla="val 49291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D9E26B57-49C3-8597-9B3E-369EA7050E69}"/>
              </a:ext>
            </a:extLst>
          </p:cNvPr>
          <p:cNvSpPr/>
          <p:nvPr/>
        </p:nvSpPr>
        <p:spPr>
          <a:xfrm>
            <a:off x="3356518" y="0"/>
            <a:ext cx="4565784" cy="6858000"/>
          </a:xfrm>
          <a:prstGeom prst="parallelogram">
            <a:avLst>
              <a:gd name="adj" fmla="val 74735"/>
            </a:avLst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2F83FF-5DEA-7940-D90F-0D761953DAC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208103"/>
            <a:ext cx="12192000" cy="2286000"/>
          </a:xfrm>
          <a:prstGeom prst="rect">
            <a:avLst/>
          </a:prstGeom>
          <a:solidFill>
            <a:srgbClr val="E4E0EE"/>
          </a:solidFill>
        </p:spPr>
        <p:txBody>
          <a:bodyPr wrap="square" lIns="914400" rIns="9144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443981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CE8F-8CB9-B601-E23C-589F4127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8873-162D-7C61-1ABC-ADC0BBB92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cool post on file structure:</a:t>
            </a:r>
          </a:p>
          <a:p>
            <a:r>
              <a:rPr lang="en-US" dirty="0">
                <a:hlinkClick r:id="rId2"/>
              </a:rPr>
              <a:t>https://mitcommlab.mit.edu/broad/commkit/file-structure/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workshop by our very own data management team:</a:t>
            </a:r>
          </a:p>
          <a:p>
            <a:r>
              <a:rPr lang="en-US" dirty="0" err="1"/>
              <a:t>Tobin_Magle_Data_Management_Slides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Related workshops by our data science team:</a:t>
            </a:r>
          </a:p>
          <a:p>
            <a:r>
              <a:rPr lang="en-US" dirty="0">
                <a:hlinkClick r:id="rId3"/>
              </a:rPr>
              <a:t>The command line</a:t>
            </a:r>
            <a:endParaRPr lang="en-US" dirty="0"/>
          </a:p>
          <a:p>
            <a:r>
              <a:rPr lang="en-US" dirty="0">
                <a:hlinkClick r:id="rId4"/>
              </a:rPr>
              <a:t>Conda environments</a:t>
            </a:r>
            <a:endParaRPr lang="en-US" dirty="0"/>
          </a:p>
          <a:p>
            <a:r>
              <a:rPr lang="en-US" dirty="0">
                <a:hlinkClick r:id="rId5"/>
              </a:rPr>
              <a:t>Git and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9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16DD-FD28-472B-513B-2B386053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your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33B08-EFF3-A77D-B5E8-59AF44AB1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your project use data?</a:t>
            </a:r>
          </a:p>
          <a:p>
            <a:r>
              <a:rPr lang="en-US" dirty="0"/>
              <a:t>If so, at which stage?</a:t>
            </a:r>
          </a:p>
          <a:p>
            <a:pPr lvl="1"/>
            <a:r>
              <a:rPr lang="en-US" dirty="0"/>
              <a:t>At the beginning (training, preprocessing, ...)</a:t>
            </a:r>
          </a:p>
          <a:p>
            <a:pPr lvl="1"/>
            <a:r>
              <a:rPr lang="en-US" dirty="0"/>
              <a:t>At the end (calibration, validation, ...)</a:t>
            </a:r>
          </a:p>
          <a:p>
            <a:pPr lvl="1"/>
            <a:r>
              <a:rPr lang="en-US" dirty="0"/>
              <a:t>Throughout (sensors, inference, ...)</a:t>
            </a:r>
          </a:p>
          <a:p>
            <a:r>
              <a:rPr lang="en-US" dirty="0"/>
              <a:t>Is your project iterative in nature?</a:t>
            </a:r>
          </a:p>
          <a:p>
            <a:r>
              <a:rPr lang="en-US" dirty="0"/>
              <a:t>Does your project branch into possible models / analyses?</a:t>
            </a:r>
          </a:p>
        </p:txBody>
      </p:sp>
    </p:spTree>
    <p:extLst>
      <p:ext uri="{BB962C8B-B14F-4D97-AF65-F5344CB8AC3E}">
        <p14:creationId xmlns:p14="http://schemas.microsoft.com/office/powerpoint/2010/main" val="4206823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3532</TotalTime>
  <Words>3104</Words>
  <Application>Microsoft Macintosh PowerPoint</Application>
  <PresentationFormat>Widescreen</PresentationFormat>
  <Paragraphs>474</Paragraphs>
  <Slides>81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Andale Mono</vt:lpstr>
      <vt:lpstr>Aptos</vt:lpstr>
      <vt:lpstr>Aptos Display</vt:lpstr>
      <vt:lpstr>Arial</vt:lpstr>
      <vt:lpstr>Wingdings</vt:lpstr>
      <vt:lpstr>Office Theme</vt:lpstr>
      <vt:lpstr>The Researcher’s Guide to Code Organization</vt:lpstr>
      <vt:lpstr>PowerPoint Presentation</vt:lpstr>
      <vt:lpstr>Does this sound familiar?</vt:lpstr>
      <vt:lpstr>Motivation</vt:lpstr>
      <vt:lpstr>Overview</vt:lpstr>
      <vt:lpstr>Day 1- Overview</vt:lpstr>
      <vt:lpstr>General Principles</vt:lpstr>
      <vt:lpstr>PowerPoint Presentation</vt:lpstr>
      <vt:lpstr>Identify your project structure</vt:lpstr>
      <vt:lpstr>A simple project taxonomy*</vt:lpstr>
      <vt:lpstr>Examples</vt:lpstr>
      <vt:lpstr>Exercise</vt:lpstr>
      <vt:lpstr>PowerPoint Presentation</vt:lpstr>
      <vt:lpstr>Keep the project contained</vt:lpstr>
      <vt:lpstr>Bad!</vt:lpstr>
      <vt:lpstr>Separation of Concerns</vt:lpstr>
      <vt:lpstr>Good! Common organization paradigm</vt:lpstr>
      <vt:lpstr>Example</vt:lpstr>
      <vt:lpstr>No size fits all</vt:lpstr>
      <vt:lpstr>Tree structures</vt:lpstr>
      <vt:lpstr>Exercise</vt:lpstr>
      <vt:lpstr>Note on literature</vt:lpstr>
      <vt:lpstr>General Principles</vt:lpstr>
      <vt:lpstr>PowerPoint Presentation</vt:lpstr>
      <vt:lpstr>The current working directory</vt:lpstr>
      <vt:lpstr>Absolute vs relative paths</vt:lpstr>
      <vt:lpstr>Where’s your Desktop?</vt:lpstr>
      <vt:lpstr>Use relative paths!</vt:lpstr>
      <vt:lpstr>Path Standardization</vt:lpstr>
      <vt:lpstr>Example</vt:lpstr>
      <vt:lpstr>General Principles</vt:lpstr>
      <vt:lpstr>Exercise</vt:lpstr>
      <vt:lpstr>PowerPoint Presentation</vt:lpstr>
      <vt:lpstr>Conventions</vt:lpstr>
      <vt:lpstr>Conventions – versioning</vt:lpstr>
      <vt:lpstr>Conventions - dating</vt:lpstr>
      <vt:lpstr>Conventions – casing for legibility</vt:lpstr>
      <vt:lpstr>General Principles</vt:lpstr>
      <vt:lpstr>PowerPoint Presentation</vt:lpstr>
      <vt:lpstr>Where to document</vt:lpstr>
      <vt:lpstr>README file</vt:lpstr>
      <vt:lpstr>Example</vt:lpstr>
      <vt:lpstr>General Principles</vt:lpstr>
      <vt:lpstr>PowerPoint Presentation</vt:lpstr>
      <vt:lpstr>What should README be?</vt:lpstr>
      <vt:lpstr>Different data types</vt:lpstr>
      <vt:lpstr>Data: language specific vs agnostic</vt:lpstr>
      <vt:lpstr>Auxiliary files</vt:lpstr>
      <vt:lpstr>Seeing hidden files</vt:lpstr>
      <vt:lpstr>Creating files</vt:lpstr>
      <vt:lpstr>Exercise</vt:lpstr>
      <vt:lpstr>General Principles</vt:lpstr>
      <vt:lpstr>PowerPoint Presentation</vt:lpstr>
      <vt:lpstr>What and why?</vt:lpstr>
      <vt:lpstr>Example</vt:lpstr>
      <vt:lpstr>Git</vt:lpstr>
      <vt:lpstr>GitHub</vt:lpstr>
      <vt:lpstr>.gitignore</vt:lpstr>
      <vt:lpstr>General Principles</vt:lpstr>
      <vt:lpstr>PowerPoint Presentation</vt:lpstr>
      <vt:lpstr>The command line interface</vt:lpstr>
      <vt:lpstr>Who’s afraid of the CLI?</vt:lpstr>
      <vt:lpstr>PowerPoint Presentation</vt:lpstr>
      <vt:lpstr>IDEs</vt:lpstr>
      <vt:lpstr>Examples</vt:lpstr>
      <vt:lpstr>Choose your own adventure – but choose well!</vt:lpstr>
      <vt:lpstr>Aside note on Jupyter notebooks</vt:lpstr>
      <vt:lpstr>PowerPoint Presentation</vt:lpstr>
      <vt:lpstr>Environments</vt:lpstr>
      <vt:lpstr>Dependency hell</vt:lpstr>
      <vt:lpstr>The proprietary paradise</vt:lpstr>
      <vt:lpstr>Environments and package managers</vt:lpstr>
      <vt:lpstr>Environment cheat sheet*</vt:lpstr>
      <vt:lpstr>Example</vt:lpstr>
      <vt:lpstr>General principles</vt:lpstr>
      <vt:lpstr>PowerPoint Presentation</vt:lpstr>
      <vt:lpstr>Chaos</vt:lpstr>
      <vt:lpstr>PowerPoint Presentation</vt:lpstr>
      <vt:lpstr>Day 1- Overview</vt:lpstr>
      <vt:lpstr>PowerPoint Presentation</vt:lpstr>
      <vt:lpstr>Other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Efren Nauvoo Cruz Cortes</dc:creator>
  <cp:lastModifiedBy>Efren Nauvoo Cruz Cortes</cp:lastModifiedBy>
  <cp:revision>66</cp:revision>
  <dcterms:created xsi:type="dcterms:W3CDTF">2025-02-17T21:45:49Z</dcterms:created>
  <dcterms:modified xsi:type="dcterms:W3CDTF">2025-02-20T19:12:43Z</dcterms:modified>
</cp:coreProperties>
</file>