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4" r:id="rId3"/>
  </p:sldMasterIdLst>
  <p:notesMasterIdLst>
    <p:notesMasterId r:id="rId35"/>
  </p:notesMasterIdLst>
  <p:sldIdLst>
    <p:sldId id="256" r:id="rId4"/>
    <p:sldId id="307" r:id="rId5"/>
    <p:sldId id="305" r:id="rId6"/>
    <p:sldId id="302" r:id="rId7"/>
    <p:sldId id="315" r:id="rId8"/>
    <p:sldId id="316" r:id="rId9"/>
    <p:sldId id="313" r:id="rId10"/>
    <p:sldId id="317" r:id="rId11"/>
    <p:sldId id="312" r:id="rId12"/>
    <p:sldId id="318" r:id="rId13"/>
    <p:sldId id="290" r:id="rId14"/>
    <p:sldId id="288" r:id="rId15"/>
    <p:sldId id="291" r:id="rId16"/>
    <p:sldId id="292" r:id="rId17"/>
    <p:sldId id="293" r:id="rId18"/>
    <p:sldId id="294" r:id="rId19"/>
    <p:sldId id="258" r:id="rId20"/>
    <p:sldId id="269" r:id="rId21"/>
    <p:sldId id="319" r:id="rId22"/>
    <p:sldId id="320" r:id="rId23"/>
    <p:sldId id="275" r:id="rId24"/>
    <p:sldId id="321" r:id="rId25"/>
    <p:sldId id="270" r:id="rId26"/>
    <p:sldId id="276" r:id="rId27"/>
    <p:sldId id="274" r:id="rId28"/>
    <p:sldId id="322" r:id="rId29"/>
    <p:sldId id="324" r:id="rId30"/>
    <p:sldId id="326" r:id="rId31"/>
    <p:sldId id="323" r:id="rId32"/>
    <p:sldId id="325" r:id="rId33"/>
    <p:sldId id="32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8"/>
  </p:normalViewPr>
  <p:slideViewPr>
    <p:cSldViewPr snapToGrid="0">
      <p:cViewPr>
        <p:scale>
          <a:sx n="100" d="100"/>
          <a:sy n="100" d="100"/>
        </p:scale>
        <p:origin x="1144" y="504"/>
      </p:cViewPr>
      <p:guideLst>
        <p:guide orient="horz" pos="3648"/>
        <p:guide pos="3840"/>
        <p:guide orient="horz" pos="18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17:50:10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1 544 24575,'13'0'0,"32"0"0,32 0 0,-27 0 0,3 0 0,9 0 0,2 0-1346,-1 0 0,1 0 1346,9 0 0,2 0-701,-3 0 1,1 0 700,1 0 0,1 0 0,1-2 0,2 0 0,3-2 0,2-1 0,10-1 0,2-2-555,-27 2 0,0-1 1,1 0 554,1 0 0,0 0 0,0 0 0,1-1 0,-1 1 0,1-1 0,2 0 0,1 0 0,-1 1 0,1 0 0,1 1 0,0 0-930,5 0 0,1 0 0,1 0 930,4 0 0,1-1 0,0 1 0,2 1 0,0 1 0,1-1-1124,2-1 1,0 0 0,-2 0 1123,-7 1 0,-2-1 0,0 1 0,-1 1 0,-1 0 0,0 0-239,-1-1 0,1 0 0,0-1 239,1 1 0,2 0 0,0-1 0,9 0 0,0 0 0,1-1 0,-2 0 0,-1-1 0,0 0 0,-3 0 0,0 0 0,-2 0 0,-4 0 0,-1 0 0,-1 0 75,-5 1 0,-1 0 0,-2-1-75,-2-1 0,-2 0 0,0 0 0,28-4 0,-2-1 512,-13 1 0,-1 1-512,2-1 0,-1 1 0,-3 4 0,0 0 0,-3 1 0,-2 0 0,-6 2 0,-3 0 0,34 0 3693,-8-2-3693,-6 3 2094,10 0-2094,-7 0 0,-9 3 0,-8 1 2145,-6-1-2145,-10 1 1614,-4 0-1614,-8 0 0,-8 0 0,-6 0 1184,-5 0-1184,-6 0 655,-1 0-655,-2 0 0,-3 0 0,1 0 0,-2 0 0,1 0 0,-4 0 0,-2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04:09:25.9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24575,'19'0'0,"21"5"0,18 10 0,3 6 0,8 11 0,-16 1 0,-8 2 0,-2 0 0,-8-5 0,1 1 0,1-2 0,0 0 0,-3-4 0,-1-3 0,-4-2 0,-4-1 0,3 1 0,-4-3 0,0 1 0,-3-3 0,-1 1 0,1-2 0,1 0 0,2 1 0,-5 1 0,0-1 0,-1-1 0,-2-1 0,1-3 0,-2 0 0,0-1 0,2 1 0,0-1 0,0 2 0,-2-1 0,0 2 0,-1 1 0,1 0 0,-3-1 0,-2 0 0,-1-5 0,0 0 0,-4-4 0,-1-1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04:09:27.6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23 13754,'2'-11'0,"3"3"4405,8 8-4405,10 0 1877,8 0-1877,1 0 1031,4 0-1031,1-2 3508,-1 1-3508,7 4 0,-7 2 0,0 8 0,-2 0 0,0 3 0,9 2 0,3 4 0,3 4 0,3 5 0,7 5 0,4 1 0,2 1 0,-2 0 0,0-1 0,-1 0 0,-5-4 0,-3-1 0,-5 0 0,1-4 0,2 6 0,0-3 0,1 4 0,1 0 0,3 2 0,2 0 0,-5-1 0,-2-1 0,-4-1 0,-1 0 0,-2-5 0,-7-1 0,-2-4 0,-1 1 0,3 4 0,7 2 0,6 3 0,2 1 0,5 2 0,2 4 0,-1-2 0,-1-3 0,-6-5 0,-8-6 0,-9-3 0,-4-2 0,-1-2 0,-1 0 0,3-1 0,-3-2 0,-3 1 0,-2-2 0,-5-1 0,0-1 0,-4-2 0,-3-1 0,2 1 0,-2-2 0,-1 0 0,-1-1 0,-3-1 0,-1-1 0,0 1 0,0 2 0,-2-4 0,-1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04:09:28.9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24575,'12'0'0,"7"0"0,7 0 0,3 0 0,6 0 0,4 0 0,-3 0 0,4 2 0,-6 4 0,0 2 0,-1 8 0,0 3 0,0-1 0,4 2 0,-1-2 0,-3-1 0,-3 0 0,-3 0 0,5-1 0,3 4 0,-2-3 0,-4-2 0,-3-1 0,-4 0 0,-1-1 0,0 0 0,-3-1 0,-1-2 0,0 0 0,-3-2 0,1 1 0,-3-1 0,1 0 0,1-1 0,0 1 0,1-3 0,-3 0 0,0 0 0,-3 0 0,-4-3 0,-1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04:09:30.2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24575,'24'0'0,"-1"0"0,2 0 0,-1 0 0,0 0 0,3 0 0,1 0 0,4 0 0,2 3 0,-2 2 0,-2 2 0,1 5 0,0 2 0,2 0 0,-2 0 0,1-2 0,-2 0 0,2 0 0,0 2 0,1 1 0,0 1 0,-2 1 0,-4-3 0,-5-3 0,-1-2 0,-3 0 0,-2 0 0,-1 0 0,-3-1 0,-2-2 0,-1-1 0,0-2 0,-1-1 0,-1 0 0,0 1 0,-1-1 0,0 1 0,1-1 0,-3 0 0,-1-1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04:09:32.6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 24575,'16'0'0,"-1"0"0,-2 0 0,2 0 0,2 0 0,3 0 0,-2 0 0,2 0 0,-1 0 0,1 0 0,4-2 0,1-1 0,3 5 0,0 4 0,0 5 0,-3 1 0,-1-1 0,5 2 0,1 2 0,7 2 0,3 0 0,3 7 0,3 3 0,-2 2 0,-2 0 0,-4-4 0,2 0 0,1 0 0,-1-1 0,5 5 0,-7-4 0,-1-1 0,-1-2 0,-4-4 0,0 2 0,-3 0 0,0-3 0,-3-1 0,2 1 0,0-1 0,-2 0 0,-2 0 0,-3-1 0,-1-2 0,-2-2 0,-3-2 0,-2-1 0,-3 0 0,0 0 0,-1 1 0,-1-2 0,1-2 0,-2-1 0,-2-3 0,-3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04:09:41.6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24575,'22'13'0,"1"0"0,17 21 0,5 9 0,3 6 0,9 9 0,-1-9 0,-3-3 0,-2 1 0,-4-4 0,0 0 0,3 3 0,-1-4 0,-3-4 0,-4-6 0,3-2 0,-1 0 0,11 10 0,5 10 0,3 6 0,0 2 0,-8 2 0,-2 1 0,1 1 0,1 2 0,-2-3 0,-5-1 0,-6-6 0,0-2 0,1 0 0,1 4 0,2 7 0,0 2 0,1 3 0,-1 2 0,1 4 0,-4-2 0,-1 0 0,-4-1 0,-5-5 0,3 3 0,-7-11 0,0-2 0,-1 3 0,-2 3 0,1 10 0,-1 3 0,1 2 0,-2 1 0,1-1 0,1 1 0,-11-29 0,1 3 0,3 6 0,1 0-322,-1-1 1,0 0 321,0 0 0,0-3 0,10 25 0,0-8 0,4 6 0,4-3 0,7 4 0,1-6 0,0-5-150,3-3 150,1-6 0,2-5 0,-1-5 0,0-1 0,4 2 0,0-1 0,-1-5 638,-2-4-638,0 0 0,1 1 0,5 8 155,-4 1-155,-5-1 0,-8-3 0,-3-4 0,-7-1 0,-4-2 0,-2 0 0,-3 1 0,4 15 0,-1 0 0,-1 5 0,1 1 0,0-6 0,3 11 0,1 0 0,-1-3 0,-1 0 0,-3-6 0,-3-4 0,-4-2 0,-1-4 0,-5 0 0,-2-2 0,-4 0 0,0-1 0,1-4 0,-3 4 0,0-3 0,0 1 0,1 0 0,-1-4 0,0 4 0,0 1 0,0 3 0,0 9 0,0 2 0,-1-1 0,1-3 0,0-9 0,0-3 0,-1-1 0,1-6 0,0 1 0,-1-4 0,-1-6 0,-1-3 0,0-5 0,0-3 0,0-1 0,0-3 0,0-1 0,0 1 0,0 0 0,0 2 0,0 4 0,0 3 0,0 5 0,0 1 0,0 1 0,0-11 0,0-4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04:09:44.8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24575,'15'0'0,"0"0"0,10 0 0,8 0 0,-2 0 0,1 2 0,2 4 0,-2 4 0,6 8 0,-1 4 0,-5 3 0,7 6 0,3-1 0,0-1 0,4 4 0,-8-6 0,0-1 0,-3-1 0,-4-5 0,4 4 0,-2-3 0,0 0 0,-4-3 0,0 0 0,0-1 0,-3-2 0,-2-2 0,-4-3 0,1 0 0,-3-1 0,-1 0 0,-2-1 0,-1 1 0,-2-1 0,-3 0 0,0-2 0,0-1 0,0-2 0,0 1 0,-1-2 0,1 0 0,-2 1 0,0-1 0,2 1 0,3 2 0,2-2 0,3 1 0,-3-1 0,1 0 0,0 1 0,-2-1 0,-2-1 0,-2 0 0,3-2 0,-1 1 0,1 0 0,-2 2 0,-1-1 0,1 0 0,0-2 0,2 0 0,-5 1 0,-1 3 0,-2 2 0,-3-2 0,1-1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04:09:46.1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 17 24575,'-6'-12'0,"15"7"0,19 16 0,17 11 0,6 8 0,7 8 0,9 6 0,-15-10 0,4 2 0,6 7 0,3 1-1136,9 5 1,2 2 1135,5 4 0,0 0 0,-10-5 0,-1-1 0,6 1 0,1 1 0,0 2 0,1 0 0,3 2 0,0-1 0,-2 0 0,-2 0 0,-1 0 0,-2-1 0,-11-9 0,-3-2 0,-2-1 0,-1-2-493,1 0 1,-1-1 492,-6-5 0,1-1 0,9 6 0,1 0-663,0 0 0,0-1 663,2 1 0,0 1 0,6 4 0,0-1 0,-4-1 0,0-2 0,5 3 0,0-2 0,-4-3 0,-3-2 0,-4-2 0,-1 0-133,-5-4 0,-3 0 133,-6-4 0,-3 0 1950,40 23-1950,-18-12 1005,-12-5-1005,-10-6 1551,-4-5-1551,-9-4 342,-11-4-342,-4-3 0,-4-1 0,-4-2 0,-2-3 0,-3-1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04:09:47.6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24575,'17'0'0,"20"0"0,21 0 0,15 0 0,9 0 0,-7 0 0,12 8 0,7 9-729,1 7 729,-43-8 0,0 2 0,2 1 0,2 1 0,4 2 0,3 2-868,9 6 0,3 0 868,1 2 0,1 0 0,1 2 0,0 1 0,3 2 0,0 1 0,-5-3 0,0 1 0,-1-1 0,0 0 0,-7-4 0,-1 0 0,0 0 0,-1 0 0,-3-2 0,0-1-579,0 2 1,-1 0 578,3 1 0,-1-1 0,-7-5 0,-2 1 0,3 3 0,0-1 0,-3-1 0,0-1 0,3 2 0,1 0 0,8 4 0,0 1 0,-6-4 0,0 0 0,-2 0 0,-1-1-278,-5-1 1,-3-1 277,-4-2 0,-1-1 0,42 22 602,-18-7-602,-17-7 1629,-15-10-1629,-9-4 0,-5-5 1272,-2-3-1272,6 3 674,8 5-674,6 4 0,6 3 0,6 3 0,3 0 0,4-1 0,-4-2 0,-12-5 0,-11-3 0,-11-4 0,-8-4 0,-4-4 0,-2-2 0,0 2 0,-3-3 0,-1 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04:09:49.3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24575,'36'3'0,"10"10"0,21 15 0,-1 3 0,-21-10 0,2 2 0,44 17 0,-8-4 0,3 3 0,-34-13 0,-1 0 0,-1 0 0,-5-1 0,5 6 0,-3-1 0,-5-1 0,2 0 0,-7-8 0,-2 1 0,0-1 0,-6-2 0,0 1 0,-3-3 0,-4-3 0,-10-6 0,-3-3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17:50:16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24575,'28'0'0,"12"0"0,54 0 0,-32 1 0,3 2 0,6 4 0,5 4 0,-8 0 0,5 2 0,1 2-2835,2 3 1,0 2 0,1 1 2834,1 1 0,1 1 0,-1 0 0,2 0 0,0 0 0,-1 1-100,-10-2 0,-2 0 0,0 1 100,2 0 0,0 2 0,2-1 0,6 2 0,1-1 0,1 2 0,-3 0 0,1 0 0,0 0 0,0 0 0,0 1 0,0-1 0,-2 0 0,-1 0 0,1 0 0,-2 0 0,0 0 0,1-1 0,-1 1 0,0 0 0,-1 0 0,-1 0 0,0 1 0,-1 0 0,0-1 0,-1-1 0,0 1 0,-1 1 0,-2-1 0,1 0 0,-4-1 0,0-1 0,-1-1 0,21 9 0,-1 0 0,-5-1 0,-1-1-504,-3 0 0,0 0 504,5 1 0,1 1 0,6 3 0,1 0 0,0 0 0,1 1 0,-2-1 0,0 1 0,-5-1 0,0 0 0,-1 0 0,-1 1 0,-4 0 0,-2 1 0,0-2 0,-3-1 0,-10-2 0,0 1 0,3 1 0,0 0 0,1-1 0,-1 0 0,-9-4 0,-1 1 0,5 0 0,-2 0-209,-8-5 1,-2 0 208,4 3 0,1-1 0,1 3 0,-1-1 0,-4-2 0,0-1 0,-2-1 0,0-1 0,41 24 0,-40-24 0,-1-1 0,40 24 0,-4-1 0,-3-1 0,-1 0 0,-5-1 0,-11-8 0,-6-1 5078,-5-5-5078,-3-3 2651,2 1-2651,-6-3 1699,-6-3-1699,-6-5 800,-7-4-800,-7-3 0,-4-2 0,-2-2 0,-1-2 0,-4-3 0,-7-2 0,-8 0 0,1 0 0,1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04:09:57.98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24575,'46'0'0,"10"0"0,34 0-1843,-34 0 0,5 0 1843,21 0 0,8 0-1048,-16 0 0,4 0 0,2 0 1048,8 0 0,3 0 0,2 0-424,-15 0 1,2 0-1,0 0 1,0 0 423,-5 0 0,-1 0 0,1 0 0,1 0-818,11 0 1,2 0 0,1 0 0,-1 0 817,-3 0 0,0 0 0,0 0 0,0 0 0,2 0 0,1 0 0,-1 0 0,0 0 0,-1 0 0,0 0 0,0 0 0,-3 0 0,-7 0 0,-1 0 0,0 0 0,1 0-378,7 0 0,2 0 0,1 0 1,-1 0 377,0 0 0,0 0 0,0 0 0,1 0 0,5 0 0,1-1 0,1 1 0,-1 1 0,-2 0 0,0 0 0,0 0 0,0 1 0,-1 0 0,-1 1 0,1 0 0,-1 1 0,-2 0 0,0 1 0,0 0 0,0 1 0,-1 0 0,0 0 0,0 1 0,-1 0 0,0-1 0,-2 1 0,1 0 0,-1 0-65,-2-1 0,-1 1 1,1 0-1,-2 0 65,-2-1 0,0 0 0,-2 1 0,1 0 0,20 3 0,0 0 0,-2 1 0,-2 1 0,-1 0 0,-1 1 0,-9-2 0,-2 1 0,0 0 0,-4 1 0,-1-1 0,0 0 202,-4 0 0,0 0 1,0 0-203,0-2 0,-1 1 0,1 0 0,5 1 0,0 1 0,1 0 0,-3-1 0,1-1 0,-1 1 0,-2-2 0,0 0 0,0 0 0,-2 1 0,-1 0 0,1 0 0,-2-1 0,1-1 0,0 1 0,-1-1 0,0 1 0,1 0 0,1 0 0,1 1 0,1 0 0,1 1 0,1 0 0,0-1 0,0 1 0,-1 0 0,1 0 0,1 1 0,0 0 0,-1 0 0,24 4 0,-2 0 0,-2 0 0,0 1 789,0 2 1,-1 2-790,-3 0 0,0 0 1208,6 2 0,-1 0-1208,0 3 0,-2 0 827,-5-3 0,-2 1-827,-1-2 0,-1 1 0,-9-2 0,-2-1 533,-1 0 0,-1 0-533,-2-1 0,-2 0 0,-6-1 0,-1-1 624,-1 2 0,-1 0-624,-3-1 0,0 1 0,-3 1 0,0 1 0,-1 2 0,-1 1 0,-3-1 0,-1 0 0,37 29 0,-40-25 0,1 1 0,37 28 0,-40-27 0,0 1 0,33 30 0,-35-26 0,0 0 588,31 34-588,-7-1 0,-7-5 0,-6-7 0,-9-5 0,-8-9 1824,-4-2-1824,-3-1 1338,2 2-1338,4 2 881,-2-2-881,0-2 362,2 0-362,-2-1 0,1 0 0,-3-1 0,2 1 0,0-1 0,-2-3 0,4 4 0,-5-6 0,-2-2 0,-2 2 0,-5-7 0,1 3 0,0-3 0,-3-5 0,-2-4 0,-3-4 0,-3-2 0,-2-1 0,-1-2 0,-2-2 0,0 0 0,1 1 0,1 4 0,3 4 0,3 3 0,0 6 0,-1 1 0,3 3 0,3 3 0,3 2 0,8 8 0,6 2 0,3 6 0,3 1 0,-3 0 0,-4-1 0,3 1 0,-2 1 0,-2-3 0,-3-3 0,-5-2 0,-2-3 0,-1 1 0,3 1 0,-3-4 0,1-3 0,-1-4 0,0-5 0,-1-3 0,0-3 0,-2-1 0,0-2 0,-2-3 0,-2-3 0,-2-3 0,-1-4 0,1 1 0,3-1 0,3-1 0,1 2 0,3-1 0,4 2 0,4 0 0,1 1 0,2 2 0,-2-2 0,-2 2 0,1-2 0,-1-3 0,-2 1 0,-3-2 0,-1 1 0,-5-1 0,-1-1 0,-2 1 0,-4 0 0,0 0 0,0 0 0,-4-2 0,-1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04:09:59.96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24575,'37'0'0,"12"0"0,15 0 0,13 8 0,6 5 0,-33 4 0,3 3 0,6 5 0,0 1 0,1 1 0,1 0-689,3 1 1,-1-2 688,-10-5 0,0 0 0,6-1 0,0 2 0,2 2 0,1 1 0,-1 1 0,1 0 0,1-1 0,-1 1 0,-6 0 0,0 1 0,1-3 0,-1 0 0,-6-2 0,-3 0 0,38 18-101,-4-4 101,-6-2 0,10 5 0,-7-6 0,-12-4 0,-12-6 0,-13-6 0,-10-2 0,-7-6 1018,-9-3-1018,-3-4 460,-5 0-460,-2 1 0,-1 2 0,-2-2 0,-1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04:10:01.25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20 24575,'3'-11'0,"9"3"0,17 8 0,21 0 0,11 4 0,17 12 0,10 13 0,-34-8 0,4 2 0,4 1 0,3 1-799,2 2 1,1 2 798,6 0 0,-1 2 0,-1 2 0,0 1 0,4 3 0,1 0 0,1-1 0,0 1 0,2 0 0,-1 1-1020,-1 0 0,0 0 1020,4 2 0,-1-1 0,-11-4 0,-2 0 0,-10-5 0,-1-2-303,-3-2 0,-2-1 303,34 16 0,-37-18 0,0-1 0,-1 0 0,0-1 0,36 15-141,-10-5 141,-10-5 0,-6-3 1361,-2-2-1361,0-3 2114,-5-5-2114,-7 0 0,-8-2 731,-8-1-731,-4-1 178,-5 0-178,-2 0 0,-4 0 0,-5 0 0,-3-4 0,-2-1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04:10:02.47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24 24575,'6'-10'0,"20"1"0,31 9 0,34-3 0,-28 1 0,5 3 0,7 4 0,2 4 0,9 3 0,1 3-1468,0 4 1,1 1 1467,8 4 0,2-1 0,-33-9 0,1 0 0,-1 1 0,29 8 0,-1 1 0,-3 0 0,-3-1 0,-18-3 0,-3-2 0,-2-1 0,-2 0-109,-3-2 1,-1 0 108,3 1 0,1 2 0,1 2 0,1 2 0,-1-1 0,1 2 0,4 0 0,1 1 0,-2 1 0,0 0 0,-4-2 0,-1-1 0,-1 1 0,-2 0 0,-6-2 0,-1-2 0,-4-1 0,-1-1 0,39 15-174,-20-9 174,-13-5 0,-8-3 0,-3 0 2110,-6-3-2110,-7 0 1010,-8-2-1010,-7-2 206,-3-1-206,-2-2 0,-2-1 0,-3 1 0,-2 5 0,-2 7 0,0-6 0,0 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04:10:03.59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 23 24575,'-2'-11'0,"5"3"0,8 8 0,14 0 0,20 0 0,14 0 0,7-3 0,1 2 0,12 10 0,7 11-522,-34-6 0,1 3 522,6 3 0,0 0 0,-3-1 0,1 1 0,4 2 0,0 0 0,-5 2 0,1 0 0,-1-1 0,0-1 0,-5 0 0,-2-1-275,0 0 0,-1-1 275,1 0 0,-1-1 0,45 18 0,-1-1 0,-19-8 0,-11-3 0,-6 0 0,-8-3 0,-7-2 0,-11-5 1014,-11-4-1014,-5-2 145,-8-4 0,-1-3 0,-4-1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04:10:11.4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6437 24575,'21'0'0,"4"0"0,14 0 0,5-7 0,6-8 0,8-12 0,6-15 0,16-15-775,-34 21 0,2-2 775,8-7 0,2-4-1140,7-8 0,2-2 1140,-17 15 0,0-1 0,1-1-1839,2-4 1,1 0-1,-1 1 1839,-3 2 0,0 0 0,0 1 0,-1-1 0,0 0 0,0-1-520,-1 0 0,0-1 0,0-1 520,1-2 0,1-1 0,1-2 0,6-8 0,1-2 0,1 0-419,0-2 1,0 0 0,1 0 418,3-4 0,1-1 0,0-1-231,-14 16 1,1 0-1,0 0 1,-1 0 230,16-18 0,0 1 0,-1-1 0,1 1 0,-1 1 0,-1 0 601,-4 5 1,-2 2-1,-1 0-601,-4 4 0,-1 0 0,0 1 59,-4 4 1,-1 2 0,-1 0-60,17-21 0,-1 1 0,-5 3 0,-1 1 0,-8 12 0,0 0 0,-3 0 0,1 1 715,-1 2 1,0 0-716,1 0 0,0-2 0,3-4 0,1-1 0,-1 0 0,0-1 0,1-3 0,1 0 0,1 0 0,1 0 0,1-2 0,0 0 0,0 3 0,-1 0 0,-1 3 0,0 0 0,1-3 0,1-1 0,6-1 0,0 1 0,-4 4 0,0 2 0,-2 1 0,-1 2 0,-4 8 0,-2 1 0,-6 2 0,1-1 0,6-3 0,0 0 0,-2 4 0,-1 0 0,-5 4 0,-1 1 0,0 4 0,-1 1 2878,30-31-2878,-6 6 0,-4 7 2767,-12 9-2767,-9 11 2318,-9 8-2318,-10 9 1506,-8 7-1506,-1 1 200,2 2-200,0-1 0,1-2 0,-3-1 0,4-5 0,0-4 0,2-1 0,4-2 0,-1 3 0,0 0 0,-3 4 0,-4 0 0,-2 5 0,-2 3 0,1 1 0,-4 6 0,0-1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04:10:13.4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24575,'14'17'0,"10"10"0,27 24 0,-14-15 0,2 2 0,5 6 0,3 3 0,14 12 0,4 1-1230,-2 1 1,1 0 1229,1 2 0,-1-2 0,-5-4 0,-4-3 0,-13-14 0,-2-1 110,-2-4 1,0 0-111,30 28 0,2 3 0,-1 0 0,-4-2 0,-2-8 0,-5-5 0,-1-1 0,-5-6 0,-5-4 0,2-1 0,-4-2 0,-2-3 0,-5-4 1836,-9-6-1836,-5-6 402,-2-1-402,-2 1 0,-4-2 0,0-2 0,-3 1 0,0-2 0,-1 2 0,1 0 0,2 0 0,0 2 0,1-2 0,-2 0 0,1-1 0,1 2 0,3 9 0,-10-13 0,0 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04:10:14.9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24575,'20'4'0,"3"4"0,7 8 0,2 7 0,9 3 0,12 9 0,13 7 0,3 1 0,4 2 0,-12-7 0,0-3 0,4 2 0,-6-1 0,4 0 0,-5 1 0,-6-2 0,-4-3 0,-8-3 0,-10-8 0,-5-2 0,-4-2 0,-1-1 0,-2-2 0,-2-2 0,-3-1 0,-1 0 0,1 1 0,-1-2 0,0-1 0,-3 0 0,0-2 0,-2-1 0,-2-2 0,-1 0 0,0 0 0,1-1 0,1 3 0,2 0 0,1 3 0,-1-3 0,1 0 0,-1 1 0,1-1 0,-1 1 0,0-2 0,-1-2 0,0 1 0,1 1 0,0 0 0,-1 1 0,-2 0 0,-3-3 0,-1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04:10:16.2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24575,'66'0'0,"-2"1"0,-8 7 0,6 4 0,1 2 0,1 3 0,2 4 0,1 3 0,10 5 0,-2 0 0,-16-5 0,-1-1-515,4 0 0,0-1 515,-6-3 0,-2 0 0,35 9 0,-9 7 0,10 6 0,-43-20 0,0 0 253,44 20-253,-9-6 0,-16-2 0,7 5 0,8 5-510,6 4 510,-8-4 0,-8 0 0,-7-5 0,-9-5 0,-6-2 757,-8-6-757,-5-1 0,-1-1 0,-3 0 0,0 1 0,0 1 530,0-1-530,4 1 0,-1 0 0,-1-4 0,-5-3 0,-6-3 0,-6-5 0,-5 0 0,-3-2 0,0-1 0,-1-3 0,0 0 0,-4-4 0,-2 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04:10:17.6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24575,'17'-1'0,"6"8"0,22 13 0,8 11 0,11 4 0,16 5 0,-4-3 0,7 1 0,-6 2 0,-6-2 0,-2-3 0,-3 0 0,-6-5 0,-1 1 0,-5-2 0,-5-1 0,5 4 0,-4-3 0,5 2 0,0-3 0,-3-1 0,-2 0 0,2 1 0,-1-4 0,-1-2 0,-1 1 0,-9-4 0,-8-3 0,-4-3 0,-8-4 0,-2 0 0,-1 0 0,-4 0 0,-1-1 0,-2-2 0,-1-1 0,2 0 0,6 2 0,-8-3 0,3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17:50:21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5454 24575,'0'-18'0,"0"0"0,0-2 0,0-19 0,0-7 0,0-8 0,5-6 0,7 6 0,8-6 0,9-17 0,1 1 0,4-6-418,5-2 418,-1 11 0,-1 0 0,-5 12 0,-4 4 0,0 5 0,1-4 0,-2 4 418,-1 5-418,0 4 0,2 4 0,1-3 0,1-1 0,3-5 0,3-4 0,10-14 0,2-3 0,-4 1 0,6-11-577,-5 6 577,10-10 0,-22 34 0,1 0 0,0-1 0,1 0 0,-1 1 0,1 0 0,3-7 0,-1 0 0,-6 8 0,0 1 0,3-6 0,0-2-541,1 2 0,1 0 541,-1 0 0,1-1 0,2-6 0,0 0 0,-4 8 0,-1 2 0,-3 2 0,-1 1 0,23-38 0,-25 42 0,1-2 0,1-5 0,1-1 0,4-7 0,-1 0 0,0 1 0,-1 0 0,6-5 0,0-2-1002,2-2 1,0-1 1001,3-4 0,1-1 0,2-1 0,0 0 0,-2 1 0,0 1 0,1 0 0,0 1 0,0-1 0,-1 3 0,-7 9 0,-2 3 0,-2 6 0,0 1-233,-4 4 0,-1 1 233,-1 2 0,1-1 0,1-4 0,1-2 0,-1 4 0,0 1 0,22-35 421,-7 12-421,-8 11 964,-8 8-964,-2 9 2112,-6 9-2112,-4 6 566,-4 6-566,-3 5 65,-2 3-65,0 4 0,-1 1 0,-2 2 0,-1 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04:10:19.20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24575,'28'0'0,"5"0"0,3 0 0,-1 0 0,5 0 0,-6 0 0,3 0 0,-5 0 0,-4 2 0,0 1 0,0 2 0,3 2 0,-1 2 0,2-1 0,-6-2 0,0 0 0,-1 2 0,-5 0 0,0 2 0,-3 0 0,-2-3 0,3 1 0,-1 1 0,1 0 0,3 1 0,-3-2 0,-3 0 0,-2-3 0,-4 0 0,0-1 0,0-1 0,-2 0 0,-3 1 0,-2-1 0,-2 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04:10:20.6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24575,'18'0'0,"14"0"0,26 0 0,28 0 0,-33 0 0,2 3 0,9 2 0,1 2-813,0 2 1,-1 2 812,1 3 0,-1 2 0,1 3 0,-1 0 0,-4 0 0,0 1 0,8 3 0,1 1 0,-2 0 0,0-1 0,-1 1 0,1 0 0,0-2 0,-2-1-2992,-15-4 1,-1-1 2991,36 9-78,-12-7 78,-6 0 0,12 3 0,1 1 0,-6-2 0,-6 1 0,-5-5 0,-5 2 819,-2-1-819,-5 0 6742,-5 1-6742,-2-2 125,-4-1-125,-3-4 0,-3-1 0,-1 3 0,2 2 0,4 4 0,5 2 0,-2 0 0,0-1 0,-1 0 0,-4-2 0,-3-3 0,-5 0 0,-5-2 0,-4-3 0,-4-2 0,-1-2 0,0 0 0,0-1 0,4 2 0,3 0 0,2 1 0,1 1 0,-1-1 0,-2-1 0,-1-1 0,0 2 0,-3-1 0,-4-2 0,-7-1 0,-3-2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04:10:21.9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7 24575,'25'0'0,"4"0"0,4 0 0,6 0 0,6 0 0,-3 0 0,-1-2 0,-9-2 0,-5 3 0,1 3 0,2 6 0,2 4 0,8 8 0,5 3 0,-1 5 0,10 3 0,-5-5 0,21 12 0,4-3 0,-5 0 0,4 0 0,-12-6 0,-1 1 0,-3-3 0,-6-3 0,-3-4 0,1 3 0,0 2 0,1 1 0,1 1 0,3 0 0,-2 0 0,-2 0 0,1 0 0,-5-4 0,2-1 0,-7-4 0,-8-2 0,-3-1 0,-5-1 0,1 1 0,-3-1 0,-4-1 0,-1-2 0,0-1 0,1 1 0,5 3 0,1-1 0,3 1 0,-1-1 0,-2 0 0,-4-1 0,-4-1 0,-1-3 0,-3 1 0,-1 0 0,-2-2 0,-1-2 0,-1-1 0,-4 0 0,-1-1 0,-3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04:10:23.2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24575,'15'0'0,"28"3"0,18 5 0,15 9 0,4 8 0,-13 7 0,12 3 0,-12-4 0,1 0 0,-6 1 0,-10 1 0,3 2 0,-5-4 0,-2-3 0,-2 0 0,4 0 0,-3-2 0,-4 0 0,-5-2 0,-5 0 0,-3-4 0,-1 0 0,2 0 0,1 1 0,2 0 0,0 0 0,1 0 0,0 1 0,2-1 0,-3-2 0,-6-4 0,-8-4 0,-7-1 0,-3-3 0,-7-2 0,0-3 0,-5-2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17:50:25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3987 24575,'10'-12'0,"-1"0"0,6-6 0,8-5 0,3-2 0,6-4 0,2-3 0,7-10 0,10-10 0,6-5 0,-2-1 0,2 1 0,0-5-4799,2-1 4799,1 0 0,-3 2-443,7-2 443,4-5 0,-30 31 0,2-1 0,3-3 0,0-1 0,-3 4 0,1-1 0,7-5 0,1 0-544,3-2 1,0 1 543,4-2 0,1-1 0,4-5 0,1-2 0,-4 5 0,-1-1 0,1-2 0,-1 0 0,-2 1 0,-1 0 0,0 1 0,0-2 0,2-4 0,3-1 0,6-6 0,3-2-783,-18 18 0,0-1 0,2 0 783,3-3 0,1-1 0,1 0 0,0 0 0,1-1 0,-1 0 0,-1 1 0,-1-1 0,1 1 507,2-1 1,0 0 0,-1-1-508,0 2 0,-1-1 0,-1 1 0,-1 1 0,0 0 0,-1 2 0,18-18 0,-2 4 0,-9 8 0,-2 3-2078,-6 6 1,-2 2 2077,-8 8 0,0 1 0,-2 0 0,0 2 641,30-26-641,-5 9 0,-2 3 1953,-13 12-1953,-12 8 1843,-12 9-1843,-9 6 6740,-4 3-6740,-3 3 133,-1 0-133,0 0 0,-1 1 0,1 0 0,-2 0 0,1-2 0,-1 2 0,1 1 0,0 0 0,1 2 0,-1 1 0,-3 1 0,-1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17:50:10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1 544 24575,'13'0'0,"32"0"0,32 0 0,-27 0 0,3 0 0,9 0 0,2 0-1346,-1 0 0,1 0 1346,9 0 0,2 0-701,-3 0 1,1 0 700,1 0 0,1 0 0,1-2 0,2 0 0,3-2 0,2-1 0,10-1 0,2-2-555,-27 2 0,0-1 1,1 0 554,1 0 0,0 0 0,0 0 0,1-1 0,-1 1 0,1-1 0,2 0 0,1 0 0,-1 1 0,1 0 0,1 1 0,0 0-930,5 0 0,1 0 0,1 0 930,4 0 0,1-1 0,0 1 0,2 1 0,0 1 0,1-1-1124,2-1 1,0 0 0,-2 0 1123,-7 1 0,-2-1 0,0 1 0,-1 1 0,-1 0 0,0 0-239,-1-1 0,1 0 0,0-1 239,1 1 0,2 0 0,0-1 0,9 0 0,0 0 0,1-1 0,-2 0 0,-1-1 0,0 0 0,-3 0 0,0 0 0,-2 0 0,-4 0 0,-1 0 0,-1 0 75,-5 1 0,-1 0 0,-2-1-75,-2-1 0,-2 0 0,0 0 0,28-4 0,-2-1 512,-13 1 0,-1 1-512,2-1 0,-1 1 0,-3 4 0,0 0 0,-3 1 0,-2 0 0,-6 2 0,-3 0 0,34 0 3693,-8-2-3693,-6 3 2094,10 0-2094,-7 0 0,-9 3 0,-8 1 2145,-6-1-2145,-10 1 1614,-4 0-1614,-8 0 0,-8 0 0,-6 0 1184,-5 0-1184,-6 0 655,-1 0-655,-2 0 0,-3 0 0,1 0 0,-2 0 0,1 0 0,-4 0 0,-2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17:50:16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24575,'28'0'0,"12"0"0,54 0 0,-32 1 0,3 2 0,6 4 0,5 4 0,-8 0 0,5 2 0,1 2-2835,2 3 1,0 2 0,1 1 2834,1 1 0,1 1 0,-1 0 0,2 0 0,0 0 0,-1 1-100,-10-2 0,-2 0 0,0 1 100,2 0 0,0 2 0,2-1 0,6 2 0,1-1 0,1 2 0,-3 0 0,1 0 0,0 0 0,0 0 0,0 1 0,0-1 0,-2 0 0,-1 0 0,1 0 0,-2 0 0,0 0 0,1-1 0,-1 1 0,0 0 0,-1 0 0,-1 0 0,0 1 0,-1 0 0,0-1 0,-1-1 0,0 1 0,-1 1 0,-2-1 0,1 0 0,-4-1 0,0-1 0,-1-1 0,21 9 0,-1 0 0,-5-1 0,-1-1-504,-3 0 0,0 0 504,5 1 0,1 1 0,6 3 0,1 0 0,0 0 0,1 1 0,-2-1 0,0 1 0,-5-1 0,0 0 0,-1 0 0,-1 1 0,-4 0 0,-2 1 0,0-2 0,-3-1 0,-10-2 0,0 1 0,3 1 0,0 0 0,1-1 0,-1 0 0,-9-4 0,-1 1 0,5 0 0,-2 0-209,-8-5 1,-2 0 208,4 3 0,1-1 0,1 3 0,-1-1 0,-4-2 0,0-1 0,-2-1 0,0-1 0,41 24 0,-40-24 0,-1-1 0,40 24 0,-4-1 0,-3-1 0,-1 0 0,-5-1 0,-11-8 0,-6-1 5078,-5-5-5078,-3-3 2651,2 1-2651,-6-3 1699,-6-3-1699,-6-5 800,-7-4-800,-7-3 0,-4-2 0,-2-2 0,-1-2 0,-4-3 0,-7-2 0,-8 0 0,1 0 0,1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17:50:21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5454 24575,'0'-18'0,"0"0"0,0-2 0,0-19 0,0-7 0,0-8 0,5-6 0,7 6 0,8-6 0,9-17 0,1 1 0,4-6-418,5-2 418,-1 11 0,-1 0 0,-5 12 0,-4 4 0,0 5 0,1-4 0,-2 4 418,-1 5-418,0 4 0,2 4 0,1-3 0,1-1 0,3-5 0,3-4 0,10-14 0,2-3 0,-4 1 0,6-11-577,-5 6 577,10-10 0,-22 34 0,1 0 0,0-1 0,1 0 0,-1 1 0,1 0 0,3-7 0,-1 0 0,-6 8 0,0 1 0,3-6 0,0-2-541,1 2 0,1 0 541,-1 0 0,1-1 0,2-6 0,0 0 0,-4 8 0,-1 2 0,-3 2 0,-1 1 0,23-38 0,-25 42 0,1-2 0,1-5 0,1-1 0,4-7 0,-1 0 0,0 1 0,-1 0 0,6-5 0,0-2-1002,2-2 1,0-1 1001,3-4 0,1-1 0,2-1 0,0 0 0,-2 1 0,0 1 0,1 0 0,0 1 0,0-1 0,-1 3 0,-7 9 0,-2 3 0,-2 6 0,0 1-233,-4 4 0,-1 1 233,-1 2 0,1-1 0,1-4 0,1-2 0,-1 4 0,0 1 0,22-35 421,-7 12-421,-8 11 964,-8 8-964,-2 9 2112,-6 9-2112,-4 6 566,-4 6-566,-3 5 65,-2 3-65,0 4 0,-1 1 0,-2 2 0,-1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17:50:25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3987 24575,'10'-12'0,"-1"0"0,6-6 0,8-5 0,3-2 0,6-4 0,2-3 0,7-10 0,10-10 0,6-5 0,-2-1 0,2 1 0,0-5-4799,2-1 4799,1 0 0,-3 2-443,7-2 443,4-5 0,-30 31 0,2-1 0,3-3 0,0-1 0,-3 4 0,1-1 0,7-5 0,1 0-544,3-2 1,0 1 543,4-2 0,1-1 0,4-5 0,1-2 0,-4 5 0,-1-1 0,1-2 0,-1 0 0,-2 1 0,-1 0 0,0 1 0,0-2 0,2-4 0,3-1 0,6-6 0,3-2-783,-18 18 0,0-1 0,2 0 783,3-3 0,1-1 0,1 0 0,0 0 0,1-1 0,-1 0 0,-1 1 0,-1-1 0,1 1 507,2-1 1,0 0 0,-1-1-508,0 2 0,-1-1 0,-1 1 0,-1 1 0,0 0 0,-1 2 0,18-18 0,-2 4 0,-9 8 0,-2 3-2078,-6 6 1,-2 2 2077,-8 8 0,0 1 0,-2 0 0,0 2 641,30-26-641,-5 9 0,-2 3 1953,-13 12-1953,-12 8 1843,-12 9-1843,-9 6 6740,-4 3-6740,-3 3 133,-1 0-133,0 0 0,-1 1 0,1 0 0,-2 0 0,1-2 0,-1 2 0,1 1 0,0 0 0,1 2 0,-1 1 0,-3 1 0,-1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04:09:22.3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8393 0 24575,'0'28'0,"0"9"0,0 21 0,0 17 0,0 3 0,0-9 0,0-12 0,0 0 0,0 2 0,0 9 0,0 2 0,0 1 0,0 16 0,0-1-406,0 5 406,0-1 0,-4-5 0,-4 3 0,0-14 0,-3-4 0,2-5 0,-1 1 0,-3 9 0,-2 1 0,0 1 0,-1 1 0,1 0 0,0-5 0,-1-1 0,-2 0 0,-1-5 0,0 2 0,-1-6 0,4-9 406,-2 1-406,-1-4 0,0 3 0,-1 4 0,-1 2 0,-3 1 0,-2 4 0,-3 3 0,1-9 0,-1 6 0,-3-3 0,-4 0 0,-4 7 0,4-11 0,1-2 0,0-2 0,-6 0 0,-4 6 0,0-3 0,0 0 0,1-4 0,-4 0 0,0-1 0,-4 0 0,1-1 0,0-3 0,-3-1 0,7-9 0,0 0 0,-3-3 0,-2 0 0,-13 5 0,-1-1 0,-1 2 0,-15 2-767,0-1 767,31-20 0,-1-1 0,-3-1 0,-1-1 0,2-1 0,0-1 0,1-1 0,2-1 0,-38 13 0,12-6 0,1-3-348,-5-2 348,-3-3 0,-9 3 0,2-4 0,-4-3 0,3-5 0,0-4 0,1 0 0,0-1 0,2 0 0,38 0 0,-1 0 0,-44 0 0,4 0 0,10 0 0,14 0 0,-24 0 0,-6 0 0,46 0 0,-1 0 0,-3 0 0,0 0 0,-43 0 0,1 0-623,37 0 1,-1 0 622,3-1 0,-1-1 0,-7-2 0,-1-1 0,-2-1 0,3-1-260,12-1 0,1-1 260,0-1 0,1-1 0,-38-9 0,42 10 0,-2 0 0,-8-1 0,-2 2 0,5 1 0,0 2 0,-2-1 0,-1 0 0,-1 1 0,0 1 0,4 2 0,0 0 0,-2 0 0,0 1 0,1 2 0,2-1 0,-42 1 0,-1 0 0,2 0 0,8 0 0,6 0 0,10 0 685,7 0-685,-1 0 328,-1 0-328,-8 0 0,-1 2 0,-1 5 0,-1 0 0,1 4 0,-1 0 0,5-2 1279,2 1-1279,5 1 588,1 0-588,2 3 0,6-1 0,1-1 0,0 3 0,-2 3 0,-4 6 0,2 3 0,3 3 0,2 2 0,3 0 0,3-2 0,10-7 0,3-2 0,10-4 0,5-4 0,4-2 0,7-3 0,1-1 0,4-1 0,0 1 0,-1-3 0,2 1 0,1-3 0,1-1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9DD64-85AB-0749-8D75-F16B0F2B3E9C}" type="datetimeFigureOut">
              <a:rPr lang="en-US" smtClean="0"/>
              <a:t>6/27/24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EC51C-18D2-EB49-B144-9AB42DDE3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12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.northwestern.edu/departments/it-services-support/research/data-science-statistics-visualization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https://www.it.northwestern.edu/departments/it-services-support/research/data-science-statistics-visualization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4476AB-C5BD-4AE7-B83C-81E8E463D7E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7591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5C3DA-0973-9AF3-178F-C017B7254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23C1C7-50AF-1FA9-6170-6A984833F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EC0F6-F896-E2A5-6549-1F92D5FF8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6B68-C709-AD48-BC40-E6BEA11139F6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AFF23-8EB7-58C0-52C7-DE82764B1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C2687-5F87-46C1-5E60-88843CAB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88E0-88EF-A541-BD82-96306CD6F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9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67A80-7313-F83B-41AC-0B67E975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A2FDD-1682-0230-3EA5-23EA4E3D2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8DE99-52B0-3C83-C67F-6694F8813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6B68-C709-AD48-BC40-E6BEA11139F6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4FBB3-5259-E038-3986-D7EABA580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81517-5F2B-6C91-97C0-EDF2B90A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88E0-88EF-A541-BD82-96306CD6F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7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4409C-900F-229C-8A94-9AEE699F46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5CFDD-104A-1E69-A4C8-43D491401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09AFD-6E87-0495-30EF-2EDCF3E44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6B68-C709-AD48-BC40-E6BEA11139F6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9BA5D-266B-FE2E-A682-0EBD853A2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66C46-78C6-D29E-2CD6-1E6BAB3EF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88E0-88EF-A541-BD82-96306CD6F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55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A6ED77-68A6-B259-CFE8-E232B2D36C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6685280"/>
            <a:ext cx="12192000" cy="1727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15600" y="349080"/>
            <a:ext cx="11360800" cy="8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 hasCustomPrompt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274320" tIns="457200" rIns="274320" bIns="91425" anchor="t" anchorCtr="0">
            <a:noAutofit/>
          </a:bodyPr>
          <a:lstStyle>
            <a:lvl1pPr marL="609585" lvl="0" indent="-457189" algn="just">
              <a:spcBef>
                <a:spcPts val="0"/>
              </a:spcBef>
              <a:spcAft>
                <a:spcPts val="60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r>
              <a:rPr lang="en-US"/>
              <a:t>level 1</a:t>
            </a:r>
          </a:p>
          <a:p>
            <a:r>
              <a:rPr lang="en-US"/>
              <a:t>level 1B</a:t>
            </a:r>
          </a:p>
          <a:p>
            <a:pPr lvl="1"/>
            <a:r>
              <a:rPr lang="en-US"/>
              <a:t>level 2</a:t>
            </a: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05622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57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36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86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318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183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142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3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A6D98-9A48-6C3B-D87B-B35723D88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293FF-6134-879D-588A-F575D182D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C8DB5-D6FD-BCDC-D052-6F8A4C96F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6B68-C709-AD48-BC40-E6BEA11139F6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5E20C-23A0-1691-DAF9-086EBA27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E6466-5338-1356-693B-8F178F3AE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88E0-88EF-A541-BD82-96306CD6F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319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669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327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402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514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A6ED77-68A6-B259-CFE8-E232B2D36C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6685280"/>
            <a:ext cx="12192000" cy="1727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15600" y="349080"/>
            <a:ext cx="11360800" cy="8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 hasCustomPrompt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274320" tIns="457200" rIns="274320" bIns="91425" anchor="t" anchorCtr="0">
            <a:noAutofit/>
          </a:bodyPr>
          <a:lstStyle>
            <a:lvl1pPr marL="609585" lvl="0" indent="-457189" algn="just">
              <a:spcBef>
                <a:spcPts val="0"/>
              </a:spcBef>
              <a:spcAft>
                <a:spcPts val="60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r>
              <a:rPr lang="en-US"/>
              <a:t>level 1</a:t>
            </a:r>
          </a:p>
          <a:p>
            <a:r>
              <a:rPr lang="en-US"/>
              <a:t>level 1B</a:t>
            </a:r>
          </a:p>
          <a:p>
            <a:pPr lvl="1"/>
            <a:r>
              <a:rPr lang="en-US"/>
              <a:t>level 2</a:t>
            </a: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50426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71FB9-205C-2FF1-DE36-EA81C47D7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BE227-E1C1-B3F1-6087-1A6470A9B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3AE7B-32A4-65FC-3D2D-F1BC81983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21B8-3494-014F-AA19-1E044A28A84E}" type="datetimeFigureOut">
              <a:rPr lang="en-US" smtClean="0"/>
              <a:t>6/28/24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50EBA-47D3-7312-EBE4-FFE829C8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964EF-67AD-5D20-67FF-0FF401104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3537-F82A-194D-8AB3-D4E4D0616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314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96FB-BC0B-4E3A-AEE6-2304678F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C18A5-23DF-C5AA-6608-8DCAB1947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09F41-998B-C70F-FFEA-0521C429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21B8-3494-014F-AA19-1E044A28A84E}" type="datetimeFigureOut">
              <a:rPr lang="en-US" smtClean="0"/>
              <a:t>6/28/24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CC8FA-B91D-1B3B-E921-44F33FA88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DFDD4-09CA-30F8-D430-7D3E9FAC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3537-F82A-194D-8AB3-D4E4D0616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189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3CA66-B87B-38C2-D64D-BA7816C4B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D35FC-BA8D-14D3-C9BB-C2E4B88CD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5C03E-D665-832C-ABF4-48A4AB563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21B8-3494-014F-AA19-1E044A28A84E}" type="datetimeFigureOut">
              <a:rPr lang="en-US" smtClean="0"/>
              <a:t>6/28/24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806F1-2E49-D732-569C-DA05B91C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4F7C6-02EA-E362-6DE2-D93E2F1D0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3537-F82A-194D-8AB3-D4E4D0616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088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13CE5-6FD6-8035-2F54-796617759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71790-A3DB-7055-A276-1AC2A69A1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9491A-C8CF-6D44-7798-116511BF1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EDB9D-71C8-7DB8-EFED-5E5DD7B47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21B8-3494-014F-AA19-1E044A28A84E}" type="datetimeFigureOut">
              <a:rPr lang="en-US" smtClean="0"/>
              <a:t>6/28/24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1A65D-BE68-A152-C551-2CBA402F2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FEF84-E598-D617-6B49-D24664EE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3537-F82A-194D-8AB3-D4E4D0616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164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5077-4DD6-2C67-DADD-3290FEF27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245B5-9CCA-DBF3-BDD4-1F6FBC595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79F54-CF47-FFAC-3C57-003BE491D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ACF76D-A134-9424-FC74-D7936D967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755DC0-7AA4-DEAA-BE35-3BE54ED34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2E34A-E58F-73EE-D8EC-04E7DB060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21B8-3494-014F-AA19-1E044A28A84E}" type="datetimeFigureOut">
              <a:rPr lang="en-US" smtClean="0"/>
              <a:t>6/28/24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3ABAA0-8E1B-A680-1E63-B5A07ACD5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139206-E5D9-27F9-BD32-D7BFC8F72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3537-F82A-194D-8AB3-D4E4D0616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96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0BEAF-BEFE-483C-8705-64DDB130E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400D1-6C4E-C9C2-6759-EE757B98F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F5F35-8248-C8B6-37CC-5E5D3DC1B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6B68-C709-AD48-BC40-E6BEA11139F6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6AE5A-03D2-4378-3C6D-DD10AA1B0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A6559-9ECE-C224-A997-54F5C6B39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88E0-88EF-A541-BD82-96306CD6F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110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54F33-1920-539F-C89F-5B4AE510A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532205-6492-D8F1-1212-157496088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21B8-3494-014F-AA19-1E044A28A84E}" type="datetimeFigureOut">
              <a:rPr lang="en-US" smtClean="0"/>
              <a:t>6/28/24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F73B93-85DD-F417-3BD6-5ABC8AE14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DADBA-AA16-6E0C-32FC-9D9071B98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3537-F82A-194D-8AB3-D4E4D0616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67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466698-C8E5-FB8D-A371-58B41C1A3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21B8-3494-014F-AA19-1E044A28A84E}" type="datetimeFigureOut">
              <a:rPr lang="en-US" smtClean="0"/>
              <a:t>6/28/24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6C11EB-32C2-108D-EB7A-0D401DAC6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FEC76-53E1-EDE6-C06C-9BF6F08E6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3537-F82A-194D-8AB3-D4E4D0616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935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897B-1475-F7A4-AC07-01975D8B6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3F935-4E19-0936-D4BD-CD26B57A1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34209-5CF8-07F2-C700-60FB03D27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E3DC9-2F35-76F7-6261-48B3107E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21B8-3494-014F-AA19-1E044A28A84E}" type="datetimeFigureOut">
              <a:rPr lang="en-US" smtClean="0"/>
              <a:t>6/28/24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0045B-688E-AC5F-C924-2F12811D2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B43A6-83C1-9056-7DCA-E04EC9452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3537-F82A-194D-8AB3-D4E4D0616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172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0F278-9E56-4B0F-B7B7-79D4CB69D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C164EE-8DBD-42B8-E7D6-39C9297E1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1FF3B-E231-842A-C854-DC8153B9F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CDA6F-220E-6ADD-71C0-B3FDED3ED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21B8-3494-014F-AA19-1E044A28A84E}" type="datetimeFigureOut">
              <a:rPr lang="en-US" smtClean="0"/>
              <a:t>6/28/24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57F2B-DCD3-85EF-E177-D744F792A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1C878-6E8F-DCB5-C257-1D6AA04E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3537-F82A-194D-8AB3-D4E4D0616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392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D87E9-B688-8E26-F1DE-815E44ECE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FB2A0-CAEE-76FE-BEDC-54E048E9B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485D1-06C3-E48B-8BF7-F114285FB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21B8-3494-014F-AA19-1E044A28A84E}" type="datetimeFigureOut">
              <a:rPr lang="en-US" smtClean="0"/>
              <a:t>6/28/24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5726C-63BF-1769-D33C-F3ADE6CE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C9F73-C54E-618E-5B8C-AA2701B88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3537-F82A-194D-8AB3-D4E4D0616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590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B5DA7B-9369-8FB2-1FDE-049714621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57EAD-1BDC-138E-4709-E53E6354A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8F666-0DB5-A1AD-7473-0CC0111D3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21B8-3494-014F-AA19-1E044A28A84E}" type="datetimeFigureOut">
              <a:rPr lang="en-US" smtClean="0"/>
              <a:t>6/28/24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AEF28-A09E-101D-FD01-2BB76E7A3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F65CD-38B0-8154-3BFD-64A2134C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3537-F82A-194D-8AB3-D4E4D0616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3A9E6-4509-721B-DBBF-7CCDEA9E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C2BD-7898-C08F-5D3B-405C9C275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76AC7-80B1-5FDA-4723-4B22BB4BC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ABA06-6BFC-B064-06B0-C5CCC7F76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6B68-C709-AD48-BC40-E6BEA11139F6}" type="datetimeFigureOut">
              <a:rPr lang="en-US" smtClean="0"/>
              <a:t>6/27/24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7E3BA-A2E1-3CAF-8345-B19F0AD87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571D2-6B95-1247-CC76-12EB6C0D3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88E0-88EF-A541-BD82-96306CD6F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A2EC3-A6AE-9F4A-72AB-0EFABB161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7F379-9CBB-3A28-5322-29AA99DFA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14B11-06CE-64EB-D867-7FB804BE6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921388-D746-9EC9-F00D-9DDEF32158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1E7961-04A5-3D42-7D68-296ADFD69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89F9BD-45A5-4034-62AC-3D4C2F191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6B68-C709-AD48-BC40-E6BEA11139F6}" type="datetimeFigureOut">
              <a:rPr lang="en-US" smtClean="0"/>
              <a:t>6/27/24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21828F-ED35-7B37-7AC3-045816C7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FDE711-3532-0CB1-34ED-BEF99FD59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88E0-88EF-A541-BD82-96306CD6F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8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A8A21-7C4B-9776-54D1-E2FECA23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F1A136-AE05-6671-011A-7CF49C849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6B68-C709-AD48-BC40-E6BEA11139F6}" type="datetimeFigureOut">
              <a:rPr lang="en-US" smtClean="0"/>
              <a:t>6/27/24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B0762-6CF3-0CA2-FF2F-DA22CF48C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C493A5-663B-62EC-DF6F-5BE29C101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88E0-88EF-A541-BD82-96306CD6F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4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A9C7BD-755E-CAC1-DCF7-708A3AAE7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6B68-C709-AD48-BC40-E6BEA11139F6}" type="datetimeFigureOut">
              <a:rPr lang="en-US" smtClean="0"/>
              <a:t>6/27/24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48A176-D5FE-01F2-70D9-EC1BEBA12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31F78-93DF-6FD4-8C25-92F93D847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88E0-88EF-A541-BD82-96306CD6F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3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309F7-3C18-B17D-7B32-3EA2A6912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E153B-347D-B549-4463-A72F10F0A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38317F-E62B-342F-EE3C-492F979DD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08F80-707A-324B-F61C-28F89511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6B68-C709-AD48-BC40-E6BEA11139F6}" type="datetimeFigureOut">
              <a:rPr lang="en-US" smtClean="0"/>
              <a:t>6/27/24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53AF7-582C-EA70-D9D2-393AC62E2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99F37-42B8-CE15-75A2-4087DF9F2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88E0-88EF-A541-BD82-96306CD6F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8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7B8E-3E30-801C-9BB0-1D00374CD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28690E-3A73-CEE3-FD7A-9FE427B05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FB9D8-78B9-6AD3-8996-17A49196C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07D6E-1C6E-8F3F-CFE4-55C723389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6B68-C709-AD48-BC40-E6BEA11139F6}" type="datetimeFigureOut">
              <a:rPr lang="en-US" smtClean="0"/>
              <a:t>6/27/24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0791A-EB62-7A64-36D3-850AD72E6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99868-392F-CFC6-5554-83DB6DBD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A88E0-88EF-A541-BD82-96306CD6F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33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69BB51-4320-935F-DE65-A2E28C1C0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F6670-04E4-B2EB-30EC-98B142B5F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19176-4C0D-5AF7-A588-971040E96B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D66B68-C709-AD48-BC40-E6BEA11139F6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AC0A7-FFD8-ED59-7702-715BCA5A7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C3221-D396-1143-40D1-43FE16102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1A88E0-88EF-A541-BD82-96306CD6F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47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8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1F1E4-CEDE-F52C-C267-FD011988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97C16-CD99-FB59-DC19-A01BEE540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EC37-4FCB-A26C-9D78-28CCD03EB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A921B8-3494-014F-AA19-1E044A28A84E}" type="datetimeFigureOut">
              <a:rPr lang="en-US" smtClean="0"/>
              <a:t>6/28/24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EB346-B41E-43B7-8FD5-929B1E2BC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B221E-90A9-0B68-1601-5F5E6CE00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B73537-F82A-194D-8AB3-D4E4D0616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4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uitrcs/scikit-learn-workshop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1.png"/><Relationship Id="rId7" Type="http://schemas.openxmlformats.org/officeDocument/2006/relationships/image" Target="NUL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6" Type="http://schemas.openxmlformats.org/officeDocument/2006/relationships/customXml" Target="../ink/ink6.xm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customXml" Target="../ink/ink8.xml"/><Relationship Id="rId4" Type="http://schemas.openxmlformats.org/officeDocument/2006/relationships/customXml" Target="../ink/ink5.xml"/><Relationship Id="rId9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4.xml"/><Relationship Id="rId18" Type="http://schemas.openxmlformats.org/officeDocument/2006/relationships/image" Target="NULL"/><Relationship Id="rId26" Type="http://schemas.openxmlformats.org/officeDocument/2006/relationships/image" Target="NULL"/><Relationship Id="rId39" Type="http://schemas.openxmlformats.org/officeDocument/2006/relationships/customXml" Target="../ink/ink27.xml"/><Relationship Id="rId21" Type="http://schemas.openxmlformats.org/officeDocument/2006/relationships/customXml" Target="../ink/ink18.xml"/><Relationship Id="rId34" Type="http://schemas.openxmlformats.org/officeDocument/2006/relationships/image" Target="NULL"/><Relationship Id="rId42" Type="http://schemas.openxmlformats.org/officeDocument/2006/relationships/image" Target="NULL"/><Relationship Id="rId47" Type="http://schemas.openxmlformats.org/officeDocument/2006/relationships/customXml" Target="../ink/ink31.xml"/><Relationship Id="rId50" Type="http://schemas.openxmlformats.org/officeDocument/2006/relationships/image" Target="NULL"/><Relationship Id="rId7" Type="http://schemas.openxmlformats.org/officeDocument/2006/relationships/customXml" Target="../ink/ink11.xml"/><Relationship Id="rId2" Type="http://schemas.openxmlformats.org/officeDocument/2006/relationships/image" Target="../media/image10.png"/><Relationship Id="rId16" Type="http://schemas.openxmlformats.org/officeDocument/2006/relationships/image" Target="NULL"/><Relationship Id="rId29" Type="http://schemas.openxmlformats.org/officeDocument/2006/relationships/customXml" Target="../ink/ink22.xml"/><Relationship Id="rId11" Type="http://schemas.openxmlformats.org/officeDocument/2006/relationships/customXml" Target="../ink/ink13.xml"/><Relationship Id="rId24" Type="http://schemas.openxmlformats.org/officeDocument/2006/relationships/image" Target="NULL"/><Relationship Id="rId32" Type="http://schemas.openxmlformats.org/officeDocument/2006/relationships/image" Target="NULL"/><Relationship Id="rId37" Type="http://schemas.openxmlformats.org/officeDocument/2006/relationships/customXml" Target="../ink/ink26.xml"/><Relationship Id="rId40" Type="http://schemas.openxmlformats.org/officeDocument/2006/relationships/image" Target="NULL"/><Relationship Id="rId45" Type="http://schemas.openxmlformats.org/officeDocument/2006/relationships/customXml" Target="../ink/ink30.xml"/><Relationship Id="rId5" Type="http://schemas.openxmlformats.org/officeDocument/2006/relationships/customXml" Target="../ink/ink10.xml"/><Relationship Id="rId15" Type="http://schemas.openxmlformats.org/officeDocument/2006/relationships/customXml" Target="../ink/ink15.xml"/><Relationship Id="rId23" Type="http://schemas.openxmlformats.org/officeDocument/2006/relationships/customXml" Target="../ink/ink19.xml"/><Relationship Id="rId28" Type="http://schemas.openxmlformats.org/officeDocument/2006/relationships/image" Target="NULL"/><Relationship Id="rId36" Type="http://schemas.openxmlformats.org/officeDocument/2006/relationships/image" Target="NULL"/><Relationship Id="rId49" Type="http://schemas.openxmlformats.org/officeDocument/2006/relationships/customXml" Target="../ink/ink32.xml"/><Relationship Id="rId10" Type="http://schemas.openxmlformats.org/officeDocument/2006/relationships/image" Target="NULL"/><Relationship Id="rId19" Type="http://schemas.openxmlformats.org/officeDocument/2006/relationships/customXml" Target="../ink/ink17.xml"/><Relationship Id="rId31" Type="http://schemas.openxmlformats.org/officeDocument/2006/relationships/customXml" Target="../ink/ink23.xml"/><Relationship Id="rId44" Type="http://schemas.openxmlformats.org/officeDocument/2006/relationships/image" Target="NULL"/><Relationship Id="rId52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customXml" Target="../ink/ink12.xml"/><Relationship Id="rId14" Type="http://schemas.openxmlformats.org/officeDocument/2006/relationships/image" Target="NULL"/><Relationship Id="rId22" Type="http://schemas.openxmlformats.org/officeDocument/2006/relationships/image" Target="NULL"/><Relationship Id="rId27" Type="http://schemas.openxmlformats.org/officeDocument/2006/relationships/customXml" Target="../ink/ink21.xml"/><Relationship Id="rId30" Type="http://schemas.openxmlformats.org/officeDocument/2006/relationships/image" Target="NULL"/><Relationship Id="rId35" Type="http://schemas.openxmlformats.org/officeDocument/2006/relationships/customXml" Target="../ink/ink25.xml"/><Relationship Id="rId43" Type="http://schemas.openxmlformats.org/officeDocument/2006/relationships/customXml" Target="../ink/ink29.xml"/><Relationship Id="rId48" Type="http://schemas.openxmlformats.org/officeDocument/2006/relationships/image" Target="NULL"/><Relationship Id="rId8" Type="http://schemas.openxmlformats.org/officeDocument/2006/relationships/image" Target="NULL"/><Relationship Id="rId51" Type="http://schemas.openxmlformats.org/officeDocument/2006/relationships/customXml" Target="../ink/ink33.xml"/><Relationship Id="rId3" Type="http://schemas.openxmlformats.org/officeDocument/2006/relationships/customXml" Target="../ink/ink9.xml"/><Relationship Id="rId12" Type="http://schemas.openxmlformats.org/officeDocument/2006/relationships/image" Target="NULL"/><Relationship Id="rId17" Type="http://schemas.openxmlformats.org/officeDocument/2006/relationships/customXml" Target="../ink/ink16.xml"/><Relationship Id="rId25" Type="http://schemas.openxmlformats.org/officeDocument/2006/relationships/customXml" Target="../ink/ink20.xml"/><Relationship Id="rId33" Type="http://schemas.openxmlformats.org/officeDocument/2006/relationships/customXml" Target="../ink/ink24.xml"/><Relationship Id="rId38" Type="http://schemas.openxmlformats.org/officeDocument/2006/relationships/image" Target="NULL"/><Relationship Id="rId46" Type="http://schemas.openxmlformats.org/officeDocument/2006/relationships/image" Target="NULL"/><Relationship Id="rId20" Type="http://schemas.openxmlformats.org/officeDocument/2006/relationships/image" Target="NULL"/><Relationship Id="rId41" Type="http://schemas.openxmlformats.org/officeDocument/2006/relationships/customXml" Target="../ink/ink28.xml"/><Relationship Id="rId1" Type="http://schemas.openxmlformats.org/officeDocument/2006/relationships/slideLayout" Target="../slideLayouts/slideLayout24.xml"/><Relationship Id="rId6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rcdsconsul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0743-1B88-CF14-955B-8023430C8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scikit-learn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404C1-FBBE-13CC-18EB-AD5949BE50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efrén cruz cortés, Ritika Giri, John Lee</a:t>
            </a:r>
          </a:p>
        </p:txBody>
      </p:sp>
    </p:spTree>
    <p:extLst>
      <p:ext uri="{BB962C8B-B14F-4D97-AF65-F5344CB8AC3E}">
        <p14:creationId xmlns:p14="http://schemas.microsoft.com/office/powerpoint/2010/main" val="498452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755AA-353A-691B-79A2-200D99FBF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trade-off</a:t>
            </a:r>
            <a:br>
              <a:rPr lang="en-US" dirty="0"/>
            </a:br>
            <a:r>
              <a:rPr lang="en-US" dirty="0"/>
              <a:t>Generalization</a:t>
            </a:r>
            <a:br>
              <a:rPr lang="en-US" dirty="0"/>
            </a:br>
            <a:r>
              <a:rPr lang="en-US" dirty="0"/>
              <a:t>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A5998-5716-4ACB-57F1-9735A77531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35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0D7E7-8539-4701-26F1-5C2B4F793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Should we perfectly fit our observations?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11637-7DD2-2AD9-986B-350BFDF32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2"/>
            <a:ext cx="5680400" cy="4178367"/>
          </a:xfrm>
        </p:spPr>
        <p:txBody>
          <a:bodyPr/>
          <a:lstStyle/>
          <a:p>
            <a:pPr marL="152396" indent="0">
              <a:buNone/>
            </a:pPr>
            <a:r>
              <a:rPr lang="en-US"/>
              <a:t>We run the risk of overfitting!!</a:t>
            </a:r>
          </a:p>
          <a:p>
            <a:pPr marL="152396" indent="0">
              <a:buNone/>
            </a:pPr>
            <a:endParaRPr lang="en-US"/>
          </a:p>
          <a:p>
            <a:r>
              <a:rPr lang="en-US"/>
              <a:t>While the line minimizes the error...</a:t>
            </a:r>
          </a:p>
          <a:p>
            <a:pPr lvl="1"/>
            <a:r>
              <a:rPr lang="en-US"/>
              <a:t> It is unlikely it will match any new observation.</a:t>
            </a:r>
          </a:p>
        </p:txBody>
      </p:sp>
      <p:pic>
        <p:nvPicPr>
          <p:cNvPr id="5" name="Picture 4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2850D72F-3BF8-1073-DC75-238E02F05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451" y="2560864"/>
            <a:ext cx="44323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48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DC41E-AC27-24A2-D18F-B0E3F5688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044C7-07EE-9623-68C4-FF73B760A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003230"/>
            <a:ext cx="11360800" cy="2436655"/>
          </a:xfrm>
        </p:spPr>
        <p:txBody>
          <a:bodyPr/>
          <a:lstStyle/>
          <a:p>
            <a:r>
              <a:rPr lang="en-US" sz="2400"/>
              <a:t>Say our data looks like the blue dots.</a:t>
            </a:r>
          </a:p>
          <a:p>
            <a:pPr lvl="1"/>
            <a:r>
              <a:rPr lang="en-US" sz="2000" b="1"/>
              <a:t>(1) </a:t>
            </a:r>
            <a:r>
              <a:rPr lang="en-US" sz="2000"/>
              <a:t>A straight line is too simple of a hypothesis. Error is large.</a:t>
            </a:r>
          </a:p>
          <a:p>
            <a:pPr lvl="1"/>
            <a:r>
              <a:rPr lang="en-US" sz="2000" b="1"/>
              <a:t>(3) </a:t>
            </a:r>
            <a:r>
              <a:rPr lang="en-US" sz="2000"/>
              <a:t>A complicated line relies too much on specific data, will fail with new data. Error is zero.</a:t>
            </a:r>
          </a:p>
          <a:p>
            <a:pPr lvl="1"/>
            <a:r>
              <a:rPr lang="en-US" sz="2000" b="1"/>
              <a:t>(2) </a:t>
            </a:r>
            <a:r>
              <a:rPr lang="en-US" sz="2000"/>
              <a:t>A quadratic line is the perfect middle ground: gives space for new observations, keeps the error small.</a:t>
            </a:r>
          </a:p>
        </p:txBody>
      </p:sp>
      <p:pic>
        <p:nvPicPr>
          <p:cNvPr id="1028" name="Picture 4" descr="Bias-Variance Tradeoff Illustration Using Pylab | by Benjamin Obi Tayo  Ph.D. | Towards AI">
            <a:extLst>
              <a:ext uri="{FF2B5EF4-FFF2-40B4-BE49-F238E27FC236}">
                <a16:creationId xmlns:a16="http://schemas.microsoft.com/office/drawing/2014/main" id="{2CAE228B-5040-E1FB-1177-393545864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028" y="3429000"/>
            <a:ext cx="8577943" cy="322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368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6B73-A25C-E6E4-FDE0-DEE2E611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A1ABE-1D03-9B21-A761-AA63E47892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spcAft>
                <a:spcPts val="1200"/>
              </a:spcAft>
              <a:buNone/>
            </a:pPr>
            <a:r>
              <a:rPr lang="en-US" sz="2400" dirty="0"/>
              <a:t>The problem of finding the middle ground between underfitting and overfitting is called the </a:t>
            </a:r>
            <a:r>
              <a:rPr lang="en-US" sz="2400" b="1" dirty="0"/>
              <a:t>bias-variance trade-off</a:t>
            </a:r>
            <a:r>
              <a:rPr lang="en-US" sz="2400" dirty="0"/>
              <a:t>.</a:t>
            </a:r>
          </a:p>
          <a:p>
            <a:r>
              <a:rPr lang="en-US" sz="2400" dirty="0"/>
              <a:t>A simple model will be biased towards a specific form, and it will vary little with observations (like a hard-headed person).</a:t>
            </a:r>
          </a:p>
          <a:p>
            <a:r>
              <a:rPr lang="en-US" sz="2400" dirty="0"/>
              <a:t>A complicated model will have low bias, but vary widely with observations (like someone who keeps modifying their theories just to be right).</a:t>
            </a:r>
          </a:p>
          <a:p>
            <a:endParaRPr lang="en-US" sz="2400" dirty="0"/>
          </a:p>
          <a:p>
            <a:r>
              <a:rPr lang="en-US" sz="2400" dirty="0"/>
              <a:t>A good balanced hypothesis will have the power of </a:t>
            </a:r>
            <a:r>
              <a:rPr lang="en-US" sz="2400" b="1" dirty="0">
                <a:solidFill>
                  <a:srgbClr val="FF0000"/>
                </a:solidFill>
              </a:rPr>
              <a:t>generalization</a:t>
            </a:r>
            <a:r>
              <a:rPr lang="en-US" sz="2400" dirty="0"/>
              <a:t>: it will, with some small error, generalize to new observations.</a:t>
            </a:r>
          </a:p>
        </p:txBody>
      </p:sp>
    </p:spTree>
    <p:extLst>
      <p:ext uri="{BB962C8B-B14F-4D97-AF65-F5344CB8AC3E}">
        <p14:creationId xmlns:p14="http://schemas.microsoft.com/office/powerpoint/2010/main" val="1006214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C3782-884F-DE3F-766D-778F3C850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Bias-Variance trade-off</a:t>
            </a:r>
          </a:p>
        </p:txBody>
      </p:sp>
      <p:pic>
        <p:nvPicPr>
          <p:cNvPr id="6" name="Picture 4" descr="Bias-Variance Tradeoff Illustration Using Pylab | by Benjamin Obi Tayo  Ph.D. | Towards AI">
            <a:extLst>
              <a:ext uri="{FF2B5EF4-FFF2-40B4-BE49-F238E27FC236}">
                <a16:creationId xmlns:a16="http://schemas.microsoft.com/office/drawing/2014/main" id="{DA7EFA62-676D-92AF-5CCC-136A69936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16" y="2079170"/>
            <a:ext cx="5279572" cy="1983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9F3CE0-ABBE-8AC2-B5A7-FE385E5E401E}"/>
              </a:ext>
            </a:extLst>
          </p:cNvPr>
          <p:cNvSpPr txBox="1"/>
          <p:nvPr/>
        </p:nvSpPr>
        <p:spPr>
          <a:xfrm>
            <a:off x="881743" y="4310743"/>
            <a:ext cx="1509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High Bias</a:t>
            </a:r>
          </a:p>
          <a:p>
            <a:r>
              <a:rPr lang="en-US"/>
              <a:t>Low Variance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B7AE5F-2D71-3933-393D-CC90B3A43665}"/>
              </a:ext>
            </a:extLst>
          </p:cNvPr>
          <p:cNvSpPr txBox="1"/>
          <p:nvPr/>
        </p:nvSpPr>
        <p:spPr>
          <a:xfrm>
            <a:off x="4495800" y="4288971"/>
            <a:ext cx="1559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Low Bias</a:t>
            </a:r>
          </a:p>
          <a:p>
            <a:r>
              <a:rPr lang="en-US"/>
              <a:t>High Variance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DDF4A5-C5E9-E1D5-9135-EC6C1E9BDE22}"/>
              </a:ext>
            </a:extLst>
          </p:cNvPr>
          <p:cNvSpPr txBox="1"/>
          <p:nvPr/>
        </p:nvSpPr>
        <p:spPr>
          <a:xfrm>
            <a:off x="1110343" y="1698172"/>
            <a:ext cx="1364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Underfitting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420685-405C-64E1-F24E-2D2326DF983E}"/>
              </a:ext>
            </a:extLst>
          </p:cNvPr>
          <p:cNvSpPr txBox="1"/>
          <p:nvPr/>
        </p:nvSpPr>
        <p:spPr>
          <a:xfrm>
            <a:off x="4615543" y="1719944"/>
            <a:ext cx="122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Overfitting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929DD1-2C55-22C6-23F1-921241404150}"/>
              </a:ext>
            </a:extLst>
          </p:cNvPr>
          <p:cNvSpPr txBox="1"/>
          <p:nvPr/>
        </p:nvSpPr>
        <p:spPr>
          <a:xfrm>
            <a:off x="7380515" y="1992085"/>
            <a:ext cx="44087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1800" b="0" i="0" u="none" strike="noStrike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Bias:</a:t>
            </a:r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​</a:t>
            </a:r>
            <a:endParaRPr lang="en-US" b="0" i="0" u="none" strike="noStrike">
              <a:solidFill>
                <a:srgbClr val="000000"/>
              </a:solidFill>
              <a:effectLst/>
            </a:endParaRPr>
          </a:p>
          <a:p>
            <a:pPr algn="l" rtl="0" fontAlgn="base"/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Systematic prejudice in the model​</a:t>
            </a:r>
            <a:endParaRPr lang="en-US" b="0" i="0" u="none" strike="noStrike">
              <a:solidFill>
                <a:srgbClr val="000000"/>
              </a:solidFill>
              <a:effectLst/>
            </a:endParaRPr>
          </a:p>
          <a:p>
            <a:pPr algn="l" rtl="0" fontAlgn="base"/>
            <a:r>
              <a:rPr lang="en-US" sz="1800" b="0" i="1" u="none" strike="noStrike">
                <a:solidFill>
                  <a:srgbClr val="767171"/>
                </a:solidFill>
                <a:effectLst/>
              </a:rPr>
              <a:t>Simple model = High bias</a:t>
            </a:r>
          </a:p>
          <a:p>
            <a:pPr algn="l" rtl="0" fontAlgn="base"/>
            <a:endParaRPr lang="en-US" i="1">
              <a:solidFill>
                <a:srgbClr val="767171"/>
              </a:solidFill>
            </a:endParaRPr>
          </a:p>
          <a:p>
            <a:pPr algn="l" rtl="0" fontAlgn="base"/>
            <a:r>
              <a:rPr lang="en-US" sz="1800" b="0" i="0" u="none" strike="noStrike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Variance:</a:t>
            </a:r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​</a:t>
            </a:r>
            <a:endParaRPr lang="en-US" b="0" i="0" u="none" strike="noStrike">
              <a:solidFill>
                <a:srgbClr val="000000"/>
              </a:solidFill>
              <a:effectLst/>
            </a:endParaRPr>
          </a:p>
          <a:p>
            <a:pPr algn="l" rtl="0" fontAlgn="base"/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Change in the model’s prediction, when the dataset is changed a little bit​</a:t>
            </a:r>
            <a:endParaRPr lang="en-US" b="0" i="0" u="none" strike="noStrike">
              <a:solidFill>
                <a:srgbClr val="000000"/>
              </a:solidFill>
              <a:effectLst/>
            </a:endParaRPr>
          </a:p>
          <a:p>
            <a:pPr algn="l" rtl="0" fontAlgn="base"/>
            <a:r>
              <a:rPr lang="en-US" sz="1800" b="0" i="1" u="none" strike="noStrike">
                <a:solidFill>
                  <a:srgbClr val="767171"/>
                </a:solidFill>
                <a:effectLst/>
              </a:rPr>
              <a:t>Complex model = High variance</a:t>
            </a:r>
            <a:endParaRPr lang="en-US" b="0" i="0" u="none" strike="noStrike">
              <a:solidFill>
                <a:srgbClr val="000000"/>
              </a:solidFill>
              <a:effectLst/>
            </a:endParaRPr>
          </a:p>
          <a:p>
            <a:pPr algn="l" rtl="0" fontAlgn="base"/>
            <a:endParaRPr lang="en-US" b="0" i="0" u="none" strike="noStrike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4834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5350-1075-2731-9A95-F0C477816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Bias-Variance trade-off</a:t>
            </a:r>
          </a:p>
        </p:txBody>
      </p:sp>
      <p:pic>
        <p:nvPicPr>
          <p:cNvPr id="3074" name="Picture 2" descr="Visualizing bias and variance tradeoff using a bulls-eye diagram">
            <a:extLst>
              <a:ext uri="{FF2B5EF4-FFF2-40B4-BE49-F238E27FC236}">
                <a16:creationId xmlns:a16="http://schemas.microsoft.com/office/drawing/2014/main" id="{DDC23C6E-007E-60F9-EB57-807221229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56" y="2583719"/>
            <a:ext cx="4660673" cy="388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092390-261F-2FDF-F113-5EC3A49A624F}"/>
              </a:ext>
            </a:extLst>
          </p:cNvPr>
          <p:cNvSpPr txBox="1"/>
          <p:nvPr/>
        </p:nvSpPr>
        <p:spPr>
          <a:xfrm>
            <a:off x="609599" y="1404258"/>
            <a:ext cx="109945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Imagine different research groups get different samples of the same phenomenon. Each </a:t>
            </a:r>
            <a:r>
              <a:rPr lang="en-US" b="1">
                <a:solidFill>
                  <a:srgbClr val="1D9487"/>
                </a:solidFill>
              </a:rPr>
              <a:t>green dot </a:t>
            </a:r>
            <a:r>
              <a:rPr lang="en-US"/>
              <a:t>represents the found hypothesis </a:t>
            </a:r>
            <a:r>
              <a:rPr lang="en-US" b="1"/>
              <a:t>H</a:t>
            </a:r>
            <a:r>
              <a:rPr lang="en-US"/>
              <a:t> for different sets of observations.</a:t>
            </a:r>
          </a:p>
          <a:p>
            <a:endParaRPr lang="en-US"/>
          </a:p>
          <a:p>
            <a:r>
              <a:rPr lang="en-US"/>
              <a:t>The </a:t>
            </a:r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grey</a:t>
            </a:r>
            <a:r>
              <a:rPr lang="en-US"/>
              <a:t> middle circle represents the optimal point.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256AA1-EAC8-367B-4168-09E6C1BF7BE9}"/>
              </a:ext>
            </a:extLst>
          </p:cNvPr>
          <p:cNvSpPr txBox="1"/>
          <p:nvPr/>
        </p:nvSpPr>
        <p:spPr>
          <a:xfrm>
            <a:off x="6585857" y="2982686"/>
            <a:ext cx="46917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High Bias</a:t>
            </a:r>
            <a:r>
              <a:rPr lang="en-US"/>
              <a:t>, </a:t>
            </a:r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Low Var</a:t>
            </a:r>
            <a:r>
              <a:rPr lang="en-US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</a:t>
            </a:r>
            <a:r>
              <a:rPr lang="en-US" b="1"/>
              <a:t>H</a:t>
            </a:r>
            <a:r>
              <a:rPr lang="en-US"/>
              <a:t>s will be similar, but off from the optimal point.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>
                <a:solidFill>
                  <a:srgbClr val="C00000"/>
                </a:solidFill>
              </a:rPr>
              <a:t>High Variance</a:t>
            </a:r>
            <a:r>
              <a:rPr lang="en-US"/>
              <a:t>, </a:t>
            </a:r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Low Bias</a:t>
            </a:r>
            <a:r>
              <a:rPr lang="en-US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Some </a:t>
            </a:r>
            <a:r>
              <a:rPr lang="en-US" b="1"/>
              <a:t>H</a:t>
            </a:r>
            <a:r>
              <a:rPr lang="en-US"/>
              <a:t>s will be close to the optimal point, but it varies, widely.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Low Bias and Variance</a:t>
            </a:r>
            <a:r>
              <a:rPr lang="en-US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While ideal, many times impossible. Often there are fundamental limitations.</a:t>
            </a:r>
          </a:p>
        </p:txBody>
      </p:sp>
    </p:spTree>
    <p:extLst>
      <p:ext uri="{BB962C8B-B14F-4D97-AF65-F5344CB8AC3E}">
        <p14:creationId xmlns:p14="http://schemas.microsoft.com/office/powerpoint/2010/main" val="1387930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65AE7-355B-5CEC-D1FE-7A7C8012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find a generalizable hypothesis?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8D2E9-D47C-6E29-F4C2-3CFC23E1FA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Instead of minimizing the error on our observations: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Save a portion of the data and keep it secret</a:t>
            </a:r>
            <a:r>
              <a:rPr lang="en-US" dirty="0"/>
              <a:t>, unobserved.</a:t>
            </a:r>
          </a:p>
          <a:p>
            <a:pPr lvl="1"/>
            <a:r>
              <a:rPr lang="en-US" dirty="0"/>
              <a:t>Formulate the model.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Test the model on the secret data.</a:t>
            </a:r>
          </a:p>
          <a:p>
            <a:r>
              <a:rPr lang="en-US" dirty="0"/>
              <a:t>This procedure helps us build models with good generalization properties.</a:t>
            </a:r>
          </a:p>
          <a:p>
            <a:endParaRPr lang="en-US" b="1" dirty="0"/>
          </a:p>
          <a:p>
            <a:pPr marL="152396" indent="0">
              <a:buNone/>
            </a:pPr>
            <a:r>
              <a:rPr lang="en-US" b="1" dirty="0"/>
              <a:t>Training data:</a:t>
            </a:r>
            <a:r>
              <a:rPr lang="en-US" dirty="0"/>
              <a:t> observed data, used to formulate our model.</a:t>
            </a:r>
          </a:p>
          <a:p>
            <a:pPr marL="152396" indent="0">
              <a:buNone/>
            </a:pPr>
            <a:r>
              <a:rPr lang="en-US" b="1" dirty="0"/>
              <a:t>Test data:</a:t>
            </a:r>
            <a:r>
              <a:rPr lang="en-US" dirty="0"/>
              <a:t> held out, secret data, used to test the model.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90274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77F03-E2F9-8DF6-A974-E0F5CE487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418DC-969D-D0D2-CA0A-22C90C6F16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61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310CF-95B4-739B-28F4-27567F186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want to learn in ML?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CF287-CD42-46DA-AEFC-FF01A70A9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36633"/>
            <a:ext cx="7465657" cy="4555200"/>
          </a:xfrm>
        </p:spPr>
        <p:txBody>
          <a:bodyPr/>
          <a:lstStyle/>
          <a:p>
            <a:pPr marL="152396" indent="0">
              <a:buNone/>
            </a:pPr>
            <a:r>
              <a:rPr lang="en-US" sz="2400" dirty="0"/>
              <a:t>We will take the </a:t>
            </a:r>
            <a:r>
              <a:rPr lang="en-US" sz="2400" b="1" dirty="0"/>
              <a:t>task</a:t>
            </a:r>
            <a:r>
              <a:rPr lang="en-US" sz="2400" dirty="0"/>
              <a:t> approach:</a:t>
            </a:r>
          </a:p>
          <a:p>
            <a:pPr marL="152396" indent="0">
              <a:buNone/>
            </a:pPr>
            <a:endParaRPr lang="en-US" sz="2400" dirty="0"/>
          </a:p>
          <a:p>
            <a:r>
              <a:rPr lang="en-US" sz="2400" dirty="0"/>
              <a:t>There is a task we want the machine to </a:t>
            </a:r>
            <a:r>
              <a:rPr lang="en-US" sz="2400" b="1" dirty="0"/>
              <a:t>do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To perform this task, the machine must learn an underlying </a:t>
            </a:r>
            <a:r>
              <a:rPr lang="en-US" sz="2400" b="1" dirty="0"/>
              <a:t>concept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We’ll try to learn this concept by searching over a </a:t>
            </a:r>
            <a:r>
              <a:rPr lang="en-US" sz="2400" b="1" dirty="0"/>
              <a:t>space of hypotheses</a:t>
            </a:r>
            <a:r>
              <a:rPr lang="en-US" sz="2400" dirty="0"/>
              <a:t>.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4C866EF-7F22-36C3-1F31-B34E72CD0DA7}"/>
              </a:ext>
            </a:extLst>
          </p:cNvPr>
          <p:cNvSpPr/>
          <p:nvPr/>
        </p:nvSpPr>
        <p:spPr>
          <a:xfrm>
            <a:off x="8186058" y="1632060"/>
            <a:ext cx="2993571" cy="70757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Task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337FE77-6F37-95D4-361E-3BB6574C17CA}"/>
              </a:ext>
            </a:extLst>
          </p:cNvPr>
          <p:cNvSpPr/>
          <p:nvPr/>
        </p:nvSpPr>
        <p:spPr>
          <a:xfrm>
            <a:off x="8191500" y="3123403"/>
            <a:ext cx="2993571" cy="70757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Concept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5C3222F-8223-FE7A-91CA-B1B8A3C3EAF0}"/>
              </a:ext>
            </a:extLst>
          </p:cNvPr>
          <p:cNvSpPr/>
          <p:nvPr/>
        </p:nvSpPr>
        <p:spPr>
          <a:xfrm>
            <a:off x="8191500" y="4582087"/>
            <a:ext cx="2993571" cy="104502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Hypothesis Space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6761D6-D1D8-3CDB-B9DA-45AD49CD1B4E}"/>
              </a:ext>
            </a:extLst>
          </p:cNvPr>
          <p:cNvCxnSpPr>
            <a:cxnSpLocks/>
          </p:cNvCxnSpPr>
          <p:nvPr/>
        </p:nvCxnSpPr>
        <p:spPr>
          <a:xfrm>
            <a:off x="9682844" y="2339632"/>
            <a:ext cx="5442" cy="7837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A40433-7D32-D4C9-A5CA-76781E88CC45}"/>
              </a:ext>
            </a:extLst>
          </p:cNvPr>
          <p:cNvCxnSpPr>
            <a:cxnSpLocks/>
          </p:cNvCxnSpPr>
          <p:nvPr/>
        </p:nvCxnSpPr>
        <p:spPr>
          <a:xfrm>
            <a:off x="9688286" y="3830975"/>
            <a:ext cx="0" cy="7511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339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DB560-878D-8FA7-DF51-5E27C170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Example 1: learning a linear relationship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559A-7F04-795A-3351-D7A9EF5A1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800" cy="1533138"/>
          </a:xfrm>
        </p:spPr>
        <p:txBody>
          <a:bodyPr/>
          <a:lstStyle/>
          <a:p>
            <a:pPr marL="152396" indent="0">
              <a:buNone/>
            </a:pPr>
            <a:r>
              <a:rPr lang="en-US"/>
              <a:t>Imagine we observe the variation of one variable with respect to another. We presume the relationship is linear:</a:t>
            </a:r>
          </a:p>
        </p:txBody>
      </p:sp>
      <p:pic>
        <p:nvPicPr>
          <p:cNvPr id="5" name="Picture 4" descr="A blue dots on a white background&#10;&#10;Description automatically generated">
            <a:extLst>
              <a:ext uri="{FF2B5EF4-FFF2-40B4-BE49-F238E27FC236}">
                <a16:creationId xmlns:a16="http://schemas.microsoft.com/office/drawing/2014/main" id="{41545A4A-4DE2-89A6-CF7F-4F4281E6A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878" y="3116036"/>
            <a:ext cx="4432300" cy="2933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B6A14B-7573-2E54-9BDC-3278CE3F1532}"/>
              </a:ext>
            </a:extLst>
          </p:cNvPr>
          <p:cNvSpPr txBox="1"/>
          <p:nvPr/>
        </p:nvSpPr>
        <p:spPr>
          <a:xfrm>
            <a:off x="3831771" y="6106886"/>
            <a:ext cx="250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Predictive Observation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82E3ED-7457-C7DB-C919-856EC4E1F5F9}"/>
              </a:ext>
            </a:extLst>
          </p:cNvPr>
          <p:cNvSpPr txBox="1"/>
          <p:nvPr/>
        </p:nvSpPr>
        <p:spPr>
          <a:xfrm>
            <a:off x="1066800" y="3309258"/>
            <a:ext cx="2503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Response, target, dependent variable, etc...</a:t>
            </a:r>
          </a:p>
        </p:txBody>
      </p:sp>
    </p:spTree>
    <p:extLst>
      <p:ext uri="{BB962C8B-B14F-4D97-AF65-F5344CB8AC3E}">
        <p14:creationId xmlns:p14="http://schemas.microsoft.com/office/powerpoint/2010/main" val="2434517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6EBC7-F031-2138-B4F6-0C1FD4C0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l"/>
            <a:r>
              <a:rPr lang="en-US" sz="4800" dirty="0">
                <a:latin typeface="Aptos"/>
                <a:cs typeface="Aharoni"/>
              </a:rPr>
              <a:t>Scikit-Learn Workshop Series</a:t>
            </a:r>
            <a:endParaRPr lang="en-US" dirty="0">
              <a:latin typeface="Apto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06E6B-28A2-E01E-35E1-1EA638141A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l">
              <a:buNone/>
            </a:pPr>
            <a:r>
              <a:rPr lang="en-US" sz="3600" dirty="0">
                <a:latin typeface="Aptos"/>
                <a:cs typeface="Aharoni"/>
              </a:rPr>
              <a:t>Materials for today:</a:t>
            </a:r>
            <a:endParaRPr lang="en-US" dirty="0"/>
          </a:p>
          <a:p>
            <a:pPr marL="152400" indent="0" algn="l">
              <a:buNone/>
            </a:pPr>
            <a:endParaRPr lang="en-US" sz="3200" dirty="0">
              <a:latin typeface="Aptos"/>
              <a:cs typeface="Aharoni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To work on your own computer:</a:t>
            </a:r>
          </a:p>
          <a:p>
            <a:pPr marL="1066800" lvl="1" indent="-457200" algn="just">
              <a:spcAft>
                <a:spcPts val="1200"/>
              </a:spcAft>
              <a:buSzPts val="1800"/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Go to </a:t>
            </a:r>
            <a:r>
              <a:rPr lang="en-US" dirty="0">
                <a:ea typeface="+mn-lt"/>
                <a:cs typeface="+mn-lt"/>
                <a:hlinkClick r:id="rId2"/>
              </a:rPr>
              <a:t>https://github.com/nuitrcs/scikit-learn-workshop</a:t>
            </a:r>
            <a:endParaRPr lang="en-US" dirty="0">
              <a:ea typeface="+mn-lt"/>
              <a:cs typeface="+mn-lt"/>
            </a:endParaRPr>
          </a:p>
          <a:p>
            <a:pPr marL="1066800" lvl="1" indent="-457200" algn="just">
              <a:buSzPts val="1800"/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Click on the green Code button, choose Download ZIP, unzip the folder, open your IDE of choice and navigate to the folder you downloaded.</a:t>
            </a:r>
            <a:endParaRPr lang="en-US" dirty="0"/>
          </a:p>
          <a:p>
            <a:pPr marL="285750" indent="-285750">
              <a:buFont typeface="Arial"/>
              <a:buChar char="●"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To work on the cloud:</a:t>
            </a:r>
            <a:endParaRPr lang="en-US" dirty="0">
              <a:ea typeface="+mn-lt"/>
              <a:cs typeface="+mn-lt"/>
            </a:endParaRPr>
          </a:p>
          <a:p>
            <a:pPr marL="895350" lvl="1" indent="-285750" algn="just">
              <a:buSzPts val="1800"/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Go to </a:t>
            </a:r>
            <a:r>
              <a:rPr lang="en-US" dirty="0">
                <a:ea typeface="+mn-lt"/>
                <a:cs typeface="+mn-lt"/>
                <a:hlinkClick r:id="rId2"/>
              </a:rPr>
              <a:t>https://github.com/nuitrcs/scikit-learn-workshop</a:t>
            </a:r>
          </a:p>
          <a:p>
            <a:pPr marL="895350" lvl="1" indent="-285750" algn="just">
              <a:buSzPts val="1800"/>
              <a:buFont typeface="Courier New" panose="020B0604020202020204" pitchFamily="34" charset="0"/>
              <a:buChar char="o"/>
            </a:pPr>
            <a:r>
              <a:rPr lang="en-US" dirty="0"/>
              <a:t>On the instructions page, click on the link that says "Google </a:t>
            </a:r>
            <a:r>
              <a:rPr lang="en-US" dirty="0" err="1"/>
              <a:t>Colab</a:t>
            </a:r>
            <a:r>
              <a:rPr lang="en-US" dirty="0"/>
              <a:t> Notebook".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1DB070-03D7-F180-62D6-7C31D64847BA}"/>
              </a:ext>
            </a:extLst>
          </p:cNvPr>
          <p:cNvSpPr txBox="1"/>
          <p:nvPr/>
        </p:nvSpPr>
        <p:spPr>
          <a:xfrm>
            <a:off x="8616904" y="287415"/>
            <a:ext cx="3373039" cy="954107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just"/>
            <a:r>
              <a:rPr lang="en-US" sz="2800" b="1" dirty="0">
                <a:highlight>
                  <a:srgbClr val="00FF00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This workshop will</a:t>
            </a:r>
          </a:p>
          <a:p>
            <a:pPr algn="just"/>
            <a:r>
              <a:rPr lang="en-US" sz="2800" b="1" dirty="0">
                <a:highlight>
                  <a:srgbClr val="00FF00"/>
                </a:highlight>
                <a:latin typeface="Aharoni"/>
                <a:cs typeface="Aharoni"/>
              </a:rPr>
              <a:t>begin at 9:30 am</a:t>
            </a:r>
            <a:endParaRPr lang="en-US" sz="2800" b="1" dirty="0">
              <a:highlight>
                <a:srgbClr val="00FF00"/>
              </a:highligh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01342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DB560-878D-8FA7-DF51-5E27C170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a linear relationship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559A-7F04-795A-3351-D7A9EF5A1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460431"/>
            <a:ext cx="11360800" cy="1533138"/>
          </a:xfrm>
        </p:spPr>
        <p:txBody>
          <a:bodyPr/>
          <a:lstStyle/>
          <a:p>
            <a:pPr marL="152396" indent="0">
              <a:buNone/>
            </a:pPr>
            <a:r>
              <a:rPr lang="en-US"/>
              <a:t>Our hypothesis space is the set of all straight lines:</a:t>
            </a:r>
          </a:p>
        </p:txBody>
      </p:sp>
      <p:pic>
        <p:nvPicPr>
          <p:cNvPr id="6" name="Picture 5" descr="A line with blue dots and red line&#10;&#10;Description automatically generated">
            <a:extLst>
              <a:ext uri="{FF2B5EF4-FFF2-40B4-BE49-F238E27FC236}">
                <a16:creationId xmlns:a16="http://schemas.microsoft.com/office/drawing/2014/main" id="{69F2E1C3-7EAB-BCB9-672E-0406CEC98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392" y="3083378"/>
            <a:ext cx="4432300" cy="29337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F4009FD8-022F-6232-A2B3-5FF4D4DF065A}"/>
              </a:ext>
            </a:extLst>
          </p:cNvPr>
          <p:cNvGrpSpPr/>
          <p:nvPr/>
        </p:nvGrpSpPr>
        <p:grpSpPr>
          <a:xfrm>
            <a:off x="472234" y="2604406"/>
            <a:ext cx="2824920" cy="1651906"/>
            <a:chOff x="472234" y="2604406"/>
            <a:chExt cx="2824920" cy="1651906"/>
          </a:xfrm>
        </p:grpSpPr>
        <p:pic>
          <p:nvPicPr>
            <p:cNvPr id="7" name="Picture 6" descr="A blue dots on a white background&#10;&#10;Description automatically generated">
              <a:extLst>
                <a:ext uri="{FF2B5EF4-FFF2-40B4-BE49-F238E27FC236}">
                  <a16:creationId xmlns:a16="http://schemas.microsoft.com/office/drawing/2014/main" id="{E515A2D0-D0E7-1583-2720-62730AEE8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022" y="2604406"/>
              <a:ext cx="2495736" cy="1651906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0B93E63-66C6-3EC3-F260-FF8DCF48EF84}"/>
                    </a:ext>
                  </a:extLst>
                </p14:cNvPr>
                <p14:cNvContentPartPr/>
                <p14:nvPr/>
              </p14:nvContentPartPr>
              <p14:xfrm>
                <a:off x="472234" y="3371760"/>
                <a:ext cx="2824920" cy="196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0B93E63-66C6-3EC3-F260-FF8DCF48EF8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3234" y="3362760"/>
                  <a:ext cx="2842560" cy="21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EC989B-DC25-5A52-984F-8CB014C66621}"/>
              </a:ext>
            </a:extLst>
          </p:cNvPr>
          <p:cNvGrpSpPr/>
          <p:nvPr/>
        </p:nvGrpSpPr>
        <p:grpSpPr>
          <a:xfrm>
            <a:off x="3611074" y="2604406"/>
            <a:ext cx="2782800" cy="1651906"/>
            <a:chOff x="3611074" y="2604406"/>
            <a:chExt cx="2782800" cy="1651906"/>
          </a:xfrm>
        </p:grpSpPr>
        <p:pic>
          <p:nvPicPr>
            <p:cNvPr id="9" name="Picture 8" descr="A blue dots on a white background&#10;&#10;Description automatically generated">
              <a:extLst>
                <a:ext uri="{FF2B5EF4-FFF2-40B4-BE49-F238E27FC236}">
                  <a16:creationId xmlns:a16="http://schemas.microsoft.com/office/drawing/2014/main" id="{CEA12BFC-DF69-0FFD-CCE1-8274ED770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5680" y="2604406"/>
              <a:ext cx="2495736" cy="1651906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37508A9-6974-3EFE-6C70-CD0C60E2B2B4}"/>
                    </a:ext>
                  </a:extLst>
                </p14:cNvPr>
                <p14:cNvContentPartPr/>
                <p14:nvPr/>
              </p14:nvContentPartPr>
              <p14:xfrm>
                <a:off x="3611074" y="2983320"/>
                <a:ext cx="2782800" cy="1143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37508A9-6974-3EFE-6C70-CD0C60E2B2B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02074" y="2974323"/>
                  <a:ext cx="2800440" cy="116063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A9368AD-2DED-01BD-A8CC-E7A21480447C}"/>
              </a:ext>
            </a:extLst>
          </p:cNvPr>
          <p:cNvGrpSpPr/>
          <p:nvPr/>
        </p:nvGrpSpPr>
        <p:grpSpPr>
          <a:xfrm>
            <a:off x="609034" y="4436640"/>
            <a:ext cx="2511725" cy="1963800"/>
            <a:chOff x="609034" y="4436640"/>
            <a:chExt cx="2511725" cy="1963800"/>
          </a:xfrm>
        </p:grpSpPr>
        <p:pic>
          <p:nvPicPr>
            <p:cNvPr id="10" name="Picture 9" descr="A blue dots on a white background&#10;&#10;Description automatically generated">
              <a:extLst>
                <a:ext uri="{FF2B5EF4-FFF2-40B4-BE49-F238E27FC236}">
                  <a16:creationId xmlns:a16="http://schemas.microsoft.com/office/drawing/2014/main" id="{2213AA66-7479-400B-6DF7-0001040A2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023" y="4705352"/>
              <a:ext cx="2495736" cy="1651906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AC53A90-9042-8E67-3CD6-E5F68E542D7D}"/>
                    </a:ext>
                  </a:extLst>
                </p14:cNvPr>
                <p14:cNvContentPartPr/>
                <p14:nvPr/>
              </p14:nvContentPartPr>
              <p14:xfrm>
                <a:off x="609034" y="4436640"/>
                <a:ext cx="1143000" cy="1963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AC53A90-9042-8E67-3CD6-E5F68E542D7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0034" y="4427638"/>
                  <a:ext cx="1160640" cy="198144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8F0F8C9-2DCF-5C70-0069-EC2F992DA04E}"/>
              </a:ext>
            </a:extLst>
          </p:cNvPr>
          <p:cNvGrpSpPr/>
          <p:nvPr/>
        </p:nvGrpSpPr>
        <p:grpSpPr>
          <a:xfrm>
            <a:off x="3678394" y="4663440"/>
            <a:ext cx="2523022" cy="1693818"/>
            <a:chOff x="3678394" y="4663440"/>
            <a:chExt cx="2523022" cy="1693818"/>
          </a:xfrm>
        </p:grpSpPr>
        <p:pic>
          <p:nvPicPr>
            <p:cNvPr id="11" name="Picture 10" descr="A blue dots on a white background&#10;&#10;Description automatically generated">
              <a:extLst>
                <a:ext uri="{FF2B5EF4-FFF2-40B4-BE49-F238E27FC236}">
                  <a16:creationId xmlns:a16="http://schemas.microsoft.com/office/drawing/2014/main" id="{7C7E6EC6-9F7A-3172-34F2-B3386097F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5680" y="4705352"/>
              <a:ext cx="2495736" cy="1651906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A0C40DE-8245-1362-B23B-3BF5E2B13578}"/>
                    </a:ext>
                  </a:extLst>
                </p14:cNvPr>
                <p14:cNvContentPartPr/>
                <p14:nvPr/>
              </p14:nvContentPartPr>
              <p14:xfrm>
                <a:off x="3678394" y="4663440"/>
                <a:ext cx="1544040" cy="1435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A0C40DE-8245-1362-B23B-3BF5E2B1357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69394" y="4654440"/>
                  <a:ext cx="1561680" cy="1452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D034376-33D7-14A1-0381-F4B319429746}"/>
              </a:ext>
            </a:extLst>
          </p:cNvPr>
          <p:cNvSpPr txBox="1"/>
          <p:nvPr/>
        </p:nvSpPr>
        <p:spPr>
          <a:xfrm>
            <a:off x="204425" y="2579914"/>
            <a:ext cx="47641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CCDCCE-EFAF-C516-DA87-8F816F4C38BE}"/>
              </a:ext>
            </a:extLst>
          </p:cNvPr>
          <p:cNvSpPr txBox="1"/>
          <p:nvPr/>
        </p:nvSpPr>
        <p:spPr>
          <a:xfrm>
            <a:off x="3252424" y="2558143"/>
            <a:ext cx="47641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EC3E9-675F-DBDA-AEC1-F5ECDE36F10E}"/>
              </a:ext>
            </a:extLst>
          </p:cNvPr>
          <p:cNvSpPr txBox="1"/>
          <p:nvPr/>
        </p:nvSpPr>
        <p:spPr>
          <a:xfrm>
            <a:off x="171767" y="4735286"/>
            <a:ext cx="47641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917C77-60FA-C8E0-B6A4-C8D46AA61D3F}"/>
              </a:ext>
            </a:extLst>
          </p:cNvPr>
          <p:cNvSpPr txBox="1"/>
          <p:nvPr/>
        </p:nvSpPr>
        <p:spPr>
          <a:xfrm>
            <a:off x="3252424" y="4702629"/>
            <a:ext cx="47641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1634C7-E63E-9372-A930-1F2B3F54D202}"/>
              </a:ext>
            </a:extLst>
          </p:cNvPr>
          <p:cNvSpPr txBox="1"/>
          <p:nvPr/>
        </p:nvSpPr>
        <p:spPr>
          <a:xfrm>
            <a:off x="6942813" y="2895601"/>
            <a:ext cx="51969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HN</a:t>
            </a:r>
          </a:p>
        </p:txBody>
      </p:sp>
    </p:spTree>
    <p:extLst>
      <p:ext uri="{BB962C8B-B14F-4D97-AF65-F5344CB8AC3E}">
        <p14:creationId xmlns:p14="http://schemas.microsoft.com/office/powerpoint/2010/main" val="1666981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4EEB3-9148-29F1-A5DA-F99330DD1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Example 2: classification</a:t>
            </a:r>
          </a:p>
        </p:txBody>
      </p:sp>
      <p:pic>
        <p:nvPicPr>
          <p:cNvPr id="4" name="Picture 3" descr="A number and a number&#10;&#10;Description automatically generated">
            <a:extLst>
              <a:ext uri="{FF2B5EF4-FFF2-40B4-BE49-F238E27FC236}">
                <a16:creationId xmlns:a16="http://schemas.microsoft.com/office/drawing/2014/main" id="{68AE5DE6-7BEE-6381-C230-EAB15D48C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192" y="1758309"/>
            <a:ext cx="5474107" cy="36929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B808D3-DE07-1429-5E4A-3FEDD26504C2}"/>
              </a:ext>
            </a:extLst>
          </p:cNvPr>
          <p:cNvSpPr txBox="1"/>
          <p:nvPr/>
        </p:nvSpPr>
        <p:spPr>
          <a:xfrm>
            <a:off x="7621627" y="3258206"/>
            <a:ext cx="4156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What makes a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74738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4EEB3-9148-29F1-A5DA-F99330DD1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Example 2: classification</a:t>
            </a:r>
          </a:p>
        </p:txBody>
      </p:sp>
      <p:pic>
        <p:nvPicPr>
          <p:cNvPr id="6" name="Picture 5" descr="A number and a number&#10;&#10;Description automatically generated">
            <a:extLst>
              <a:ext uri="{FF2B5EF4-FFF2-40B4-BE49-F238E27FC236}">
                <a16:creationId xmlns:a16="http://schemas.microsoft.com/office/drawing/2014/main" id="{C1599875-70E5-B7A8-788C-E1DA3CAF16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235" b="80700"/>
          <a:stretch/>
        </p:blipFill>
        <p:spPr>
          <a:xfrm>
            <a:off x="1461565" y="1965137"/>
            <a:ext cx="1738836" cy="712749"/>
          </a:xfrm>
          <a:prstGeom prst="rect">
            <a:avLst/>
          </a:prstGeom>
        </p:spPr>
      </p:pic>
      <p:pic>
        <p:nvPicPr>
          <p:cNvPr id="7" name="Picture 6" descr="A number and a number&#10;&#10;Description automatically generated">
            <a:extLst>
              <a:ext uri="{FF2B5EF4-FFF2-40B4-BE49-F238E27FC236}">
                <a16:creationId xmlns:a16="http://schemas.microsoft.com/office/drawing/2014/main" id="{E5797313-44D4-E7CF-EDAE-BAA46C06A6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55" t="-449" r="20310" b="82174"/>
          <a:stretch/>
        </p:blipFill>
        <p:spPr>
          <a:xfrm>
            <a:off x="5878285" y="4245430"/>
            <a:ext cx="2525487" cy="674914"/>
          </a:xfrm>
          <a:prstGeom prst="rect">
            <a:avLst/>
          </a:prstGeom>
        </p:spPr>
      </p:pic>
      <p:pic>
        <p:nvPicPr>
          <p:cNvPr id="8" name="Picture 7" descr="A number and a number&#10;&#10;Description automatically generated">
            <a:extLst>
              <a:ext uri="{FF2B5EF4-FFF2-40B4-BE49-F238E27FC236}">
                <a16:creationId xmlns:a16="http://schemas.microsoft.com/office/drawing/2014/main" id="{5B50D5E8-04B0-AC57-F092-050CBECEB5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7" t="22543" r="30452" b="63013"/>
          <a:stretch/>
        </p:blipFill>
        <p:spPr>
          <a:xfrm>
            <a:off x="5257802" y="2144485"/>
            <a:ext cx="3712028" cy="533401"/>
          </a:xfrm>
          <a:prstGeom prst="rect">
            <a:avLst/>
          </a:prstGeom>
        </p:spPr>
      </p:pic>
      <p:pic>
        <p:nvPicPr>
          <p:cNvPr id="9" name="Picture 8" descr="A number and a number&#10;&#10;Description automatically generated">
            <a:extLst>
              <a:ext uri="{FF2B5EF4-FFF2-40B4-BE49-F238E27FC236}">
                <a16:creationId xmlns:a16="http://schemas.microsoft.com/office/drawing/2014/main" id="{AA036E6D-AA94-FBB3-0EE2-7B9553A0B0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68" t="42292" r="41390" b="39432"/>
          <a:stretch/>
        </p:blipFill>
        <p:spPr>
          <a:xfrm>
            <a:off x="1513116" y="3929742"/>
            <a:ext cx="2460172" cy="67491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3EE8C5-FA8E-B16A-63A3-4ADA83E28C23}"/>
              </a:ext>
            </a:extLst>
          </p:cNvPr>
          <p:cNvCxnSpPr>
            <a:cxnSpLocks/>
          </p:cNvCxnSpPr>
          <p:nvPr/>
        </p:nvCxnSpPr>
        <p:spPr>
          <a:xfrm>
            <a:off x="892629" y="1774371"/>
            <a:ext cx="0" cy="47254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FD9F91D-7AC2-39CD-70FF-805E020E19D8}"/>
              </a:ext>
            </a:extLst>
          </p:cNvPr>
          <p:cNvCxnSpPr>
            <a:cxnSpLocks/>
          </p:cNvCxnSpPr>
          <p:nvPr/>
        </p:nvCxnSpPr>
        <p:spPr>
          <a:xfrm flipH="1">
            <a:off x="870857" y="6455229"/>
            <a:ext cx="1022168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F3F6355-CD6E-98F7-67E6-0224B8C67519}"/>
                  </a:ext>
                </a:extLst>
              </p14:cNvPr>
              <p14:cNvContentPartPr/>
              <p14:nvPr/>
            </p14:nvContentPartPr>
            <p14:xfrm>
              <a:off x="1050120" y="1501577"/>
              <a:ext cx="3021840" cy="1745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F3F6355-CD6E-98F7-67E6-0224B8C675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2120" y="1483577"/>
                <a:ext cx="3057480" cy="178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F5D95304-74DD-71C4-31EF-569AA05E118B}"/>
              </a:ext>
            </a:extLst>
          </p:cNvPr>
          <p:cNvGrpSpPr/>
          <p:nvPr/>
        </p:nvGrpSpPr>
        <p:grpSpPr>
          <a:xfrm>
            <a:off x="1337760" y="1402577"/>
            <a:ext cx="2404080" cy="553680"/>
            <a:chOff x="1337760" y="1402577"/>
            <a:chExt cx="2404080" cy="55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289806C-F025-980B-BF98-79C4A19A874C}"/>
                    </a:ext>
                  </a:extLst>
                </p14:cNvPr>
                <p14:cNvContentPartPr/>
                <p14:nvPr/>
              </p14:nvContentPartPr>
              <p14:xfrm>
                <a:off x="3282120" y="1416617"/>
                <a:ext cx="402120" cy="259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289806C-F025-980B-BF98-79C4A19A874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64480" y="1398977"/>
                  <a:ext cx="4377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18949F1-1BAC-9853-0192-FB7FF0785F6F}"/>
                    </a:ext>
                  </a:extLst>
                </p14:cNvPr>
                <p14:cNvContentPartPr/>
                <p14:nvPr/>
              </p14:nvContentPartPr>
              <p14:xfrm>
                <a:off x="2750400" y="1402577"/>
                <a:ext cx="991440" cy="553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18949F1-1BAC-9853-0192-FB7FF0785F6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32400" y="1384937"/>
                  <a:ext cx="102708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2C462A8-4824-BFA0-A142-79E99A107A99}"/>
                    </a:ext>
                  </a:extLst>
                </p14:cNvPr>
                <p14:cNvContentPartPr/>
                <p14:nvPr/>
              </p14:nvContentPartPr>
              <p14:xfrm>
                <a:off x="2220120" y="1522817"/>
                <a:ext cx="351720" cy="138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2C462A8-4824-BFA0-A142-79E99A107A9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202120" y="1504817"/>
                  <a:ext cx="3873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6FA2FF1-BD3C-DDDF-AAA6-22517905ECFD}"/>
                    </a:ext>
                  </a:extLst>
                </p14:cNvPr>
                <p14:cNvContentPartPr/>
                <p14:nvPr/>
              </p14:nvContentPartPr>
              <p14:xfrm>
                <a:off x="1337760" y="1702817"/>
                <a:ext cx="309960" cy="96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6FA2FF1-BD3C-DDDF-AAA6-22517905ECF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320120" y="1684817"/>
                  <a:ext cx="345600" cy="13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AD350A5-CB1C-6E32-E36F-82306E646ED6}"/>
                  </a:ext>
                </a:extLst>
              </p14:cNvPr>
              <p14:cNvContentPartPr/>
              <p14:nvPr/>
            </p14:nvContentPartPr>
            <p14:xfrm>
              <a:off x="1070280" y="2678057"/>
              <a:ext cx="497880" cy="240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AD350A5-CB1C-6E32-E36F-82306E646ED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52640" y="2660417"/>
                <a:ext cx="53352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03BAE88-A868-DD53-F3D9-9056E2AACB55}"/>
                  </a:ext>
                </a:extLst>
              </p14:cNvPr>
              <p14:cNvContentPartPr/>
              <p14:nvPr/>
            </p14:nvContentPartPr>
            <p14:xfrm>
              <a:off x="3824280" y="3062537"/>
              <a:ext cx="1416960" cy="2405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03BAE88-A868-DD53-F3D9-9056E2AACB5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806280" y="3044537"/>
                <a:ext cx="1452600" cy="244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7E28218D-5CAC-3FED-7251-0687F22A49A2}"/>
              </a:ext>
            </a:extLst>
          </p:cNvPr>
          <p:cNvGrpSpPr/>
          <p:nvPr/>
        </p:nvGrpSpPr>
        <p:grpSpPr>
          <a:xfrm>
            <a:off x="1432440" y="4921937"/>
            <a:ext cx="3018240" cy="892080"/>
            <a:chOff x="1432440" y="4921937"/>
            <a:chExt cx="3018240" cy="89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205F59A-BEEF-E021-1A25-FA91FE4C479A}"/>
                    </a:ext>
                  </a:extLst>
                </p14:cNvPr>
                <p14:cNvContentPartPr/>
                <p14:nvPr/>
              </p14:nvContentPartPr>
              <p14:xfrm>
                <a:off x="1432440" y="5417657"/>
                <a:ext cx="468360" cy="219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205F59A-BEEF-E021-1A25-FA91FE4C479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14440" y="5400017"/>
                  <a:ext cx="5040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00D7A22-CF77-FF6A-527F-7E2058C3FCA4}"/>
                    </a:ext>
                  </a:extLst>
                </p14:cNvPr>
                <p14:cNvContentPartPr/>
                <p14:nvPr/>
              </p14:nvContentPartPr>
              <p14:xfrm>
                <a:off x="1803960" y="4954697"/>
                <a:ext cx="1357200" cy="859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00D7A22-CF77-FF6A-527F-7E2058C3FCA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86320" y="4936697"/>
                  <a:ext cx="1392840" cy="89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0FC1F65-4F76-FD2C-F7A1-2146D55DE50B}"/>
                    </a:ext>
                  </a:extLst>
                </p14:cNvPr>
                <p14:cNvContentPartPr/>
                <p14:nvPr/>
              </p14:nvContentPartPr>
              <p14:xfrm>
                <a:off x="2871720" y="4921937"/>
                <a:ext cx="1578960" cy="647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0FC1F65-4F76-FD2C-F7A1-2146D55DE50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853720" y="4903937"/>
                  <a:ext cx="1614600" cy="68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2BBBE34-95A1-4E00-9836-55FCB03CC22E}"/>
                  </a:ext>
                </a:extLst>
              </p14:cNvPr>
              <p14:cNvContentPartPr/>
              <p14:nvPr/>
            </p14:nvContentPartPr>
            <p14:xfrm>
              <a:off x="2646360" y="3375737"/>
              <a:ext cx="425880" cy="2174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2BBBE34-95A1-4E00-9836-55FCB03CC22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628720" y="3358097"/>
                <a:ext cx="461520" cy="25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B1576973-4B5C-CA86-8152-AFE90E669FE7}"/>
              </a:ext>
            </a:extLst>
          </p:cNvPr>
          <p:cNvGrpSpPr/>
          <p:nvPr/>
        </p:nvGrpSpPr>
        <p:grpSpPr>
          <a:xfrm>
            <a:off x="4783235" y="3913560"/>
            <a:ext cx="5516640" cy="1998000"/>
            <a:chOff x="4794120" y="3641417"/>
            <a:chExt cx="5516640" cy="19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8E87D39-88C6-10A8-6003-638AED8A13CC}"/>
                    </a:ext>
                  </a:extLst>
                </p14:cNvPr>
                <p14:cNvContentPartPr/>
                <p14:nvPr/>
              </p14:nvContentPartPr>
              <p14:xfrm>
                <a:off x="4794120" y="3641417"/>
                <a:ext cx="5516640" cy="1460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8E87D39-88C6-10A8-6003-638AED8A13C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776480" y="3623417"/>
                  <a:ext cx="5552280" cy="149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55E47C4-88D5-EF22-3DA1-46F101ADA87B}"/>
                    </a:ext>
                  </a:extLst>
                </p14:cNvPr>
                <p14:cNvContentPartPr/>
                <p14:nvPr/>
              </p14:nvContentPartPr>
              <p14:xfrm>
                <a:off x="6050160" y="5248817"/>
                <a:ext cx="851040" cy="323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55E47C4-88D5-EF22-3DA1-46F101ADA87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032520" y="5230817"/>
                  <a:ext cx="88668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EAE863B-05A5-5AC2-44A3-D12346C497AA}"/>
                    </a:ext>
                  </a:extLst>
                </p14:cNvPr>
                <p14:cNvContentPartPr/>
                <p14:nvPr/>
              </p14:nvContentPartPr>
              <p14:xfrm>
                <a:off x="7237080" y="5183297"/>
                <a:ext cx="1099080" cy="456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EAE863B-05A5-5AC2-44A3-D12346C497A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219080" y="5165657"/>
                  <a:ext cx="113472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F73AEE7-D99E-6E31-7B13-48CECDA4EAD1}"/>
                    </a:ext>
                  </a:extLst>
                </p14:cNvPr>
                <p14:cNvContentPartPr/>
                <p14:nvPr/>
              </p14:nvContentPartPr>
              <p14:xfrm>
                <a:off x="8328240" y="5192297"/>
                <a:ext cx="1246320" cy="348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F73AEE7-D99E-6E31-7B13-48CECDA4EAD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310600" y="5174297"/>
                  <a:ext cx="1281960" cy="38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96A9D9C-1D04-356F-A706-ED82B4059220}"/>
                  </a:ext>
                </a:extLst>
              </p14:cNvPr>
              <p14:cNvContentPartPr/>
              <p14:nvPr/>
            </p14:nvContentPartPr>
            <p14:xfrm>
              <a:off x="8531811" y="4822612"/>
              <a:ext cx="705240" cy="2286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96A9D9C-1D04-356F-A706-ED82B405922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513811" y="4804612"/>
                <a:ext cx="740880" cy="26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80DCE53D-9BB9-DFDE-9F67-4288DDA63F90}"/>
              </a:ext>
            </a:extLst>
          </p:cNvPr>
          <p:cNvGrpSpPr/>
          <p:nvPr/>
        </p:nvGrpSpPr>
        <p:grpSpPr>
          <a:xfrm>
            <a:off x="5629148" y="1330783"/>
            <a:ext cx="4473360" cy="2399760"/>
            <a:chOff x="6336720" y="1396097"/>
            <a:chExt cx="4473360" cy="239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48D806B-FAA8-E434-89CB-D4E88B699726}"/>
                    </a:ext>
                  </a:extLst>
                </p14:cNvPr>
                <p14:cNvContentPartPr/>
                <p14:nvPr/>
              </p14:nvContentPartPr>
              <p14:xfrm>
                <a:off x="8627040" y="1478537"/>
                <a:ext cx="2183040" cy="2317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48D806B-FAA8-E434-89CB-D4E88B69972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609400" y="1460897"/>
                  <a:ext cx="2218680" cy="23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7A61472-CE75-F1D4-CB6B-5E7A35D56E24}"/>
                    </a:ext>
                  </a:extLst>
                </p14:cNvPr>
                <p14:cNvContentPartPr/>
                <p14:nvPr/>
              </p14:nvContentPartPr>
              <p14:xfrm>
                <a:off x="9384480" y="1429937"/>
                <a:ext cx="698760" cy="6606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7A61472-CE75-F1D4-CB6B-5E7A35D56E2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366480" y="1412297"/>
                  <a:ext cx="734400" cy="69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DF6A2F5-D18B-C650-CBC6-B24B1ED10B61}"/>
                    </a:ext>
                  </a:extLst>
                </p14:cNvPr>
                <p14:cNvContentPartPr/>
                <p14:nvPr/>
              </p14:nvContentPartPr>
              <p14:xfrm>
                <a:off x="8186040" y="1511297"/>
                <a:ext cx="456480" cy="302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DF6A2F5-D18B-C650-CBC6-B24B1ED10B6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168400" y="1493297"/>
                  <a:ext cx="49212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CB3F6EE-BCF5-8795-6F8A-55F946E065CE}"/>
                    </a:ext>
                  </a:extLst>
                </p14:cNvPr>
                <p14:cNvContentPartPr/>
                <p14:nvPr/>
              </p14:nvContentPartPr>
              <p14:xfrm>
                <a:off x="6336720" y="1396097"/>
                <a:ext cx="946440" cy="422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CB3F6EE-BCF5-8795-6F8A-55F946E065C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318720" y="1378457"/>
                  <a:ext cx="982080" cy="45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FF414E8-41EE-2605-8F19-90E53879B825}"/>
                  </a:ext>
                </a:extLst>
              </p14:cNvPr>
              <p14:cNvContentPartPr/>
              <p14:nvPr/>
            </p14:nvContentPartPr>
            <p14:xfrm>
              <a:off x="4925520" y="1600217"/>
              <a:ext cx="617040" cy="3128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FF414E8-41EE-2605-8F19-90E53879B82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907880" y="1582217"/>
                <a:ext cx="652680" cy="34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7B11F6ED-AF91-BE06-EA36-20521F5E48A6}"/>
              </a:ext>
            </a:extLst>
          </p:cNvPr>
          <p:cNvGrpSpPr/>
          <p:nvPr/>
        </p:nvGrpSpPr>
        <p:grpSpPr>
          <a:xfrm>
            <a:off x="4258183" y="2946052"/>
            <a:ext cx="3808800" cy="412560"/>
            <a:chOff x="4976640" y="3109337"/>
            <a:chExt cx="3808800" cy="41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EA2EBFB-FCAD-1340-A515-976A448DF273}"/>
                    </a:ext>
                  </a:extLst>
                </p14:cNvPr>
                <p14:cNvContentPartPr/>
                <p14:nvPr/>
              </p14:nvContentPartPr>
              <p14:xfrm>
                <a:off x="4976640" y="3176657"/>
                <a:ext cx="274320" cy="622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EA2EBFB-FCAD-1340-A515-976A448DF27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958640" y="3159017"/>
                  <a:ext cx="3099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07D96A1-F01A-1F23-BBF7-92CBEB4C9F82}"/>
                    </a:ext>
                  </a:extLst>
                </p14:cNvPr>
                <p14:cNvContentPartPr/>
                <p14:nvPr/>
              </p14:nvContentPartPr>
              <p14:xfrm>
                <a:off x="5657760" y="3138137"/>
                <a:ext cx="1163160" cy="3409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07D96A1-F01A-1F23-BBF7-92CBEB4C9F8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640120" y="3120497"/>
                  <a:ext cx="119880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E03BDAE-3EE6-5DAE-6908-5A8DA5DB3681}"/>
                    </a:ext>
                  </a:extLst>
                </p14:cNvPr>
                <p14:cNvContentPartPr/>
                <p14:nvPr/>
              </p14:nvContentPartPr>
              <p14:xfrm>
                <a:off x="7113600" y="3177377"/>
                <a:ext cx="789480" cy="344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E03BDAE-3EE6-5DAE-6908-5A8DA5DB368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095960" y="3159377"/>
                  <a:ext cx="82512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EB9E77D-4631-4AF0-2CDA-2417F67C83D9}"/>
                    </a:ext>
                  </a:extLst>
                </p14:cNvPr>
                <p14:cNvContentPartPr/>
                <p14:nvPr/>
              </p14:nvContentPartPr>
              <p14:xfrm>
                <a:off x="8249040" y="3109337"/>
                <a:ext cx="536400" cy="2714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EB9E77D-4631-4AF0-2CDA-2417F67C83D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231400" y="3091337"/>
                  <a:ext cx="572040" cy="307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421B18F8-ABE7-150A-EE4D-50BD9221BE0F}"/>
              </a:ext>
            </a:extLst>
          </p:cNvPr>
          <p:cNvSpPr txBox="1"/>
          <p:nvPr/>
        </p:nvSpPr>
        <p:spPr>
          <a:xfrm>
            <a:off x="9356778" y="2242457"/>
            <a:ext cx="264136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Yellow region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Wingdings" pitchFamily="2" charset="2"/>
              </a:rPr>
              <a:t>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Wingdings" pitchFamily="2" charset="2"/>
              </a:rPr>
              <a:t>Green region 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Wingdings" pitchFamily="2" charset="2"/>
              </a:rPr>
              <a:t>Red region 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Wingdings" pitchFamily="2" charset="2"/>
              </a:rPr>
              <a:t>Purple region 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Wingdings" pitchFamily="2" charset="2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570787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A0B93-2FE9-24E6-2E9B-0257EE0CD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37EE7E-7848-4F1D-0E42-E2F4A90CE2E9}"/>
              </a:ext>
            </a:extLst>
          </p:cNvPr>
          <p:cNvGraphicFramePr>
            <a:graphicFrameLocks noGrp="1"/>
          </p:cNvGraphicFramePr>
          <p:nvPr/>
        </p:nvGraphicFramePr>
        <p:xfrm>
          <a:off x="914399" y="1175657"/>
          <a:ext cx="10384971" cy="480906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61657">
                  <a:extLst>
                    <a:ext uri="{9D8B030D-6E8A-4147-A177-3AD203B41FA5}">
                      <a16:colId xmlns:a16="http://schemas.microsoft.com/office/drawing/2014/main" val="3321903201"/>
                    </a:ext>
                  </a:extLst>
                </a:gridCol>
                <a:gridCol w="3461657">
                  <a:extLst>
                    <a:ext uri="{9D8B030D-6E8A-4147-A177-3AD203B41FA5}">
                      <a16:colId xmlns:a16="http://schemas.microsoft.com/office/drawing/2014/main" val="743371116"/>
                    </a:ext>
                  </a:extLst>
                </a:gridCol>
                <a:gridCol w="3461657">
                  <a:extLst>
                    <a:ext uri="{9D8B030D-6E8A-4147-A177-3AD203B41FA5}">
                      <a16:colId xmlns:a16="http://schemas.microsoft.com/office/drawing/2014/main" val="57607318"/>
                    </a:ext>
                  </a:extLst>
                </a:gridCol>
              </a:tblGrid>
              <a:tr h="950806"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Task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Concept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Hypothesis*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702161"/>
                  </a:ext>
                </a:extLst>
              </a:tr>
              <a:tr h="950806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Recognize pedestrians</a:t>
                      </a:r>
                    </a:p>
                  </a:txBody>
                  <a:tcPr anchor="ctr">
                    <a:solidFill>
                      <a:srgbClr val="B07CD9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Pedestrian (image of)</a:t>
                      </a:r>
                    </a:p>
                  </a:txBody>
                  <a:tcPr anchor="ctr">
                    <a:solidFill>
                      <a:srgbClr val="B07CD9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Set of images representing pedestrians</a:t>
                      </a:r>
                    </a:p>
                  </a:txBody>
                  <a:tcPr anchor="ctr">
                    <a:solidFill>
                      <a:srgbClr val="B07CD9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529342"/>
                  </a:ext>
                </a:extLst>
              </a:tr>
              <a:tr h="950806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Generate images from prompt</a:t>
                      </a:r>
                    </a:p>
                  </a:txBody>
                  <a:tcPr anchor="ctr">
                    <a:solidFill>
                      <a:srgbClr val="C9A4E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Entities in the prompt</a:t>
                      </a:r>
                    </a:p>
                  </a:txBody>
                  <a:tcPr anchor="ctr">
                    <a:solidFill>
                      <a:srgbClr val="C9A4E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Function from words to images</a:t>
                      </a:r>
                    </a:p>
                  </a:txBody>
                  <a:tcPr anchor="ctr">
                    <a:solidFill>
                      <a:srgbClr val="C9A4E6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187400"/>
                  </a:ext>
                </a:extLst>
              </a:tr>
              <a:tr h="950806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Identify a cancer</a:t>
                      </a:r>
                    </a:p>
                  </a:txBody>
                  <a:tcPr anchor="ctr">
                    <a:solidFill>
                      <a:srgbClr val="C9A4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Cancer types</a:t>
                      </a:r>
                    </a:p>
                  </a:txBody>
                  <a:tcPr anchor="ctr">
                    <a:solidFill>
                      <a:srgbClr val="C9A4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Subsets of genetic signatures</a:t>
                      </a:r>
                    </a:p>
                  </a:txBody>
                  <a:tcPr anchor="ctr">
                    <a:solidFill>
                      <a:srgbClr val="C9A4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761113"/>
                  </a:ext>
                </a:extLst>
              </a:tr>
              <a:tr h="950806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Allocate resources</a:t>
                      </a:r>
                    </a:p>
                  </a:txBody>
                  <a:tcPr anchor="ctr">
                    <a:solidFill>
                      <a:srgbClr val="E5D2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Communities in need</a:t>
                      </a:r>
                    </a:p>
                  </a:txBody>
                  <a:tcPr anchor="ctr">
                    <a:solidFill>
                      <a:srgbClr val="E5D2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Maps of (income, infrastructure) pairs to allocation amount.</a:t>
                      </a:r>
                    </a:p>
                  </a:txBody>
                  <a:tcPr anchor="ctr">
                    <a:solidFill>
                      <a:srgbClr val="E5D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33058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879BA3B-3962-0C5A-C421-1F30B251086B}"/>
              </a:ext>
            </a:extLst>
          </p:cNvPr>
          <p:cNvSpPr txBox="1"/>
          <p:nvPr/>
        </p:nvSpPr>
        <p:spPr>
          <a:xfrm>
            <a:off x="380999" y="6357256"/>
            <a:ext cx="996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* In practice take the form of functions: classifiers, regressors, generative models, etc.</a:t>
            </a:r>
          </a:p>
        </p:txBody>
      </p:sp>
    </p:spTree>
    <p:extLst>
      <p:ext uri="{BB962C8B-B14F-4D97-AF65-F5344CB8AC3E}">
        <p14:creationId xmlns:p14="http://schemas.microsoft.com/office/powerpoint/2010/main" val="1435010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4EEB3-9148-29F1-A5DA-F99330DD1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Do We Use Machine Learning?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5E3F2-5272-8E40-A0B0-DE19BA489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49829"/>
            <a:ext cx="11360800" cy="4964474"/>
          </a:xfrm>
        </p:spPr>
        <p:txBody>
          <a:bodyPr tIns="91440"/>
          <a:lstStyle/>
          <a:p>
            <a:pPr marL="608965" indent="-456565">
              <a:lnSpc>
                <a:spcPct val="150000"/>
              </a:lnSpc>
            </a:pPr>
            <a:r>
              <a:rPr lang="en-US" b="1" dirty="0">
                <a:cs typeface="Arial"/>
              </a:rPr>
              <a:t>ML is used when:</a:t>
            </a:r>
            <a:endParaRPr lang="en-US" dirty="0">
              <a:cs typeface="Arial"/>
            </a:endParaRPr>
          </a:p>
          <a:p>
            <a:pPr marL="1218565" lvl="1" indent="-422910">
              <a:lnSpc>
                <a:spcPct val="100000"/>
              </a:lnSpc>
            </a:pPr>
            <a:r>
              <a:rPr lang="en-US" dirty="0">
                <a:cs typeface="Arial"/>
              </a:rPr>
              <a:t>Human expertise does not exist (navigating on Mars)</a:t>
            </a:r>
          </a:p>
          <a:p>
            <a:pPr marL="1218565" lvl="1" indent="-422910">
              <a:lnSpc>
                <a:spcPct val="100000"/>
              </a:lnSpc>
            </a:pPr>
            <a:r>
              <a:rPr lang="en-US" dirty="0">
                <a:cs typeface="Arial"/>
              </a:rPr>
              <a:t>Humans can’t explain their expertise (speech recognition)</a:t>
            </a:r>
          </a:p>
          <a:p>
            <a:pPr marL="1218565" lvl="1" indent="-422910">
              <a:lnSpc>
                <a:spcPct val="100000"/>
              </a:lnSpc>
            </a:pPr>
            <a:r>
              <a:rPr lang="en-US" dirty="0">
                <a:cs typeface="Arial"/>
              </a:rPr>
              <a:t>Models must be customized (personalized medicine)</a:t>
            </a:r>
          </a:p>
          <a:p>
            <a:pPr marL="1218565" lvl="1" indent="-422910">
              <a:lnSpc>
                <a:spcPct val="100000"/>
              </a:lnSpc>
            </a:pPr>
            <a:r>
              <a:rPr lang="en-US" dirty="0">
                <a:cs typeface="Arial"/>
              </a:rPr>
              <a:t>Models are based on huge amounts of data (genomics)</a:t>
            </a:r>
          </a:p>
          <a:p>
            <a:pPr marL="795655" lvl="1" indent="0">
              <a:lnSpc>
                <a:spcPct val="100000"/>
              </a:lnSpc>
              <a:buNone/>
            </a:pPr>
            <a:endParaRPr lang="en-US" sz="2400">
              <a:cs typeface="Arial" panose="020B0604020202020204" pitchFamily="34" charset="0"/>
            </a:endParaRPr>
          </a:p>
          <a:p>
            <a:pPr marL="608965" indent="-456565">
              <a:lnSpc>
                <a:spcPct val="150000"/>
              </a:lnSpc>
            </a:pPr>
            <a:r>
              <a:rPr lang="en-US" b="1" dirty="0">
                <a:cs typeface="Arial"/>
              </a:rPr>
              <a:t>When you should not use ML:</a:t>
            </a:r>
          </a:p>
          <a:p>
            <a:pPr marL="1218565" lvl="1" indent="-422910">
              <a:lnSpc>
                <a:spcPct val="150000"/>
              </a:lnSpc>
            </a:pPr>
            <a:r>
              <a:rPr lang="en-US" dirty="0">
                <a:cs typeface="Arial"/>
              </a:rPr>
              <a:t>There is no need to “learn” to calculate payroll.</a:t>
            </a:r>
          </a:p>
          <a:p>
            <a:pPr marL="1218565" lvl="1" indent="-422910">
              <a:lnSpc>
                <a:spcPct val="150000"/>
              </a:lnSpc>
            </a:pPr>
            <a:r>
              <a:rPr lang="en-US" dirty="0">
                <a:cs typeface="Arial"/>
              </a:rPr>
              <a:t>When it is unethical!</a:t>
            </a:r>
          </a:p>
          <a:p>
            <a:pPr marL="151765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11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4EEB3-9148-29F1-A5DA-F99330DD1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examples of ML tasks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C4EE0-2E22-172F-8BBB-5989E8CE5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099458"/>
            <a:ext cx="11360800" cy="5290456"/>
          </a:xfrm>
        </p:spPr>
        <p:txBody>
          <a:bodyPr/>
          <a:lstStyle/>
          <a:p>
            <a:r>
              <a:rPr lang="en-US" sz="3200" b="1">
                <a:cs typeface="Arial" panose="020B0604020202020204" pitchFamily="34" charset="0"/>
              </a:rPr>
              <a:t>Recognizing patterns:</a:t>
            </a:r>
          </a:p>
          <a:p>
            <a:pPr lvl="1"/>
            <a:r>
              <a:rPr lang="en-US">
                <a:cs typeface="Arial" panose="020B0604020202020204" pitchFamily="34" charset="0"/>
              </a:rPr>
              <a:t>Facial identities or facial expressions</a:t>
            </a:r>
          </a:p>
          <a:p>
            <a:pPr lvl="1"/>
            <a:r>
              <a:rPr lang="en-US">
                <a:cs typeface="Arial" panose="020B0604020202020204" pitchFamily="34" charset="0"/>
              </a:rPr>
              <a:t>Handwritten or spoken words</a:t>
            </a:r>
          </a:p>
          <a:p>
            <a:pPr lvl="1">
              <a:spcAft>
                <a:spcPts val="1200"/>
              </a:spcAft>
            </a:pPr>
            <a:r>
              <a:rPr lang="en-US">
                <a:cs typeface="Arial" panose="020B0604020202020204" pitchFamily="34" charset="0"/>
              </a:rPr>
              <a:t>Medical images</a:t>
            </a:r>
            <a:endParaRPr lang="en-US" sz="3200">
              <a:cs typeface="Arial" panose="020B0604020202020204" pitchFamily="34" charset="0"/>
            </a:endParaRPr>
          </a:p>
          <a:p>
            <a:r>
              <a:rPr lang="en-US" sz="3200" b="1">
                <a:cs typeface="Arial" panose="020B0604020202020204" pitchFamily="34" charset="0"/>
              </a:rPr>
              <a:t>Generating patterns:</a:t>
            </a:r>
          </a:p>
          <a:p>
            <a:pPr lvl="1">
              <a:spcAft>
                <a:spcPts val="1200"/>
              </a:spcAft>
            </a:pPr>
            <a:r>
              <a:rPr lang="en-US">
                <a:cs typeface="Arial" panose="020B0604020202020204" pitchFamily="34" charset="0"/>
              </a:rPr>
              <a:t>Generating images or motion sequences</a:t>
            </a:r>
            <a:endParaRPr lang="en-US" sz="3200">
              <a:cs typeface="Arial" panose="020B0604020202020204" pitchFamily="34" charset="0"/>
            </a:endParaRPr>
          </a:p>
          <a:p>
            <a:r>
              <a:rPr lang="en-US" sz="3200" b="1">
                <a:cs typeface="Arial" panose="020B0604020202020204" pitchFamily="34" charset="0"/>
              </a:rPr>
              <a:t>Recognizing anomalies:</a:t>
            </a:r>
          </a:p>
          <a:p>
            <a:pPr lvl="1"/>
            <a:r>
              <a:rPr lang="en-US">
                <a:cs typeface="Arial" panose="020B0604020202020204" pitchFamily="34" charset="0"/>
              </a:rPr>
              <a:t>Unusual credit card transactions</a:t>
            </a:r>
          </a:p>
          <a:p>
            <a:pPr lvl="1">
              <a:spcAft>
                <a:spcPts val="1200"/>
              </a:spcAft>
            </a:pPr>
            <a:r>
              <a:rPr lang="en-US">
                <a:cs typeface="Arial" panose="020B0604020202020204" pitchFamily="34" charset="0"/>
              </a:rPr>
              <a:t>Unusual patterns of sensor readings in a nuclear power plant</a:t>
            </a:r>
            <a:endParaRPr lang="en-US" sz="3200">
              <a:cs typeface="Arial" panose="020B0604020202020204" pitchFamily="34" charset="0"/>
            </a:endParaRPr>
          </a:p>
          <a:p>
            <a:r>
              <a:rPr lang="en-US" sz="3200" b="1">
                <a:cs typeface="Arial" panose="020B0604020202020204" pitchFamily="34" charset="0"/>
              </a:rPr>
              <a:t>Prediction:</a:t>
            </a:r>
          </a:p>
          <a:p>
            <a:pPr lvl="1"/>
            <a:r>
              <a:rPr lang="en-US">
                <a:cs typeface="Arial" panose="020B0604020202020204" pitchFamily="34" charset="0"/>
              </a:rPr>
              <a:t>Future stock prices or currency exchange rates</a:t>
            </a:r>
          </a:p>
        </p:txBody>
      </p:sp>
    </p:spTree>
    <p:extLst>
      <p:ext uri="{BB962C8B-B14F-4D97-AF65-F5344CB8AC3E}">
        <p14:creationId xmlns:p14="http://schemas.microsoft.com/office/powerpoint/2010/main" val="894999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35832-7D5E-6B06-7B0E-6465AF6D1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classification?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A015C-8479-E493-CE60-20ECEE1C4D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33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42D7F-940A-0D39-4394-65A59E790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Labeled data</a:t>
            </a:r>
          </a:p>
        </p:txBody>
      </p:sp>
      <p:pic>
        <p:nvPicPr>
          <p:cNvPr id="1026" name="Picture 2" descr="Input data, Nearest Neighbors, Linear SVM, RBF SVM, Gaussian Process, Decision Tree, Random Forest, Neural Net, AdaBoost, Naive Bayes, QDA">
            <a:extLst>
              <a:ext uri="{FF2B5EF4-FFF2-40B4-BE49-F238E27FC236}">
                <a16:creationId xmlns:a16="http://schemas.microsoft.com/office/drawing/2014/main" id="{DF696175-B7E4-E9C0-BF25-C4E1867558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625" b="64375"/>
          <a:stretch/>
        </p:blipFill>
        <p:spPr bwMode="auto">
          <a:xfrm>
            <a:off x="774700" y="1396999"/>
            <a:ext cx="4216400" cy="534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8CA8F1-DACA-EC24-3B9C-890C0DF6F9F6}"/>
              </a:ext>
            </a:extLst>
          </p:cNvPr>
          <p:cNvSpPr txBox="1"/>
          <p:nvPr/>
        </p:nvSpPr>
        <p:spPr>
          <a:xfrm>
            <a:off x="6324600" y="1689100"/>
            <a:ext cx="4343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Assume we have a collection of data points, each of which belongs to a class.</a:t>
            </a:r>
          </a:p>
          <a:p>
            <a:endParaRPr lang="en-US" sz="2800" dirty="0"/>
          </a:p>
          <a:p>
            <a:r>
              <a:rPr lang="en-US" sz="2800" dirty="0"/>
              <a:t>In this case, the classes are </a:t>
            </a:r>
            <a:r>
              <a:rPr lang="en-US" sz="2800" b="1" dirty="0">
                <a:solidFill>
                  <a:srgbClr val="0070C0"/>
                </a:solidFill>
              </a:rPr>
              <a:t>blue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rgbClr val="FF0000"/>
                </a:solidFill>
              </a:rPr>
              <a:t>red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/>
              <a:t>Each data point is “labeled” according to its class.</a:t>
            </a:r>
          </a:p>
        </p:txBody>
      </p:sp>
    </p:spTree>
    <p:extLst>
      <p:ext uri="{BB962C8B-B14F-4D97-AF65-F5344CB8AC3E}">
        <p14:creationId xmlns:p14="http://schemas.microsoft.com/office/powerpoint/2010/main" val="1141873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42D7F-940A-0D39-4394-65A59E790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Classification: find class regions</a:t>
            </a:r>
          </a:p>
        </p:txBody>
      </p:sp>
      <p:pic>
        <p:nvPicPr>
          <p:cNvPr id="1026" name="Picture 2" descr="Input data, Nearest Neighbors, Linear SVM, RBF SVM, Gaussian Process, Decision Tree, Random Forest, Neural Net, AdaBoost, Naive Bayes, QDA">
            <a:extLst>
              <a:ext uri="{FF2B5EF4-FFF2-40B4-BE49-F238E27FC236}">
                <a16:creationId xmlns:a16="http://schemas.microsoft.com/office/drawing/2014/main" id="{DF696175-B7E4-E9C0-BF25-C4E1867558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625" b="64375"/>
          <a:stretch/>
        </p:blipFill>
        <p:spPr bwMode="auto">
          <a:xfrm>
            <a:off x="850900" y="2406225"/>
            <a:ext cx="3302000" cy="418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8CA8F1-DACA-EC24-3B9C-890C0DF6F9F6}"/>
              </a:ext>
            </a:extLst>
          </p:cNvPr>
          <p:cNvSpPr txBox="1"/>
          <p:nvPr/>
        </p:nvSpPr>
        <p:spPr>
          <a:xfrm>
            <a:off x="406400" y="1524000"/>
            <a:ext cx="11137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main classification task is to create </a:t>
            </a:r>
            <a:r>
              <a:rPr lang="en-US" sz="2800" b="1" dirty="0"/>
              <a:t>regions</a:t>
            </a:r>
            <a:r>
              <a:rPr lang="en-US" sz="2800" dirty="0"/>
              <a:t> in the data space that will determine if a point is </a:t>
            </a:r>
            <a:r>
              <a:rPr lang="en-US" sz="2800" b="1" dirty="0">
                <a:solidFill>
                  <a:srgbClr val="0070C0"/>
                </a:solidFill>
              </a:rPr>
              <a:t>blue</a:t>
            </a:r>
            <a:r>
              <a:rPr lang="en-US" sz="2800" dirty="0"/>
              <a:t> or </a:t>
            </a:r>
            <a:r>
              <a:rPr lang="en-US" sz="2800" b="1" dirty="0">
                <a:solidFill>
                  <a:srgbClr val="FF0000"/>
                </a:solidFill>
              </a:rPr>
              <a:t>red</a:t>
            </a:r>
            <a:r>
              <a:rPr lang="en-US" sz="2800" dirty="0"/>
              <a:t>.</a:t>
            </a:r>
          </a:p>
        </p:txBody>
      </p:sp>
      <p:pic>
        <p:nvPicPr>
          <p:cNvPr id="4" name="Picture 4" descr="Input data, Nearest Neighbors, Linear SVM, RBF SVM, Gaussian Process, Decision Tree, Random Forest, Neural Net, AdaBoost, Naive Bayes, QDA">
            <a:extLst>
              <a:ext uri="{FF2B5EF4-FFF2-40B4-BE49-F238E27FC236}">
                <a16:creationId xmlns:a16="http://schemas.microsoft.com/office/drawing/2014/main" id="{2564C510-443E-1972-4E11-DD87E24527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6" t="3437" r="63541" b="64688"/>
          <a:stretch/>
        </p:blipFill>
        <p:spPr bwMode="auto">
          <a:xfrm>
            <a:off x="7493000" y="2603062"/>
            <a:ext cx="3251200" cy="381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4B26DA8-BE95-D8F8-2E6A-D019234E013F}"/>
              </a:ext>
            </a:extLst>
          </p:cNvPr>
          <p:cNvCxnSpPr>
            <a:cxnSpLocks/>
          </p:cNvCxnSpPr>
          <p:nvPr/>
        </p:nvCxnSpPr>
        <p:spPr>
          <a:xfrm>
            <a:off x="4254500" y="4470400"/>
            <a:ext cx="2984500" cy="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048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42D7F-940A-0D39-4394-65A59E790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2" descr="Input data, Nearest Neighbors, Linear SVM, RBF SVM, Gaussian Process, Decision Tree, Random Forest, Neural Net, AdaBoost, Naive Bayes, QDA">
            <a:extLst>
              <a:ext uri="{FF2B5EF4-FFF2-40B4-BE49-F238E27FC236}">
                <a16:creationId xmlns:a16="http://schemas.microsoft.com/office/drawing/2014/main" id="{0082B170-A237-8CFD-D90A-A6539EE257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00" r="90625" b="32812"/>
          <a:stretch/>
        </p:blipFill>
        <p:spPr bwMode="auto">
          <a:xfrm>
            <a:off x="444500" y="1790699"/>
            <a:ext cx="3124200" cy="357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nput data, Nearest Neighbors, Linear SVM, RBF SVM, Gaussian Process, Decision Tree, Random Forest, Neural Net, AdaBoost, Naive Bayes, QDA">
            <a:extLst>
              <a:ext uri="{FF2B5EF4-FFF2-40B4-BE49-F238E27FC236}">
                <a16:creationId xmlns:a16="http://schemas.microsoft.com/office/drawing/2014/main" id="{34A20EC7-CD88-69DE-E063-3893E1037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6" t="34687" r="63541" b="32813"/>
          <a:stretch/>
        </p:blipFill>
        <p:spPr bwMode="auto">
          <a:xfrm>
            <a:off x="6578600" y="1717711"/>
            <a:ext cx="3048000" cy="364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37A12C-AB46-CB5E-FA06-E5FA158238EB}"/>
              </a:ext>
            </a:extLst>
          </p:cNvPr>
          <p:cNvCxnSpPr>
            <a:cxnSpLocks/>
          </p:cNvCxnSpPr>
          <p:nvPr/>
        </p:nvCxnSpPr>
        <p:spPr>
          <a:xfrm>
            <a:off x="3721100" y="3505200"/>
            <a:ext cx="2184400" cy="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89EB666-C4A4-5655-1107-BE2A13A38C5E}"/>
              </a:ext>
            </a:extLst>
          </p:cNvPr>
          <p:cNvSpPr txBox="1"/>
          <p:nvPr/>
        </p:nvSpPr>
        <p:spPr>
          <a:xfrm>
            <a:off x="7747000" y="6388100"/>
            <a:ext cx="426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*Images taken from scikit-learn website.</a:t>
            </a:r>
          </a:p>
        </p:txBody>
      </p:sp>
    </p:spTree>
    <p:extLst>
      <p:ext uri="{BB962C8B-B14F-4D97-AF65-F5344CB8AC3E}">
        <p14:creationId xmlns:p14="http://schemas.microsoft.com/office/powerpoint/2010/main" val="1221724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361E87-D261-C889-DFC6-DD6C18264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2673771"/>
            <a:ext cx="11360800" cy="3418062"/>
          </a:xfrm>
        </p:spPr>
        <p:txBody>
          <a:bodyPr/>
          <a:lstStyle/>
          <a:p>
            <a:pPr marL="152400" indent="0">
              <a:buNone/>
            </a:pPr>
            <a:r>
              <a:rPr lang="en-US" sz="3200" dirty="0">
                <a:ea typeface="+mn-lt"/>
                <a:cs typeface="+mn-lt"/>
              </a:rPr>
              <a:t>Got a machine learning, data science, statistics, or visualization question about your research?</a:t>
            </a:r>
            <a:endParaRPr lang="en-US" sz="2400" dirty="0">
              <a:ea typeface="+mn-lt"/>
              <a:cs typeface="+mn-lt"/>
            </a:endParaRPr>
          </a:p>
          <a:p>
            <a:pPr marL="152400" indent="0">
              <a:buNone/>
            </a:pPr>
            <a:r>
              <a:rPr lang="en-US" sz="3200" dirty="0">
                <a:ea typeface="+mn-lt"/>
                <a:cs typeface="+mn-lt"/>
              </a:rPr>
              <a:t> </a:t>
            </a:r>
            <a:br>
              <a:rPr lang="en-US" sz="3200" dirty="0">
                <a:ea typeface="+mn-lt"/>
                <a:cs typeface="+mn-lt"/>
              </a:rPr>
            </a:br>
            <a:r>
              <a:rPr lang="en-US" sz="3200" dirty="0">
                <a:ea typeface="+mn-lt"/>
                <a:cs typeface="+mn-lt"/>
              </a:rPr>
              <a:t>We’re here to help.</a:t>
            </a:r>
            <a:endParaRPr lang="en-US" sz="2400" dirty="0">
              <a:ea typeface="+mn-lt"/>
              <a:cs typeface="+mn-lt"/>
            </a:endParaRPr>
          </a:p>
          <a:p>
            <a:pPr marL="152400" indent="0">
              <a:buNone/>
            </a:pPr>
            <a:endParaRPr lang="en-US" sz="3200" dirty="0">
              <a:ea typeface="+mn-lt"/>
              <a:cs typeface="+mn-lt"/>
            </a:endParaRPr>
          </a:p>
          <a:p>
            <a:pPr marL="152400" indent="0">
              <a:buNone/>
            </a:pPr>
            <a:r>
              <a:rPr lang="en-US" sz="3200" dirty="0">
                <a:ea typeface="+mn-lt"/>
                <a:cs typeface="+mn-lt"/>
              </a:rPr>
              <a:t>Go to </a:t>
            </a:r>
            <a:r>
              <a:rPr lang="en-US" sz="3200" dirty="0">
                <a:ea typeface="+mn-lt"/>
                <a:cs typeface="+mn-lt"/>
                <a:hlinkClick r:id="rId3"/>
              </a:rPr>
              <a:t>bit.ly/rcdsconsult </a:t>
            </a:r>
            <a:r>
              <a:rPr lang="en-US" sz="3200" dirty="0">
                <a:ea typeface="+mn-lt"/>
                <a:cs typeface="+mn-lt"/>
              </a:rPr>
              <a:t>to request a FREE consultation.</a:t>
            </a:r>
            <a:endParaRPr lang="en-US" sz="2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2F320D-EB19-9904-9A10-0B5CFF402AC6}"/>
              </a:ext>
            </a:extLst>
          </p:cNvPr>
          <p:cNvSpPr/>
          <p:nvPr/>
        </p:nvSpPr>
        <p:spPr>
          <a:xfrm>
            <a:off x="539262" y="1179943"/>
            <a:ext cx="9042400" cy="127897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lt"/>
                <a:cs typeface="+mn-lt"/>
              </a:rPr>
              <a:t>Northwestern IT </a:t>
            </a:r>
            <a:br>
              <a:rPr kumimoji="0" lang="en-US" sz="37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lt"/>
                <a:cs typeface="+mn-lt"/>
              </a:rPr>
            </a:br>
            <a:r>
              <a:rPr kumimoji="0" lang="en-US" sz="37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lt"/>
                <a:cs typeface="+mn-lt"/>
              </a:rPr>
              <a:t>Research Computing and Data Services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9B632-DEA6-D21A-BC67-EF40E4415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This workshop is brought to you by</a:t>
            </a:r>
            <a:endParaRPr lang="en-US" sz="4000" dirty="0">
              <a:latin typeface="Cordia New"/>
              <a:cs typeface="Cordia New"/>
            </a:endParaRPr>
          </a:p>
        </p:txBody>
      </p:sp>
    </p:spTree>
    <p:extLst>
      <p:ext uri="{BB962C8B-B14F-4D97-AF65-F5344CB8AC3E}">
        <p14:creationId xmlns:p14="http://schemas.microsoft.com/office/powerpoint/2010/main" val="22630736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42D7F-940A-0D39-4394-65A59E790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Picture 2" descr="Input data, Nearest Neighbors, Linear SVM, RBF SVM, Gaussian Process, Decision Tree, Random Forest, Neural Net, AdaBoost, Naive Bayes, QDA">
            <a:extLst>
              <a:ext uri="{FF2B5EF4-FFF2-40B4-BE49-F238E27FC236}">
                <a16:creationId xmlns:a16="http://schemas.microsoft.com/office/drawing/2014/main" id="{4C637A30-755E-5174-500E-BBA319C4AA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75" r="90625"/>
          <a:stretch/>
        </p:blipFill>
        <p:spPr bwMode="auto">
          <a:xfrm>
            <a:off x="304800" y="1855611"/>
            <a:ext cx="4064000" cy="478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nput data, Nearest Neighbors, Linear SVM, RBF SVM, Gaussian Process, Decision Tree, Random Forest, Neural Net, AdaBoost, Naive Bayes, QDA">
            <a:extLst>
              <a:ext uri="{FF2B5EF4-FFF2-40B4-BE49-F238E27FC236}">
                <a16:creationId xmlns:a16="http://schemas.microsoft.com/office/drawing/2014/main" id="{814B0ED8-6D97-AE75-3BC3-077DEE1BC0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6" t="66875" r="63541"/>
          <a:stretch/>
        </p:blipFill>
        <p:spPr bwMode="auto">
          <a:xfrm>
            <a:off x="7505700" y="1788510"/>
            <a:ext cx="3848100" cy="468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3C675F3-D8AC-D079-DA63-745B985F3487}"/>
              </a:ext>
            </a:extLst>
          </p:cNvPr>
          <p:cNvCxnSpPr>
            <a:cxnSpLocks/>
          </p:cNvCxnSpPr>
          <p:nvPr/>
        </p:nvCxnSpPr>
        <p:spPr>
          <a:xfrm>
            <a:off x="4800600" y="4013200"/>
            <a:ext cx="2184400" cy="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2943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42D7F-940A-0D39-4394-65A59E790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what?</a:t>
            </a:r>
          </a:p>
        </p:txBody>
      </p:sp>
      <p:pic>
        <p:nvPicPr>
          <p:cNvPr id="7" name="Picture 4" descr="Input data, Nearest Neighbors, Linear SVM, RBF SVM, Gaussian Process, Decision Tree, Random Forest, Neural Net, AdaBoost, Naive Bayes, QDA">
            <a:extLst>
              <a:ext uri="{FF2B5EF4-FFF2-40B4-BE49-F238E27FC236}">
                <a16:creationId xmlns:a16="http://schemas.microsoft.com/office/drawing/2014/main" id="{814B0ED8-6D97-AE75-3BC3-077DEE1BC0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6" t="66875" r="63541"/>
          <a:stretch/>
        </p:blipFill>
        <p:spPr bwMode="auto">
          <a:xfrm>
            <a:off x="101600" y="1953610"/>
            <a:ext cx="3848100" cy="468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204161-01FE-EDE0-63A6-EF0FB8FC36A1}"/>
              </a:ext>
            </a:extLst>
          </p:cNvPr>
          <p:cNvSpPr txBox="1"/>
          <p:nvPr/>
        </p:nvSpPr>
        <p:spPr>
          <a:xfrm>
            <a:off x="558800" y="1549400"/>
            <a:ext cx="598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predict the class of any newly observed point!</a:t>
            </a:r>
          </a:p>
        </p:txBody>
      </p:sp>
      <p:pic>
        <p:nvPicPr>
          <p:cNvPr id="6" name="Picture 4" descr="Input data, Nearest Neighbors, Linear SVM, RBF SVM, Gaussian Process, Decision Tree, Random Forest, Neural Net, AdaBoost, Naive Bayes, QDA">
            <a:extLst>
              <a:ext uri="{FF2B5EF4-FFF2-40B4-BE49-F238E27FC236}">
                <a16:creationId xmlns:a16="http://schemas.microsoft.com/office/drawing/2014/main" id="{5EB505F2-6C6A-6DA5-0F78-25D725D3B5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6" t="66875" r="63541"/>
          <a:stretch/>
        </p:blipFill>
        <p:spPr bwMode="auto">
          <a:xfrm>
            <a:off x="4216400" y="1940910"/>
            <a:ext cx="3848100" cy="468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nput data, Nearest Neighbors, Linear SVM, RBF SVM, Gaussian Process, Decision Tree, Random Forest, Neural Net, AdaBoost, Naive Bayes, QDA">
            <a:extLst>
              <a:ext uri="{FF2B5EF4-FFF2-40B4-BE49-F238E27FC236}">
                <a16:creationId xmlns:a16="http://schemas.microsoft.com/office/drawing/2014/main" id="{A50DD107-C220-9343-3F9F-424892356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6" t="66875" r="63541"/>
          <a:stretch/>
        </p:blipFill>
        <p:spPr bwMode="auto">
          <a:xfrm>
            <a:off x="8343900" y="1915510"/>
            <a:ext cx="3848100" cy="468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5-Point Star 8">
            <a:extLst>
              <a:ext uri="{FF2B5EF4-FFF2-40B4-BE49-F238E27FC236}">
                <a16:creationId xmlns:a16="http://schemas.microsoft.com/office/drawing/2014/main" id="{27CE278A-7F30-9FCB-2A56-BBEBF5CE077E}"/>
              </a:ext>
            </a:extLst>
          </p:cNvPr>
          <p:cNvSpPr/>
          <p:nvPr/>
        </p:nvSpPr>
        <p:spPr>
          <a:xfrm>
            <a:off x="1257300" y="3708400"/>
            <a:ext cx="355600" cy="355600"/>
          </a:xfrm>
          <a:prstGeom prst="star5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>
            <a:extLst>
              <a:ext uri="{FF2B5EF4-FFF2-40B4-BE49-F238E27FC236}">
                <a16:creationId xmlns:a16="http://schemas.microsoft.com/office/drawing/2014/main" id="{15192379-A260-B2F4-E4ED-92FE39EC9BB2}"/>
              </a:ext>
            </a:extLst>
          </p:cNvPr>
          <p:cNvSpPr/>
          <p:nvPr/>
        </p:nvSpPr>
        <p:spPr>
          <a:xfrm>
            <a:off x="6629400" y="5753100"/>
            <a:ext cx="355600" cy="355600"/>
          </a:xfrm>
          <a:prstGeom prst="star5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>
            <a:extLst>
              <a:ext uri="{FF2B5EF4-FFF2-40B4-BE49-F238E27FC236}">
                <a16:creationId xmlns:a16="http://schemas.microsoft.com/office/drawing/2014/main" id="{8843B9DD-FB0B-ED9A-7459-1491C503C877}"/>
              </a:ext>
            </a:extLst>
          </p:cNvPr>
          <p:cNvSpPr/>
          <p:nvPr/>
        </p:nvSpPr>
        <p:spPr>
          <a:xfrm>
            <a:off x="10401300" y="2832100"/>
            <a:ext cx="355600" cy="355600"/>
          </a:xfrm>
          <a:prstGeom prst="star5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06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9B632-DEA6-D21A-BC67-EF40E4415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"/>
                <a:cs typeface="Aharoni"/>
              </a:rPr>
              <a:t>Warning!</a:t>
            </a:r>
            <a:endParaRPr lang="en-US">
              <a:latin typeface="Apto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21CF0-2579-6BB5-D057-CBEF8983EC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dirty="0">
              <a:latin typeface="Aptos"/>
              <a:cs typeface="Cordia New"/>
            </a:endParaRPr>
          </a:p>
          <a:p>
            <a:pPr marL="0" indent="0" algn="ctr">
              <a:buNone/>
            </a:pPr>
            <a:endParaRPr lang="en-US" dirty="0">
              <a:latin typeface="Aptos"/>
              <a:cs typeface="Cordia New"/>
            </a:endParaRPr>
          </a:p>
          <a:p>
            <a:pPr marL="0" indent="0" algn="ctr">
              <a:buNone/>
            </a:pPr>
            <a:r>
              <a:rPr lang="en-US" dirty="0">
                <a:latin typeface="Aptos"/>
                <a:cs typeface="Cordia New"/>
              </a:rPr>
              <a:t>When using Google </a:t>
            </a:r>
            <a:r>
              <a:rPr lang="en-US" dirty="0" err="1">
                <a:latin typeface="Aptos"/>
                <a:cs typeface="Cordia New"/>
              </a:rPr>
              <a:t>Colab</a:t>
            </a:r>
            <a:r>
              <a:rPr lang="en-US" dirty="0">
                <a:latin typeface="Aptos"/>
                <a:cs typeface="Cordia New"/>
              </a:rPr>
              <a:t>, you're sending your data to Google's servers. </a:t>
            </a:r>
            <a:endParaRPr lang="en-US">
              <a:latin typeface="Aptos"/>
              <a:cs typeface="Cordia New" panose="020B0304020202020204" pitchFamily="34" charset="-34"/>
            </a:endParaRPr>
          </a:p>
          <a:p>
            <a:pPr marL="0" indent="0" algn="ctr">
              <a:buNone/>
            </a:pPr>
            <a:endParaRPr lang="en-US" dirty="0">
              <a:latin typeface="Aptos"/>
              <a:cs typeface="Cordia New"/>
            </a:endParaRPr>
          </a:p>
          <a:p>
            <a:pPr marL="0" indent="0" algn="ctr">
              <a:buNone/>
            </a:pPr>
            <a:r>
              <a:rPr lang="en-US" dirty="0">
                <a:latin typeface="Aptos"/>
                <a:cs typeface="Cordia New"/>
              </a:rPr>
              <a:t>We recommend that you </a:t>
            </a:r>
            <a:r>
              <a:rPr lang="en-US" b="1" dirty="0">
                <a:latin typeface="Aptos"/>
                <a:cs typeface="Cordia New"/>
              </a:rPr>
              <a:t>don't upload any information that you wouldn't publicly share </a:t>
            </a:r>
            <a:r>
              <a:rPr lang="en-US" dirty="0">
                <a:ea typeface="+mn-lt"/>
                <a:cs typeface="+mn-lt"/>
              </a:rPr>
              <a:t> (data, code, </a:t>
            </a:r>
            <a:r>
              <a:rPr lang="en-US" dirty="0" err="1">
                <a:ea typeface="+mn-lt"/>
                <a:cs typeface="+mn-lt"/>
              </a:rPr>
              <a:t>etc</a:t>
            </a:r>
            <a:r>
              <a:rPr lang="en-US" dirty="0">
                <a:ea typeface="+mn-lt"/>
                <a:cs typeface="+mn-lt"/>
              </a:rPr>
              <a:t>)</a:t>
            </a:r>
            <a:r>
              <a:rPr lang="en-US" dirty="0">
                <a:latin typeface="Aptos"/>
                <a:cs typeface="Cordia New"/>
              </a:rPr>
              <a:t>.</a:t>
            </a:r>
            <a:endParaRPr lang="en-US" dirty="0">
              <a:latin typeface="Aptos"/>
              <a:cs typeface="Cordia New" panose="020B0304020202020204" pitchFamily="34" charset="-34"/>
            </a:endParaRPr>
          </a:p>
          <a:p>
            <a:pPr marL="0" indent="0" algn="ctr">
              <a:buNone/>
            </a:pPr>
            <a:endParaRPr lang="en-US" dirty="0">
              <a:latin typeface="Aptos"/>
              <a:cs typeface="Cordia New" panose="020B0304020202020204" pitchFamily="34" charset="-34"/>
            </a:endParaRPr>
          </a:p>
          <a:p>
            <a:pPr marL="0" indent="0" algn="ctr">
              <a:buNone/>
            </a:pPr>
            <a:r>
              <a:rPr lang="en-US" dirty="0">
                <a:latin typeface="Aptos"/>
                <a:cs typeface="Cordia New"/>
              </a:rPr>
              <a:t>It is okay to use Google </a:t>
            </a:r>
            <a:r>
              <a:rPr lang="en-US" dirty="0" err="1">
                <a:latin typeface="Aptos"/>
                <a:cs typeface="Cordia New"/>
              </a:rPr>
              <a:t>Colab</a:t>
            </a:r>
            <a:r>
              <a:rPr lang="en-US" dirty="0">
                <a:latin typeface="Aptos"/>
                <a:cs typeface="Cordia New"/>
              </a:rPr>
              <a:t> for today's workshop. </a:t>
            </a:r>
            <a:endParaRPr lang="en-US" dirty="0">
              <a:latin typeface="Aptos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04387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01335-DBAB-DA13-9BD2-962A70F725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Concept Intermezzos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24912-E80B-8ABD-F0E4-D23B4D18A4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30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117F2-EF7E-0EA1-B46A-BF291FF94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linear regression?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D9D7F-D960-CB2A-9857-D77EB5ABA3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52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DB560-878D-8FA7-DF51-5E27C170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a linear relationship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559A-7F04-795A-3351-D7A9EF5A1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800" cy="1533138"/>
          </a:xfrm>
        </p:spPr>
        <p:txBody>
          <a:bodyPr/>
          <a:lstStyle/>
          <a:p>
            <a:pPr marL="152396" indent="0">
              <a:buNone/>
            </a:pPr>
            <a:r>
              <a:rPr lang="en-US" dirty="0"/>
              <a:t>Imagine we observe the variation of one variable with respect to another.</a:t>
            </a:r>
          </a:p>
        </p:txBody>
      </p:sp>
      <p:pic>
        <p:nvPicPr>
          <p:cNvPr id="5" name="Picture 4" descr="A blue dots on a white background&#10;&#10;Description automatically generated">
            <a:extLst>
              <a:ext uri="{FF2B5EF4-FFF2-40B4-BE49-F238E27FC236}">
                <a16:creationId xmlns:a16="http://schemas.microsoft.com/office/drawing/2014/main" id="{41545A4A-4DE2-89A6-CF7F-4F4281E6A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878" y="3116036"/>
            <a:ext cx="44323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7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DB560-878D-8FA7-DF51-5E27C170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a linear relationship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559A-7F04-795A-3351-D7A9EF5A1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800" cy="1533138"/>
          </a:xfrm>
        </p:spPr>
        <p:txBody>
          <a:bodyPr/>
          <a:lstStyle/>
          <a:p>
            <a:pPr marL="152396" indent="0">
              <a:buNone/>
            </a:pPr>
            <a:r>
              <a:rPr lang="en-US" dirty="0"/>
              <a:t>We presume the relationship is linear. Meaning, we expect some sort of line to explain the overall pattern:</a:t>
            </a:r>
          </a:p>
        </p:txBody>
      </p:sp>
      <p:pic>
        <p:nvPicPr>
          <p:cNvPr id="5" name="Picture 4" descr="A blue dots on a white background&#10;&#10;Description automatically generated">
            <a:extLst>
              <a:ext uri="{FF2B5EF4-FFF2-40B4-BE49-F238E27FC236}">
                <a16:creationId xmlns:a16="http://schemas.microsoft.com/office/drawing/2014/main" id="{41545A4A-4DE2-89A6-CF7F-4F4281E6A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09" y="2928749"/>
            <a:ext cx="4432300" cy="2933700"/>
          </a:xfrm>
          <a:prstGeom prst="rect">
            <a:avLst/>
          </a:prstGeom>
        </p:spPr>
      </p:pic>
      <p:pic>
        <p:nvPicPr>
          <p:cNvPr id="4" name="Picture 3" descr="A line with blue dots and red line&#10;&#10;Description automatically generated">
            <a:extLst>
              <a:ext uri="{FF2B5EF4-FFF2-40B4-BE49-F238E27FC236}">
                <a16:creationId xmlns:a16="http://schemas.microsoft.com/office/drawing/2014/main" id="{AC7BBF8F-824D-7837-0BB7-11EF5A225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677" y="2941607"/>
            <a:ext cx="4410923" cy="291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67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DB560-878D-8FA7-DF51-5E27C170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 linear relationship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559A-7F04-795A-3351-D7A9EF5A1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2900" y="1092131"/>
            <a:ext cx="11360800" cy="1533138"/>
          </a:xfrm>
        </p:spPr>
        <p:txBody>
          <a:bodyPr/>
          <a:lstStyle/>
          <a:p>
            <a:pPr marL="152396" indent="0">
              <a:buNone/>
            </a:pPr>
            <a:r>
              <a:rPr lang="en-US" dirty="0"/>
              <a:t>Fitting the model means finding the best straight lines among all possible candidates:</a:t>
            </a:r>
          </a:p>
        </p:txBody>
      </p:sp>
      <p:pic>
        <p:nvPicPr>
          <p:cNvPr id="6" name="Picture 5" descr="A line with blue dots and red line&#10;&#10;Description automatically generated">
            <a:extLst>
              <a:ext uri="{FF2B5EF4-FFF2-40B4-BE49-F238E27FC236}">
                <a16:creationId xmlns:a16="http://schemas.microsoft.com/office/drawing/2014/main" id="{69F2E1C3-7EAB-BCB9-672E-0406CEC98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392" y="3083378"/>
            <a:ext cx="4432300" cy="29337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F4009FD8-022F-6232-A2B3-5FF4D4DF065A}"/>
              </a:ext>
            </a:extLst>
          </p:cNvPr>
          <p:cNvGrpSpPr/>
          <p:nvPr/>
        </p:nvGrpSpPr>
        <p:grpSpPr>
          <a:xfrm>
            <a:off x="472234" y="2604406"/>
            <a:ext cx="2824920" cy="1651906"/>
            <a:chOff x="472234" y="2604406"/>
            <a:chExt cx="2824920" cy="1651906"/>
          </a:xfrm>
        </p:grpSpPr>
        <p:pic>
          <p:nvPicPr>
            <p:cNvPr id="7" name="Picture 6" descr="A blue dots on a white background&#10;&#10;Description automatically generated">
              <a:extLst>
                <a:ext uri="{FF2B5EF4-FFF2-40B4-BE49-F238E27FC236}">
                  <a16:creationId xmlns:a16="http://schemas.microsoft.com/office/drawing/2014/main" id="{E515A2D0-D0E7-1583-2720-62730AEE8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022" y="2604406"/>
              <a:ext cx="2495736" cy="1651906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0B93E63-66C6-3EC3-F260-FF8DCF48EF84}"/>
                    </a:ext>
                  </a:extLst>
                </p14:cNvPr>
                <p14:cNvContentPartPr/>
                <p14:nvPr/>
              </p14:nvContentPartPr>
              <p14:xfrm>
                <a:off x="472234" y="3371760"/>
                <a:ext cx="2824920" cy="196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0B93E63-66C6-3EC3-F260-FF8DCF48EF8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3234" y="3362760"/>
                  <a:ext cx="2842560" cy="21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EC989B-DC25-5A52-984F-8CB014C66621}"/>
              </a:ext>
            </a:extLst>
          </p:cNvPr>
          <p:cNvGrpSpPr/>
          <p:nvPr/>
        </p:nvGrpSpPr>
        <p:grpSpPr>
          <a:xfrm>
            <a:off x="3611074" y="2604406"/>
            <a:ext cx="2782800" cy="1651906"/>
            <a:chOff x="3611074" y="2604406"/>
            <a:chExt cx="2782800" cy="1651906"/>
          </a:xfrm>
        </p:grpSpPr>
        <p:pic>
          <p:nvPicPr>
            <p:cNvPr id="9" name="Picture 8" descr="A blue dots on a white background&#10;&#10;Description automatically generated">
              <a:extLst>
                <a:ext uri="{FF2B5EF4-FFF2-40B4-BE49-F238E27FC236}">
                  <a16:creationId xmlns:a16="http://schemas.microsoft.com/office/drawing/2014/main" id="{CEA12BFC-DF69-0FFD-CCE1-8274ED770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5680" y="2604406"/>
              <a:ext cx="2495736" cy="1651906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37508A9-6974-3EFE-6C70-CD0C60E2B2B4}"/>
                    </a:ext>
                  </a:extLst>
                </p14:cNvPr>
                <p14:cNvContentPartPr/>
                <p14:nvPr/>
              </p14:nvContentPartPr>
              <p14:xfrm>
                <a:off x="3611074" y="2983320"/>
                <a:ext cx="2782800" cy="1143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37508A9-6974-3EFE-6C70-CD0C60E2B2B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02074" y="2974323"/>
                  <a:ext cx="2800440" cy="116063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A9368AD-2DED-01BD-A8CC-E7A21480447C}"/>
              </a:ext>
            </a:extLst>
          </p:cNvPr>
          <p:cNvGrpSpPr/>
          <p:nvPr/>
        </p:nvGrpSpPr>
        <p:grpSpPr>
          <a:xfrm>
            <a:off x="609034" y="4436640"/>
            <a:ext cx="2511725" cy="1963800"/>
            <a:chOff x="609034" y="4436640"/>
            <a:chExt cx="2511725" cy="1963800"/>
          </a:xfrm>
        </p:grpSpPr>
        <p:pic>
          <p:nvPicPr>
            <p:cNvPr id="10" name="Picture 9" descr="A blue dots on a white background&#10;&#10;Description automatically generated">
              <a:extLst>
                <a:ext uri="{FF2B5EF4-FFF2-40B4-BE49-F238E27FC236}">
                  <a16:creationId xmlns:a16="http://schemas.microsoft.com/office/drawing/2014/main" id="{2213AA66-7479-400B-6DF7-0001040A2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023" y="4705352"/>
              <a:ext cx="2495736" cy="1651906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AC53A90-9042-8E67-3CD6-E5F68E542D7D}"/>
                    </a:ext>
                  </a:extLst>
                </p14:cNvPr>
                <p14:cNvContentPartPr/>
                <p14:nvPr/>
              </p14:nvContentPartPr>
              <p14:xfrm>
                <a:off x="609034" y="4436640"/>
                <a:ext cx="1143000" cy="1963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AC53A90-9042-8E67-3CD6-E5F68E542D7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0034" y="4427638"/>
                  <a:ext cx="1160640" cy="198144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8F0F8C9-2DCF-5C70-0069-EC2F992DA04E}"/>
              </a:ext>
            </a:extLst>
          </p:cNvPr>
          <p:cNvGrpSpPr/>
          <p:nvPr/>
        </p:nvGrpSpPr>
        <p:grpSpPr>
          <a:xfrm>
            <a:off x="3678394" y="4663440"/>
            <a:ext cx="2523022" cy="1693818"/>
            <a:chOff x="3678394" y="4663440"/>
            <a:chExt cx="2523022" cy="1693818"/>
          </a:xfrm>
        </p:grpSpPr>
        <p:pic>
          <p:nvPicPr>
            <p:cNvPr id="11" name="Picture 10" descr="A blue dots on a white background&#10;&#10;Description automatically generated">
              <a:extLst>
                <a:ext uri="{FF2B5EF4-FFF2-40B4-BE49-F238E27FC236}">
                  <a16:creationId xmlns:a16="http://schemas.microsoft.com/office/drawing/2014/main" id="{7C7E6EC6-9F7A-3172-34F2-B3386097F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5680" y="4705352"/>
              <a:ext cx="2495736" cy="1651906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A0C40DE-8245-1362-B23B-3BF5E2B13578}"/>
                    </a:ext>
                  </a:extLst>
                </p14:cNvPr>
                <p14:cNvContentPartPr/>
                <p14:nvPr/>
              </p14:nvContentPartPr>
              <p14:xfrm>
                <a:off x="3678394" y="4663440"/>
                <a:ext cx="1544040" cy="1435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A0C40DE-8245-1362-B23B-3BF5E2B1357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69394" y="4654440"/>
                  <a:ext cx="1561680" cy="1452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D034376-33D7-14A1-0381-F4B319429746}"/>
              </a:ext>
            </a:extLst>
          </p:cNvPr>
          <p:cNvSpPr txBox="1"/>
          <p:nvPr/>
        </p:nvSpPr>
        <p:spPr>
          <a:xfrm>
            <a:off x="204425" y="2579914"/>
            <a:ext cx="47641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CCDCCE-EFAF-C516-DA87-8F816F4C38BE}"/>
              </a:ext>
            </a:extLst>
          </p:cNvPr>
          <p:cNvSpPr txBox="1"/>
          <p:nvPr/>
        </p:nvSpPr>
        <p:spPr>
          <a:xfrm>
            <a:off x="3252424" y="2558143"/>
            <a:ext cx="47641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EC3E9-675F-DBDA-AEC1-F5ECDE36F10E}"/>
              </a:ext>
            </a:extLst>
          </p:cNvPr>
          <p:cNvSpPr txBox="1"/>
          <p:nvPr/>
        </p:nvSpPr>
        <p:spPr>
          <a:xfrm>
            <a:off x="171767" y="4735286"/>
            <a:ext cx="47641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917C77-60FA-C8E0-B6A4-C8D46AA61D3F}"/>
              </a:ext>
            </a:extLst>
          </p:cNvPr>
          <p:cNvSpPr txBox="1"/>
          <p:nvPr/>
        </p:nvSpPr>
        <p:spPr>
          <a:xfrm>
            <a:off x="3252424" y="4702629"/>
            <a:ext cx="47641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1634C7-E63E-9372-A930-1F2B3F54D202}"/>
              </a:ext>
            </a:extLst>
          </p:cNvPr>
          <p:cNvSpPr txBox="1"/>
          <p:nvPr/>
        </p:nvSpPr>
        <p:spPr>
          <a:xfrm>
            <a:off x="6942813" y="2895601"/>
            <a:ext cx="51969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HN</a:t>
            </a:r>
          </a:p>
        </p:txBody>
      </p:sp>
    </p:spTree>
    <p:extLst>
      <p:ext uri="{BB962C8B-B14F-4D97-AF65-F5344CB8AC3E}">
        <p14:creationId xmlns:p14="http://schemas.microsoft.com/office/powerpoint/2010/main" val="1343738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1167</Words>
  <Application>Microsoft Macintosh PowerPoint</Application>
  <PresentationFormat>Widescreen</PresentationFormat>
  <Paragraphs>179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Aharoni</vt:lpstr>
      <vt:lpstr>Aptos</vt:lpstr>
      <vt:lpstr>Aptos Display</vt:lpstr>
      <vt:lpstr>Arial</vt:lpstr>
      <vt:lpstr>Calibri</vt:lpstr>
      <vt:lpstr>Cordia New</vt:lpstr>
      <vt:lpstr>Courier New</vt:lpstr>
      <vt:lpstr>Office Theme</vt:lpstr>
      <vt:lpstr>1_Office Theme</vt:lpstr>
      <vt:lpstr>2_Office Theme</vt:lpstr>
      <vt:lpstr>Intro to scikit-learn</vt:lpstr>
      <vt:lpstr>Scikit-Learn Workshop Series</vt:lpstr>
      <vt:lpstr>This workshop is brought to you by</vt:lpstr>
      <vt:lpstr>Warning!</vt:lpstr>
      <vt:lpstr>Concept Intermezzos</vt:lpstr>
      <vt:lpstr>What is linear regression?</vt:lpstr>
      <vt:lpstr>Learning a linear relationship</vt:lpstr>
      <vt:lpstr>Learning a linear relationship</vt:lpstr>
      <vt:lpstr>Learning a linear relationship</vt:lpstr>
      <vt:lpstr>Bias-variance trade-off Generalization Validation</vt:lpstr>
      <vt:lpstr>Should we perfectly fit our observations?</vt:lpstr>
      <vt:lpstr>Example:</vt:lpstr>
      <vt:lpstr>Generalization</vt:lpstr>
      <vt:lpstr>Bias-Variance trade-off</vt:lpstr>
      <vt:lpstr>Bias-Variance trade-off</vt:lpstr>
      <vt:lpstr>How to find a generalizable hypothesis?</vt:lpstr>
      <vt:lpstr>Machine learning tasks</vt:lpstr>
      <vt:lpstr>What do we want to learn in ML?</vt:lpstr>
      <vt:lpstr>Task Example 1: learning a linear relationship</vt:lpstr>
      <vt:lpstr>Learning a linear relationship</vt:lpstr>
      <vt:lpstr>Task Example 2: classification</vt:lpstr>
      <vt:lpstr>Task Example 2: classification</vt:lpstr>
      <vt:lpstr>Examples</vt:lpstr>
      <vt:lpstr>When Do We Use Machine Learning?</vt:lpstr>
      <vt:lpstr>More examples of ML tasks</vt:lpstr>
      <vt:lpstr>What is classification?</vt:lpstr>
      <vt:lpstr>Labeled data</vt:lpstr>
      <vt:lpstr>Classification: find class regions</vt:lpstr>
      <vt:lpstr>Example</vt:lpstr>
      <vt:lpstr>Example</vt:lpstr>
      <vt:lpstr>Then what?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Efren Nauvoo Cruz Cortes</dc:creator>
  <cp:lastModifiedBy>Efren Nauvoo Cruz Cortes</cp:lastModifiedBy>
  <cp:revision>2</cp:revision>
  <dcterms:created xsi:type="dcterms:W3CDTF">2024-06-28T04:43:08Z</dcterms:created>
  <dcterms:modified xsi:type="dcterms:W3CDTF">2024-06-28T05:31:12Z</dcterms:modified>
</cp:coreProperties>
</file>