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484" r:id="rId6"/>
    <p:sldId id="487" r:id="rId7"/>
    <p:sldId id="271" r:id="rId8"/>
    <p:sldId id="272" r:id="rId9"/>
    <p:sldId id="257" r:id="rId10"/>
    <p:sldId id="263" r:id="rId11"/>
    <p:sldId id="262" r:id="rId12"/>
    <p:sldId id="267" r:id="rId13"/>
    <p:sldId id="268" r:id="rId14"/>
    <p:sldId id="276" r:id="rId15"/>
    <p:sldId id="270" r:id="rId16"/>
    <p:sldId id="274" r:id="rId17"/>
    <p:sldId id="273" r:id="rId18"/>
    <p:sldId id="490" r:id="rId19"/>
    <p:sldId id="489" r:id="rId20"/>
    <p:sldId id="488" r:id="rId21"/>
    <p:sldId id="266" r:id="rId22"/>
    <p:sldId id="260" r:id="rId23"/>
    <p:sldId id="264" r:id="rId24"/>
    <p:sldId id="258"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2EF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B7ED8-59C8-D444-9FCA-05AF29B30A18}" v="11" dt="2024-10-16T15:08:09.5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46"/>
    <p:restoredTop sz="94655"/>
  </p:normalViewPr>
  <p:slideViewPr>
    <p:cSldViewPr snapToGrid="0">
      <p:cViewPr>
        <p:scale>
          <a:sx n="107" d="100"/>
          <a:sy n="107" d="100"/>
        </p:scale>
        <p:origin x="176"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69AD7-D5A7-AB0B-C687-3B423242A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B6C065-13D5-ADE8-1BDE-4597E5A5D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279C47-D515-2692-76F0-485CA3B45B87}"/>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5" name="Footer Placeholder 4">
            <a:extLst>
              <a:ext uri="{FF2B5EF4-FFF2-40B4-BE49-F238E27FC236}">
                <a16:creationId xmlns:a16="http://schemas.microsoft.com/office/drawing/2014/main" id="{CB9B95D2-62F9-FF3A-0E3F-7B83C933E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92C36-8454-93FF-9BBB-A7FFFB3AE1E1}"/>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250080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B215-6B6D-3DA7-A9E0-D0878CEF23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930C5C-EA69-A69F-F55E-88B98F3767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4B43C-9ECC-C18B-B375-534FC30C6941}"/>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5" name="Footer Placeholder 4">
            <a:extLst>
              <a:ext uri="{FF2B5EF4-FFF2-40B4-BE49-F238E27FC236}">
                <a16:creationId xmlns:a16="http://schemas.microsoft.com/office/drawing/2014/main" id="{AC330534-3D95-50B6-3CC6-4C567047C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5FC660-99C1-AF23-2FAC-725EE3E45663}"/>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220251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27B9F-3990-4ABA-7C09-6A1298DF8B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472068-AA2B-2B92-83B1-48CABD34E9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3B75B-F0CF-9910-5788-D83E2AB081B4}"/>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5" name="Footer Placeholder 4">
            <a:extLst>
              <a:ext uri="{FF2B5EF4-FFF2-40B4-BE49-F238E27FC236}">
                <a16:creationId xmlns:a16="http://schemas.microsoft.com/office/drawing/2014/main" id="{B92EA95D-B8B0-5228-F2CE-BD7F6BD18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5E9615-EEF6-A728-06D3-C2C98E85CD2D}"/>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266647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6BB6A-7194-A3F6-D888-D2B4D9FD7B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7DA28-7C08-97A9-71B1-2F93F071F0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B0F76-5BE9-88A4-4B9D-8019225D8B32}"/>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5" name="Footer Placeholder 4">
            <a:extLst>
              <a:ext uri="{FF2B5EF4-FFF2-40B4-BE49-F238E27FC236}">
                <a16:creationId xmlns:a16="http://schemas.microsoft.com/office/drawing/2014/main" id="{F15C86B5-EA4F-AA7B-889E-5C9A0ABA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FA22A-3C76-727E-9BFE-48A0885B1F52}"/>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47647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8DFD0-4288-9B0D-B475-76E5EB22E1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5D0130-D065-7DFC-0A7A-B755BD4E39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110AAF-C596-C1D3-7C21-404A0DF86FD1}"/>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5" name="Footer Placeholder 4">
            <a:extLst>
              <a:ext uri="{FF2B5EF4-FFF2-40B4-BE49-F238E27FC236}">
                <a16:creationId xmlns:a16="http://schemas.microsoft.com/office/drawing/2014/main" id="{1E586FFF-5711-B44D-F490-73E467443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2F3742-5592-BF0D-8C4F-8F8B0CB71295}"/>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99119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10F8-10FB-AF3B-79E2-62BFC3EE2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D0B835-8179-0265-137D-DA8FF6A7A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B00C6B-87D0-27AF-30B0-F7A267CFAB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CC3846-8FFF-63CC-B563-DBC319F32A3E}"/>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6" name="Footer Placeholder 5">
            <a:extLst>
              <a:ext uri="{FF2B5EF4-FFF2-40B4-BE49-F238E27FC236}">
                <a16:creationId xmlns:a16="http://schemas.microsoft.com/office/drawing/2014/main" id="{92208B16-AC5E-F59A-7A76-09209D5DA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CC36F-7E7E-0525-F6D6-B4EB1649A9CF}"/>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42731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D34A-E633-35CD-773F-E9E2A4D400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36503-949E-8A69-5B24-F5BABDA07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8647E9-50BB-32A2-BF4F-A216BCD17E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12AFB7-E379-1384-08D6-DA4410CBF2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0221C1-C84E-B1A8-1E06-3A6C74E88C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4C4F29-DC4B-C2BA-3551-E218F7775E25}"/>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8" name="Footer Placeholder 7">
            <a:extLst>
              <a:ext uri="{FF2B5EF4-FFF2-40B4-BE49-F238E27FC236}">
                <a16:creationId xmlns:a16="http://schemas.microsoft.com/office/drawing/2014/main" id="{10E2A933-55B2-6F00-08BF-6B4D7D5892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3B244C-D5BA-E41F-C63B-FDB94F3BE4FB}"/>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164884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EEC8-6855-C809-9C97-1A2099B8A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297962-7928-2E1F-DC95-5D015606773D}"/>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4" name="Footer Placeholder 3">
            <a:extLst>
              <a:ext uri="{FF2B5EF4-FFF2-40B4-BE49-F238E27FC236}">
                <a16:creationId xmlns:a16="http://schemas.microsoft.com/office/drawing/2014/main" id="{744ECC1F-BE9F-388A-4D65-287A2CE79A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A0F01F-FE74-81A4-D2C3-A9C99429CCC2}"/>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252775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CAE4B-03B1-4434-7153-6FF1C315D6C8}"/>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3" name="Footer Placeholder 2">
            <a:extLst>
              <a:ext uri="{FF2B5EF4-FFF2-40B4-BE49-F238E27FC236}">
                <a16:creationId xmlns:a16="http://schemas.microsoft.com/office/drawing/2014/main" id="{4E9F5C7F-9658-4D5D-EB0C-C1618FC2C2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3E4BD2-3921-1B32-DB0A-EEA7B58A605A}"/>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60740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4E9C7-4720-19FC-615A-FA5683C50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73B43F-38D3-AC98-3687-CF6F12EEF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8BD885-E6FB-AD1D-3ECF-20B8B3FBB3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EB051-CEB4-27FF-5D0D-E2AB5113C6F1}"/>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6" name="Footer Placeholder 5">
            <a:extLst>
              <a:ext uri="{FF2B5EF4-FFF2-40B4-BE49-F238E27FC236}">
                <a16:creationId xmlns:a16="http://schemas.microsoft.com/office/drawing/2014/main" id="{A3EB5762-4286-BDB3-89A2-013D647F4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CD34D-FC64-C26B-4562-DBF1A4E66B03}"/>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14687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D6AB-4FD9-EFBC-72E8-BD0DFA148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26A010-0D26-9F36-C9E6-C1EB8954F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06D52-850A-308A-DC43-7E5A5BB8D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A9611-6C87-FC91-AD5C-8A9EDB00FBE7}"/>
              </a:ext>
            </a:extLst>
          </p:cNvPr>
          <p:cNvSpPr>
            <a:spLocks noGrp="1"/>
          </p:cNvSpPr>
          <p:nvPr>
            <p:ph type="dt" sz="half" idx="10"/>
          </p:nvPr>
        </p:nvSpPr>
        <p:spPr/>
        <p:txBody>
          <a:bodyPr/>
          <a:lstStyle/>
          <a:p>
            <a:fld id="{A6D2971E-3FC7-9646-B66A-84E2ECC8A244}" type="datetimeFigureOut">
              <a:rPr lang="en-US" smtClean="0"/>
              <a:t>10/13/24</a:t>
            </a:fld>
            <a:endParaRPr lang="en-US"/>
          </a:p>
        </p:txBody>
      </p:sp>
      <p:sp>
        <p:nvSpPr>
          <p:cNvPr id="6" name="Footer Placeholder 5">
            <a:extLst>
              <a:ext uri="{FF2B5EF4-FFF2-40B4-BE49-F238E27FC236}">
                <a16:creationId xmlns:a16="http://schemas.microsoft.com/office/drawing/2014/main" id="{5690D648-3350-A6B2-6CCF-C9057CEC95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121A3-EACB-67CE-D558-9CA03837B8E6}"/>
              </a:ext>
            </a:extLst>
          </p:cNvPr>
          <p:cNvSpPr>
            <a:spLocks noGrp="1"/>
          </p:cNvSpPr>
          <p:nvPr>
            <p:ph type="sldNum" sz="quarter" idx="12"/>
          </p:nvPr>
        </p:nvSpPr>
        <p:spPr/>
        <p:txBody>
          <a:bodyPr/>
          <a:lstStyle/>
          <a:p>
            <a:fld id="{DB4A162E-C4AD-B448-ABE0-A5FF578E7C57}" type="slidenum">
              <a:rPr lang="en-US" smtClean="0"/>
              <a:t>‹#›</a:t>
            </a:fld>
            <a:endParaRPr lang="en-US"/>
          </a:p>
        </p:txBody>
      </p:sp>
    </p:spTree>
    <p:extLst>
      <p:ext uri="{BB962C8B-B14F-4D97-AF65-F5344CB8AC3E}">
        <p14:creationId xmlns:p14="http://schemas.microsoft.com/office/powerpoint/2010/main" val="40143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100000">
              <a:schemeClr val="accent1">
                <a:lumMod val="12000"/>
                <a:lumOff val="88000"/>
              </a:schemeClr>
            </a:gs>
            <a:gs pos="100000">
              <a:schemeClr val="accent1">
                <a:lumMod val="45000"/>
                <a:lumOff val="55000"/>
              </a:schemeClr>
            </a:gs>
            <a:gs pos="100000">
              <a:schemeClr val="accent1">
                <a:lumMod val="30000"/>
                <a:lumOff val="70000"/>
              </a:schemeClr>
            </a:gs>
          </a:gsLst>
          <a:lin ang="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5C50FD-CCB9-17B8-E5C7-52B0A22A2B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4AD9DD-F94B-D730-71C5-BE1320AFB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3E9AA-49E0-CD09-BAC0-C32FACEC41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D2971E-3FC7-9646-B66A-84E2ECC8A244}" type="datetimeFigureOut">
              <a:rPr lang="en-US" smtClean="0"/>
              <a:t>10/13/24</a:t>
            </a:fld>
            <a:endParaRPr lang="en-US"/>
          </a:p>
        </p:txBody>
      </p:sp>
      <p:sp>
        <p:nvSpPr>
          <p:cNvPr id="5" name="Footer Placeholder 4">
            <a:extLst>
              <a:ext uri="{FF2B5EF4-FFF2-40B4-BE49-F238E27FC236}">
                <a16:creationId xmlns:a16="http://schemas.microsoft.com/office/drawing/2014/main" id="{C68B0F42-38B6-9C63-E796-10657AE4F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4553EB-903D-D457-6E1C-F5A0979914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4A162E-C4AD-B448-ABE0-A5FF578E7C57}" type="slidenum">
              <a:rPr lang="en-US" smtClean="0"/>
              <a:t>‹#›</a:t>
            </a:fld>
            <a:endParaRPr lang="en-US"/>
          </a:p>
        </p:txBody>
      </p:sp>
    </p:spTree>
    <p:extLst>
      <p:ext uri="{BB962C8B-B14F-4D97-AF65-F5344CB8AC3E}">
        <p14:creationId xmlns:p14="http://schemas.microsoft.com/office/powerpoint/2010/main" val="2721719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enLangmead/bowtie2" TargetMode="External"/><Relationship Id="rId2" Type="http://schemas.openxmlformats.org/officeDocument/2006/relationships/hyperlink" Target="https://bowtie-bio.sourceforge.net/bowtie2/index.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enlangmead.github.io/aws-indexes/bowti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DaehwanKimLab/hisat2" TargetMode="External"/><Relationship Id="rId2" Type="http://schemas.openxmlformats.org/officeDocument/2006/relationships/hyperlink" Target="https://daehwankimlab.github.io/hisat2/"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quest-help@northwestern.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lexdobin/STAR" TargetMode="External"/><Relationship Id="rId2" Type="http://schemas.openxmlformats.org/officeDocument/2006/relationships/hyperlink" Target="https://www.ncbi.nlm.nih.gov/pmc/articles/PMC3530905/"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h3/minimap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amtools.github.io/hts-specs/SAMv1.pdf" TargetMode="External"/><Relationship Id="rId2" Type="http://schemas.openxmlformats.org/officeDocument/2006/relationships/hyperlink" Target="https://github.com/lh3/miniasm/blob/master/PAF.m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lh3/bwa" TargetMode="External"/><Relationship Id="rId2" Type="http://schemas.openxmlformats.org/officeDocument/2006/relationships/hyperlink" Target="https://bio-bwa.sourceforge.ne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C4C74605-A1D0-4275-D91C-B602F7423DC7}"/>
              </a:ext>
            </a:extLst>
          </p:cNvPr>
          <p:cNvPicPr>
            <a:picLocks noChangeAspect="1"/>
          </p:cNvPicPr>
          <p:nvPr/>
        </p:nvPicPr>
        <p:blipFill>
          <a:blip r:embed="rId2"/>
          <a:srcRect r="11096" b="1"/>
          <a:stretch/>
        </p:blipFill>
        <p:spPr>
          <a:xfrm>
            <a:off x="20" y="1282"/>
            <a:ext cx="12191980" cy="6856718"/>
          </a:xfrm>
          <a:prstGeom prst="rect">
            <a:avLst/>
          </a:prstGeom>
        </p:spPr>
      </p:pic>
    </p:spTree>
    <p:extLst>
      <p:ext uri="{BB962C8B-B14F-4D97-AF65-F5344CB8AC3E}">
        <p14:creationId xmlns:p14="http://schemas.microsoft.com/office/powerpoint/2010/main" val="2129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E69-F175-D848-B9DD-D61B669A5DBE}"/>
              </a:ext>
            </a:extLst>
          </p:cNvPr>
          <p:cNvSpPr>
            <a:spLocks noGrp="1"/>
          </p:cNvSpPr>
          <p:nvPr>
            <p:ph type="title"/>
          </p:nvPr>
        </p:nvSpPr>
        <p:spPr/>
        <p:txBody>
          <a:bodyPr/>
          <a:lstStyle/>
          <a:p>
            <a:r>
              <a:rPr lang="en-US" dirty="0"/>
              <a:t>BWA: Burrows-Wheeler Aligner</a:t>
            </a:r>
          </a:p>
        </p:txBody>
      </p:sp>
      <p:sp>
        <p:nvSpPr>
          <p:cNvPr id="3" name="Content Placeholder 2">
            <a:extLst>
              <a:ext uri="{FF2B5EF4-FFF2-40B4-BE49-F238E27FC236}">
                <a16:creationId xmlns:a16="http://schemas.microsoft.com/office/drawing/2014/main" id="{D3F08662-6E07-D8A1-409A-50DEF81DCC1A}"/>
              </a:ext>
            </a:extLst>
          </p:cNvPr>
          <p:cNvSpPr>
            <a:spLocks noGrp="1"/>
          </p:cNvSpPr>
          <p:nvPr>
            <p:ph idx="1"/>
          </p:nvPr>
        </p:nvSpPr>
        <p:spPr>
          <a:xfrm>
            <a:off x="838199" y="1825625"/>
            <a:ext cx="11033475" cy="4351338"/>
          </a:xfrm>
        </p:spPr>
        <p:txBody>
          <a:bodyPr/>
          <a:lstStyle/>
          <a:p>
            <a:pPr marL="0" indent="0">
              <a:buNone/>
            </a:pPr>
            <a:r>
              <a:rPr lang="en-US" dirty="0"/>
              <a:t>module spider bwa</a:t>
            </a:r>
          </a:p>
          <a:p>
            <a:pPr marL="0" indent="0">
              <a:buNone/>
            </a:pPr>
            <a:r>
              <a:rPr lang="en-US" dirty="0"/>
              <a:t>module load bwa/0.7.17</a:t>
            </a:r>
          </a:p>
          <a:p>
            <a:pPr marL="0" indent="0">
              <a:buNone/>
            </a:pPr>
            <a:r>
              <a:rPr lang="en-US" dirty="0"/>
              <a:t>bwa</a:t>
            </a:r>
          </a:p>
          <a:p>
            <a:pPr marL="0" indent="0">
              <a:buNone/>
            </a:pPr>
            <a:r>
              <a:rPr lang="en-US" dirty="0"/>
              <a:t># latest version is 0.7.18</a:t>
            </a:r>
          </a:p>
          <a:p>
            <a:pPr marL="0" indent="0">
              <a:buNone/>
            </a:pPr>
            <a:r>
              <a:rPr lang="en-US" dirty="0"/>
              <a:t># remind me to update our modules if you need 0.7.18 </a:t>
            </a:r>
          </a:p>
          <a:p>
            <a:pPr marL="0" indent="0">
              <a:buNone/>
            </a:pPr>
            <a:endParaRPr lang="en-US" dirty="0"/>
          </a:p>
          <a:p>
            <a:pPr marL="0" indent="0">
              <a:buNone/>
            </a:pPr>
            <a:r>
              <a:rPr lang="en-US" dirty="0"/>
              <a:t>cat </a:t>
            </a:r>
            <a:r>
              <a:rPr lang="en-US" dirty="0" err="1"/>
              <a:t>bwa.sh</a:t>
            </a:r>
            <a:endParaRPr lang="en-US" dirty="0"/>
          </a:p>
          <a:p>
            <a:endParaRPr lang="en-US" dirty="0"/>
          </a:p>
        </p:txBody>
      </p:sp>
      <p:pic>
        <p:nvPicPr>
          <p:cNvPr id="4" name="Picture 3">
            <a:extLst>
              <a:ext uri="{FF2B5EF4-FFF2-40B4-BE49-F238E27FC236}">
                <a16:creationId xmlns:a16="http://schemas.microsoft.com/office/drawing/2014/main" id="{417788C7-BF07-EC83-11DB-59306492BE7B}"/>
              </a:ext>
            </a:extLst>
          </p:cNvPr>
          <p:cNvPicPr>
            <a:picLocks noChangeAspect="1"/>
          </p:cNvPicPr>
          <p:nvPr/>
        </p:nvPicPr>
        <p:blipFill>
          <a:blip r:embed="rId2"/>
          <a:stretch>
            <a:fillRect/>
          </a:stretch>
        </p:blipFill>
        <p:spPr>
          <a:xfrm>
            <a:off x="4204769" y="4607770"/>
            <a:ext cx="7666905" cy="2020455"/>
          </a:xfrm>
          <a:prstGeom prst="rect">
            <a:avLst/>
          </a:prstGeom>
        </p:spPr>
      </p:pic>
    </p:spTree>
    <p:extLst>
      <p:ext uri="{BB962C8B-B14F-4D97-AF65-F5344CB8AC3E}">
        <p14:creationId xmlns:p14="http://schemas.microsoft.com/office/powerpoint/2010/main" val="45617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E69-F175-D848-B9DD-D61B669A5DBE}"/>
              </a:ext>
            </a:extLst>
          </p:cNvPr>
          <p:cNvSpPr>
            <a:spLocks noGrp="1"/>
          </p:cNvSpPr>
          <p:nvPr>
            <p:ph type="title"/>
          </p:nvPr>
        </p:nvSpPr>
        <p:spPr/>
        <p:txBody>
          <a:bodyPr/>
          <a:lstStyle/>
          <a:p>
            <a:r>
              <a:rPr lang="en-US" dirty="0"/>
              <a:t>BWA EXERCISE</a:t>
            </a:r>
          </a:p>
        </p:txBody>
      </p:sp>
      <p:sp>
        <p:nvSpPr>
          <p:cNvPr id="3" name="Content Placeholder 2">
            <a:extLst>
              <a:ext uri="{FF2B5EF4-FFF2-40B4-BE49-F238E27FC236}">
                <a16:creationId xmlns:a16="http://schemas.microsoft.com/office/drawing/2014/main" id="{D3F08662-6E07-D8A1-409A-50DEF81DCC1A}"/>
              </a:ext>
            </a:extLst>
          </p:cNvPr>
          <p:cNvSpPr>
            <a:spLocks noGrp="1"/>
          </p:cNvSpPr>
          <p:nvPr>
            <p:ph idx="1"/>
          </p:nvPr>
        </p:nvSpPr>
        <p:spPr>
          <a:xfrm>
            <a:off x="838199" y="1825625"/>
            <a:ext cx="11033475" cy="4351338"/>
          </a:xfrm>
        </p:spPr>
        <p:txBody>
          <a:bodyPr/>
          <a:lstStyle/>
          <a:p>
            <a:pPr marL="0" indent="0">
              <a:buNone/>
            </a:pPr>
            <a:r>
              <a:rPr lang="en-US" dirty="0"/>
              <a:t>cp </a:t>
            </a:r>
            <a:r>
              <a:rPr lang="en-US" dirty="0" err="1"/>
              <a:t>alignment_scripts</a:t>
            </a:r>
            <a:r>
              <a:rPr lang="en-US" dirty="0"/>
              <a:t>/</a:t>
            </a:r>
            <a:r>
              <a:rPr lang="en-US" dirty="0" err="1"/>
              <a:t>bwa.sh</a:t>
            </a:r>
            <a:r>
              <a:rPr lang="en-US" dirty="0"/>
              <a:t> &lt;your-folder&gt;</a:t>
            </a:r>
          </a:p>
          <a:p>
            <a:pPr marL="0" indent="0">
              <a:buNone/>
            </a:pPr>
            <a:r>
              <a:rPr lang="en-US" dirty="0"/>
              <a:t>cd &lt;your-folder&gt;</a:t>
            </a:r>
          </a:p>
          <a:p>
            <a:pPr marL="0" indent="0">
              <a:buNone/>
            </a:pPr>
            <a:r>
              <a:rPr lang="en-US" dirty="0"/>
              <a:t>nano </a:t>
            </a:r>
            <a:r>
              <a:rPr lang="en-US" dirty="0" err="1"/>
              <a:t>bwa.sh</a:t>
            </a:r>
            <a:endParaRPr lang="en-US" dirty="0"/>
          </a:p>
          <a:p>
            <a:pPr marL="0" indent="0">
              <a:buNone/>
            </a:pPr>
            <a:r>
              <a:rPr lang="en-US" b="1" dirty="0"/>
              <a:t># change it to output to your folder, and to use 1 hour of </a:t>
            </a:r>
            <a:r>
              <a:rPr lang="en-US" b="1" dirty="0" err="1"/>
              <a:t>walltime</a:t>
            </a:r>
            <a:endParaRPr lang="en-US" b="1" dirty="0"/>
          </a:p>
          <a:p>
            <a:pPr marL="0" indent="0">
              <a:buNone/>
            </a:pPr>
            <a:r>
              <a:rPr lang="en-US" dirty="0" err="1"/>
              <a:t>ctrl^o</a:t>
            </a:r>
            <a:r>
              <a:rPr lang="en-US" dirty="0"/>
              <a:t> # to save</a:t>
            </a:r>
          </a:p>
          <a:p>
            <a:pPr marL="0" indent="0">
              <a:buNone/>
            </a:pPr>
            <a:r>
              <a:rPr lang="en-US" dirty="0" err="1"/>
              <a:t>ctrl^x</a:t>
            </a:r>
            <a:r>
              <a:rPr lang="en-US" dirty="0"/>
              <a:t> # to exit nano</a:t>
            </a:r>
          </a:p>
          <a:p>
            <a:pPr marL="0" indent="0">
              <a:buNone/>
            </a:pPr>
            <a:r>
              <a:rPr lang="en-US" dirty="0" err="1"/>
              <a:t>sbatch</a:t>
            </a:r>
            <a:r>
              <a:rPr lang="en-US" dirty="0"/>
              <a:t> </a:t>
            </a:r>
            <a:r>
              <a:rPr lang="en-US" dirty="0" err="1"/>
              <a:t>bwa.sh</a:t>
            </a:r>
            <a:r>
              <a:rPr lang="en-US" dirty="0"/>
              <a:t> # from within your folder</a:t>
            </a:r>
          </a:p>
        </p:txBody>
      </p:sp>
    </p:spTree>
    <p:extLst>
      <p:ext uri="{BB962C8B-B14F-4D97-AF65-F5344CB8AC3E}">
        <p14:creationId xmlns:p14="http://schemas.microsoft.com/office/powerpoint/2010/main" val="23143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F936-6617-4800-AF8E-E671EDF94B88}"/>
              </a:ext>
            </a:extLst>
          </p:cNvPr>
          <p:cNvSpPr>
            <a:spLocks noGrp="1"/>
          </p:cNvSpPr>
          <p:nvPr>
            <p:ph type="title"/>
          </p:nvPr>
        </p:nvSpPr>
        <p:spPr/>
        <p:txBody>
          <a:bodyPr/>
          <a:lstStyle/>
          <a:p>
            <a:r>
              <a:rPr lang="en-US" dirty="0"/>
              <a:t>bowtie2</a:t>
            </a:r>
          </a:p>
        </p:txBody>
      </p:sp>
      <p:sp>
        <p:nvSpPr>
          <p:cNvPr id="3" name="Content Placeholder 2">
            <a:extLst>
              <a:ext uri="{FF2B5EF4-FFF2-40B4-BE49-F238E27FC236}">
                <a16:creationId xmlns:a16="http://schemas.microsoft.com/office/drawing/2014/main" id="{987A51CF-7F59-BBB7-8491-0A6DE57049C7}"/>
              </a:ext>
            </a:extLst>
          </p:cNvPr>
          <p:cNvSpPr>
            <a:spLocks noGrp="1"/>
          </p:cNvSpPr>
          <p:nvPr>
            <p:ph idx="1"/>
          </p:nvPr>
        </p:nvSpPr>
        <p:spPr/>
        <p:txBody>
          <a:bodyPr>
            <a:normAutofit/>
          </a:bodyPr>
          <a:lstStyle/>
          <a:p>
            <a:pPr marL="0" indent="0">
              <a:buNone/>
            </a:pPr>
            <a:r>
              <a:rPr lang="en-US" b="0" i="0" dirty="0">
                <a:solidFill>
                  <a:srgbClr val="505050"/>
                </a:solidFill>
                <a:effectLst/>
                <a:highlight>
                  <a:srgbClr val="FFFFFF"/>
                </a:highlight>
                <a:latin typeface="Verdana" panose="020B0604030504040204" pitchFamily="34" charset="0"/>
              </a:rPr>
              <a:t>“an ultrafast and memory-efficient tool for aligning sequencing reads to long reference sequences. It is particularly good at aligning reads of about 50 up to 100s or 1,000s of characters, and particularly good at aligning to relatively long (e.g. mammalian) genomes. Bowtie 2 indexes the genome with an FM Index to keep its memory footprint small: for the human genome, its memory footprint is typically around 3.2 GB. Bowtie 2 supports gapped, local, and paired-end alignment modes.”</a:t>
            </a:r>
          </a:p>
        </p:txBody>
      </p:sp>
      <p:sp>
        <p:nvSpPr>
          <p:cNvPr id="5" name="TextBox 4">
            <a:extLst>
              <a:ext uri="{FF2B5EF4-FFF2-40B4-BE49-F238E27FC236}">
                <a16:creationId xmlns:a16="http://schemas.microsoft.com/office/drawing/2014/main" id="{A3413B2B-AD97-48C5-16DB-DC8545AF913A}"/>
              </a:ext>
            </a:extLst>
          </p:cNvPr>
          <p:cNvSpPr txBox="1"/>
          <p:nvPr/>
        </p:nvSpPr>
        <p:spPr>
          <a:xfrm>
            <a:off x="5257800" y="5492821"/>
            <a:ext cx="6096000" cy="923330"/>
          </a:xfrm>
          <a:prstGeom prst="rect">
            <a:avLst/>
          </a:prstGeom>
          <a:noFill/>
        </p:spPr>
        <p:txBody>
          <a:bodyPr wrap="square">
            <a:spAutoFit/>
          </a:bodyPr>
          <a:lstStyle/>
          <a:p>
            <a:pPr marL="0" indent="0" algn="r">
              <a:buNone/>
            </a:pPr>
            <a:r>
              <a:rPr lang="en-US" sz="1800" dirty="0">
                <a:highlight>
                  <a:srgbClr val="FFFFFF"/>
                </a:highlight>
              </a:rPr>
              <a:t>Resources: </a:t>
            </a:r>
            <a:endParaRPr lang="en-US" sz="1800" b="0" i="0" dirty="0">
              <a:effectLst/>
              <a:highlight>
                <a:srgbClr val="FFFFFF"/>
              </a:highlight>
            </a:endParaRPr>
          </a:p>
          <a:p>
            <a:pPr marL="0" indent="0" algn="r">
              <a:buNone/>
            </a:pPr>
            <a:r>
              <a:rPr lang="en-US" sz="1800" dirty="0">
                <a:hlinkClick r:id="rId2"/>
              </a:rPr>
              <a:t>https://bowtie-bio.sourceforge.net/bowtie2/index.shtml</a:t>
            </a:r>
            <a:endParaRPr lang="en-US" sz="1800" dirty="0"/>
          </a:p>
          <a:p>
            <a:pPr marL="0" indent="0" algn="r">
              <a:buNone/>
            </a:pPr>
            <a:r>
              <a:rPr lang="en-US" sz="1800" dirty="0">
                <a:hlinkClick r:id="rId3"/>
              </a:rPr>
              <a:t>https://github.com/BenLangmead/bowtie2</a:t>
            </a:r>
            <a:endParaRPr lang="en-US" sz="1800" dirty="0"/>
          </a:p>
        </p:txBody>
      </p:sp>
    </p:spTree>
    <p:extLst>
      <p:ext uri="{BB962C8B-B14F-4D97-AF65-F5344CB8AC3E}">
        <p14:creationId xmlns:p14="http://schemas.microsoft.com/office/powerpoint/2010/main" val="2363677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4135-953E-71FB-A8D7-8AD1395DBD07}"/>
              </a:ext>
            </a:extLst>
          </p:cNvPr>
          <p:cNvSpPr>
            <a:spLocks noGrp="1"/>
          </p:cNvSpPr>
          <p:nvPr>
            <p:ph type="title"/>
          </p:nvPr>
        </p:nvSpPr>
        <p:spPr/>
        <p:txBody>
          <a:bodyPr>
            <a:normAutofit fontScale="90000"/>
          </a:bodyPr>
          <a:lstStyle/>
          <a:p>
            <a:r>
              <a:rPr lang="en-US" b="1" dirty="0">
                <a:solidFill>
                  <a:srgbClr val="666666"/>
                </a:solidFill>
                <a:effectLst/>
                <a:highlight>
                  <a:srgbClr val="FFFFFF"/>
                </a:highlight>
                <a:latin typeface="Arial" panose="020B0604020202020204" pitchFamily="34" charset="0"/>
              </a:rPr>
              <a:t>End-to-end alignment versus local alignment</a:t>
            </a:r>
            <a:br>
              <a:rPr lang="en-US" b="1" dirty="0">
                <a:solidFill>
                  <a:srgbClr val="666666"/>
                </a:solidFill>
                <a:effectLst/>
                <a:highlight>
                  <a:srgbClr val="FFFFFF"/>
                </a:highligh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73EEB7FC-9F87-6B97-706E-70497F7E6F7A}"/>
              </a:ext>
            </a:extLst>
          </p:cNvPr>
          <p:cNvSpPr>
            <a:spLocks noGrp="1"/>
          </p:cNvSpPr>
          <p:nvPr>
            <p:ph idx="1"/>
          </p:nvPr>
        </p:nvSpPr>
        <p:spPr>
          <a:xfrm>
            <a:off x="838200" y="1484416"/>
            <a:ext cx="10515600" cy="5177641"/>
          </a:xfrm>
        </p:spPr>
        <p:txBody>
          <a:bodyPr>
            <a:normAutofit fontScale="92500" lnSpcReduction="10000"/>
          </a:bodyPr>
          <a:lstStyle/>
          <a:p>
            <a:pPr marL="0" indent="0" algn="l">
              <a:buNone/>
            </a:pPr>
            <a:r>
              <a:rPr lang="en-US" sz="1800" b="0" i="0" dirty="0">
                <a:solidFill>
                  <a:srgbClr val="444444"/>
                </a:solidFill>
                <a:effectLst/>
                <a:highlight>
                  <a:srgbClr val="FFFFFF"/>
                </a:highlight>
                <a:latin typeface="Verdana" panose="020B0604030504040204" pitchFamily="34" charset="0"/>
              </a:rPr>
              <a:t>By default, Bowtie 2 performs end-to-end read alignment. That is, it searches for alignments involving all of the read characters. This is also called an "untrimmed" or "unclipped" alignment.</a:t>
            </a:r>
          </a:p>
          <a:p>
            <a:pPr marL="0" indent="0" algn="l">
              <a:buNone/>
            </a:pPr>
            <a:r>
              <a:rPr lang="en-US" sz="1800" b="0" i="0" dirty="0">
                <a:solidFill>
                  <a:srgbClr val="444444"/>
                </a:solidFill>
                <a:effectLst/>
                <a:highlight>
                  <a:srgbClr val="FFFFFF"/>
                </a:highlight>
                <a:latin typeface="Verdana" panose="020B0604030504040204" pitchFamily="34" charset="0"/>
              </a:rPr>
              <a:t>When the --local option is specified, Bowtie 2 performs local read alignment. In this mode, Bowtie 2 might "trim" or "clip" some read characters from one or both ends of the alignment if doing so maximizes the alignment score.</a:t>
            </a:r>
          </a:p>
          <a:p>
            <a:pPr marL="0" indent="0" algn="l">
              <a:buNone/>
            </a:pPr>
            <a:r>
              <a:rPr lang="en-US" sz="1800" b="1" dirty="0">
                <a:solidFill>
                  <a:srgbClr val="666666"/>
                </a:solidFill>
                <a:effectLst/>
                <a:highlight>
                  <a:srgbClr val="FFFFFF"/>
                </a:highlight>
                <a:latin typeface="Arial" panose="020B0604020202020204" pitchFamily="34" charset="0"/>
              </a:rPr>
              <a:t>End-to-end alignment example</a:t>
            </a:r>
          </a:p>
          <a:p>
            <a:pPr marL="0" indent="0" algn="l">
              <a:buNone/>
            </a:pPr>
            <a:r>
              <a:rPr lang="en-US" sz="1800" dirty="0"/>
              <a:t>Alignment: </a:t>
            </a:r>
          </a:p>
          <a:p>
            <a:pPr marL="0" indent="0" algn="l">
              <a:buNone/>
            </a:pPr>
            <a:r>
              <a:rPr lang="en-US" sz="1800" dirty="0"/>
              <a:t>Read: 		GACTGGGCGATCTCGACTTCG</a:t>
            </a:r>
          </a:p>
          <a:p>
            <a:pPr marL="0" indent="0" algn="l">
              <a:buNone/>
            </a:pPr>
            <a:r>
              <a:rPr lang="en-US" sz="1800" dirty="0"/>
              <a:t>		 |  |  | | |          |  |  | | | |  |  |  | |    |  |  | </a:t>
            </a:r>
          </a:p>
          <a:p>
            <a:pPr marL="0" indent="0" algn="l">
              <a:buNone/>
            </a:pPr>
            <a:r>
              <a:rPr lang="en-US" sz="1800" dirty="0"/>
              <a:t>Reference: 	GACTG - -  CGATCTCGACATCG</a:t>
            </a:r>
          </a:p>
          <a:p>
            <a:pPr marL="0" indent="0" algn="l">
              <a:buNone/>
            </a:pPr>
            <a:r>
              <a:rPr lang="en-US" sz="1800" b="1" dirty="0">
                <a:solidFill>
                  <a:srgbClr val="666666"/>
                </a:solidFill>
                <a:effectLst/>
                <a:highlight>
                  <a:srgbClr val="FFFFFF"/>
                </a:highlight>
                <a:latin typeface="Arial" panose="020B0604020202020204" pitchFamily="34" charset="0"/>
              </a:rPr>
              <a:t>Local alignment example</a:t>
            </a:r>
          </a:p>
          <a:p>
            <a:pPr marL="0" indent="0">
              <a:buNone/>
            </a:pPr>
            <a:r>
              <a:rPr lang="en-US" sz="1800" dirty="0"/>
              <a:t>Alignment:</a:t>
            </a:r>
          </a:p>
          <a:p>
            <a:pPr marL="0" indent="0">
              <a:buNone/>
            </a:pPr>
            <a:r>
              <a:rPr lang="en-US" sz="1800" dirty="0"/>
              <a:t>Read: 	  	ACGGTTGCGTTAA -TCCGCCACG</a:t>
            </a:r>
          </a:p>
          <a:p>
            <a:pPr marL="0" indent="0">
              <a:buNone/>
            </a:pPr>
            <a:r>
              <a:rPr lang="en-US" sz="1800" dirty="0"/>
              <a:t>		              | | |  |  |  | | | |    | |  |  |  |  |</a:t>
            </a:r>
          </a:p>
          <a:p>
            <a:pPr marL="0" indent="0">
              <a:buNone/>
            </a:pPr>
            <a:r>
              <a:rPr lang="en-US" sz="1800" dirty="0"/>
              <a:t>Reference: 	  TAACTTGCGTTAAATCCGCCTGG</a:t>
            </a:r>
          </a:p>
        </p:txBody>
      </p:sp>
    </p:spTree>
    <p:extLst>
      <p:ext uri="{BB962C8B-B14F-4D97-AF65-F5344CB8AC3E}">
        <p14:creationId xmlns:p14="http://schemas.microsoft.com/office/powerpoint/2010/main" val="380725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FC4C-49B8-9691-B76F-2DD5FFECCF84}"/>
              </a:ext>
            </a:extLst>
          </p:cNvPr>
          <p:cNvSpPr>
            <a:spLocks noGrp="1"/>
          </p:cNvSpPr>
          <p:nvPr>
            <p:ph type="title"/>
          </p:nvPr>
        </p:nvSpPr>
        <p:spPr/>
        <p:txBody>
          <a:bodyPr/>
          <a:lstStyle/>
          <a:p>
            <a:r>
              <a:rPr lang="en-US" dirty="0"/>
              <a:t>bowtie2</a:t>
            </a:r>
          </a:p>
        </p:txBody>
      </p:sp>
      <p:sp>
        <p:nvSpPr>
          <p:cNvPr id="3" name="Content Placeholder 2">
            <a:extLst>
              <a:ext uri="{FF2B5EF4-FFF2-40B4-BE49-F238E27FC236}">
                <a16:creationId xmlns:a16="http://schemas.microsoft.com/office/drawing/2014/main" id="{F9BA263E-911C-16AD-D3B9-F58F32C22769}"/>
              </a:ext>
            </a:extLst>
          </p:cNvPr>
          <p:cNvSpPr>
            <a:spLocks noGrp="1"/>
          </p:cNvSpPr>
          <p:nvPr>
            <p:ph idx="1"/>
          </p:nvPr>
        </p:nvSpPr>
        <p:spPr/>
        <p:txBody>
          <a:bodyPr>
            <a:normAutofit/>
          </a:bodyPr>
          <a:lstStyle/>
          <a:p>
            <a:pPr marL="0" indent="0">
              <a:buNone/>
            </a:pPr>
            <a:r>
              <a:rPr lang="en-US" dirty="0"/>
              <a:t>module load bowtie2/2.5.4</a:t>
            </a:r>
          </a:p>
          <a:p>
            <a:pPr marL="0" indent="0">
              <a:buNone/>
            </a:pPr>
            <a:endParaRPr lang="en-US" dirty="0"/>
          </a:p>
          <a:p>
            <a:pPr marL="0" indent="0">
              <a:buNone/>
            </a:pPr>
            <a:r>
              <a:rPr lang="en-US" dirty="0"/>
              <a:t>bowtie2-build </a:t>
            </a:r>
          </a:p>
          <a:p>
            <a:pPr marL="0" indent="0">
              <a:buNone/>
            </a:pPr>
            <a:r>
              <a:rPr lang="en-US" dirty="0"/>
              <a:t># build genome reference index</a:t>
            </a:r>
          </a:p>
          <a:p>
            <a:pPr marL="0" indent="0">
              <a:buNone/>
            </a:pPr>
            <a:r>
              <a:rPr lang="en-US" dirty="0"/>
              <a:t># alternatively </a:t>
            </a:r>
            <a:r>
              <a:rPr lang="en-US" dirty="0">
                <a:hlinkClick r:id="rId2"/>
              </a:rPr>
              <a:t>https://benlangmead.github.io/aws-indexes/bowtie</a:t>
            </a:r>
            <a:r>
              <a:rPr lang="en-US" dirty="0"/>
              <a:t> </a:t>
            </a:r>
          </a:p>
          <a:p>
            <a:pPr marL="0" indent="0">
              <a:buNone/>
            </a:pPr>
            <a:endParaRPr lang="en-US" dirty="0"/>
          </a:p>
          <a:p>
            <a:pPr marL="0" indent="0">
              <a:buNone/>
            </a:pPr>
            <a:r>
              <a:rPr lang="en-US" dirty="0"/>
              <a:t>bowtie2</a:t>
            </a:r>
          </a:p>
          <a:p>
            <a:pPr marL="0" indent="0">
              <a:buNone/>
            </a:pPr>
            <a:r>
              <a:rPr lang="en-US" dirty="0"/>
              <a:t># align reads with bowtie2</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45607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26AB-7622-C96F-0D2B-F13CA1595906}"/>
              </a:ext>
            </a:extLst>
          </p:cNvPr>
          <p:cNvSpPr>
            <a:spLocks noGrp="1"/>
          </p:cNvSpPr>
          <p:nvPr>
            <p:ph type="title"/>
          </p:nvPr>
        </p:nvSpPr>
        <p:spPr/>
        <p:txBody>
          <a:bodyPr/>
          <a:lstStyle/>
          <a:p>
            <a:r>
              <a:rPr lang="en-US" dirty="0"/>
              <a:t>bowtie2 Exercise: Create a bowtie2.sh script</a:t>
            </a:r>
          </a:p>
        </p:txBody>
      </p:sp>
      <p:sp>
        <p:nvSpPr>
          <p:cNvPr id="3" name="Content Placeholder 2">
            <a:extLst>
              <a:ext uri="{FF2B5EF4-FFF2-40B4-BE49-F238E27FC236}">
                <a16:creationId xmlns:a16="http://schemas.microsoft.com/office/drawing/2014/main" id="{D5B7501F-0BE8-EA1E-CA7E-397B5384C367}"/>
              </a:ext>
            </a:extLst>
          </p:cNvPr>
          <p:cNvSpPr>
            <a:spLocks noGrp="1"/>
          </p:cNvSpPr>
          <p:nvPr>
            <p:ph idx="1"/>
          </p:nvPr>
        </p:nvSpPr>
        <p:spPr>
          <a:xfrm>
            <a:off x="838200" y="1825625"/>
            <a:ext cx="10811494" cy="4351338"/>
          </a:xfrm>
        </p:spPr>
        <p:txBody>
          <a:bodyPr>
            <a:normAutofit lnSpcReduction="10000"/>
          </a:bodyPr>
          <a:lstStyle/>
          <a:p>
            <a:pPr marL="0" indent="0">
              <a:buNone/>
            </a:pPr>
            <a:r>
              <a:rPr lang="en-US" dirty="0"/>
              <a:t>nano bowtie2.sh # in your folder, could start by copying </a:t>
            </a:r>
            <a:r>
              <a:rPr lang="en-US" dirty="0" err="1"/>
              <a:t>bwa.sh</a:t>
            </a:r>
            <a:endParaRPr lang="en-US" dirty="0"/>
          </a:p>
          <a:p>
            <a:pPr marL="0" indent="0">
              <a:buNone/>
            </a:pPr>
            <a:endParaRPr lang="en-US" dirty="0"/>
          </a:p>
          <a:p>
            <a:pPr marL="0" indent="0">
              <a:buNone/>
            </a:pPr>
            <a:r>
              <a:rPr lang="en-US" dirty="0"/>
              <a:t>#!/bin/bash</a:t>
            </a:r>
          </a:p>
          <a:p>
            <a:pPr marL="0" indent="0">
              <a:buNone/>
            </a:pPr>
            <a:r>
              <a:rPr lang="en-US" dirty="0"/>
              <a:t>#SBATCH --account</a:t>
            </a:r>
          </a:p>
          <a:p>
            <a:pPr marL="0" indent="0">
              <a:buNone/>
            </a:pPr>
            <a:r>
              <a:rPr lang="en-US" dirty="0"/>
              <a:t>#SBATCH --partition</a:t>
            </a:r>
          </a:p>
          <a:p>
            <a:pPr marL="0" indent="0">
              <a:buNone/>
            </a:pPr>
            <a:r>
              <a:rPr lang="en-US" dirty="0"/>
              <a:t>#SBATCH --time</a:t>
            </a:r>
          </a:p>
          <a:p>
            <a:pPr marL="0" indent="0">
              <a:buNone/>
            </a:pPr>
            <a:r>
              <a:rPr lang="en-US" dirty="0"/>
              <a:t>#SBATCH --nodes</a:t>
            </a:r>
          </a:p>
          <a:p>
            <a:pPr marL="0" indent="0">
              <a:buNone/>
            </a:pPr>
            <a:r>
              <a:rPr lang="en-US" dirty="0"/>
              <a:t>#SBATCH --</a:t>
            </a:r>
            <a:r>
              <a:rPr lang="en-US" dirty="0" err="1"/>
              <a:t>ntasks</a:t>
            </a:r>
            <a:endParaRPr lang="en-US" dirty="0"/>
          </a:p>
          <a:p>
            <a:pPr marL="0" indent="0">
              <a:buNone/>
            </a:pPr>
            <a:r>
              <a:rPr lang="en-US" dirty="0"/>
              <a:t>#SBATCH --mem</a:t>
            </a:r>
          </a:p>
        </p:txBody>
      </p:sp>
      <p:sp>
        <p:nvSpPr>
          <p:cNvPr id="4" name="TextBox 3">
            <a:extLst>
              <a:ext uri="{FF2B5EF4-FFF2-40B4-BE49-F238E27FC236}">
                <a16:creationId xmlns:a16="http://schemas.microsoft.com/office/drawing/2014/main" id="{503F432B-AEB6-88FC-8275-109A62184A7C}"/>
              </a:ext>
            </a:extLst>
          </p:cNvPr>
          <p:cNvSpPr txBox="1"/>
          <p:nvPr/>
        </p:nvSpPr>
        <p:spPr>
          <a:xfrm>
            <a:off x="5424053" y="2823006"/>
            <a:ext cx="6096000" cy="2246769"/>
          </a:xfrm>
          <a:prstGeom prst="rect">
            <a:avLst/>
          </a:prstGeom>
          <a:noFill/>
        </p:spPr>
        <p:txBody>
          <a:bodyPr wrap="square">
            <a:spAutoFit/>
          </a:bodyPr>
          <a:lstStyle/>
          <a:p>
            <a:pPr marL="0" indent="0">
              <a:buNone/>
            </a:pPr>
            <a:r>
              <a:rPr lang="en-US" sz="2800" dirty="0">
                <a:highlight>
                  <a:srgbClr val="FFFFFF"/>
                </a:highlight>
              </a:rPr>
              <a:t>Ask for appropriate resources form the scheduler.</a:t>
            </a:r>
          </a:p>
          <a:p>
            <a:pPr marL="0" indent="0">
              <a:buNone/>
            </a:pPr>
            <a:endParaRPr lang="en-US" sz="2800" dirty="0">
              <a:highlight>
                <a:srgbClr val="FFFFFF"/>
              </a:highlight>
            </a:endParaRPr>
          </a:p>
          <a:p>
            <a:pPr marL="0" indent="0">
              <a:buNone/>
            </a:pPr>
            <a:r>
              <a:rPr lang="en-US" sz="2800" dirty="0">
                <a:highlight>
                  <a:srgbClr val="FFFFFF"/>
                </a:highlight>
              </a:rPr>
              <a:t>Use our classroom account and the short partition.</a:t>
            </a:r>
            <a:endParaRPr lang="en-US" sz="2800" b="0" i="0" dirty="0">
              <a:effectLst/>
              <a:highlight>
                <a:srgbClr val="FFFFFF"/>
              </a:highlight>
            </a:endParaRPr>
          </a:p>
        </p:txBody>
      </p:sp>
    </p:spTree>
    <p:extLst>
      <p:ext uri="{BB962C8B-B14F-4D97-AF65-F5344CB8AC3E}">
        <p14:creationId xmlns:p14="http://schemas.microsoft.com/office/powerpoint/2010/main" val="134748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26AB-7622-C96F-0D2B-F13CA1595906}"/>
              </a:ext>
            </a:extLst>
          </p:cNvPr>
          <p:cNvSpPr>
            <a:spLocks noGrp="1"/>
          </p:cNvSpPr>
          <p:nvPr>
            <p:ph type="title"/>
          </p:nvPr>
        </p:nvSpPr>
        <p:spPr/>
        <p:txBody>
          <a:bodyPr/>
          <a:lstStyle/>
          <a:p>
            <a:r>
              <a:rPr lang="en-US" dirty="0"/>
              <a:t>bowtie2 Exercise: Create a bowtie2.sh script</a:t>
            </a:r>
          </a:p>
        </p:txBody>
      </p:sp>
      <p:sp>
        <p:nvSpPr>
          <p:cNvPr id="3" name="Content Placeholder 2">
            <a:extLst>
              <a:ext uri="{FF2B5EF4-FFF2-40B4-BE49-F238E27FC236}">
                <a16:creationId xmlns:a16="http://schemas.microsoft.com/office/drawing/2014/main" id="{D5B7501F-0BE8-EA1E-CA7E-397B5384C367}"/>
              </a:ext>
            </a:extLst>
          </p:cNvPr>
          <p:cNvSpPr>
            <a:spLocks noGrp="1"/>
          </p:cNvSpPr>
          <p:nvPr>
            <p:ph idx="1"/>
          </p:nvPr>
        </p:nvSpPr>
        <p:spPr/>
        <p:txBody>
          <a:bodyPr/>
          <a:lstStyle/>
          <a:p>
            <a:pPr marL="0" indent="0">
              <a:buNone/>
            </a:pPr>
            <a:r>
              <a:rPr lang="en-US" dirty="0"/>
              <a:t>bowtie2 \</a:t>
            </a:r>
          </a:p>
          <a:p>
            <a:pPr marL="0" indent="0">
              <a:buNone/>
            </a:pPr>
            <a:r>
              <a:rPr lang="en-US" dirty="0"/>
              <a:t>  --no-</a:t>
            </a:r>
            <a:r>
              <a:rPr lang="en-US" dirty="0" err="1"/>
              <a:t>unal</a:t>
            </a:r>
            <a:r>
              <a:rPr lang="en-US" dirty="0"/>
              <a:t> \ 	# optional argument to exclude unaligned reads</a:t>
            </a:r>
          </a:p>
          <a:p>
            <a:pPr marL="0" indent="0">
              <a:buNone/>
            </a:pPr>
            <a:r>
              <a:rPr lang="en-US" dirty="0"/>
              <a:t>  -p n \		# number of processors</a:t>
            </a:r>
          </a:p>
          <a:p>
            <a:pPr marL="0" indent="0">
              <a:buNone/>
            </a:pPr>
            <a:r>
              <a:rPr lang="en-US" dirty="0"/>
              <a:t>  -x </a:t>
            </a:r>
            <a:r>
              <a:rPr lang="en-US" dirty="0" err="1"/>
              <a:t>index_name</a:t>
            </a:r>
            <a:r>
              <a:rPr lang="en-US" dirty="0"/>
              <a:t> \		# reference genome index name</a:t>
            </a:r>
          </a:p>
          <a:p>
            <a:pPr marL="0" indent="0">
              <a:buNone/>
            </a:pPr>
            <a:r>
              <a:rPr lang="en-US" dirty="0"/>
              <a:t>  -1 reads_1.fastq \	# read 1 of pair</a:t>
            </a:r>
          </a:p>
          <a:p>
            <a:pPr marL="0" indent="0">
              <a:buNone/>
            </a:pPr>
            <a:r>
              <a:rPr lang="en-US" dirty="0"/>
              <a:t>  -2 reads_2.fastq \	# read 2 of pair</a:t>
            </a:r>
          </a:p>
          <a:p>
            <a:pPr marL="0" indent="0">
              <a:buNone/>
            </a:pPr>
            <a:r>
              <a:rPr lang="en-US" dirty="0"/>
              <a:t>  -S </a:t>
            </a:r>
            <a:r>
              <a:rPr lang="en-US" dirty="0" err="1"/>
              <a:t>output.sam</a:t>
            </a:r>
            <a:r>
              <a:rPr lang="en-US" dirty="0"/>
              <a:t>		# output file</a:t>
            </a:r>
          </a:p>
        </p:txBody>
      </p:sp>
      <p:sp>
        <p:nvSpPr>
          <p:cNvPr id="4" name="TextBox 3">
            <a:extLst>
              <a:ext uri="{FF2B5EF4-FFF2-40B4-BE49-F238E27FC236}">
                <a16:creationId xmlns:a16="http://schemas.microsoft.com/office/drawing/2014/main" id="{97DC5487-3330-0847-0725-84800CF9CE26}"/>
              </a:ext>
            </a:extLst>
          </p:cNvPr>
          <p:cNvSpPr txBox="1"/>
          <p:nvPr/>
        </p:nvSpPr>
        <p:spPr>
          <a:xfrm>
            <a:off x="5578433" y="5788680"/>
            <a:ext cx="6096000" cy="523220"/>
          </a:xfrm>
          <a:prstGeom prst="rect">
            <a:avLst/>
          </a:prstGeom>
          <a:noFill/>
        </p:spPr>
        <p:txBody>
          <a:bodyPr wrap="square">
            <a:spAutoFit/>
          </a:bodyPr>
          <a:lstStyle/>
          <a:p>
            <a:pPr marL="0" indent="0" algn="r">
              <a:buNone/>
            </a:pPr>
            <a:r>
              <a:rPr lang="en-US" sz="2800" dirty="0">
                <a:highlight>
                  <a:srgbClr val="FFFFFF"/>
                </a:highlight>
              </a:rPr>
              <a:t>Don’t forget to load the module! </a:t>
            </a:r>
            <a:endParaRPr lang="en-US" sz="2800" b="0" i="0" dirty="0">
              <a:effectLst/>
              <a:highlight>
                <a:srgbClr val="FFFFFF"/>
              </a:highlight>
            </a:endParaRPr>
          </a:p>
        </p:txBody>
      </p:sp>
    </p:spTree>
    <p:extLst>
      <p:ext uri="{BB962C8B-B14F-4D97-AF65-F5344CB8AC3E}">
        <p14:creationId xmlns:p14="http://schemas.microsoft.com/office/powerpoint/2010/main" val="1545562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3008D-3A4B-0319-EFA9-DB063535B78B}"/>
              </a:ext>
            </a:extLst>
          </p:cNvPr>
          <p:cNvSpPr>
            <a:spLocks noGrp="1"/>
          </p:cNvSpPr>
          <p:nvPr>
            <p:ph type="title"/>
          </p:nvPr>
        </p:nvSpPr>
        <p:spPr/>
        <p:txBody>
          <a:bodyPr/>
          <a:lstStyle/>
          <a:p>
            <a:r>
              <a:rPr lang="en-US" dirty="0"/>
              <a:t>Check on jobs:</a:t>
            </a:r>
          </a:p>
        </p:txBody>
      </p:sp>
      <p:sp>
        <p:nvSpPr>
          <p:cNvPr id="3" name="Content Placeholder 2">
            <a:extLst>
              <a:ext uri="{FF2B5EF4-FFF2-40B4-BE49-F238E27FC236}">
                <a16:creationId xmlns:a16="http://schemas.microsoft.com/office/drawing/2014/main" id="{BEEECBB2-13BD-1243-8612-28D263E1D5D8}"/>
              </a:ext>
            </a:extLst>
          </p:cNvPr>
          <p:cNvSpPr>
            <a:spLocks noGrp="1"/>
          </p:cNvSpPr>
          <p:nvPr>
            <p:ph idx="1"/>
          </p:nvPr>
        </p:nvSpPr>
        <p:spPr/>
        <p:txBody>
          <a:bodyPr/>
          <a:lstStyle/>
          <a:p>
            <a:pPr marL="0" indent="0">
              <a:buNone/>
            </a:pPr>
            <a:r>
              <a:rPr lang="en-US" dirty="0" err="1"/>
              <a:t>squeue</a:t>
            </a:r>
            <a:r>
              <a:rPr lang="en-US" dirty="0"/>
              <a:t> -u &lt;</a:t>
            </a:r>
            <a:r>
              <a:rPr lang="en-US" dirty="0" err="1"/>
              <a:t>netid</a:t>
            </a:r>
            <a:r>
              <a:rPr lang="en-US" dirty="0"/>
              <a:t>&gt;</a:t>
            </a:r>
          </a:p>
          <a:p>
            <a:pPr marL="0" indent="0">
              <a:buNone/>
            </a:pPr>
            <a:r>
              <a:rPr lang="en-US" dirty="0"/>
              <a:t># shows all running and pending jobs</a:t>
            </a:r>
          </a:p>
          <a:p>
            <a:pPr marL="0" indent="0">
              <a:buNone/>
            </a:pPr>
            <a:endParaRPr lang="en-US" dirty="0"/>
          </a:p>
          <a:p>
            <a:pPr marL="0" indent="0">
              <a:buNone/>
            </a:pPr>
            <a:r>
              <a:rPr lang="en-US" dirty="0" err="1"/>
              <a:t>sacct</a:t>
            </a:r>
            <a:r>
              <a:rPr lang="en-US" dirty="0"/>
              <a:t> -X</a:t>
            </a:r>
          </a:p>
          <a:p>
            <a:pPr marL="0" indent="0">
              <a:buNone/>
            </a:pPr>
            <a:r>
              <a:rPr lang="en-US" dirty="0"/>
              <a:t># shows all jobs from today</a:t>
            </a:r>
          </a:p>
          <a:p>
            <a:pPr marL="0" indent="0">
              <a:buNone/>
            </a:pPr>
            <a:endParaRPr lang="en-US" dirty="0"/>
          </a:p>
          <a:p>
            <a:pPr marL="0" indent="0">
              <a:buNone/>
            </a:pPr>
            <a:r>
              <a:rPr lang="en-US" dirty="0" err="1"/>
              <a:t>sacct</a:t>
            </a:r>
            <a:r>
              <a:rPr lang="en-US" dirty="0"/>
              <a:t> -X -S 100124</a:t>
            </a:r>
          </a:p>
          <a:p>
            <a:pPr marL="0" indent="0">
              <a:buNone/>
            </a:pPr>
            <a:r>
              <a:rPr lang="en-US" dirty="0"/>
              <a:t># shows all jobs from this month</a:t>
            </a:r>
          </a:p>
          <a:p>
            <a:pPr marL="0" indent="0">
              <a:buNone/>
            </a:pPr>
            <a:endParaRPr lang="en-US" dirty="0"/>
          </a:p>
        </p:txBody>
      </p:sp>
    </p:spTree>
    <p:extLst>
      <p:ext uri="{BB962C8B-B14F-4D97-AF65-F5344CB8AC3E}">
        <p14:creationId xmlns:p14="http://schemas.microsoft.com/office/powerpoint/2010/main" val="1504927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8183-1241-C1A1-F1F1-C1B264407228}"/>
              </a:ext>
            </a:extLst>
          </p:cNvPr>
          <p:cNvSpPr>
            <a:spLocks noGrp="1"/>
          </p:cNvSpPr>
          <p:nvPr>
            <p:ph type="title"/>
          </p:nvPr>
        </p:nvSpPr>
        <p:spPr>
          <a:xfrm>
            <a:off x="838200" y="365125"/>
            <a:ext cx="10515600" cy="1321171"/>
          </a:xfrm>
        </p:spPr>
        <p:txBody>
          <a:bodyPr/>
          <a:lstStyle/>
          <a:p>
            <a:r>
              <a:rPr lang="en-US" dirty="0"/>
              <a:t>HISAT2 - Hierarchical Indexing for Spliced Alignment of Transcripts</a:t>
            </a:r>
          </a:p>
        </p:txBody>
      </p:sp>
      <p:sp>
        <p:nvSpPr>
          <p:cNvPr id="3" name="Content Placeholder 2">
            <a:extLst>
              <a:ext uri="{FF2B5EF4-FFF2-40B4-BE49-F238E27FC236}">
                <a16:creationId xmlns:a16="http://schemas.microsoft.com/office/drawing/2014/main" id="{D428361D-059E-EA0F-5077-D6C6B9CE7B42}"/>
              </a:ext>
            </a:extLst>
          </p:cNvPr>
          <p:cNvSpPr>
            <a:spLocks noGrp="1"/>
          </p:cNvSpPr>
          <p:nvPr>
            <p:ph idx="1"/>
          </p:nvPr>
        </p:nvSpPr>
        <p:spPr/>
        <p:txBody>
          <a:bodyPr/>
          <a:lstStyle/>
          <a:p>
            <a:endParaRPr lang="en-US" dirty="0"/>
          </a:p>
          <a:p>
            <a:r>
              <a:rPr lang="en-US" sz="3200" dirty="0"/>
              <a:t>splice-aware RNA-seq aligner</a:t>
            </a:r>
          </a:p>
          <a:p>
            <a:pPr lvl="1"/>
            <a:r>
              <a:rPr lang="en-US" sz="2800" dirty="0"/>
              <a:t>RNA sequences don’t include introns, so alignment to a reference genome that has both </a:t>
            </a:r>
            <a:r>
              <a:rPr lang="en-US" sz="2800" dirty="0" err="1"/>
              <a:t>extron</a:t>
            </a:r>
            <a:r>
              <a:rPr lang="en-US" sz="2800" dirty="0"/>
              <a:t> and intron sequences</a:t>
            </a:r>
          </a:p>
        </p:txBody>
      </p:sp>
      <p:sp>
        <p:nvSpPr>
          <p:cNvPr id="6" name="TextBox 5">
            <a:extLst>
              <a:ext uri="{FF2B5EF4-FFF2-40B4-BE49-F238E27FC236}">
                <a16:creationId xmlns:a16="http://schemas.microsoft.com/office/drawing/2014/main" id="{77F15944-28FD-139F-1D83-FF70472A4AF7}"/>
              </a:ext>
            </a:extLst>
          </p:cNvPr>
          <p:cNvSpPr txBox="1"/>
          <p:nvPr/>
        </p:nvSpPr>
        <p:spPr>
          <a:xfrm>
            <a:off x="5257800" y="5492821"/>
            <a:ext cx="6096000" cy="923330"/>
          </a:xfrm>
          <a:prstGeom prst="rect">
            <a:avLst/>
          </a:prstGeom>
          <a:noFill/>
        </p:spPr>
        <p:txBody>
          <a:bodyPr wrap="square">
            <a:spAutoFit/>
          </a:bodyPr>
          <a:lstStyle/>
          <a:p>
            <a:pPr marL="0" indent="0" algn="r">
              <a:buNone/>
            </a:pPr>
            <a:r>
              <a:rPr lang="en-US" sz="1800" dirty="0">
                <a:highlight>
                  <a:srgbClr val="FFFFFF"/>
                </a:highlight>
              </a:rPr>
              <a:t>Resources: </a:t>
            </a:r>
            <a:endParaRPr lang="en-US" sz="1800" b="0" i="0" dirty="0">
              <a:effectLst/>
              <a:highlight>
                <a:srgbClr val="FFFFFF"/>
              </a:highlight>
            </a:endParaRPr>
          </a:p>
          <a:p>
            <a:pPr marL="0" indent="0" algn="r">
              <a:buNone/>
            </a:pPr>
            <a:r>
              <a:rPr lang="en-US" sz="1800" dirty="0">
                <a:hlinkClick r:id="rId2"/>
              </a:rPr>
              <a:t>https://daehwankimlab.github.io/hisat2/</a:t>
            </a:r>
            <a:endParaRPr lang="en-US" sz="1800" dirty="0"/>
          </a:p>
          <a:p>
            <a:pPr marL="0" indent="0" algn="r">
              <a:buNone/>
            </a:pPr>
            <a:r>
              <a:rPr lang="en-US" dirty="0">
                <a:hlinkClick r:id="rId3"/>
              </a:rPr>
              <a:t>https://github.com/DaehwanKimLab/hisat2</a:t>
            </a:r>
            <a:endParaRPr lang="en-US" dirty="0"/>
          </a:p>
        </p:txBody>
      </p:sp>
    </p:spTree>
    <p:extLst>
      <p:ext uri="{BB962C8B-B14F-4D97-AF65-F5344CB8AC3E}">
        <p14:creationId xmlns:p14="http://schemas.microsoft.com/office/powerpoint/2010/main" val="2541475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A166-B510-E663-E80C-5F4F764ED558}"/>
              </a:ext>
            </a:extLst>
          </p:cNvPr>
          <p:cNvSpPr>
            <a:spLocks noGrp="1"/>
          </p:cNvSpPr>
          <p:nvPr>
            <p:ph type="title"/>
          </p:nvPr>
        </p:nvSpPr>
        <p:spPr/>
        <p:txBody>
          <a:bodyPr/>
          <a:lstStyle/>
          <a:p>
            <a:r>
              <a:rPr lang="en-US" dirty="0"/>
              <a:t>HISAT2 - Hierarchical Indexing for Spliced Alignment of Transcripts</a:t>
            </a:r>
          </a:p>
        </p:txBody>
      </p:sp>
      <p:sp>
        <p:nvSpPr>
          <p:cNvPr id="3" name="Content Placeholder 2">
            <a:extLst>
              <a:ext uri="{FF2B5EF4-FFF2-40B4-BE49-F238E27FC236}">
                <a16:creationId xmlns:a16="http://schemas.microsoft.com/office/drawing/2014/main" id="{9E8C587E-3415-954C-0266-A0368936C56D}"/>
              </a:ext>
            </a:extLst>
          </p:cNvPr>
          <p:cNvSpPr>
            <a:spLocks noGrp="1"/>
          </p:cNvSpPr>
          <p:nvPr>
            <p:ph idx="1"/>
          </p:nvPr>
        </p:nvSpPr>
        <p:spPr>
          <a:xfrm>
            <a:off x="838200" y="2141537"/>
            <a:ext cx="10515600" cy="4351338"/>
          </a:xfrm>
        </p:spPr>
        <p:txBody>
          <a:bodyPr/>
          <a:lstStyle/>
          <a:p>
            <a:pPr marL="0" indent="0">
              <a:buNone/>
            </a:pPr>
            <a:r>
              <a:rPr lang="en-US" dirty="0"/>
              <a:t>module load hisat2/2.1.0</a:t>
            </a:r>
          </a:p>
          <a:p>
            <a:pPr marL="0" indent="0">
              <a:buNone/>
            </a:pPr>
            <a:r>
              <a:rPr lang="en-US" dirty="0"/>
              <a:t># latest version is 2.2.1 or HISAT-3N (beta release for past 4 </a:t>
            </a:r>
            <a:r>
              <a:rPr lang="en-US" dirty="0" err="1"/>
              <a:t>yrs</a:t>
            </a:r>
            <a:r>
              <a:rPr lang="en-US" dirty="0"/>
              <a:t>)</a:t>
            </a:r>
          </a:p>
          <a:p>
            <a:pPr marL="0" indent="0">
              <a:buNone/>
            </a:pPr>
            <a:r>
              <a:rPr lang="en-US" dirty="0"/>
              <a:t># feel free to request module updates (but expect a bit of a wait)</a:t>
            </a:r>
          </a:p>
          <a:p>
            <a:pPr marL="0" indent="0">
              <a:buNone/>
            </a:pPr>
            <a:endParaRPr lang="en-US" dirty="0"/>
          </a:p>
          <a:p>
            <a:pPr marL="0" indent="0">
              <a:buNone/>
            </a:pPr>
            <a:r>
              <a:rPr lang="en-US" dirty="0"/>
              <a:t>hisat2-build</a:t>
            </a:r>
          </a:p>
          <a:p>
            <a:pPr marL="0" indent="0">
              <a:buNone/>
            </a:pPr>
            <a:r>
              <a:rPr lang="en-US" dirty="0"/>
              <a:t>hisat2</a:t>
            </a:r>
          </a:p>
        </p:txBody>
      </p:sp>
    </p:spTree>
    <p:extLst>
      <p:ext uri="{BB962C8B-B14F-4D97-AF65-F5344CB8AC3E}">
        <p14:creationId xmlns:p14="http://schemas.microsoft.com/office/powerpoint/2010/main" val="2845086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354CE-BB8A-1257-6597-A8D10A51A281}"/>
              </a:ext>
            </a:extLst>
          </p:cNvPr>
          <p:cNvSpPr>
            <a:spLocks noGrp="1"/>
          </p:cNvSpPr>
          <p:nvPr>
            <p:ph type="title"/>
          </p:nvPr>
        </p:nvSpPr>
        <p:spPr>
          <a:xfrm>
            <a:off x="481013" y="3752849"/>
            <a:ext cx="3290887" cy="2452687"/>
          </a:xfrm>
        </p:spPr>
        <p:txBody>
          <a:bodyPr anchor="ctr">
            <a:normAutofit/>
          </a:bodyPr>
          <a:lstStyle/>
          <a:p>
            <a:r>
              <a:rPr lang="en-US" sz="3600" b="1" dirty="0">
                <a:ea typeface="Calibri Light"/>
                <a:cs typeface="Calibri Light"/>
              </a:rPr>
              <a:t>Research Computing and Data Services</a:t>
            </a:r>
            <a:endParaRPr lang="en-US" sz="3600" b="1" dirty="0"/>
          </a:p>
        </p:txBody>
      </p:sp>
      <p:sp>
        <p:nvSpPr>
          <p:cNvPr id="3" name="Content Placeholder 2">
            <a:extLst>
              <a:ext uri="{FF2B5EF4-FFF2-40B4-BE49-F238E27FC236}">
                <a16:creationId xmlns:a16="http://schemas.microsoft.com/office/drawing/2014/main" id="{AF448222-F22C-310D-86A3-0AE2AC73D760}"/>
              </a:ext>
            </a:extLst>
          </p:cNvPr>
          <p:cNvSpPr>
            <a:spLocks noGrp="1"/>
          </p:cNvSpPr>
          <p:nvPr>
            <p:ph idx="1"/>
          </p:nvPr>
        </p:nvSpPr>
        <p:spPr>
          <a:xfrm>
            <a:off x="4223982" y="3752850"/>
            <a:ext cx="7579135" cy="2452687"/>
          </a:xfrm>
        </p:spPr>
        <p:txBody>
          <a:bodyPr vert="horz" lIns="91440" tIns="45720" rIns="91440" bIns="45720" rtlCol="0" anchor="ctr">
            <a:normAutofit/>
          </a:bodyPr>
          <a:lstStyle/>
          <a:p>
            <a:pPr marL="0" indent="0">
              <a:buNone/>
            </a:pPr>
            <a:r>
              <a:rPr lang="en-US" i="1" dirty="0">
                <a:ea typeface="Calibri"/>
                <a:cs typeface="Calibri"/>
              </a:rPr>
              <a:t>We're here to help after the workshop!</a:t>
            </a:r>
          </a:p>
          <a:p>
            <a:pPr marL="0" indent="0">
              <a:buNone/>
            </a:pPr>
            <a:r>
              <a:rPr lang="en-US" b="1" dirty="0">
                <a:highlight>
                  <a:srgbClr val="FFFFFF"/>
                </a:highlight>
                <a:ea typeface="Calibri"/>
                <a:cs typeface="Calibri"/>
                <a:hlinkClick r:id="rId2">
                  <a:extLst>
                    <a:ext uri="{A12FA001-AC4F-418D-AE19-62706E023703}">
                      <ahyp:hlinkClr xmlns:ahyp="http://schemas.microsoft.com/office/drawing/2018/hyperlinkcolor" val="tx"/>
                    </a:ext>
                  </a:extLst>
                </a:hlinkClick>
              </a:rPr>
              <a:t>quest-help@northwestern.edu</a:t>
            </a:r>
            <a:endParaRPr lang="en-US" b="1" dirty="0">
              <a:highlight>
                <a:srgbClr val="FFFFFF"/>
              </a:highlight>
              <a:ea typeface="Calibri"/>
              <a:cs typeface="Calibri"/>
            </a:endParaRPr>
          </a:p>
          <a:p>
            <a:pPr marL="0" indent="0">
              <a:buNone/>
            </a:pPr>
            <a:r>
              <a:rPr lang="en-US" b="1" dirty="0" err="1">
                <a:highlight>
                  <a:srgbClr val="FFFFFF"/>
                </a:highlight>
                <a:ea typeface="Calibri"/>
                <a:cs typeface="Calibri"/>
              </a:rPr>
              <a:t>bit.ly</a:t>
            </a:r>
            <a:r>
              <a:rPr lang="en-US" b="1" dirty="0">
                <a:highlight>
                  <a:srgbClr val="FFFFFF"/>
                </a:highlight>
                <a:ea typeface="Calibri"/>
                <a:cs typeface="Calibri"/>
              </a:rPr>
              <a:t>/</a:t>
            </a:r>
            <a:r>
              <a:rPr lang="en-US" b="1" dirty="0" err="1">
                <a:highlight>
                  <a:srgbClr val="FFFFFF"/>
                </a:highlight>
                <a:ea typeface="Calibri"/>
                <a:cs typeface="Calibri"/>
              </a:rPr>
              <a:t>rcdsconsult</a:t>
            </a:r>
            <a:endParaRPr lang="en-US" b="1" dirty="0">
              <a:highlight>
                <a:srgbClr val="FFFFFF"/>
              </a:highlight>
              <a:ea typeface="Calibri"/>
              <a:cs typeface="Calibri"/>
            </a:endParaRPr>
          </a:p>
          <a:p>
            <a:pPr marL="0" indent="0">
              <a:buNone/>
            </a:pPr>
            <a:r>
              <a:rPr lang="en-US" b="1" dirty="0">
                <a:highlight>
                  <a:srgbClr val="FFFFFF"/>
                </a:highlight>
                <a:ea typeface="Calibri"/>
                <a:cs typeface="Calibri"/>
              </a:rPr>
              <a:t>https://</a:t>
            </a:r>
            <a:r>
              <a:rPr lang="en-US" b="1" dirty="0" err="1">
                <a:highlight>
                  <a:srgbClr val="FFFFFF"/>
                </a:highlight>
                <a:ea typeface="Calibri"/>
                <a:cs typeface="Calibri"/>
              </a:rPr>
              <a:t>sites.northwestern.edu</a:t>
            </a:r>
            <a:r>
              <a:rPr lang="en-US" b="1" dirty="0">
                <a:highlight>
                  <a:srgbClr val="FFFFFF"/>
                </a:highlight>
                <a:ea typeface="Calibri"/>
                <a:cs typeface="Calibri"/>
              </a:rPr>
              <a:t>/</a:t>
            </a:r>
            <a:r>
              <a:rPr lang="en-US" b="1" dirty="0" err="1">
                <a:highlight>
                  <a:srgbClr val="FFFFFF"/>
                </a:highlight>
                <a:ea typeface="Calibri"/>
                <a:cs typeface="Calibri"/>
              </a:rPr>
              <a:t>researchcomputing</a:t>
            </a:r>
            <a:r>
              <a:rPr lang="en-US" b="1" dirty="0">
                <a:highlight>
                  <a:srgbClr val="FFFFFF"/>
                </a:highlight>
                <a:ea typeface="Calibri"/>
                <a:cs typeface="Calibri"/>
              </a:rPr>
              <a:t>/</a:t>
            </a:r>
          </a:p>
        </p:txBody>
      </p:sp>
      <p:pic>
        <p:nvPicPr>
          <p:cNvPr id="5" name="Picture 4" descr="A screenshot of a cell phone&#10;&#10;Description automatically generated">
            <a:extLst>
              <a:ext uri="{FF2B5EF4-FFF2-40B4-BE49-F238E27FC236}">
                <a16:creationId xmlns:a16="http://schemas.microsoft.com/office/drawing/2014/main" id="{E927B5A7-4F59-4BC8-3A15-6C7DACBD813A}"/>
              </a:ext>
            </a:extLst>
          </p:cNvPr>
          <p:cNvPicPr>
            <a:picLocks noChangeAspect="1"/>
          </p:cNvPicPr>
          <p:nvPr/>
        </p:nvPicPr>
        <p:blipFill rotWithShape="1">
          <a:blip r:embed="rId3"/>
          <a:srcRect b="14868"/>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3180897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F936-6617-4800-AF8E-E671EDF94B88}"/>
              </a:ext>
            </a:extLst>
          </p:cNvPr>
          <p:cNvSpPr>
            <a:spLocks noGrp="1"/>
          </p:cNvSpPr>
          <p:nvPr>
            <p:ph type="title"/>
          </p:nvPr>
        </p:nvSpPr>
        <p:spPr/>
        <p:txBody>
          <a:bodyPr/>
          <a:lstStyle/>
          <a:p>
            <a:r>
              <a:rPr lang="en-US" dirty="0"/>
              <a:t>STAR - Spliced Transcripts Alignment to a Reference</a:t>
            </a:r>
          </a:p>
        </p:txBody>
      </p:sp>
      <p:sp>
        <p:nvSpPr>
          <p:cNvPr id="3" name="Content Placeholder 2">
            <a:extLst>
              <a:ext uri="{FF2B5EF4-FFF2-40B4-BE49-F238E27FC236}">
                <a16:creationId xmlns:a16="http://schemas.microsoft.com/office/drawing/2014/main" id="{987A51CF-7F59-BBB7-8491-0A6DE57049C7}"/>
              </a:ext>
            </a:extLst>
          </p:cNvPr>
          <p:cNvSpPr>
            <a:spLocks noGrp="1"/>
          </p:cNvSpPr>
          <p:nvPr>
            <p:ph idx="1"/>
          </p:nvPr>
        </p:nvSpPr>
        <p:spPr/>
        <p:txBody>
          <a:bodyPr/>
          <a:lstStyle/>
          <a:p>
            <a:endParaRPr lang="en-US" dirty="0"/>
          </a:p>
          <a:p>
            <a:r>
              <a:rPr lang="en-US" dirty="0"/>
              <a:t>another splice aware aligner option</a:t>
            </a:r>
          </a:p>
          <a:p>
            <a:r>
              <a:rPr lang="en-US" dirty="0"/>
              <a:t>potentially better suited for draft or low quality genomes</a:t>
            </a:r>
          </a:p>
          <a:p>
            <a:r>
              <a:rPr lang="en-US" dirty="0"/>
              <a:t>uses more resources than hisat2</a:t>
            </a:r>
          </a:p>
          <a:p>
            <a:pPr marL="0" indent="0">
              <a:buNone/>
            </a:pPr>
            <a:endParaRPr lang="en-US" dirty="0"/>
          </a:p>
          <a:p>
            <a:endParaRPr lang="en-US" dirty="0"/>
          </a:p>
        </p:txBody>
      </p:sp>
      <p:sp>
        <p:nvSpPr>
          <p:cNvPr id="4" name="TextBox 3">
            <a:extLst>
              <a:ext uri="{FF2B5EF4-FFF2-40B4-BE49-F238E27FC236}">
                <a16:creationId xmlns:a16="http://schemas.microsoft.com/office/drawing/2014/main" id="{FCA0890E-09B0-F52C-6E27-E2DA7C5C5ACC}"/>
              </a:ext>
            </a:extLst>
          </p:cNvPr>
          <p:cNvSpPr txBox="1"/>
          <p:nvPr/>
        </p:nvSpPr>
        <p:spPr>
          <a:xfrm>
            <a:off x="5257800" y="5492821"/>
            <a:ext cx="6096000" cy="923330"/>
          </a:xfrm>
          <a:prstGeom prst="rect">
            <a:avLst/>
          </a:prstGeom>
          <a:noFill/>
        </p:spPr>
        <p:txBody>
          <a:bodyPr wrap="square">
            <a:spAutoFit/>
          </a:bodyPr>
          <a:lstStyle/>
          <a:p>
            <a:pPr marL="0" indent="0" algn="r">
              <a:buNone/>
            </a:pPr>
            <a:r>
              <a:rPr lang="en-US" sz="1800" dirty="0">
                <a:highlight>
                  <a:srgbClr val="FFFFFF"/>
                </a:highlight>
              </a:rPr>
              <a:t>Resources: </a:t>
            </a:r>
            <a:endParaRPr lang="en-US" sz="1800" b="0" i="0" dirty="0">
              <a:effectLst/>
              <a:highlight>
                <a:srgbClr val="FFFFFF"/>
              </a:highlight>
            </a:endParaRPr>
          </a:p>
          <a:p>
            <a:pPr marL="0" indent="0" algn="r">
              <a:buNone/>
            </a:pPr>
            <a:r>
              <a:rPr lang="en-US" sz="1800" dirty="0">
                <a:hlinkClick r:id="rId2"/>
              </a:rPr>
              <a:t>https://www.ncbi.nlm.nih.gov/pmc/articles/PMC3530905/</a:t>
            </a:r>
            <a:endParaRPr lang="en-US" sz="1800" dirty="0"/>
          </a:p>
          <a:p>
            <a:pPr marL="0" indent="0" algn="r">
              <a:buNone/>
            </a:pPr>
            <a:r>
              <a:rPr lang="en-US" dirty="0">
                <a:hlinkClick r:id="rId3"/>
              </a:rPr>
              <a:t>https://github.com/alexdobin/STAR</a:t>
            </a:r>
            <a:endParaRPr lang="en-US" dirty="0"/>
          </a:p>
        </p:txBody>
      </p:sp>
    </p:spTree>
    <p:extLst>
      <p:ext uri="{BB962C8B-B14F-4D97-AF65-F5344CB8AC3E}">
        <p14:creationId xmlns:p14="http://schemas.microsoft.com/office/powerpoint/2010/main" val="20472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EC34-878A-DD83-FAFB-877130CB3534}"/>
              </a:ext>
            </a:extLst>
          </p:cNvPr>
          <p:cNvSpPr>
            <a:spLocks noGrp="1"/>
          </p:cNvSpPr>
          <p:nvPr>
            <p:ph type="title"/>
          </p:nvPr>
        </p:nvSpPr>
        <p:spPr/>
        <p:txBody>
          <a:bodyPr/>
          <a:lstStyle/>
          <a:p>
            <a:r>
              <a:rPr lang="en-US" dirty="0"/>
              <a:t>minimap2</a:t>
            </a:r>
          </a:p>
        </p:txBody>
      </p:sp>
      <p:sp>
        <p:nvSpPr>
          <p:cNvPr id="3" name="Content Placeholder 2">
            <a:extLst>
              <a:ext uri="{FF2B5EF4-FFF2-40B4-BE49-F238E27FC236}">
                <a16:creationId xmlns:a16="http://schemas.microsoft.com/office/drawing/2014/main" id="{47016E5E-66B1-E9AE-5509-32B89BA4A6FF}"/>
              </a:ext>
            </a:extLst>
          </p:cNvPr>
          <p:cNvSpPr>
            <a:spLocks noGrp="1"/>
          </p:cNvSpPr>
          <p:nvPr>
            <p:ph idx="1"/>
          </p:nvPr>
        </p:nvSpPr>
        <p:spPr>
          <a:xfrm>
            <a:off x="838200" y="1690688"/>
            <a:ext cx="10515600" cy="4351338"/>
          </a:xfrm>
        </p:spPr>
        <p:txBody>
          <a:bodyPr>
            <a:normAutofit fontScale="92500" lnSpcReduction="10000"/>
          </a:bodyPr>
          <a:lstStyle/>
          <a:p>
            <a:pPr marL="0" indent="0">
              <a:buNone/>
            </a:pPr>
            <a:r>
              <a:rPr lang="en-US" b="0" i="0" u="none" strike="noStrike" dirty="0">
                <a:solidFill>
                  <a:srgbClr val="1F2328"/>
                </a:solidFill>
                <a:effectLst/>
                <a:highlight>
                  <a:srgbClr val="FFFFFF"/>
                </a:highlight>
                <a:latin typeface="-apple-system"/>
              </a:rPr>
              <a:t>Typical use cases include:</a:t>
            </a:r>
          </a:p>
          <a:p>
            <a:pPr marL="514350" indent="-514350">
              <a:buFont typeface="+mj-lt"/>
              <a:buAutoNum type="arabicPeriod"/>
            </a:pPr>
            <a:r>
              <a:rPr lang="en-US" b="0" i="0" u="none" strike="noStrike" dirty="0">
                <a:solidFill>
                  <a:srgbClr val="1F2328"/>
                </a:solidFill>
                <a:effectLst/>
                <a:highlight>
                  <a:srgbClr val="FFFFFF"/>
                </a:highlight>
                <a:latin typeface="-apple-system"/>
              </a:rPr>
              <a:t>mapping PacBio or Oxford Nanopore genomic reads to the human genome</a:t>
            </a:r>
          </a:p>
          <a:p>
            <a:pPr marL="514350" indent="-514350">
              <a:buFont typeface="+mj-lt"/>
              <a:buAutoNum type="arabicPeriod"/>
            </a:pPr>
            <a:r>
              <a:rPr lang="en-US" b="0" i="0" u="none" strike="noStrike" dirty="0">
                <a:solidFill>
                  <a:srgbClr val="1F2328"/>
                </a:solidFill>
                <a:effectLst/>
                <a:highlight>
                  <a:srgbClr val="FFFFFF"/>
                </a:highlight>
                <a:latin typeface="-apple-system"/>
              </a:rPr>
              <a:t>finding overlaps between long reads with error rate up to ~15%</a:t>
            </a:r>
          </a:p>
          <a:p>
            <a:pPr marL="514350" indent="-514350">
              <a:buFont typeface="+mj-lt"/>
              <a:buAutoNum type="arabicPeriod"/>
            </a:pPr>
            <a:r>
              <a:rPr lang="en-US" b="0" i="0" u="none" strike="noStrike" dirty="0">
                <a:solidFill>
                  <a:srgbClr val="1F2328"/>
                </a:solidFill>
                <a:effectLst/>
                <a:highlight>
                  <a:srgbClr val="FFFFFF"/>
                </a:highlight>
                <a:latin typeface="-apple-system"/>
              </a:rPr>
              <a:t>splice-aware alignment of PacBio Iso-Seq or Nanopore cDNA or Direct RNA reads against a reference genome</a:t>
            </a:r>
          </a:p>
          <a:p>
            <a:pPr marL="514350" indent="-514350">
              <a:buFont typeface="+mj-lt"/>
              <a:buAutoNum type="arabicPeriod"/>
            </a:pPr>
            <a:r>
              <a:rPr lang="en-US" b="0" i="0" u="none" strike="noStrike" dirty="0">
                <a:solidFill>
                  <a:srgbClr val="1F2328"/>
                </a:solidFill>
                <a:effectLst/>
                <a:highlight>
                  <a:srgbClr val="FFFFFF"/>
                </a:highlight>
                <a:latin typeface="-apple-system"/>
              </a:rPr>
              <a:t>aligning Illumina single- or paired-end reads</a:t>
            </a:r>
          </a:p>
          <a:p>
            <a:pPr marL="514350" indent="-514350">
              <a:buFont typeface="+mj-lt"/>
              <a:buAutoNum type="arabicPeriod"/>
            </a:pPr>
            <a:r>
              <a:rPr lang="en-US" b="0" i="0" u="none" strike="noStrike" dirty="0">
                <a:solidFill>
                  <a:srgbClr val="1F2328"/>
                </a:solidFill>
                <a:effectLst/>
                <a:highlight>
                  <a:srgbClr val="FFFFFF"/>
                </a:highlight>
                <a:latin typeface="-apple-system"/>
              </a:rPr>
              <a:t>assembly-to-assembly alignment</a:t>
            </a:r>
          </a:p>
          <a:p>
            <a:pPr marL="514350" indent="-514350">
              <a:buFont typeface="+mj-lt"/>
              <a:buAutoNum type="arabicPeriod"/>
            </a:pPr>
            <a:r>
              <a:rPr lang="en-US" b="0" i="0" u="none" strike="noStrike" dirty="0">
                <a:solidFill>
                  <a:srgbClr val="1F2328"/>
                </a:solidFill>
                <a:effectLst/>
                <a:highlight>
                  <a:srgbClr val="FFFFFF"/>
                </a:highlight>
                <a:latin typeface="-apple-system"/>
              </a:rPr>
              <a:t>full-genome alignment between two closely related species with divergence below ~15%</a:t>
            </a:r>
            <a:endParaRPr lang="en-US" dirty="0"/>
          </a:p>
          <a:p>
            <a:endParaRPr lang="en-US" dirty="0"/>
          </a:p>
          <a:p>
            <a:endParaRPr lang="en-US" dirty="0"/>
          </a:p>
        </p:txBody>
      </p:sp>
      <p:sp>
        <p:nvSpPr>
          <p:cNvPr id="4" name="TextBox 3">
            <a:extLst>
              <a:ext uri="{FF2B5EF4-FFF2-40B4-BE49-F238E27FC236}">
                <a16:creationId xmlns:a16="http://schemas.microsoft.com/office/drawing/2014/main" id="{751BC86A-CF61-AE36-21C2-33BB804209BF}"/>
              </a:ext>
            </a:extLst>
          </p:cNvPr>
          <p:cNvSpPr txBox="1"/>
          <p:nvPr/>
        </p:nvSpPr>
        <p:spPr>
          <a:xfrm>
            <a:off x="5257800" y="5492821"/>
            <a:ext cx="6096000" cy="923330"/>
          </a:xfrm>
          <a:prstGeom prst="rect">
            <a:avLst/>
          </a:prstGeom>
          <a:noFill/>
        </p:spPr>
        <p:txBody>
          <a:bodyPr wrap="square">
            <a:spAutoFit/>
          </a:bodyPr>
          <a:lstStyle/>
          <a:p>
            <a:pPr marL="0" indent="0" algn="r">
              <a:buNone/>
            </a:pPr>
            <a:r>
              <a:rPr lang="en-US" sz="1800" dirty="0">
                <a:highlight>
                  <a:srgbClr val="FFFFFF"/>
                </a:highlight>
              </a:rPr>
              <a:t>Resources: </a:t>
            </a:r>
            <a:endParaRPr lang="en-US" sz="1800" b="0" i="0" dirty="0">
              <a:effectLst/>
              <a:highlight>
                <a:srgbClr val="FFFFFF"/>
              </a:highlight>
            </a:endParaRPr>
          </a:p>
          <a:p>
            <a:pPr algn="r"/>
            <a:r>
              <a:rPr lang="en-US" dirty="0">
                <a:hlinkClick r:id="rId2"/>
              </a:rPr>
              <a:t>https://lh3.github.io/minimap2/minimap2.html</a:t>
            </a:r>
          </a:p>
          <a:p>
            <a:pPr algn="r"/>
            <a:r>
              <a:rPr lang="en-US" dirty="0">
                <a:hlinkClick r:id="rId2"/>
              </a:rPr>
              <a:t>https://github.com/lh3/minimap2</a:t>
            </a:r>
            <a:endParaRPr lang="en-US" sz="1800" dirty="0"/>
          </a:p>
        </p:txBody>
      </p:sp>
    </p:spTree>
    <p:extLst>
      <p:ext uri="{BB962C8B-B14F-4D97-AF65-F5344CB8AC3E}">
        <p14:creationId xmlns:p14="http://schemas.microsoft.com/office/powerpoint/2010/main" val="1067443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277F-206C-33FB-BEBF-0DA4C8B2BB98}"/>
              </a:ext>
            </a:extLst>
          </p:cNvPr>
          <p:cNvSpPr>
            <a:spLocks noGrp="1"/>
          </p:cNvSpPr>
          <p:nvPr>
            <p:ph type="title"/>
          </p:nvPr>
        </p:nvSpPr>
        <p:spPr/>
        <p:txBody>
          <a:bodyPr/>
          <a:lstStyle/>
          <a:p>
            <a:r>
              <a:rPr lang="en-US" dirty="0"/>
              <a:t>minimap2</a:t>
            </a:r>
          </a:p>
        </p:txBody>
      </p:sp>
      <p:sp>
        <p:nvSpPr>
          <p:cNvPr id="3" name="Content Placeholder 2">
            <a:extLst>
              <a:ext uri="{FF2B5EF4-FFF2-40B4-BE49-F238E27FC236}">
                <a16:creationId xmlns:a16="http://schemas.microsoft.com/office/drawing/2014/main" id="{90288824-AE9E-B2DE-FF1C-782A54A9E191}"/>
              </a:ext>
            </a:extLst>
          </p:cNvPr>
          <p:cNvSpPr>
            <a:spLocks noGrp="1"/>
          </p:cNvSpPr>
          <p:nvPr>
            <p:ph idx="1"/>
          </p:nvPr>
        </p:nvSpPr>
        <p:spPr/>
        <p:txBody>
          <a:bodyPr>
            <a:normAutofit fontScale="92500" lnSpcReduction="20000"/>
          </a:bodyPr>
          <a:lstStyle/>
          <a:p>
            <a:pPr marL="0" indent="0">
              <a:buNone/>
            </a:pPr>
            <a:r>
              <a:rPr lang="en-US" dirty="0"/>
              <a:t>module load minimap2/2.24</a:t>
            </a:r>
          </a:p>
          <a:p>
            <a:pPr marL="0" indent="0">
              <a:buNone/>
            </a:pPr>
            <a:r>
              <a:rPr lang="en-US" dirty="0"/>
              <a:t># latest version is 2.28</a:t>
            </a:r>
          </a:p>
          <a:p>
            <a:pPr marL="0" indent="0" algn="l">
              <a:buNone/>
            </a:pPr>
            <a:br>
              <a:rPr lang="en-US" b="0" i="0" u="none" strike="noStrike" dirty="0">
                <a:solidFill>
                  <a:srgbClr val="1F2328"/>
                </a:solidFill>
                <a:effectLst/>
                <a:latin typeface="-apple-system"/>
              </a:rPr>
            </a:br>
            <a:r>
              <a:rPr lang="en-US" b="0" i="0" u="none" strike="noStrike" dirty="0">
                <a:solidFill>
                  <a:srgbClr val="1F2328"/>
                </a:solidFill>
                <a:effectLst/>
                <a:latin typeface="-apple-system"/>
              </a:rPr>
              <a:t>Without any options, minimap2 takes a reference database and a query sequence file as input and produce approximate mapping, without base-level alignment (i.e. coordinates are only approximate and no CIGAR in output), in the </a:t>
            </a:r>
            <a:r>
              <a:rPr lang="en-US" b="0" i="0" u="sng" strike="noStrike" dirty="0">
                <a:solidFill>
                  <a:srgbClr val="1F2328"/>
                </a:solidFill>
                <a:effectLst/>
                <a:latin typeface="-apple-system"/>
                <a:hlinkClick r:id="rId2"/>
              </a:rPr>
              <a:t>PAF format</a:t>
            </a:r>
            <a:r>
              <a:rPr lang="en-US" b="0" i="0" u="none" strike="noStrike" dirty="0">
                <a:solidFill>
                  <a:srgbClr val="1F2328"/>
                </a:solidFill>
                <a:effectLst/>
                <a:latin typeface="-apple-system"/>
              </a:rPr>
              <a:t>:</a:t>
            </a:r>
          </a:p>
          <a:p>
            <a:pPr algn="l"/>
            <a:r>
              <a:rPr lang="en-US" b="0" i="0" u="none" strike="noStrike" dirty="0">
                <a:solidFill>
                  <a:srgbClr val="1F2328"/>
                </a:solidFill>
                <a:effectLst/>
                <a:latin typeface="-apple-system"/>
              </a:rPr>
              <a:t>minimap2 </a:t>
            </a:r>
            <a:r>
              <a:rPr lang="en-US" b="0" i="0" u="none" strike="noStrike" dirty="0" err="1">
                <a:solidFill>
                  <a:srgbClr val="1F2328"/>
                </a:solidFill>
                <a:effectLst/>
                <a:latin typeface="-apple-system"/>
              </a:rPr>
              <a:t>ref.fa</a:t>
            </a:r>
            <a:r>
              <a:rPr lang="en-US" b="0" i="0" u="none" strike="noStrike" dirty="0">
                <a:solidFill>
                  <a:srgbClr val="1F2328"/>
                </a:solidFill>
                <a:effectLst/>
                <a:latin typeface="-apple-system"/>
              </a:rPr>
              <a:t> </a:t>
            </a:r>
            <a:r>
              <a:rPr lang="en-US" b="0" i="0" u="none" strike="noStrike" dirty="0" err="1">
                <a:solidFill>
                  <a:srgbClr val="1F2328"/>
                </a:solidFill>
                <a:effectLst/>
                <a:latin typeface="-apple-system"/>
              </a:rPr>
              <a:t>query.fq</a:t>
            </a:r>
            <a:r>
              <a:rPr lang="en-US" b="0" i="0" u="none" strike="noStrike" dirty="0">
                <a:solidFill>
                  <a:srgbClr val="1F2328"/>
                </a:solidFill>
                <a:effectLst/>
                <a:latin typeface="-apple-system"/>
              </a:rPr>
              <a:t> &gt; </a:t>
            </a:r>
            <a:r>
              <a:rPr lang="en-US" b="0" i="0" u="none" strike="noStrike" dirty="0" err="1">
                <a:solidFill>
                  <a:srgbClr val="1F2328"/>
                </a:solidFill>
                <a:effectLst/>
                <a:latin typeface="-apple-system"/>
              </a:rPr>
              <a:t>approx-mapping.paf</a:t>
            </a:r>
            <a:endParaRPr lang="en-US" b="0" i="0" u="none" strike="noStrike" dirty="0">
              <a:solidFill>
                <a:srgbClr val="1F2328"/>
              </a:solidFill>
              <a:effectLst/>
              <a:latin typeface="-apple-system"/>
            </a:endParaRPr>
          </a:p>
          <a:p>
            <a:pPr algn="l"/>
            <a:r>
              <a:rPr lang="en-US" b="0" i="0" u="none" strike="noStrike" dirty="0">
                <a:solidFill>
                  <a:srgbClr val="1F2328"/>
                </a:solidFill>
                <a:effectLst/>
                <a:latin typeface="-apple-system"/>
              </a:rPr>
              <a:t>You can ask minimap2 to generate CIGAR at the cg tag of PAF with:</a:t>
            </a:r>
          </a:p>
          <a:p>
            <a:pPr algn="l"/>
            <a:r>
              <a:rPr lang="en-US" b="0" i="0" u="none" strike="noStrike" dirty="0">
                <a:solidFill>
                  <a:srgbClr val="1F2328"/>
                </a:solidFill>
                <a:effectLst/>
                <a:latin typeface="-apple-system"/>
              </a:rPr>
              <a:t>minimap2 -c </a:t>
            </a:r>
            <a:r>
              <a:rPr lang="en-US" b="0" i="0" u="none" strike="noStrike" dirty="0" err="1">
                <a:solidFill>
                  <a:srgbClr val="1F2328"/>
                </a:solidFill>
                <a:effectLst/>
                <a:latin typeface="-apple-system"/>
              </a:rPr>
              <a:t>ref.fa</a:t>
            </a:r>
            <a:r>
              <a:rPr lang="en-US" b="0" i="0" u="none" strike="noStrike" dirty="0">
                <a:solidFill>
                  <a:srgbClr val="1F2328"/>
                </a:solidFill>
                <a:effectLst/>
                <a:latin typeface="-apple-system"/>
              </a:rPr>
              <a:t> </a:t>
            </a:r>
            <a:r>
              <a:rPr lang="en-US" b="0" i="0" u="none" strike="noStrike" dirty="0" err="1">
                <a:solidFill>
                  <a:srgbClr val="1F2328"/>
                </a:solidFill>
                <a:effectLst/>
                <a:latin typeface="-apple-system"/>
              </a:rPr>
              <a:t>query.fq</a:t>
            </a:r>
            <a:r>
              <a:rPr lang="en-US" b="0" i="0" u="none" strike="noStrike" dirty="0">
                <a:solidFill>
                  <a:srgbClr val="1F2328"/>
                </a:solidFill>
                <a:effectLst/>
                <a:latin typeface="-apple-system"/>
              </a:rPr>
              <a:t> &gt; </a:t>
            </a:r>
            <a:r>
              <a:rPr lang="en-US" b="0" i="0" u="none" strike="noStrike" dirty="0" err="1">
                <a:solidFill>
                  <a:srgbClr val="1F2328"/>
                </a:solidFill>
                <a:effectLst/>
                <a:latin typeface="-apple-system"/>
              </a:rPr>
              <a:t>alignment.paf</a:t>
            </a:r>
            <a:endParaRPr lang="en-US" b="0" i="0" u="none" strike="noStrike" dirty="0">
              <a:solidFill>
                <a:srgbClr val="1F2328"/>
              </a:solidFill>
              <a:effectLst/>
              <a:latin typeface="-apple-system"/>
            </a:endParaRPr>
          </a:p>
          <a:p>
            <a:pPr algn="l"/>
            <a:r>
              <a:rPr lang="en-US" b="0" i="0" u="none" strike="noStrike" dirty="0">
                <a:solidFill>
                  <a:srgbClr val="1F2328"/>
                </a:solidFill>
                <a:effectLst/>
                <a:latin typeface="-apple-system"/>
              </a:rPr>
              <a:t>or to output alignments in the </a:t>
            </a:r>
            <a:r>
              <a:rPr lang="en-US" b="0" i="0" u="sng" strike="noStrike" dirty="0">
                <a:solidFill>
                  <a:srgbClr val="1F2328"/>
                </a:solidFill>
                <a:effectLst/>
                <a:latin typeface="-apple-system"/>
                <a:hlinkClick r:id="rId3"/>
              </a:rPr>
              <a:t>SAM format</a:t>
            </a:r>
            <a:r>
              <a:rPr lang="en-US" b="0" i="0" u="none" strike="noStrike" dirty="0">
                <a:solidFill>
                  <a:srgbClr val="1F2328"/>
                </a:solidFill>
                <a:effectLst/>
                <a:latin typeface="-apple-system"/>
              </a:rPr>
              <a:t>:</a:t>
            </a:r>
          </a:p>
          <a:p>
            <a:pPr algn="l"/>
            <a:r>
              <a:rPr lang="en-US" b="0" i="0" u="none" strike="noStrike" dirty="0">
                <a:solidFill>
                  <a:srgbClr val="1F2328"/>
                </a:solidFill>
                <a:effectLst/>
                <a:latin typeface="-apple-system"/>
              </a:rPr>
              <a:t>minimap2 -a </a:t>
            </a:r>
            <a:r>
              <a:rPr lang="en-US" b="0" i="0" u="none" strike="noStrike" dirty="0" err="1">
                <a:solidFill>
                  <a:srgbClr val="1F2328"/>
                </a:solidFill>
                <a:effectLst/>
                <a:latin typeface="-apple-system"/>
              </a:rPr>
              <a:t>ref.fa</a:t>
            </a:r>
            <a:r>
              <a:rPr lang="en-US" b="0" i="0" u="none" strike="noStrike" dirty="0">
                <a:solidFill>
                  <a:srgbClr val="1F2328"/>
                </a:solidFill>
                <a:effectLst/>
                <a:latin typeface="-apple-system"/>
              </a:rPr>
              <a:t> </a:t>
            </a:r>
            <a:r>
              <a:rPr lang="en-US" b="0" i="0" u="none" strike="noStrike" dirty="0" err="1">
                <a:solidFill>
                  <a:srgbClr val="1F2328"/>
                </a:solidFill>
                <a:effectLst/>
                <a:latin typeface="-apple-system"/>
              </a:rPr>
              <a:t>query.fq</a:t>
            </a:r>
            <a:r>
              <a:rPr lang="en-US" b="0" i="0" u="none" strike="noStrike" dirty="0">
                <a:solidFill>
                  <a:srgbClr val="1F2328"/>
                </a:solidFill>
                <a:effectLst/>
                <a:latin typeface="-apple-system"/>
              </a:rPr>
              <a:t> &gt; </a:t>
            </a:r>
            <a:r>
              <a:rPr lang="en-US" b="0" i="0" u="none" strike="noStrike" dirty="0" err="1">
                <a:solidFill>
                  <a:srgbClr val="1F2328"/>
                </a:solidFill>
                <a:effectLst/>
                <a:latin typeface="-apple-system"/>
              </a:rPr>
              <a:t>alignment.sam</a:t>
            </a:r>
            <a:endParaRPr lang="en-US" b="0" i="0" u="none" strike="noStrike" dirty="0">
              <a:solidFill>
                <a:srgbClr val="1F2328"/>
              </a:solidFill>
              <a:effectLst/>
              <a:latin typeface="-apple-system"/>
            </a:endParaRPr>
          </a:p>
          <a:p>
            <a:pPr marL="0" indent="0">
              <a:buNone/>
            </a:pPr>
            <a:endParaRPr lang="en-US" dirty="0"/>
          </a:p>
        </p:txBody>
      </p:sp>
    </p:spTree>
    <p:extLst>
      <p:ext uri="{BB962C8B-B14F-4D97-AF65-F5344CB8AC3E}">
        <p14:creationId xmlns:p14="http://schemas.microsoft.com/office/powerpoint/2010/main" val="3674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94BE-299B-0C2D-ADC3-843EAE56341C}"/>
              </a:ext>
            </a:extLst>
          </p:cNvPr>
          <p:cNvSpPr>
            <a:spLocks noGrp="1"/>
          </p:cNvSpPr>
          <p:nvPr>
            <p:ph type="title"/>
          </p:nvPr>
        </p:nvSpPr>
        <p:spPr>
          <a:xfrm>
            <a:off x="552594" y="367156"/>
            <a:ext cx="9905998" cy="1478570"/>
          </a:xfrm>
        </p:spPr>
        <p:txBody>
          <a:bodyPr/>
          <a:lstStyle/>
          <a:p>
            <a:r>
              <a:rPr lang="en-US" dirty="0"/>
              <a:t>Setup...</a:t>
            </a:r>
          </a:p>
        </p:txBody>
      </p:sp>
      <p:sp>
        <p:nvSpPr>
          <p:cNvPr id="3" name="Content Placeholder 2">
            <a:extLst>
              <a:ext uri="{FF2B5EF4-FFF2-40B4-BE49-F238E27FC236}">
                <a16:creationId xmlns:a16="http://schemas.microsoft.com/office/drawing/2014/main" id="{555BD2D0-3F97-0D57-C393-416CC01BF142}"/>
              </a:ext>
            </a:extLst>
          </p:cNvPr>
          <p:cNvSpPr>
            <a:spLocks noGrp="1"/>
          </p:cNvSpPr>
          <p:nvPr>
            <p:ph idx="1"/>
          </p:nvPr>
        </p:nvSpPr>
        <p:spPr>
          <a:xfrm>
            <a:off x="886241" y="1702037"/>
            <a:ext cx="10753165" cy="5030321"/>
          </a:xfrm>
        </p:spPr>
        <p:txBody>
          <a:bodyPr>
            <a:normAutofit/>
          </a:bodyPr>
          <a:lstStyle/>
          <a:p>
            <a:pPr marL="514350" indent="-514350">
              <a:buAutoNum type="arabicPeriod"/>
            </a:pPr>
            <a:r>
              <a:rPr lang="en-US" sz="3200" dirty="0">
                <a:highlight>
                  <a:srgbClr val="FFFFFF"/>
                </a:highlight>
              </a:rPr>
              <a:t>log onto Quest</a:t>
            </a:r>
          </a:p>
          <a:p>
            <a:pPr marL="457200" lvl="1" indent="0">
              <a:buNone/>
            </a:pPr>
            <a:r>
              <a:rPr lang="en-US" sz="2800" dirty="0">
                <a:highlight>
                  <a:srgbClr val="FFFFFF"/>
                </a:highlight>
              </a:rPr>
              <a:t>ssh &lt;</a:t>
            </a:r>
            <a:r>
              <a:rPr lang="en-US" sz="2800" dirty="0" err="1">
                <a:highlight>
                  <a:srgbClr val="FFFFFF"/>
                </a:highlight>
              </a:rPr>
              <a:t>netid</a:t>
            </a:r>
            <a:r>
              <a:rPr lang="en-US" sz="2800" dirty="0">
                <a:highlight>
                  <a:srgbClr val="FFFFFF"/>
                </a:highlight>
              </a:rPr>
              <a:t>&gt;@</a:t>
            </a:r>
            <a:r>
              <a:rPr lang="en-US" sz="2800" dirty="0" err="1">
                <a:highlight>
                  <a:srgbClr val="FFFFFF"/>
                </a:highlight>
              </a:rPr>
              <a:t>quest.northwestern.edu</a:t>
            </a:r>
            <a:r>
              <a:rPr lang="en-US" sz="2800" dirty="0">
                <a:highlight>
                  <a:srgbClr val="FFFFFF"/>
                </a:highlight>
              </a:rPr>
              <a:t> # enter your </a:t>
            </a:r>
            <a:r>
              <a:rPr lang="en-US" sz="2800" dirty="0" err="1">
                <a:highlight>
                  <a:srgbClr val="FFFFFF"/>
                </a:highlight>
              </a:rPr>
              <a:t>netid</a:t>
            </a:r>
            <a:r>
              <a:rPr lang="en-US" sz="2800" dirty="0">
                <a:highlight>
                  <a:srgbClr val="FFFFFF"/>
                </a:highlight>
              </a:rPr>
              <a:t> password</a:t>
            </a:r>
          </a:p>
          <a:p>
            <a:pPr marL="514350" indent="-514350">
              <a:buAutoNum type="arabicPeriod"/>
            </a:pPr>
            <a:r>
              <a:rPr lang="en-US" sz="3200" dirty="0">
                <a:highlight>
                  <a:srgbClr val="FFFFFF"/>
                </a:highlight>
              </a:rPr>
              <a:t>move to our classroom folder</a:t>
            </a:r>
          </a:p>
          <a:p>
            <a:pPr marL="457200" lvl="1" indent="0">
              <a:buNone/>
            </a:pPr>
            <a:r>
              <a:rPr lang="en-US" sz="2800" dirty="0">
                <a:highlight>
                  <a:srgbClr val="FFFFFF"/>
                </a:highlight>
              </a:rPr>
              <a:t>cd /projects/e32559</a:t>
            </a:r>
          </a:p>
          <a:p>
            <a:pPr marL="514350" indent="-514350">
              <a:buAutoNum type="arabicPeriod"/>
            </a:pPr>
            <a:r>
              <a:rPr lang="en-US" sz="3200" dirty="0">
                <a:highlight>
                  <a:srgbClr val="FFFFFF"/>
                </a:highlight>
              </a:rPr>
              <a:t>make your own subfolder if you weren’t here last week</a:t>
            </a:r>
          </a:p>
          <a:p>
            <a:pPr marL="457200" lvl="1" indent="0">
              <a:buNone/>
            </a:pPr>
            <a:r>
              <a:rPr lang="en-US" sz="2800" dirty="0" err="1">
                <a:highlight>
                  <a:srgbClr val="FFFFFF"/>
                </a:highlight>
              </a:rPr>
              <a:t>mkdir</a:t>
            </a:r>
            <a:r>
              <a:rPr lang="en-US" sz="2800" dirty="0">
                <a:highlight>
                  <a:srgbClr val="FFFFFF"/>
                </a:highlight>
              </a:rPr>
              <a:t> &lt;</a:t>
            </a:r>
            <a:r>
              <a:rPr lang="en-US" sz="2800" dirty="0" err="1">
                <a:highlight>
                  <a:srgbClr val="FFFFFF"/>
                </a:highlight>
              </a:rPr>
              <a:t>folder_name</a:t>
            </a:r>
            <a:r>
              <a:rPr lang="en-US" sz="2800" dirty="0">
                <a:highlight>
                  <a:srgbClr val="FFFFFF"/>
                </a:highlight>
              </a:rPr>
              <a:t>&gt;</a:t>
            </a:r>
          </a:p>
        </p:txBody>
      </p:sp>
    </p:spTree>
    <p:extLst>
      <p:ext uri="{BB962C8B-B14F-4D97-AF65-F5344CB8AC3E}">
        <p14:creationId xmlns:p14="http://schemas.microsoft.com/office/powerpoint/2010/main" val="668623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4BEC-EA3A-3C36-C712-C9317AEC5675}"/>
              </a:ext>
            </a:extLst>
          </p:cNvPr>
          <p:cNvSpPr>
            <a:spLocks noGrp="1"/>
          </p:cNvSpPr>
          <p:nvPr>
            <p:ph type="title"/>
          </p:nvPr>
        </p:nvSpPr>
        <p:spPr/>
        <p:txBody>
          <a:bodyPr/>
          <a:lstStyle/>
          <a:p>
            <a:r>
              <a:rPr lang="en-US" dirty="0"/>
              <a:t>What is alignment?</a:t>
            </a:r>
          </a:p>
        </p:txBody>
      </p:sp>
      <p:pic>
        <p:nvPicPr>
          <p:cNvPr id="5" name="Content Placeholder 4" descr="A close-up of a computer screen&#10;&#10;Description automatically generated">
            <a:extLst>
              <a:ext uri="{FF2B5EF4-FFF2-40B4-BE49-F238E27FC236}">
                <a16:creationId xmlns:a16="http://schemas.microsoft.com/office/drawing/2014/main" id="{B3C4ACE7-014B-5BD8-ACE9-C08491EAAB35}"/>
              </a:ext>
            </a:extLst>
          </p:cNvPr>
          <p:cNvPicPr>
            <a:picLocks noGrp="1" noChangeAspect="1"/>
          </p:cNvPicPr>
          <p:nvPr>
            <p:ph idx="1"/>
          </p:nvPr>
        </p:nvPicPr>
        <p:blipFill>
          <a:blip r:embed="rId2"/>
          <a:stretch>
            <a:fillRect/>
          </a:stretch>
        </p:blipFill>
        <p:spPr>
          <a:xfrm>
            <a:off x="1286722" y="2232561"/>
            <a:ext cx="9332173" cy="3203338"/>
          </a:xfrm>
        </p:spPr>
      </p:pic>
    </p:spTree>
    <p:extLst>
      <p:ext uri="{BB962C8B-B14F-4D97-AF65-F5344CB8AC3E}">
        <p14:creationId xmlns:p14="http://schemas.microsoft.com/office/powerpoint/2010/main" val="8798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4BEC-EA3A-3C36-C712-C9317AEC5675}"/>
              </a:ext>
            </a:extLst>
          </p:cNvPr>
          <p:cNvSpPr>
            <a:spLocks noGrp="1"/>
          </p:cNvSpPr>
          <p:nvPr>
            <p:ph type="title"/>
          </p:nvPr>
        </p:nvSpPr>
        <p:spPr/>
        <p:txBody>
          <a:bodyPr/>
          <a:lstStyle/>
          <a:p>
            <a:r>
              <a:rPr lang="en-US" dirty="0"/>
              <a:t>What is alignment? - hypothesis of </a:t>
            </a:r>
            <a:r>
              <a:rPr lang="en-US" dirty="0" err="1"/>
              <a:t>homolgy</a:t>
            </a:r>
            <a:endParaRPr lang="en-US" dirty="0"/>
          </a:p>
        </p:txBody>
      </p:sp>
      <p:pic>
        <p:nvPicPr>
          <p:cNvPr id="5" name="Content Placeholder 4" descr="A close-up of a computer screen&#10;&#10;Description automatically generated">
            <a:extLst>
              <a:ext uri="{FF2B5EF4-FFF2-40B4-BE49-F238E27FC236}">
                <a16:creationId xmlns:a16="http://schemas.microsoft.com/office/drawing/2014/main" id="{B3C4ACE7-014B-5BD8-ACE9-C08491EAAB35}"/>
              </a:ext>
            </a:extLst>
          </p:cNvPr>
          <p:cNvPicPr>
            <a:picLocks noGrp="1" noChangeAspect="1"/>
          </p:cNvPicPr>
          <p:nvPr>
            <p:ph idx="1"/>
          </p:nvPr>
        </p:nvPicPr>
        <p:blipFill>
          <a:blip r:embed="rId2"/>
          <a:stretch>
            <a:fillRect/>
          </a:stretch>
        </p:blipFill>
        <p:spPr>
          <a:xfrm>
            <a:off x="1286722" y="2232561"/>
            <a:ext cx="9332173" cy="3203338"/>
          </a:xfrm>
        </p:spPr>
      </p:pic>
    </p:spTree>
    <p:extLst>
      <p:ext uri="{BB962C8B-B14F-4D97-AF65-F5344CB8AC3E}">
        <p14:creationId xmlns:p14="http://schemas.microsoft.com/office/powerpoint/2010/main" val="357966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BB2C8-953F-CCBC-AC8E-B0F6D88F7FA5}"/>
              </a:ext>
            </a:extLst>
          </p:cNvPr>
          <p:cNvSpPr>
            <a:spLocks noGrp="1"/>
          </p:cNvSpPr>
          <p:nvPr>
            <p:ph type="title"/>
          </p:nvPr>
        </p:nvSpPr>
        <p:spPr/>
        <p:txBody>
          <a:bodyPr/>
          <a:lstStyle/>
          <a:p>
            <a:r>
              <a:rPr lang="en-US" dirty="0"/>
              <a:t>How to pick an aligner?</a:t>
            </a:r>
          </a:p>
        </p:txBody>
      </p:sp>
      <p:sp>
        <p:nvSpPr>
          <p:cNvPr id="3" name="Content Placeholder 2">
            <a:extLst>
              <a:ext uri="{FF2B5EF4-FFF2-40B4-BE49-F238E27FC236}">
                <a16:creationId xmlns:a16="http://schemas.microsoft.com/office/drawing/2014/main" id="{3BAB2601-A0CB-ECCC-8C7D-A495F2A04C18}"/>
              </a:ext>
            </a:extLst>
          </p:cNvPr>
          <p:cNvSpPr>
            <a:spLocks noGrp="1"/>
          </p:cNvSpPr>
          <p:nvPr>
            <p:ph idx="1"/>
          </p:nvPr>
        </p:nvSpPr>
        <p:spPr/>
        <p:txBody>
          <a:bodyPr>
            <a:normAutofit/>
          </a:bodyPr>
          <a:lstStyle/>
          <a:p>
            <a:r>
              <a:rPr lang="en-US" dirty="0"/>
              <a:t>Type of data you have</a:t>
            </a:r>
          </a:p>
          <a:p>
            <a:pPr lvl="1"/>
            <a:r>
              <a:rPr lang="en-US" dirty="0"/>
              <a:t>aligning short read data (Illumina)</a:t>
            </a:r>
          </a:p>
          <a:p>
            <a:pPr lvl="1"/>
            <a:r>
              <a:rPr lang="en-US" dirty="0"/>
              <a:t>aligning long read data (PacBio, Nanopore)</a:t>
            </a:r>
          </a:p>
          <a:p>
            <a:pPr lvl="1"/>
            <a:r>
              <a:rPr lang="en-US" dirty="0"/>
              <a:t>aligning RNA-seq data - splice aware </a:t>
            </a:r>
          </a:p>
          <a:p>
            <a:r>
              <a:rPr lang="en-US" dirty="0"/>
              <a:t>Accuracy</a:t>
            </a:r>
          </a:p>
          <a:p>
            <a:pPr lvl="1"/>
            <a:r>
              <a:rPr lang="en-US" b="0" i="0" u="none" strike="noStrike" dirty="0">
                <a:solidFill>
                  <a:srgbClr val="282828"/>
                </a:solidFill>
                <a:effectLst/>
                <a:highlight>
                  <a:srgbClr val="F7F7F7"/>
                </a:highlight>
                <a:latin typeface="MuseoSans"/>
              </a:rPr>
              <a:t>percent of reads aligned</a:t>
            </a:r>
          </a:p>
          <a:p>
            <a:pPr lvl="1"/>
            <a:r>
              <a:rPr lang="en-US" b="0" i="0" u="none" strike="noStrike" dirty="0">
                <a:solidFill>
                  <a:srgbClr val="282828"/>
                </a:solidFill>
                <a:effectLst/>
                <a:highlight>
                  <a:srgbClr val="F7F7F7"/>
                </a:highlight>
                <a:latin typeface="MuseoSans"/>
              </a:rPr>
              <a:t>estimated gene coverage</a:t>
            </a:r>
          </a:p>
          <a:p>
            <a:r>
              <a:rPr lang="en-US" dirty="0"/>
              <a:t>Runtime</a:t>
            </a:r>
          </a:p>
        </p:txBody>
      </p:sp>
      <p:pic>
        <p:nvPicPr>
          <p:cNvPr id="4" name="Picture 3">
            <a:extLst>
              <a:ext uri="{FF2B5EF4-FFF2-40B4-BE49-F238E27FC236}">
                <a16:creationId xmlns:a16="http://schemas.microsoft.com/office/drawing/2014/main" id="{15C7ACA3-3BBD-8AC7-0B06-6624C1EE3FE4}"/>
              </a:ext>
            </a:extLst>
          </p:cNvPr>
          <p:cNvPicPr>
            <a:picLocks noChangeAspect="1"/>
          </p:cNvPicPr>
          <p:nvPr/>
        </p:nvPicPr>
        <p:blipFill>
          <a:blip r:embed="rId2"/>
          <a:stretch>
            <a:fillRect/>
          </a:stretch>
        </p:blipFill>
        <p:spPr>
          <a:xfrm>
            <a:off x="7196667" y="399250"/>
            <a:ext cx="4301067" cy="1723477"/>
          </a:xfrm>
          <a:prstGeom prst="rect">
            <a:avLst/>
          </a:prstGeom>
        </p:spPr>
      </p:pic>
      <p:pic>
        <p:nvPicPr>
          <p:cNvPr id="6" name="Picture 5" descr="A blue and white rectangular object with black text&#10;&#10;Description automatically generated">
            <a:extLst>
              <a:ext uri="{FF2B5EF4-FFF2-40B4-BE49-F238E27FC236}">
                <a16:creationId xmlns:a16="http://schemas.microsoft.com/office/drawing/2014/main" id="{DE870FDA-7532-33AC-5A91-FA011D678029}"/>
              </a:ext>
            </a:extLst>
          </p:cNvPr>
          <p:cNvPicPr>
            <a:picLocks noChangeAspect="1"/>
          </p:cNvPicPr>
          <p:nvPr/>
        </p:nvPicPr>
        <p:blipFill>
          <a:blip r:embed="rId3"/>
          <a:stretch>
            <a:fillRect/>
          </a:stretch>
        </p:blipFill>
        <p:spPr>
          <a:xfrm>
            <a:off x="7196667" y="2156852"/>
            <a:ext cx="4747683" cy="1038739"/>
          </a:xfrm>
          <a:prstGeom prst="rect">
            <a:avLst/>
          </a:prstGeom>
        </p:spPr>
      </p:pic>
      <p:pic>
        <p:nvPicPr>
          <p:cNvPr id="8" name="Picture 7" descr="A white cover with black text&#10;&#10;Description automatically generated">
            <a:extLst>
              <a:ext uri="{FF2B5EF4-FFF2-40B4-BE49-F238E27FC236}">
                <a16:creationId xmlns:a16="http://schemas.microsoft.com/office/drawing/2014/main" id="{2DAFD36E-B391-17E0-0E2B-B5BB3F135A1B}"/>
              </a:ext>
            </a:extLst>
          </p:cNvPr>
          <p:cNvPicPr>
            <a:picLocks noChangeAspect="1"/>
          </p:cNvPicPr>
          <p:nvPr/>
        </p:nvPicPr>
        <p:blipFill>
          <a:blip r:embed="rId4"/>
          <a:stretch>
            <a:fillRect/>
          </a:stretch>
        </p:blipFill>
        <p:spPr>
          <a:xfrm>
            <a:off x="7836958" y="3225800"/>
            <a:ext cx="3467100" cy="3086100"/>
          </a:xfrm>
          <a:prstGeom prst="rect">
            <a:avLst/>
          </a:prstGeom>
        </p:spPr>
      </p:pic>
      <p:pic>
        <p:nvPicPr>
          <p:cNvPr id="10" name="Picture 9" descr="A white background with black text&#10;&#10;Description automatically generated">
            <a:extLst>
              <a:ext uri="{FF2B5EF4-FFF2-40B4-BE49-F238E27FC236}">
                <a16:creationId xmlns:a16="http://schemas.microsoft.com/office/drawing/2014/main" id="{DC6F2D87-3E82-441B-6512-AB085F59650C}"/>
              </a:ext>
            </a:extLst>
          </p:cNvPr>
          <p:cNvPicPr>
            <a:picLocks noChangeAspect="1"/>
          </p:cNvPicPr>
          <p:nvPr/>
        </p:nvPicPr>
        <p:blipFill>
          <a:blip r:embed="rId5"/>
          <a:stretch>
            <a:fillRect/>
          </a:stretch>
        </p:blipFill>
        <p:spPr>
          <a:xfrm>
            <a:off x="6905096" y="5072468"/>
            <a:ext cx="4884208" cy="1420407"/>
          </a:xfrm>
          <a:prstGeom prst="rect">
            <a:avLst/>
          </a:prstGeom>
        </p:spPr>
      </p:pic>
    </p:spTree>
    <p:extLst>
      <p:ext uri="{BB962C8B-B14F-4D97-AF65-F5344CB8AC3E}">
        <p14:creationId xmlns:p14="http://schemas.microsoft.com/office/powerpoint/2010/main" val="328545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E69-F175-D848-B9DD-D61B669A5DBE}"/>
              </a:ext>
            </a:extLst>
          </p:cNvPr>
          <p:cNvSpPr>
            <a:spLocks noGrp="1"/>
          </p:cNvSpPr>
          <p:nvPr>
            <p:ph type="title"/>
          </p:nvPr>
        </p:nvSpPr>
        <p:spPr/>
        <p:txBody>
          <a:bodyPr/>
          <a:lstStyle/>
          <a:p>
            <a:r>
              <a:rPr lang="en-US" dirty="0"/>
              <a:t>Aligners we will cover today</a:t>
            </a:r>
          </a:p>
        </p:txBody>
      </p:sp>
      <p:sp>
        <p:nvSpPr>
          <p:cNvPr id="3" name="Content Placeholder 2">
            <a:extLst>
              <a:ext uri="{FF2B5EF4-FFF2-40B4-BE49-F238E27FC236}">
                <a16:creationId xmlns:a16="http://schemas.microsoft.com/office/drawing/2014/main" id="{D3F08662-6E07-D8A1-409A-50DEF81DCC1A}"/>
              </a:ext>
            </a:extLst>
          </p:cNvPr>
          <p:cNvSpPr>
            <a:spLocks noGrp="1"/>
          </p:cNvSpPr>
          <p:nvPr>
            <p:ph idx="1"/>
          </p:nvPr>
        </p:nvSpPr>
        <p:spPr/>
        <p:txBody>
          <a:bodyPr>
            <a:normAutofit/>
          </a:bodyPr>
          <a:lstStyle/>
          <a:p>
            <a:r>
              <a:rPr lang="en-US" sz="3200" dirty="0"/>
              <a:t>BWA  - short read DNA sequences</a:t>
            </a:r>
          </a:p>
          <a:p>
            <a:r>
              <a:rPr lang="en-US" sz="3200" dirty="0"/>
              <a:t>bowtie2 - short read DNA sequences</a:t>
            </a:r>
          </a:p>
          <a:p>
            <a:r>
              <a:rPr lang="en-US" sz="3200" dirty="0"/>
              <a:t>minimap2 - long read sequences</a:t>
            </a:r>
          </a:p>
          <a:p>
            <a:r>
              <a:rPr lang="en-US" sz="3200" dirty="0"/>
              <a:t>HISAT2 - splice aware aligner for RNA-seq</a:t>
            </a:r>
          </a:p>
          <a:p>
            <a:r>
              <a:rPr lang="en-US" sz="3200" dirty="0"/>
              <a:t>STAR - splice aware aligner for RNA-seq</a:t>
            </a:r>
          </a:p>
          <a:p>
            <a:endParaRPr lang="en-US" sz="3200" dirty="0"/>
          </a:p>
          <a:p>
            <a:endParaRPr lang="en-US" sz="3200" dirty="0"/>
          </a:p>
        </p:txBody>
      </p:sp>
    </p:spTree>
    <p:extLst>
      <p:ext uri="{BB962C8B-B14F-4D97-AF65-F5344CB8AC3E}">
        <p14:creationId xmlns:p14="http://schemas.microsoft.com/office/powerpoint/2010/main" val="189316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4392-FF55-A378-89B9-EBA5CADBFAD9}"/>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98A70256-D6AB-25D5-E0AD-B575EEB0FE0E}"/>
              </a:ext>
            </a:extLst>
          </p:cNvPr>
          <p:cNvSpPr>
            <a:spLocks noGrp="1"/>
          </p:cNvSpPr>
          <p:nvPr>
            <p:ph idx="1"/>
          </p:nvPr>
        </p:nvSpPr>
        <p:spPr/>
        <p:txBody>
          <a:bodyPr/>
          <a:lstStyle/>
          <a:p>
            <a:r>
              <a:rPr lang="en-US" dirty="0"/>
              <a:t>Most tools require indexing your reference genome, and potentially also aligning reads too it</a:t>
            </a:r>
          </a:p>
          <a:p>
            <a:r>
              <a:rPr lang="en-US" dirty="0"/>
              <a:t>Creates standardized map to use across alignments</a:t>
            </a:r>
          </a:p>
          <a:p>
            <a:r>
              <a:rPr lang="en-US" dirty="0"/>
              <a:t>Generally, creates secondary files that need to be in the same folder as the genome, with the same name but difference file extension to be used properly</a:t>
            </a:r>
          </a:p>
        </p:txBody>
      </p:sp>
    </p:spTree>
    <p:extLst>
      <p:ext uri="{BB962C8B-B14F-4D97-AF65-F5344CB8AC3E}">
        <p14:creationId xmlns:p14="http://schemas.microsoft.com/office/powerpoint/2010/main" val="2597012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CE69-F175-D848-B9DD-D61B669A5DBE}"/>
              </a:ext>
            </a:extLst>
          </p:cNvPr>
          <p:cNvSpPr>
            <a:spLocks noGrp="1"/>
          </p:cNvSpPr>
          <p:nvPr>
            <p:ph type="title"/>
          </p:nvPr>
        </p:nvSpPr>
        <p:spPr/>
        <p:txBody>
          <a:bodyPr/>
          <a:lstStyle/>
          <a:p>
            <a:r>
              <a:rPr lang="en-US" dirty="0"/>
              <a:t>BWA: Burrows-Wheeler Aligner</a:t>
            </a:r>
          </a:p>
        </p:txBody>
      </p:sp>
      <p:sp>
        <p:nvSpPr>
          <p:cNvPr id="3" name="Content Placeholder 2">
            <a:extLst>
              <a:ext uri="{FF2B5EF4-FFF2-40B4-BE49-F238E27FC236}">
                <a16:creationId xmlns:a16="http://schemas.microsoft.com/office/drawing/2014/main" id="{D3F08662-6E07-D8A1-409A-50DEF81DCC1A}"/>
              </a:ext>
            </a:extLst>
          </p:cNvPr>
          <p:cNvSpPr>
            <a:spLocks noGrp="1"/>
          </p:cNvSpPr>
          <p:nvPr>
            <p:ph idx="1"/>
          </p:nvPr>
        </p:nvSpPr>
        <p:spPr/>
        <p:txBody>
          <a:bodyPr>
            <a:normAutofit lnSpcReduction="10000"/>
          </a:bodyPr>
          <a:lstStyle/>
          <a:p>
            <a:r>
              <a:rPr lang="en-US" dirty="0">
                <a:highlight>
                  <a:srgbClr val="FFFFFF"/>
                </a:highlight>
              </a:rPr>
              <a:t>Three algorithms: BWA-Backtrack, BWA-MEM, BWA-SW</a:t>
            </a:r>
          </a:p>
          <a:p>
            <a:pPr lvl="1"/>
            <a:r>
              <a:rPr lang="en-US" b="0" i="0" dirty="0">
                <a:effectLst/>
                <a:highlight>
                  <a:srgbClr val="FFFFFF"/>
                </a:highlight>
              </a:rPr>
              <a:t>BWA-Backtrack: designed for Illumina sequence reads up to 100bp</a:t>
            </a:r>
          </a:p>
          <a:p>
            <a:pPr lvl="1"/>
            <a:r>
              <a:rPr lang="en-US" dirty="0">
                <a:highlight>
                  <a:srgbClr val="FFFFFF"/>
                </a:highlight>
              </a:rPr>
              <a:t>BWA-MEM and BWA-SW: </a:t>
            </a:r>
            <a:r>
              <a:rPr lang="en-US" b="0" i="0" dirty="0">
                <a:effectLst/>
                <a:highlight>
                  <a:srgbClr val="FFFFFF"/>
                </a:highlight>
              </a:rPr>
              <a:t>for longer sequences ranged from 70bp to 1Mbp</a:t>
            </a:r>
          </a:p>
          <a:p>
            <a:r>
              <a:rPr lang="en-US" b="0" i="0" dirty="0">
                <a:effectLst/>
                <a:highlight>
                  <a:srgbClr val="FFFFFF"/>
                </a:highlight>
              </a:rPr>
              <a:t>BWA-MEM and BWA-SW share similar features such as long-read support and split alignment, but BWA-MEM, which is the latest, is generally recommended for high-quality queries as it is faster and more accurate. BWA-MEM also has better performance than BWA-backtrack for 70-100bp Illumina reads.</a:t>
            </a:r>
          </a:p>
          <a:p>
            <a:pPr marL="0" indent="0" algn="r">
              <a:buNone/>
            </a:pPr>
            <a:r>
              <a:rPr lang="en-US" sz="2000" dirty="0">
                <a:highlight>
                  <a:srgbClr val="FFFFFF"/>
                </a:highlight>
              </a:rPr>
              <a:t>Resources: </a:t>
            </a:r>
            <a:endParaRPr lang="en-US" sz="2000" b="0" i="0" dirty="0">
              <a:effectLst/>
              <a:highlight>
                <a:srgbClr val="FFFFFF"/>
              </a:highlight>
            </a:endParaRPr>
          </a:p>
          <a:p>
            <a:pPr marL="0" indent="0" algn="r">
              <a:buNone/>
            </a:pPr>
            <a:r>
              <a:rPr lang="en-US" sz="2000" dirty="0">
                <a:hlinkClick r:id="rId2"/>
              </a:rPr>
              <a:t>https://bio-bwa.sourceforge.net/</a:t>
            </a:r>
            <a:r>
              <a:rPr lang="en-US" sz="2000" dirty="0">
                <a:highlight>
                  <a:srgbClr val="FFFFFF"/>
                </a:highlight>
              </a:rPr>
              <a:t> </a:t>
            </a:r>
          </a:p>
          <a:p>
            <a:pPr marL="0" indent="0" algn="r">
              <a:buNone/>
            </a:pPr>
            <a:r>
              <a:rPr lang="en-US" sz="2000" dirty="0">
                <a:hlinkClick r:id="rId3"/>
              </a:rPr>
              <a:t>https://github.com/lh3/bwa</a:t>
            </a:r>
            <a:r>
              <a:rPr lang="en-US" sz="2000" dirty="0"/>
              <a:t> </a:t>
            </a:r>
          </a:p>
          <a:p>
            <a:endParaRPr lang="en-US" dirty="0"/>
          </a:p>
          <a:p>
            <a:endParaRPr lang="en-US" dirty="0"/>
          </a:p>
        </p:txBody>
      </p:sp>
    </p:spTree>
    <p:extLst>
      <p:ext uri="{BB962C8B-B14F-4D97-AF65-F5344CB8AC3E}">
        <p14:creationId xmlns:p14="http://schemas.microsoft.com/office/powerpoint/2010/main" val="92213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fce84db-8738-4c7b-9bdc-65b9500871f6" xsi:nil="true"/>
    <lcf76f155ced4ddcb4097134ff3c332f xmlns="2abaa01e-9938-407e-aa0b-10580c653abd">
      <Terms xmlns="http://schemas.microsoft.com/office/infopath/2007/PartnerControls"/>
    </lcf76f155ced4ddcb4097134ff3c332f>
    <Notes xmlns="2abaa01e-9938-407e-aa0b-10580c653ab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BC9924B2BE754D9B1ADDA1D4CEDCCC" ma:contentTypeVersion="19" ma:contentTypeDescription="Create a new document." ma:contentTypeScope="" ma:versionID="7b22c85b2f8f6a1c666a353fcbffedd6">
  <xsd:schema xmlns:xsd="http://www.w3.org/2001/XMLSchema" xmlns:xs="http://www.w3.org/2001/XMLSchema" xmlns:p="http://schemas.microsoft.com/office/2006/metadata/properties" xmlns:ns2="2abaa01e-9938-407e-aa0b-10580c653abd" xmlns:ns3="7be34c64-93b8-4842-bfae-c3106b8c53c2" xmlns:ns4="efce84db-8738-4c7b-9bdc-65b9500871f6" targetNamespace="http://schemas.microsoft.com/office/2006/metadata/properties" ma:root="true" ma:fieldsID="f5169a24320b7be6acaef9b01dd42178" ns2:_="" ns3:_="" ns4:_="">
    <xsd:import namespace="2abaa01e-9938-407e-aa0b-10580c653abd"/>
    <xsd:import namespace="7be34c64-93b8-4842-bfae-c3106b8c53c2"/>
    <xsd:import namespace="efce84db-8738-4c7b-9bdc-65b9500871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element ref="ns2:MediaServiceSearchPropertie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baa01e-9938-407e-aa0b-10580c653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Notes" ma:index="25" nillable="true" ma:displayName="Notes"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e34c64-93b8-4842-bfae-c3106b8c53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9c316fb5-9e31-4487-b45f-917c480130b2}" ma:internalName="TaxCatchAll" ma:showField="CatchAllData" ma:web="7be34c64-93b8-4842-bfae-c3106b8c53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5845D2-7C92-4B51-B6DA-9D3593D3F5F8}">
  <ds:schemaRefs>
    <ds:schemaRef ds:uri="http://schemas.microsoft.com/sharepoint/v3/contenttype/forms"/>
  </ds:schemaRefs>
</ds:datastoreItem>
</file>

<file path=customXml/itemProps2.xml><?xml version="1.0" encoding="utf-8"?>
<ds:datastoreItem xmlns:ds="http://schemas.openxmlformats.org/officeDocument/2006/customXml" ds:itemID="{03DC2308-E158-4E89-8CCC-AA102357E5A2}">
  <ds:schemaRefs>
    <ds:schemaRef ds:uri="http://www.w3.org/XML/1998/namespace"/>
    <ds:schemaRef ds:uri="7be34c64-93b8-4842-bfae-c3106b8c53c2"/>
    <ds:schemaRef ds:uri="http://schemas.microsoft.com/office/2006/metadata/properties"/>
    <ds:schemaRef ds:uri="http://schemas.microsoft.com/office/infopath/2007/PartnerControls"/>
    <ds:schemaRef ds:uri="http://purl.org/dc/dcmitype/"/>
    <ds:schemaRef ds:uri="http://purl.org/dc/elements/1.1/"/>
    <ds:schemaRef ds:uri="http://purl.org/dc/terms/"/>
    <ds:schemaRef ds:uri="http://schemas.microsoft.com/office/2006/documentManagement/types"/>
    <ds:schemaRef ds:uri="http://schemas.openxmlformats.org/package/2006/metadata/core-properties"/>
    <ds:schemaRef ds:uri="efce84db-8738-4c7b-9bdc-65b9500871f6"/>
    <ds:schemaRef ds:uri="2abaa01e-9938-407e-aa0b-10580c653abd"/>
  </ds:schemaRefs>
</ds:datastoreItem>
</file>

<file path=customXml/itemProps3.xml><?xml version="1.0" encoding="utf-8"?>
<ds:datastoreItem xmlns:ds="http://schemas.openxmlformats.org/officeDocument/2006/customXml" ds:itemID="{73B199E7-F4ED-4CB8-A83E-1B8E3310FD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baa01e-9938-407e-aa0b-10580c653abd"/>
    <ds:schemaRef ds:uri="7be34c64-93b8-4842-bfae-c3106b8c53c2"/>
    <ds:schemaRef ds:uri="efce84db-8738-4c7b-9bdc-65b9500871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4413</TotalTime>
  <Words>1289</Words>
  <Application>Microsoft Macintosh PowerPoint</Application>
  <PresentationFormat>Widescreen</PresentationFormat>
  <Paragraphs>158</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-apple-system</vt:lpstr>
      <vt:lpstr>Aptos</vt:lpstr>
      <vt:lpstr>Aptos Display</vt:lpstr>
      <vt:lpstr>Arial</vt:lpstr>
      <vt:lpstr>Calibri</vt:lpstr>
      <vt:lpstr>Calibri Light</vt:lpstr>
      <vt:lpstr>MuseoSans</vt:lpstr>
      <vt:lpstr>Verdana</vt:lpstr>
      <vt:lpstr>Office Theme</vt:lpstr>
      <vt:lpstr>PowerPoint Presentation</vt:lpstr>
      <vt:lpstr>Research Computing and Data Services</vt:lpstr>
      <vt:lpstr>Setup...</vt:lpstr>
      <vt:lpstr>What is alignment?</vt:lpstr>
      <vt:lpstr>What is alignment? - hypothesis of homolgy</vt:lpstr>
      <vt:lpstr>How to pick an aligner?</vt:lpstr>
      <vt:lpstr>Aligners we will cover today</vt:lpstr>
      <vt:lpstr>Indexing</vt:lpstr>
      <vt:lpstr>BWA: Burrows-Wheeler Aligner</vt:lpstr>
      <vt:lpstr>BWA: Burrows-Wheeler Aligner</vt:lpstr>
      <vt:lpstr>BWA EXERCISE</vt:lpstr>
      <vt:lpstr>bowtie2</vt:lpstr>
      <vt:lpstr>End-to-end alignment versus local alignment </vt:lpstr>
      <vt:lpstr>bowtie2</vt:lpstr>
      <vt:lpstr>bowtie2 Exercise: Create a bowtie2.sh script</vt:lpstr>
      <vt:lpstr>bowtie2 Exercise: Create a bowtie2.sh script</vt:lpstr>
      <vt:lpstr>Check on jobs:</vt:lpstr>
      <vt:lpstr>HISAT2 - Hierarchical Indexing for Spliced Alignment of Transcripts</vt:lpstr>
      <vt:lpstr>HISAT2 - Hierarchical Indexing for Spliced Alignment of Transcripts</vt:lpstr>
      <vt:lpstr>STAR - Spliced Transcripts Alignment to a Reference</vt:lpstr>
      <vt:lpstr>minimap2</vt:lpstr>
      <vt:lpstr>minimap2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Haley Sharon Carter</dc:creator>
  <cp:lastModifiedBy>Haley Sharon Carter</cp:lastModifiedBy>
  <cp:revision>2</cp:revision>
  <dcterms:created xsi:type="dcterms:W3CDTF">2024-07-05T17:47:18Z</dcterms:created>
  <dcterms:modified xsi:type="dcterms:W3CDTF">2024-10-16T15:11:44Z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0x010100A0BC9924B2BE754D9B1ADDA1D4CEDCCC</vt:lpwstr>
  </property>
  <property fmtid="{D5CDD505-2E9C-101B-9397-08002B2CF9AE}" pid="3" name="MediaServiceImageTags">
    <vt:lpwstr/>
  </property>
</Properties>
</file>