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484" r:id="rId6"/>
    <p:sldId id="487" r:id="rId7"/>
    <p:sldId id="272" r:id="rId8"/>
    <p:sldId id="257" r:id="rId9"/>
    <p:sldId id="491" r:id="rId10"/>
    <p:sldId id="488" r:id="rId11"/>
    <p:sldId id="264" r:id="rId12"/>
    <p:sldId id="493" r:id="rId13"/>
    <p:sldId id="494" r:id="rId14"/>
    <p:sldId id="489" r:id="rId15"/>
    <p:sldId id="497" r:id="rId16"/>
    <p:sldId id="495" r:id="rId17"/>
    <p:sldId id="502" r:id="rId18"/>
    <p:sldId id="501" r:id="rId19"/>
    <p:sldId id="490" r:id="rId20"/>
    <p:sldId id="504" r:id="rId21"/>
    <p:sldId id="506" r:id="rId22"/>
    <p:sldId id="496" r:id="rId23"/>
    <p:sldId id="505" r:id="rId24"/>
    <p:sldId id="503" r:id="rId25"/>
    <p:sldId id="499" r:id="rId26"/>
    <p:sldId id="507" r:id="rId27"/>
    <p:sldId id="508" r:id="rId28"/>
    <p:sldId id="50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5C189A-AF49-B54E-8338-CC4BB317B0A6}" v="74" dt="2025-04-23T12:57:25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66" autoAdjust="0"/>
    <p:restoredTop sz="96208"/>
  </p:normalViewPr>
  <p:slideViewPr>
    <p:cSldViewPr snapToGrid="0">
      <p:cViewPr varScale="1">
        <p:scale>
          <a:sx n="92" d="100"/>
          <a:sy n="92" d="100"/>
        </p:scale>
        <p:origin x="20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0D4CF9-4654-4EDB-893B-0215715C498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62CD4B9-0EFA-48FC-86C5-5523346569D7}">
      <dgm:prSet/>
      <dgm:spPr/>
      <dgm:t>
        <a:bodyPr/>
        <a:lstStyle/>
        <a:p>
          <a:r>
            <a:rPr lang="en-US"/>
            <a:t>often aligning to a reference genome</a:t>
          </a:r>
        </a:p>
      </dgm:t>
    </dgm:pt>
    <dgm:pt modelId="{61262882-E4E3-4344-998F-FCD74C1C7A1C}" type="parTrans" cxnId="{C2F5D334-90BE-4997-856E-9E131E979B2D}">
      <dgm:prSet/>
      <dgm:spPr/>
      <dgm:t>
        <a:bodyPr/>
        <a:lstStyle/>
        <a:p>
          <a:endParaRPr lang="en-US"/>
        </a:p>
      </dgm:t>
    </dgm:pt>
    <dgm:pt modelId="{362E1870-9499-421E-A157-6719DDBB108C}" type="sibTrans" cxnId="{C2F5D334-90BE-4997-856E-9E131E979B2D}">
      <dgm:prSet/>
      <dgm:spPr/>
      <dgm:t>
        <a:bodyPr/>
        <a:lstStyle/>
        <a:p>
          <a:endParaRPr lang="en-US"/>
        </a:p>
      </dgm:t>
    </dgm:pt>
    <dgm:pt modelId="{9B01C087-DC58-48AC-9804-9A7C9C864DE7}">
      <dgm:prSet/>
      <dgm:spPr/>
      <dgm:t>
        <a:bodyPr/>
        <a:lstStyle/>
        <a:p>
          <a:r>
            <a:rPr lang="en-US"/>
            <a:t>create a standard index to map to</a:t>
          </a:r>
        </a:p>
      </dgm:t>
    </dgm:pt>
    <dgm:pt modelId="{42655531-E4BC-41C4-AFF6-11A9CDE5A6B4}" type="parTrans" cxnId="{10CFDFD6-7A8A-4A93-901C-E04D748E0D9B}">
      <dgm:prSet/>
      <dgm:spPr/>
      <dgm:t>
        <a:bodyPr/>
        <a:lstStyle/>
        <a:p>
          <a:endParaRPr lang="en-US"/>
        </a:p>
      </dgm:t>
    </dgm:pt>
    <dgm:pt modelId="{5BA466E3-E71A-4DE6-8BFC-8842F81B29CA}" type="sibTrans" cxnId="{10CFDFD6-7A8A-4A93-901C-E04D748E0D9B}">
      <dgm:prSet/>
      <dgm:spPr/>
      <dgm:t>
        <a:bodyPr/>
        <a:lstStyle/>
        <a:p>
          <a:endParaRPr lang="en-US"/>
        </a:p>
      </dgm:t>
    </dgm:pt>
    <dgm:pt modelId="{E3BCCF65-D7CA-4628-A98C-8E84A0AD97F2}">
      <dgm:prSet/>
      <dgm:spPr/>
      <dgm:t>
        <a:bodyPr/>
        <a:lstStyle/>
        <a:p>
          <a:r>
            <a:rPr lang="en-US"/>
            <a:t>most RNA-seq data is mature mRNA</a:t>
          </a:r>
        </a:p>
      </dgm:t>
    </dgm:pt>
    <dgm:pt modelId="{7FA29617-92B3-4248-93B6-28856326AB4B}" type="parTrans" cxnId="{B29DDC69-3000-414B-B83E-5EB39FF5F3C6}">
      <dgm:prSet/>
      <dgm:spPr/>
      <dgm:t>
        <a:bodyPr/>
        <a:lstStyle/>
        <a:p>
          <a:endParaRPr lang="en-US"/>
        </a:p>
      </dgm:t>
    </dgm:pt>
    <dgm:pt modelId="{912F7CC6-2E6B-434A-909A-EFDB6D9B36FC}" type="sibTrans" cxnId="{B29DDC69-3000-414B-B83E-5EB39FF5F3C6}">
      <dgm:prSet/>
      <dgm:spPr/>
      <dgm:t>
        <a:bodyPr/>
        <a:lstStyle/>
        <a:p>
          <a:endParaRPr lang="en-US"/>
        </a:p>
      </dgm:t>
    </dgm:pt>
    <dgm:pt modelId="{3C0A5E95-9E95-4473-8863-595413649B2E}">
      <dgm:prSet/>
      <dgm:spPr/>
      <dgm:t>
        <a:bodyPr/>
        <a:lstStyle/>
        <a:p>
          <a:r>
            <a:rPr lang="en-US"/>
            <a:t>typically no introns in the sequence of reads</a:t>
          </a:r>
        </a:p>
      </dgm:t>
    </dgm:pt>
    <dgm:pt modelId="{0D40320D-71CE-4CFF-9594-EB6F1DF0666B}" type="parTrans" cxnId="{EBD517B3-F063-4069-89D2-81D279106C5A}">
      <dgm:prSet/>
      <dgm:spPr/>
      <dgm:t>
        <a:bodyPr/>
        <a:lstStyle/>
        <a:p>
          <a:endParaRPr lang="en-US"/>
        </a:p>
      </dgm:t>
    </dgm:pt>
    <dgm:pt modelId="{62717F2B-D111-446A-99CF-C7F811151004}" type="sibTrans" cxnId="{EBD517B3-F063-4069-89D2-81D279106C5A}">
      <dgm:prSet/>
      <dgm:spPr/>
      <dgm:t>
        <a:bodyPr/>
        <a:lstStyle/>
        <a:p>
          <a:endParaRPr lang="en-US"/>
        </a:p>
      </dgm:t>
    </dgm:pt>
    <dgm:pt modelId="{05185372-1836-4B1A-A99B-BCFCD6742BA7}">
      <dgm:prSet/>
      <dgm:spPr/>
      <dgm:t>
        <a:bodyPr/>
        <a:lstStyle/>
        <a:p>
          <a:r>
            <a:rPr lang="en-US"/>
            <a:t>but genomes have introns!</a:t>
          </a:r>
        </a:p>
      </dgm:t>
    </dgm:pt>
    <dgm:pt modelId="{02305D74-A68B-444F-9CC8-0DA13D54DE2E}" type="parTrans" cxnId="{E711BF66-4703-4635-B767-C64B30AB17CE}">
      <dgm:prSet/>
      <dgm:spPr/>
      <dgm:t>
        <a:bodyPr/>
        <a:lstStyle/>
        <a:p>
          <a:endParaRPr lang="en-US"/>
        </a:p>
      </dgm:t>
    </dgm:pt>
    <dgm:pt modelId="{56F938C2-BF01-442D-B9F1-6FE3FF18C33D}" type="sibTrans" cxnId="{E711BF66-4703-4635-B767-C64B30AB17CE}">
      <dgm:prSet/>
      <dgm:spPr/>
      <dgm:t>
        <a:bodyPr/>
        <a:lstStyle/>
        <a:p>
          <a:endParaRPr lang="en-US"/>
        </a:p>
      </dgm:t>
    </dgm:pt>
    <dgm:pt modelId="{F9526493-77D9-4524-AC52-1E12E3E30C24}">
      <dgm:prSet/>
      <dgm:spPr/>
      <dgm:t>
        <a:bodyPr/>
        <a:lstStyle/>
        <a:p>
          <a:r>
            <a:rPr lang="en-US"/>
            <a:t>might introduce long gaps in the alignment, which are generally penalized against when determining the `best` mapping of a read</a:t>
          </a:r>
        </a:p>
      </dgm:t>
    </dgm:pt>
    <dgm:pt modelId="{24A75750-EEAF-4C0B-BB89-CC65E5B60352}" type="parTrans" cxnId="{488058CE-0546-4992-937A-18DBF87A3087}">
      <dgm:prSet/>
      <dgm:spPr/>
      <dgm:t>
        <a:bodyPr/>
        <a:lstStyle/>
        <a:p>
          <a:endParaRPr lang="en-US"/>
        </a:p>
      </dgm:t>
    </dgm:pt>
    <dgm:pt modelId="{EB36A871-3F54-4D44-930B-A6BC738DC565}" type="sibTrans" cxnId="{488058CE-0546-4992-937A-18DBF87A3087}">
      <dgm:prSet/>
      <dgm:spPr/>
      <dgm:t>
        <a:bodyPr/>
        <a:lstStyle/>
        <a:p>
          <a:endParaRPr lang="en-US"/>
        </a:p>
      </dgm:t>
    </dgm:pt>
    <dgm:pt modelId="{C0B97DBB-9F68-4BC2-B864-A16578CCAC9E}">
      <dgm:prSet/>
      <dgm:spPr/>
      <dgm:t>
        <a:bodyPr/>
        <a:lstStyle/>
        <a:p>
          <a:r>
            <a:rPr lang="en-US"/>
            <a:t>might show two or more partial matches for a read to different exons</a:t>
          </a:r>
        </a:p>
      </dgm:t>
    </dgm:pt>
    <dgm:pt modelId="{C89AB94B-24BA-4898-A577-3B83B229B0FE}" type="parTrans" cxnId="{A0681A61-E2F6-40FC-BF8C-A6C1A956137B}">
      <dgm:prSet/>
      <dgm:spPr/>
      <dgm:t>
        <a:bodyPr/>
        <a:lstStyle/>
        <a:p>
          <a:endParaRPr lang="en-US"/>
        </a:p>
      </dgm:t>
    </dgm:pt>
    <dgm:pt modelId="{ED1EE5CC-31F0-43F5-88AA-2D18D1F01D2D}" type="sibTrans" cxnId="{A0681A61-E2F6-40FC-BF8C-A6C1A956137B}">
      <dgm:prSet/>
      <dgm:spPr/>
      <dgm:t>
        <a:bodyPr/>
        <a:lstStyle/>
        <a:p>
          <a:endParaRPr lang="en-US"/>
        </a:p>
      </dgm:t>
    </dgm:pt>
    <dgm:pt modelId="{AA3EB38E-A598-444B-B132-0FC987AE9297}">
      <dgm:prSet/>
      <dgm:spPr/>
      <dgm:t>
        <a:bodyPr/>
        <a:lstStyle/>
        <a:p>
          <a:r>
            <a:rPr lang="en-US"/>
            <a:t>spice-aware aligners</a:t>
          </a:r>
        </a:p>
      </dgm:t>
    </dgm:pt>
    <dgm:pt modelId="{49DB71FB-D232-4E0D-9F84-F4BD4FB30EDF}" type="parTrans" cxnId="{8A2B7949-986E-4BF7-A07A-43ABC1FC6030}">
      <dgm:prSet/>
      <dgm:spPr/>
      <dgm:t>
        <a:bodyPr/>
        <a:lstStyle/>
        <a:p>
          <a:endParaRPr lang="en-US"/>
        </a:p>
      </dgm:t>
    </dgm:pt>
    <dgm:pt modelId="{DB72A72A-0553-4101-9B32-D25F66B9AAB3}" type="sibTrans" cxnId="{8A2B7949-986E-4BF7-A07A-43ABC1FC6030}">
      <dgm:prSet/>
      <dgm:spPr/>
      <dgm:t>
        <a:bodyPr/>
        <a:lstStyle/>
        <a:p>
          <a:endParaRPr lang="en-US"/>
        </a:p>
      </dgm:t>
    </dgm:pt>
    <dgm:pt modelId="{F5A43270-5A2A-4350-BD79-E9E518D109A9}">
      <dgm:prSet/>
      <dgm:spPr/>
      <dgm:t>
        <a:bodyPr/>
        <a:lstStyle/>
        <a:p>
          <a:r>
            <a:rPr lang="en-US"/>
            <a:t>allows identification of novel splice junctions, regions of expression, structural variants...</a:t>
          </a:r>
        </a:p>
      </dgm:t>
    </dgm:pt>
    <dgm:pt modelId="{428FB924-7074-4FED-B7B3-B0145786FD90}" type="parTrans" cxnId="{67FFC025-0E14-4283-8217-2780194410E7}">
      <dgm:prSet/>
      <dgm:spPr/>
      <dgm:t>
        <a:bodyPr/>
        <a:lstStyle/>
        <a:p>
          <a:endParaRPr lang="en-US"/>
        </a:p>
      </dgm:t>
    </dgm:pt>
    <dgm:pt modelId="{FEEFC49A-63AC-4630-892E-FEDB4F6FA389}" type="sibTrans" cxnId="{67FFC025-0E14-4283-8217-2780194410E7}">
      <dgm:prSet/>
      <dgm:spPr/>
      <dgm:t>
        <a:bodyPr/>
        <a:lstStyle/>
        <a:p>
          <a:endParaRPr lang="en-US"/>
        </a:p>
      </dgm:t>
    </dgm:pt>
    <dgm:pt modelId="{0FC111D6-200E-8A4A-940D-7DF96AA1B76F}" type="pres">
      <dgm:prSet presAssocID="{990D4CF9-4654-4EDB-893B-0215715C4989}" presName="linear" presStyleCnt="0">
        <dgm:presLayoutVars>
          <dgm:animLvl val="lvl"/>
          <dgm:resizeHandles val="exact"/>
        </dgm:presLayoutVars>
      </dgm:prSet>
      <dgm:spPr/>
    </dgm:pt>
    <dgm:pt modelId="{E024290C-3568-6441-8A1A-CEEFA960677D}" type="pres">
      <dgm:prSet presAssocID="{662CD4B9-0EFA-48FC-86C5-5523346569D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799A4C3-3885-F24B-94C0-C00C6B8CF4FD}" type="pres">
      <dgm:prSet presAssocID="{662CD4B9-0EFA-48FC-86C5-5523346569D7}" presName="childText" presStyleLbl="revTx" presStyleIdx="0" presStyleCnt="4">
        <dgm:presLayoutVars>
          <dgm:bulletEnabled val="1"/>
        </dgm:presLayoutVars>
      </dgm:prSet>
      <dgm:spPr/>
    </dgm:pt>
    <dgm:pt modelId="{A16F9D22-E52F-0044-BF20-8352A10DA544}" type="pres">
      <dgm:prSet presAssocID="{E3BCCF65-D7CA-4628-A98C-8E84A0AD97F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05F88FF-A3D5-F342-AD80-829A3C3F0D0C}" type="pres">
      <dgm:prSet presAssocID="{E3BCCF65-D7CA-4628-A98C-8E84A0AD97F2}" presName="childText" presStyleLbl="revTx" presStyleIdx="1" presStyleCnt="4">
        <dgm:presLayoutVars>
          <dgm:bulletEnabled val="1"/>
        </dgm:presLayoutVars>
      </dgm:prSet>
      <dgm:spPr/>
    </dgm:pt>
    <dgm:pt modelId="{F7ED4FA7-2B48-AB4A-B012-C18C379BB991}" type="pres">
      <dgm:prSet presAssocID="{05185372-1836-4B1A-A99B-BCFCD6742BA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0615B4F-105C-9247-9B53-CDC8B011CE30}" type="pres">
      <dgm:prSet presAssocID="{05185372-1836-4B1A-A99B-BCFCD6742BA7}" presName="childText" presStyleLbl="revTx" presStyleIdx="2" presStyleCnt="4">
        <dgm:presLayoutVars>
          <dgm:bulletEnabled val="1"/>
        </dgm:presLayoutVars>
      </dgm:prSet>
      <dgm:spPr/>
    </dgm:pt>
    <dgm:pt modelId="{888E08AA-240C-BE48-BBB6-4FFDD7DB1B3B}" type="pres">
      <dgm:prSet presAssocID="{AA3EB38E-A598-444B-B132-0FC987AE929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067B004-AE2B-A040-B1A9-B587A7AC528D}" type="pres">
      <dgm:prSet presAssocID="{AA3EB38E-A598-444B-B132-0FC987AE9297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32F2FA12-3F60-674F-B644-25C4766E9515}" type="presOf" srcId="{E3BCCF65-D7CA-4628-A98C-8E84A0AD97F2}" destId="{A16F9D22-E52F-0044-BF20-8352A10DA544}" srcOrd="0" destOrd="0" presId="urn:microsoft.com/office/officeart/2005/8/layout/vList2"/>
    <dgm:cxn modelId="{1B4F1A20-8477-8B48-83D9-67FCFEC16B89}" type="presOf" srcId="{990D4CF9-4654-4EDB-893B-0215715C4989}" destId="{0FC111D6-200E-8A4A-940D-7DF96AA1B76F}" srcOrd="0" destOrd="0" presId="urn:microsoft.com/office/officeart/2005/8/layout/vList2"/>
    <dgm:cxn modelId="{67FFC025-0E14-4283-8217-2780194410E7}" srcId="{AA3EB38E-A598-444B-B132-0FC987AE9297}" destId="{F5A43270-5A2A-4350-BD79-E9E518D109A9}" srcOrd="0" destOrd="0" parTransId="{428FB924-7074-4FED-B7B3-B0145786FD90}" sibTransId="{FEEFC49A-63AC-4630-892E-FEDB4F6FA389}"/>
    <dgm:cxn modelId="{C2F5D334-90BE-4997-856E-9E131E979B2D}" srcId="{990D4CF9-4654-4EDB-893B-0215715C4989}" destId="{662CD4B9-0EFA-48FC-86C5-5523346569D7}" srcOrd="0" destOrd="0" parTransId="{61262882-E4E3-4344-998F-FCD74C1C7A1C}" sibTransId="{362E1870-9499-421E-A157-6719DDBB108C}"/>
    <dgm:cxn modelId="{5126EC36-C1AA-4F4E-BA8E-1ADD211C7E8E}" type="presOf" srcId="{AA3EB38E-A598-444B-B132-0FC987AE9297}" destId="{888E08AA-240C-BE48-BBB6-4FFDD7DB1B3B}" srcOrd="0" destOrd="0" presId="urn:microsoft.com/office/officeart/2005/8/layout/vList2"/>
    <dgm:cxn modelId="{A6454B41-ABD0-D348-BB36-CF958A42A21A}" type="presOf" srcId="{C0B97DBB-9F68-4BC2-B864-A16578CCAC9E}" destId="{A0615B4F-105C-9247-9B53-CDC8B011CE30}" srcOrd="0" destOrd="1" presId="urn:microsoft.com/office/officeart/2005/8/layout/vList2"/>
    <dgm:cxn modelId="{CCB05D41-BA68-AD46-AAF2-B5C6A546DBF7}" type="presOf" srcId="{9B01C087-DC58-48AC-9804-9A7C9C864DE7}" destId="{4799A4C3-3885-F24B-94C0-C00C6B8CF4FD}" srcOrd="0" destOrd="0" presId="urn:microsoft.com/office/officeart/2005/8/layout/vList2"/>
    <dgm:cxn modelId="{8A2B7949-986E-4BF7-A07A-43ABC1FC6030}" srcId="{990D4CF9-4654-4EDB-893B-0215715C4989}" destId="{AA3EB38E-A598-444B-B132-0FC987AE9297}" srcOrd="3" destOrd="0" parTransId="{49DB71FB-D232-4E0D-9F84-F4BD4FB30EDF}" sibTransId="{DB72A72A-0553-4101-9B32-D25F66B9AAB3}"/>
    <dgm:cxn modelId="{A0681A61-E2F6-40FC-BF8C-A6C1A956137B}" srcId="{05185372-1836-4B1A-A99B-BCFCD6742BA7}" destId="{C0B97DBB-9F68-4BC2-B864-A16578CCAC9E}" srcOrd="1" destOrd="0" parTransId="{C89AB94B-24BA-4898-A577-3B83B229B0FE}" sibTransId="{ED1EE5CC-31F0-43F5-88AA-2D18D1F01D2D}"/>
    <dgm:cxn modelId="{E711BF66-4703-4635-B767-C64B30AB17CE}" srcId="{990D4CF9-4654-4EDB-893B-0215715C4989}" destId="{05185372-1836-4B1A-A99B-BCFCD6742BA7}" srcOrd="2" destOrd="0" parTransId="{02305D74-A68B-444F-9CC8-0DA13D54DE2E}" sibTransId="{56F938C2-BF01-442D-B9F1-6FE3FF18C33D}"/>
    <dgm:cxn modelId="{B29DDC69-3000-414B-B83E-5EB39FF5F3C6}" srcId="{990D4CF9-4654-4EDB-893B-0215715C4989}" destId="{E3BCCF65-D7CA-4628-A98C-8E84A0AD97F2}" srcOrd="1" destOrd="0" parTransId="{7FA29617-92B3-4248-93B6-28856326AB4B}" sibTransId="{912F7CC6-2E6B-434A-909A-EFDB6D9B36FC}"/>
    <dgm:cxn modelId="{09D4D9A4-4D48-F949-AFFF-4ED9C14D8E6B}" type="presOf" srcId="{F5A43270-5A2A-4350-BD79-E9E518D109A9}" destId="{6067B004-AE2B-A040-B1A9-B587A7AC528D}" srcOrd="0" destOrd="0" presId="urn:microsoft.com/office/officeart/2005/8/layout/vList2"/>
    <dgm:cxn modelId="{EBD517B3-F063-4069-89D2-81D279106C5A}" srcId="{E3BCCF65-D7CA-4628-A98C-8E84A0AD97F2}" destId="{3C0A5E95-9E95-4473-8863-595413649B2E}" srcOrd="0" destOrd="0" parTransId="{0D40320D-71CE-4CFF-9594-EB6F1DF0666B}" sibTransId="{62717F2B-D111-446A-99CF-C7F811151004}"/>
    <dgm:cxn modelId="{FDDD1AC1-3741-1C4B-9245-E0BC195B0238}" type="presOf" srcId="{05185372-1836-4B1A-A99B-BCFCD6742BA7}" destId="{F7ED4FA7-2B48-AB4A-B012-C18C379BB991}" srcOrd="0" destOrd="0" presId="urn:microsoft.com/office/officeart/2005/8/layout/vList2"/>
    <dgm:cxn modelId="{488058CE-0546-4992-937A-18DBF87A3087}" srcId="{05185372-1836-4B1A-A99B-BCFCD6742BA7}" destId="{F9526493-77D9-4524-AC52-1E12E3E30C24}" srcOrd="0" destOrd="0" parTransId="{24A75750-EEAF-4C0B-BB89-CC65E5B60352}" sibTransId="{EB36A871-3F54-4D44-930B-A6BC738DC565}"/>
    <dgm:cxn modelId="{CE0580D6-437F-CE4A-9E6D-B9EC2C82BE55}" type="presOf" srcId="{662CD4B9-0EFA-48FC-86C5-5523346569D7}" destId="{E024290C-3568-6441-8A1A-CEEFA960677D}" srcOrd="0" destOrd="0" presId="urn:microsoft.com/office/officeart/2005/8/layout/vList2"/>
    <dgm:cxn modelId="{10CFDFD6-7A8A-4A93-901C-E04D748E0D9B}" srcId="{662CD4B9-0EFA-48FC-86C5-5523346569D7}" destId="{9B01C087-DC58-48AC-9804-9A7C9C864DE7}" srcOrd="0" destOrd="0" parTransId="{42655531-E4BC-41C4-AFF6-11A9CDE5A6B4}" sibTransId="{5BA466E3-E71A-4DE6-8BFC-8842F81B29CA}"/>
    <dgm:cxn modelId="{CCB368DE-97FC-504C-A920-02BEAC850E48}" type="presOf" srcId="{3C0A5E95-9E95-4473-8863-595413649B2E}" destId="{005F88FF-A3D5-F342-AD80-829A3C3F0D0C}" srcOrd="0" destOrd="0" presId="urn:microsoft.com/office/officeart/2005/8/layout/vList2"/>
    <dgm:cxn modelId="{90FC3AE1-DC7C-B74E-99E8-668EB3A38291}" type="presOf" srcId="{F9526493-77D9-4524-AC52-1E12E3E30C24}" destId="{A0615B4F-105C-9247-9B53-CDC8B011CE30}" srcOrd="0" destOrd="0" presId="urn:microsoft.com/office/officeart/2005/8/layout/vList2"/>
    <dgm:cxn modelId="{56B0C368-7952-024A-8558-E71B9840A922}" type="presParOf" srcId="{0FC111D6-200E-8A4A-940D-7DF96AA1B76F}" destId="{E024290C-3568-6441-8A1A-CEEFA960677D}" srcOrd="0" destOrd="0" presId="urn:microsoft.com/office/officeart/2005/8/layout/vList2"/>
    <dgm:cxn modelId="{F070834A-0159-C745-BC3E-B1EA2451F8C4}" type="presParOf" srcId="{0FC111D6-200E-8A4A-940D-7DF96AA1B76F}" destId="{4799A4C3-3885-F24B-94C0-C00C6B8CF4FD}" srcOrd="1" destOrd="0" presId="urn:microsoft.com/office/officeart/2005/8/layout/vList2"/>
    <dgm:cxn modelId="{DBE5166B-EFBC-A846-9503-F882AD816203}" type="presParOf" srcId="{0FC111D6-200E-8A4A-940D-7DF96AA1B76F}" destId="{A16F9D22-E52F-0044-BF20-8352A10DA544}" srcOrd="2" destOrd="0" presId="urn:microsoft.com/office/officeart/2005/8/layout/vList2"/>
    <dgm:cxn modelId="{F9D57895-76A4-3946-8134-4CBB6B6146AA}" type="presParOf" srcId="{0FC111D6-200E-8A4A-940D-7DF96AA1B76F}" destId="{005F88FF-A3D5-F342-AD80-829A3C3F0D0C}" srcOrd="3" destOrd="0" presId="urn:microsoft.com/office/officeart/2005/8/layout/vList2"/>
    <dgm:cxn modelId="{CF25FE61-6C6A-9241-9AB7-A6AA5F1FC2BC}" type="presParOf" srcId="{0FC111D6-200E-8A4A-940D-7DF96AA1B76F}" destId="{F7ED4FA7-2B48-AB4A-B012-C18C379BB991}" srcOrd="4" destOrd="0" presId="urn:microsoft.com/office/officeart/2005/8/layout/vList2"/>
    <dgm:cxn modelId="{0496B8ED-52B5-664C-9385-AFF9CECD4EE8}" type="presParOf" srcId="{0FC111D6-200E-8A4A-940D-7DF96AA1B76F}" destId="{A0615B4F-105C-9247-9B53-CDC8B011CE30}" srcOrd="5" destOrd="0" presId="urn:microsoft.com/office/officeart/2005/8/layout/vList2"/>
    <dgm:cxn modelId="{AF5D0496-A4EE-D441-908D-AA58C8A884D0}" type="presParOf" srcId="{0FC111D6-200E-8A4A-940D-7DF96AA1B76F}" destId="{888E08AA-240C-BE48-BBB6-4FFDD7DB1B3B}" srcOrd="6" destOrd="0" presId="urn:microsoft.com/office/officeart/2005/8/layout/vList2"/>
    <dgm:cxn modelId="{9EBB432C-C7CA-6A45-8EC7-25A2EC085A2F}" type="presParOf" srcId="{0FC111D6-200E-8A4A-940D-7DF96AA1B76F}" destId="{6067B004-AE2B-A040-B1A9-B587A7AC528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CC766A-A000-461F-A902-FD9A1AD9A75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89804D-95C5-4C14-8249-F4FEF0CA26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Generate genome index files</a:t>
          </a:r>
        </a:p>
      </dgm:t>
    </dgm:pt>
    <dgm:pt modelId="{E4D8F6D2-3613-45A8-8712-29CFA7CA7C15}" type="parTrans" cxnId="{64D31422-A7AD-4509-A84D-ADC62CB3F765}">
      <dgm:prSet/>
      <dgm:spPr/>
      <dgm:t>
        <a:bodyPr/>
        <a:lstStyle/>
        <a:p>
          <a:endParaRPr lang="en-US"/>
        </a:p>
      </dgm:t>
    </dgm:pt>
    <dgm:pt modelId="{A252B4A1-ADF2-47FB-85D0-BFE11AE80F28}" type="sibTrans" cxnId="{64D31422-A7AD-4509-A84D-ADC62CB3F765}">
      <dgm:prSet/>
      <dgm:spPr/>
      <dgm:t>
        <a:bodyPr/>
        <a:lstStyle/>
        <a:p>
          <a:endParaRPr lang="en-US"/>
        </a:p>
      </dgm:t>
    </dgm:pt>
    <dgm:pt modelId="{5BEF028C-C2D6-46DA-98B1-7F3DA6E533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Map reads to the genome</a:t>
          </a:r>
        </a:p>
      </dgm:t>
    </dgm:pt>
    <dgm:pt modelId="{B8D14DAB-4819-4312-B80F-81A8899E0D5F}" type="parTrans" cxnId="{0924F605-5A97-44BE-B9F8-BE41B0B59B32}">
      <dgm:prSet/>
      <dgm:spPr/>
      <dgm:t>
        <a:bodyPr/>
        <a:lstStyle/>
        <a:p>
          <a:endParaRPr lang="en-US"/>
        </a:p>
      </dgm:t>
    </dgm:pt>
    <dgm:pt modelId="{ACE1C22A-E869-4DBA-A80C-99AAA3B3C04F}" type="sibTrans" cxnId="{0924F605-5A97-44BE-B9F8-BE41B0B59B32}">
      <dgm:prSet/>
      <dgm:spPr/>
      <dgm:t>
        <a:bodyPr/>
        <a:lstStyle/>
        <a:p>
          <a:endParaRPr lang="en-US"/>
        </a:p>
      </dgm:t>
    </dgm:pt>
    <dgm:pt modelId="{A79FDF05-0FF0-4C67-BC88-B0EB8CF85F51}" type="pres">
      <dgm:prSet presAssocID="{4DCC766A-A000-461F-A902-FD9A1AD9A75E}" presName="root" presStyleCnt="0">
        <dgm:presLayoutVars>
          <dgm:dir/>
          <dgm:resizeHandles val="exact"/>
        </dgm:presLayoutVars>
      </dgm:prSet>
      <dgm:spPr/>
    </dgm:pt>
    <dgm:pt modelId="{22617DBB-01FE-469E-B5AA-DEAFCC274E6C}" type="pres">
      <dgm:prSet presAssocID="{0389804D-95C5-4C14-8249-F4FEF0CA2619}" presName="compNode" presStyleCnt="0"/>
      <dgm:spPr/>
    </dgm:pt>
    <dgm:pt modelId="{717823A2-88AA-41C2-A299-14C1534DB5D8}" type="pres">
      <dgm:prSet presAssocID="{0389804D-95C5-4C14-8249-F4FEF0CA2619}" presName="bgRect" presStyleLbl="bgShp" presStyleIdx="0" presStyleCnt="2"/>
      <dgm:spPr/>
    </dgm:pt>
    <dgm:pt modelId="{C708434A-B984-4DFC-8A0F-146DE5777F5C}" type="pres">
      <dgm:prSet presAssocID="{0389804D-95C5-4C14-8249-F4FEF0CA26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705CDF-3CD8-425F-B71A-128C80CF0ECA}" type="pres">
      <dgm:prSet presAssocID="{0389804D-95C5-4C14-8249-F4FEF0CA2619}" presName="spaceRect" presStyleCnt="0"/>
      <dgm:spPr/>
    </dgm:pt>
    <dgm:pt modelId="{53790393-A3DD-4EF6-9B18-226B7C42F70D}" type="pres">
      <dgm:prSet presAssocID="{0389804D-95C5-4C14-8249-F4FEF0CA2619}" presName="parTx" presStyleLbl="revTx" presStyleIdx="0" presStyleCnt="2">
        <dgm:presLayoutVars>
          <dgm:chMax val="0"/>
          <dgm:chPref val="0"/>
        </dgm:presLayoutVars>
      </dgm:prSet>
      <dgm:spPr/>
    </dgm:pt>
    <dgm:pt modelId="{B68490C4-FF0C-46C8-9B9D-E926524662F5}" type="pres">
      <dgm:prSet presAssocID="{A252B4A1-ADF2-47FB-85D0-BFE11AE80F28}" presName="sibTrans" presStyleCnt="0"/>
      <dgm:spPr/>
    </dgm:pt>
    <dgm:pt modelId="{A0A88084-D654-42D9-8D4A-BB305FC40FD0}" type="pres">
      <dgm:prSet presAssocID="{5BEF028C-C2D6-46DA-98B1-7F3DA6E533E6}" presName="compNode" presStyleCnt="0"/>
      <dgm:spPr/>
    </dgm:pt>
    <dgm:pt modelId="{FC3994A5-9FAE-4501-A1AC-4533E443EC1F}" type="pres">
      <dgm:prSet presAssocID="{5BEF028C-C2D6-46DA-98B1-7F3DA6E533E6}" presName="bgRect" presStyleLbl="bgShp" presStyleIdx="1" presStyleCnt="2"/>
      <dgm:spPr/>
    </dgm:pt>
    <dgm:pt modelId="{7C38195C-E9DD-41F3-ABDB-15CAD17042C9}" type="pres">
      <dgm:prSet presAssocID="{5BEF028C-C2D6-46DA-98B1-7F3DA6E533E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622DAAFB-838C-485B-A481-D3A968AD9549}" type="pres">
      <dgm:prSet presAssocID="{5BEF028C-C2D6-46DA-98B1-7F3DA6E533E6}" presName="spaceRect" presStyleCnt="0"/>
      <dgm:spPr/>
    </dgm:pt>
    <dgm:pt modelId="{D7396D1A-984E-4BFF-94A2-5A66EC91DE0F}" type="pres">
      <dgm:prSet presAssocID="{5BEF028C-C2D6-46DA-98B1-7F3DA6E533E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924F605-5A97-44BE-B9F8-BE41B0B59B32}" srcId="{4DCC766A-A000-461F-A902-FD9A1AD9A75E}" destId="{5BEF028C-C2D6-46DA-98B1-7F3DA6E533E6}" srcOrd="1" destOrd="0" parTransId="{B8D14DAB-4819-4312-B80F-81A8899E0D5F}" sibTransId="{ACE1C22A-E869-4DBA-A80C-99AAA3B3C04F}"/>
    <dgm:cxn modelId="{64D31422-A7AD-4509-A84D-ADC62CB3F765}" srcId="{4DCC766A-A000-461F-A902-FD9A1AD9A75E}" destId="{0389804D-95C5-4C14-8249-F4FEF0CA2619}" srcOrd="0" destOrd="0" parTransId="{E4D8F6D2-3613-45A8-8712-29CFA7CA7C15}" sibTransId="{A252B4A1-ADF2-47FB-85D0-BFE11AE80F28}"/>
    <dgm:cxn modelId="{18E4507E-964E-4D42-8E72-3C5341E4F95F}" type="presOf" srcId="{4DCC766A-A000-461F-A902-FD9A1AD9A75E}" destId="{A79FDF05-0FF0-4C67-BC88-B0EB8CF85F51}" srcOrd="0" destOrd="0" presId="urn:microsoft.com/office/officeart/2018/2/layout/IconVerticalSolidList"/>
    <dgm:cxn modelId="{20FC1298-BB55-4B43-AE2B-EFEBFE5EE392}" type="presOf" srcId="{0389804D-95C5-4C14-8249-F4FEF0CA2619}" destId="{53790393-A3DD-4EF6-9B18-226B7C42F70D}" srcOrd="0" destOrd="0" presId="urn:microsoft.com/office/officeart/2018/2/layout/IconVerticalSolidList"/>
    <dgm:cxn modelId="{3B0A38F7-F084-454C-97B4-4A92641070E9}" type="presOf" srcId="{5BEF028C-C2D6-46DA-98B1-7F3DA6E533E6}" destId="{D7396D1A-984E-4BFF-94A2-5A66EC91DE0F}" srcOrd="0" destOrd="0" presId="urn:microsoft.com/office/officeart/2018/2/layout/IconVerticalSolidList"/>
    <dgm:cxn modelId="{C52E3FF6-82D8-4C80-A449-92BD51BC6110}" type="presParOf" srcId="{A79FDF05-0FF0-4C67-BC88-B0EB8CF85F51}" destId="{22617DBB-01FE-469E-B5AA-DEAFCC274E6C}" srcOrd="0" destOrd="0" presId="urn:microsoft.com/office/officeart/2018/2/layout/IconVerticalSolidList"/>
    <dgm:cxn modelId="{F3EEB974-2B1C-480A-B550-99908A78DCB2}" type="presParOf" srcId="{22617DBB-01FE-469E-B5AA-DEAFCC274E6C}" destId="{717823A2-88AA-41C2-A299-14C1534DB5D8}" srcOrd="0" destOrd="0" presId="urn:microsoft.com/office/officeart/2018/2/layout/IconVerticalSolidList"/>
    <dgm:cxn modelId="{A62B9362-0D18-4D96-8289-D74C98CDF3C5}" type="presParOf" srcId="{22617DBB-01FE-469E-B5AA-DEAFCC274E6C}" destId="{C708434A-B984-4DFC-8A0F-146DE5777F5C}" srcOrd="1" destOrd="0" presId="urn:microsoft.com/office/officeart/2018/2/layout/IconVerticalSolidList"/>
    <dgm:cxn modelId="{B88C7304-D174-47CC-A056-5D2B82A27EF2}" type="presParOf" srcId="{22617DBB-01FE-469E-B5AA-DEAFCC274E6C}" destId="{E4705CDF-3CD8-425F-B71A-128C80CF0ECA}" srcOrd="2" destOrd="0" presId="urn:microsoft.com/office/officeart/2018/2/layout/IconVerticalSolidList"/>
    <dgm:cxn modelId="{31A1C9BB-32AA-4437-B2A0-9955DFDD1433}" type="presParOf" srcId="{22617DBB-01FE-469E-B5AA-DEAFCC274E6C}" destId="{53790393-A3DD-4EF6-9B18-226B7C42F70D}" srcOrd="3" destOrd="0" presId="urn:microsoft.com/office/officeart/2018/2/layout/IconVerticalSolidList"/>
    <dgm:cxn modelId="{743DA47B-F70A-4F3C-9ACA-FFE9991CE2CB}" type="presParOf" srcId="{A79FDF05-0FF0-4C67-BC88-B0EB8CF85F51}" destId="{B68490C4-FF0C-46C8-9B9D-E926524662F5}" srcOrd="1" destOrd="0" presId="urn:microsoft.com/office/officeart/2018/2/layout/IconVerticalSolidList"/>
    <dgm:cxn modelId="{8C020243-FAD4-4838-9852-16322DEA67BC}" type="presParOf" srcId="{A79FDF05-0FF0-4C67-BC88-B0EB8CF85F51}" destId="{A0A88084-D654-42D9-8D4A-BB305FC40FD0}" srcOrd="2" destOrd="0" presId="urn:microsoft.com/office/officeart/2018/2/layout/IconVerticalSolidList"/>
    <dgm:cxn modelId="{486E0F37-E280-4663-A5E4-B8C57678DEE8}" type="presParOf" srcId="{A0A88084-D654-42D9-8D4A-BB305FC40FD0}" destId="{FC3994A5-9FAE-4501-A1AC-4533E443EC1F}" srcOrd="0" destOrd="0" presId="urn:microsoft.com/office/officeart/2018/2/layout/IconVerticalSolidList"/>
    <dgm:cxn modelId="{610CAB4B-D298-41D2-8C77-528121557C77}" type="presParOf" srcId="{A0A88084-D654-42D9-8D4A-BB305FC40FD0}" destId="{7C38195C-E9DD-41F3-ABDB-15CAD17042C9}" srcOrd="1" destOrd="0" presId="urn:microsoft.com/office/officeart/2018/2/layout/IconVerticalSolidList"/>
    <dgm:cxn modelId="{CDA347CC-9A36-47A9-BAB0-16F9319FCCF7}" type="presParOf" srcId="{A0A88084-D654-42D9-8D4A-BB305FC40FD0}" destId="{622DAAFB-838C-485B-A481-D3A968AD9549}" srcOrd="2" destOrd="0" presId="urn:microsoft.com/office/officeart/2018/2/layout/IconVerticalSolidList"/>
    <dgm:cxn modelId="{03FFAF53-24A0-4B2B-B9BE-14D70CF34860}" type="presParOf" srcId="{A0A88084-D654-42D9-8D4A-BB305FC40FD0}" destId="{D7396D1A-984E-4BFF-94A2-5A66EC91DE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4290C-3568-6441-8A1A-CEEFA960677D}">
      <dsp:nvSpPr>
        <dsp:cNvPr id="0" name=""/>
        <dsp:cNvSpPr/>
      </dsp:nvSpPr>
      <dsp:spPr>
        <a:xfrm>
          <a:off x="0" y="4178"/>
          <a:ext cx="6666833" cy="6142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often aligning to a reference genome</a:t>
          </a:r>
        </a:p>
      </dsp:txBody>
      <dsp:txXfrm>
        <a:off x="29985" y="34163"/>
        <a:ext cx="6606863" cy="554280"/>
      </dsp:txXfrm>
    </dsp:sp>
    <dsp:sp modelId="{4799A4C3-3885-F24B-94C0-C00C6B8CF4FD}">
      <dsp:nvSpPr>
        <dsp:cNvPr id="0" name=""/>
        <dsp:cNvSpPr/>
      </dsp:nvSpPr>
      <dsp:spPr>
        <a:xfrm>
          <a:off x="0" y="618428"/>
          <a:ext cx="6666833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create a standard index to map to</a:t>
          </a:r>
        </a:p>
      </dsp:txBody>
      <dsp:txXfrm>
        <a:off x="0" y="618428"/>
        <a:ext cx="6666833" cy="414000"/>
      </dsp:txXfrm>
    </dsp:sp>
    <dsp:sp modelId="{A16F9D22-E52F-0044-BF20-8352A10DA544}">
      <dsp:nvSpPr>
        <dsp:cNvPr id="0" name=""/>
        <dsp:cNvSpPr/>
      </dsp:nvSpPr>
      <dsp:spPr>
        <a:xfrm>
          <a:off x="0" y="1032428"/>
          <a:ext cx="6666833" cy="614250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most RNA-seq data is mature mRNA</a:t>
          </a:r>
        </a:p>
      </dsp:txBody>
      <dsp:txXfrm>
        <a:off x="29985" y="1062413"/>
        <a:ext cx="6606863" cy="554280"/>
      </dsp:txXfrm>
    </dsp:sp>
    <dsp:sp modelId="{005F88FF-A3D5-F342-AD80-829A3C3F0D0C}">
      <dsp:nvSpPr>
        <dsp:cNvPr id="0" name=""/>
        <dsp:cNvSpPr/>
      </dsp:nvSpPr>
      <dsp:spPr>
        <a:xfrm>
          <a:off x="0" y="1646678"/>
          <a:ext cx="6666833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typically no introns in the sequence of reads</a:t>
          </a:r>
        </a:p>
      </dsp:txBody>
      <dsp:txXfrm>
        <a:off x="0" y="1646678"/>
        <a:ext cx="6666833" cy="414000"/>
      </dsp:txXfrm>
    </dsp:sp>
    <dsp:sp modelId="{F7ED4FA7-2B48-AB4A-B012-C18C379BB991}">
      <dsp:nvSpPr>
        <dsp:cNvPr id="0" name=""/>
        <dsp:cNvSpPr/>
      </dsp:nvSpPr>
      <dsp:spPr>
        <a:xfrm>
          <a:off x="0" y="2060678"/>
          <a:ext cx="6666833" cy="614250"/>
        </a:xfrm>
        <a:prstGeom prst="roundRect">
          <a:avLst/>
        </a:prstGeom>
        <a:gradFill rotWithShape="0">
          <a:gsLst>
            <a:gs pos="0">
              <a:schemeClr val="accent2">
                <a:hueOff val="4295742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2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2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but genomes have introns!</a:t>
          </a:r>
        </a:p>
      </dsp:txBody>
      <dsp:txXfrm>
        <a:off x="29985" y="2090663"/>
        <a:ext cx="6606863" cy="554280"/>
      </dsp:txXfrm>
    </dsp:sp>
    <dsp:sp modelId="{A0615B4F-105C-9247-9B53-CDC8B011CE30}">
      <dsp:nvSpPr>
        <dsp:cNvPr id="0" name=""/>
        <dsp:cNvSpPr/>
      </dsp:nvSpPr>
      <dsp:spPr>
        <a:xfrm>
          <a:off x="0" y="2674928"/>
          <a:ext cx="6666833" cy="1526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might introduce long gaps in the alignment, which are generally penalized against when determining the `best` mapping of a read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might show two or more partial matches for a read to different exons</a:t>
          </a:r>
        </a:p>
      </dsp:txBody>
      <dsp:txXfrm>
        <a:off x="0" y="2674928"/>
        <a:ext cx="6666833" cy="1526625"/>
      </dsp:txXfrm>
    </dsp:sp>
    <dsp:sp modelId="{888E08AA-240C-BE48-BBB6-4FFDD7DB1B3B}">
      <dsp:nvSpPr>
        <dsp:cNvPr id="0" name=""/>
        <dsp:cNvSpPr/>
      </dsp:nvSpPr>
      <dsp:spPr>
        <a:xfrm>
          <a:off x="0" y="4201553"/>
          <a:ext cx="6666833" cy="614250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spice-aware aligners</a:t>
          </a:r>
        </a:p>
      </dsp:txBody>
      <dsp:txXfrm>
        <a:off x="29985" y="4231538"/>
        <a:ext cx="6606863" cy="554280"/>
      </dsp:txXfrm>
    </dsp:sp>
    <dsp:sp modelId="{6067B004-AE2B-A040-B1A9-B587A7AC528D}">
      <dsp:nvSpPr>
        <dsp:cNvPr id="0" name=""/>
        <dsp:cNvSpPr/>
      </dsp:nvSpPr>
      <dsp:spPr>
        <a:xfrm>
          <a:off x="0" y="4815803"/>
          <a:ext cx="6666833" cy="633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allows identification of novel splice junctions, regions of expression, structural variants...</a:t>
          </a:r>
        </a:p>
      </dsp:txBody>
      <dsp:txXfrm>
        <a:off x="0" y="4815803"/>
        <a:ext cx="6666833" cy="633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823A2-88AA-41C2-A299-14C1534DB5D8}">
      <dsp:nvSpPr>
        <dsp:cNvPr id="0" name=""/>
        <dsp:cNvSpPr/>
      </dsp:nvSpPr>
      <dsp:spPr>
        <a:xfrm>
          <a:off x="0" y="761982"/>
          <a:ext cx="10515600" cy="14067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8434A-B984-4DFC-8A0F-146DE5777F5C}">
      <dsp:nvSpPr>
        <dsp:cNvPr id="0" name=""/>
        <dsp:cNvSpPr/>
      </dsp:nvSpPr>
      <dsp:spPr>
        <a:xfrm>
          <a:off x="425538" y="1078498"/>
          <a:ext cx="773705" cy="7737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90393-A3DD-4EF6-9B18-226B7C42F70D}">
      <dsp:nvSpPr>
        <dsp:cNvPr id="0" name=""/>
        <dsp:cNvSpPr/>
      </dsp:nvSpPr>
      <dsp:spPr>
        <a:xfrm>
          <a:off x="1624782" y="761982"/>
          <a:ext cx="8890817" cy="140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880" tIns="148880" rIns="148880" bIns="14888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Generate genome index files</a:t>
          </a:r>
        </a:p>
      </dsp:txBody>
      <dsp:txXfrm>
        <a:off x="1624782" y="761982"/>
        <a:ext cx="8890817" cy="1406737"/>
      </dsp:txXfrm>
    </dsp:sp>
    <dsp:sp modelId="{FC3994A5-9FAE-4501-A1AC-4533E443EC1F}">
      <dsp:nvSpPr>
        <dsp:cNvPr id="0" name=""/>
        <dsp:cNvSpPr/>
      </dsp:nvSpPr>
      <dsp:spPr>
        <a:xfrm>
          <a:off x="0" y="2520405"/>
          <a:ext cx="10515600" cy="14067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8195C-E9DD-41F3-ABDB-15CAD17042C9}">
      <dsp:nvSpPr>
        <dsp:cNvPr id="0" name=""/>
        <dsp:cNvSpPr/>
      </dsp:nvSpPr>
      <dsp:spPr>
        <a:xfrm>
          <a:off x="425538" y="2836921"/>
          <a:ext cx="773705" cy="7737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396D1A-984E-4BFF-94A2-5A66EC91DE0F}">
      <dsp:nvSpPr>
        <dsp:cNvPr id="0" name=""/>
        <dsp:cNvSpPr/>
      </dsp:nvSpPr>
      <dsp:spPr>
        <a:xfrm>
          <a:off x="1624782" y="2520405"/>
          <a:ext cx="8890817" cy="1406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880" tIns="148880" rIns="148880" bIns="14888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Map reads to the genome</a:t>
          </a:r>
        </a:p>
      </dsp:txBody>
      <dsp:txXfrm>
        <a:off x="1624782" y="2520405"/>
        <a:ext cx="8890817" cy="1406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quest-help@northwestern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11804904/#R65" TargetMode="External"/><Relationship Id="rId2" Type="http://schemas.openxmlformats.org/officeDocument/2006/relationships/hyperlink" Target="https://pmc.ncbi.nlm.nih.gov/articles/PMC11804904/#sec1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mc.ncbi.nlm.nih.gov/articles/PMC11804904/#R66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%3cnetid%3e@login.quest.northwestern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dobin/STAR" TargetMode="External"/><Relationship Id="rId2" Type="http://schemas.openxmlformats.org/officeDocument/2006/relationships/hyperlink" Target="https://www.ncbi.nlm.nih.gov/pmc/articles/PMC3530905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D200A-80E8-FA9E-A4BE-18E22BDCE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1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AE7E4-2CC1-72B9-B2D4-05D65F544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Generate genome index files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8E693-6481-B46B-8A0D-5D85394FF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463"/>
            <a:ext cx="10515600" cy="4225500"/>
          </a:xfrm>
        </p:spPr>
        <p:txBody>
          <a:bodyPr vert="horz" lIns="91440" tIns="45720" rIns="91440" bIns="45720" rtlCol="0">
            <a:normAutofit/>
          </a:bodyPr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3600" dirty="0"/>
              <a:t>if you are generating your own index you need:</a:t>
            </a:r>
          </a:p>
          <a:p>
            <a:pPr marL="1428750" lvl="2" indent="-51435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sz="3200" dirty="0" err="1"/>
              <a:t>fasta</a:t>
            </a:r>
            <a:r>
              <a:rPr lang="en-US" sz="3200" dirty="0"/>
              <a:t> file of the genome sequence</a:t>
            </a:r>
          </a:p>
          <a:p>
            <a:pPr marL="1428750" lvl="2" indent="-51435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sz="3200" dirty="0" err="1"/>
              <a:t>gtf</a:t>
            </a:r>
            <a:r>
              <a:rPr lang="en-US" sz="3200" dirty="0"/>
              <a:t> files of the genome annotation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6283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13C5-79C6-90C3-F50B-D2D7C8DD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genome index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0A592-DA94-8DA0-60A2-F65426DF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STAR \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  --</a:t>
            </a:r>
            <a:r>
              <a:rPr lang="en-US" sz="2400" dirty="0" err="1">
                <a:latin typeface="Monaco" pitchFamily="2" charset="77"/>
              </a:rPr>
              <a:t>runMode</a:t>
            </a:r>
            <a:r>
              <a:rPr lang="en-US" sz="2400" dirty="0">
                <a:latin typeface="Monaco" pitchFamily="2" charset="77"/>
              </a:rPr>
              <a:t> </a:t>
            </a:r>
            <a:r>
              <a:rPr lang="en-US" sz="2400" dirty="0" err="1">
                <a:latin typeface="Monaco" pitchFamily="2" charset="77"/>
              </a:rPr>
              <a:t>genomeGenerate</a:t>
            </a:r>
            <a:r>
              <a:rPr lang="en-US" sz="2400" dirty="0">
                <a:latin typeface="Monaco" pitchFamily="2" charset="77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  --</a:t>
            </a:r>
            <a:r>
              <a:rPr lang="en-US" sz="2400" dirty="0" err="1">
                <a:latin typeface="Monaco" pitchFamily="2" charset="77"/>
              </a:rPr>
              <a:t>runThreadN</a:t>
            </a:r>
            <a:r>
              <a:rPr lang="en-US" sz="2400" dirty="0">
                <a:latin typeface="Monaco" pitchFamily="2" charset="77"/>
              </a:rPr>
              <a:t> 4 \</a:t>
            </a:r>
            <a:endParaRPr lang="en-US" sz="2400" dirty="0">
              <a:solidFill>
                <a:srgbClr val="7030A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  --</a:t>
            </a:r>
            <a:r>
              <a:rPr lang="en-US" sz="2400" dirty="0" err="1">
                <a:latin typeface="Monaco" pitchFamily="2" charset="77"/>
              </a:rPr>
              <a:t>genomeDir</a:t>
            </a:r>
            <a:r>
              <a:rPr lang="en-US" sz="2400" dirty="0">
                <a:latin typeface="Monaco" pitchFamily="2" charset="77"/>
              </a:rPr>
              <a:t> /path/to/</a:t>
            </a:r>
            <a:r>
              <a:rPr lang="en-US" sz="2400" dirty="0" err="1">
                <a:latin typeface="Monaco" pitchFamily="2" charset="77"/>
              </a:rPr>
              <a:t>genomeDir</a:t>
            </a:r>
            <a:r>
              <a:rPr lang="en-US" sz="2400" dirty="0">
                <a:latin typeface="Monaco" pitchFamily="2" charset="77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  --</a:t>
            </a:r>
            <a:r>
              <a:rPr lang="en-US" sz="2400" dirty="0" err="1">
                <a:latin typeface="Monaco" pitchFamily="2" charset="77"/>
              </a:rPr>
              <a:t>genomeFastaFiles</a:t>
            </a:r>
            <a:r>
              <a:rPr lang="en-US" sz="2400" dirty="0">
                <a:latin typeface="Monaco" pitchFamily="2" charset="77"/>
              </a:rPr>
              <a:t> /path/to/</a:t>
            </a:r>
            <a:r>
              <a:rPr lang="en-US" sz="2400" dirty="0" err="1">
                <a:latin typeface="Monaco" pitchFamily="2" charset="77"/>
              </a:rPr>
              <a:t>genome.fa</a:t>
            </a:r>
            <a:r>
              <a:rPr lang="en-US" sz="2400" dirty="0">
                <a:latin typeface="Monaco" pitchFamily="2" charset="77"/>
              </a:rPr>
              <a:t> \</a:t>
            </a:r>
            <a:endParaRPr lang="en-US" sz="2400" dirty="0">
              <a:solidFill>
                <a:srgbClr val="7030A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  --</a:t>
            </a:r>
            <a:r>
              <a:rPr lang="en-US" sz="2400" dirty="0" err="1">
                <a:latin typeface="Monaco" pitchFamily="2" charset="77"/>
              </a:rPr>
              <a:t>sjdbGTFfile</a:t>
            </a:r>
            <a:r>
              <a:rPr lang="en-US" sz="2400" dirty="0">
                <a:latin typeface="Monaco" pitchFamily="2" charset="77"/>
              </a:rPr>
              <a:t> /path/to/</a:t>
            </a:r>
            <a:r>
              <a:rPr lang="en-US" sz="2400" dirty="0" err="1">
                <a:latin typeface="Monaco" pitchFamily="2" charset="77"/>
              </a:rPr>
              <a:t>genome.gtf</a:t>
            </a:r>
            <a:r>
              <a:rPr lang="en-US" sz="2400" dirty="0">
                <a:latin typeface="Monaco" pitchFamily="2" charset="77"/>
              </a:rPr>
              <a:t> \</a:t>
            </a:r>
            <a:endParaRPr lang="en-US" sz="2400" dirty="0">
              <a:solidFill>
                <a:srgbClr val="7030A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  --</a:t>
            </a:r>
            <a:r>
              <a:rPr lang="en-US" sz="2400" dirty="0" err="1">
                <a:latin typeface="Monaco" pitchFamily="2" charset="77"/>
              </a:rPr>
              <a:t>sjdbOverhang</a:t>
            </a:r>
            <a:r>
              <a:rPr lang="en-US" sz="2400" dirty="0">
                <a:latin typeface="Monaco" pitchFamily="2" charset="77"/>
              </a:rPr>
              <a:t> &lt;ReadLength-1&gt; </a:t>
            </a:r>
            <a:endParaRPr lang="en-US" sz="2400" dirty="0">
              <a:solidFill>
                <a:srgbClr val="7030A0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75166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51F0C-9898-A96E-D935-38E09AF61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C92D-4CFA-DC79-4FBA-FD5CF4F0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genome index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17695-6BD7-D55D-EF3B-E4CC8CB24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STAR \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  --</a:t>
            </a:r>
            <a:r>
              <a:rPr lang="en-US" sz="2400" dirty="0" err="1">
                <a:latin typeface="Monaco" pitchFamily="2" charset="77"/>
              </a:rPr>
              <a:t>runMode</a:t>
            </a:r>
            <a:r>
              <a:rPr lang="en-US" sz="2400" dirty="0">
                <a:latin typeface="Monaco" pitchFamily="2" charset="77"/>
              </a:rPr>
              <a:t> </a:t>
            </a:r>
            <a:r>
              <a:rPr lang="en-US" sz="2400" dirty="0" err="1">
                <a:latin typeface="Monaco" pitchFamily="2" charset="77"/>
              </a:rPr>
              <a:t>genomeGenerate</a:t>
            </a:r>
            <a:r>
              <a:rPr lang="en-US" sz="2400" dirty="0">
                <a:latin typeface="Monaco" pitchFamily="2" charset="77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  --</a:t>
            </a:r>
            <a:r>
              <a:rPr lang="en-US" sz="2400" dirty="0" err="1">
                <a:latin typeface="Monaco" pitchFamily="2" charset="77"/>
              </a:rPr>
              <a:t>runThreadN</a:t>
            </a:r>
            <a:r>
              <a:rPr lang="en-US" sz="2400" dirty="0">
                <a:latin typeface="Monaco" pitchFamily="2" charset="77"/>
              </a:rPr>
              <a:t> 4 \</a:t>
            </a:r>
            <a:endParaRPr lang="en-US" sz="2400" dirty="0">
              <a:solidFill>
                <a:srgbClr val="7030A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  --</a:t>
            </a:r>
            <a:r>
              <a:rPr lang="en-US" sz="2400" dirty="0" err="1">
                <a:latin typeface="Monaco" pitchFamily="2" charset="77"/>
              </a:rPr>
              <a:t>genomeDir</a:t>
            </a:r>
            <a:r>
              <a:rPr lang="en-US" sz="2400" dirty="0">
                <a:latin typeface="Monaco" pitchFamily="2" charset="77"/>
              </a:rPr>
              <a:t> /path/to/</a:t>
            </a:r>
            <a:r>
              <a:rPr lang="en-US" sz="2400" dirty="0" err="1">
                <a:latin typeface="Monaco" pitchFamily="2" charset="77"/>
              </a:rPr>
              <a:t>genomeDir</a:t>
            </a:r>
            <a:r>
              <a:rPr lang="en-US" sz="2400" dirty="0">
                <a:latin typeface="Monaco" pitchFamily="2" charset="77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  --</a:t>
            </a:r>
            <a:r>
              <a:rPr lang="en-US" sz="2400" dirty="0" err="1">
                <a:latin typeface="Monaco" pitchFamily="2" charset="77"/>
              </a:rPr>
              <a:t>genomeFastaFiles</a:t>
            </a:r>
            <a:r>
              <a:rPr lang="en-US" sz="2400" dirty="0">
                <a:latin typeface="Monaco" pitchFamily="2" charset="77"/>
              </a:rPr>
              <a:t> /path/to/</a:t>
            </a:r>
            <a:r>
              <a:rPr lang="en-US" sz="2400" dirty="0" err="1">
                <a:latin typeface="Monaco" pitchFamily="2" charset="77"/>
              </a:rPr>
              <a:t>genome.fa</a:t>
            </a:r>
            <a:r>
              <a:rPr lang="en-US" sz="2400" dirty="0">
                <a:latin typeface="Monaco" pitchFamily="2" charset="77"/>
              </a:rPr>
              <a:t> \</a:t>
            </a:r>
            <a:endParaRPr lang="en-US" sz="2400" dirty="0">
              <a:solidFill>
                <a:srgbClr val="7030A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  --</a:t>
            </a:r>
            <a:r>
              <a:rPr lang="en-US" sz="2400" dirty="0" err="1">
                <a:latin typeface="Monaco" pitchFamily="2" charset="77"/>
              </a:rPr>
              <a:t>sjdbGTFfile</a:t>
            </a:r>
            <a:r>
              <a:rPr lang="en-US" sz="2400" dirty="0">
                <a:latin typeface="Monaco" pitchFamily="2" charset="77"/>
              </a:rPr>
              <a:t> /path/to/</a:t>
            </a:r>
            <a:r>
              <a:rPr lang="en-US" sz="2400" dirty="0" err="1">
                <a:latin typeface="Monaco" pitchFamily="2" charset="77"/>
              </a:rPr>
              <a:t>genome.gtf</a:t>
            </a:r>
            <a:r>
              <a:rPr lang="en-US" sz="2400" dirty="0">
                <a:latin typeface="Monaco" pitchFamily="2" charset="77"/>
              </a:rPr>
              <a:t> \</a:t>
            </a:r>
            <a:endParaRPr lang="en-US" sz="2400" dirty="0">
              <a:solidFill>
                <a:srgbClr val="7030A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  --</a:t>
            </a:r>
            <a:r>
              <a:rPr lang="en-US" sz="2400" dirty="0" err="1">
                <a:latin typeface="Monaco" pitchFamily="2" charset="77"/>
              </a:rPr>
              <a:t>sjdbOverhang</a:t>
            </a:r>
            <a:r>
              <a:rPr lang="en-US" sz="2400" dirty="0">
                <a:latin typeface="Monaco" pitchFamily="2" charset="77"/>
              </a:rPr>
              <a:t> &lt;ReadLength-1&gt; </a:t>
            </a:r>
            <a:endParaRPr lang="en-US" sz="2400" dirty="0">
              <a:solidFill>
                <a:srgbClr val="7030A0"/>
              </a:solidFill>
              <a:latin typeface="Monaco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FC65F-21FB-979B-C833-2549B08669D3}"/>
              </a:ext>
            </a:extLst>
          </p:cNvPr>
          <p:cNvSpPr txBox="1"/>
          <p:nvPr/>
        </p:nvSpPr>
        <p:spPr>
          <a:xfrm>
            <a:off x="4358846" y="275006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  <a:latin typeface="Monaco" pitchFamily="2" charset="77"/>
              </a:rPr>
              <a:t># number of cores to parallelize over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E898E0-B372-355E-F4C0-2D9AAC717879}"/>
              </a:ext>
            </a:extLst>
          </p:cNvPr>
          <p:cNvSpPr txBox="1"/>
          <p:nvPr/>
        </p:nvSpPr>
        <p:spPr>
          <a:xfrm>
            <a:off x="7287398" y="3199031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  <a:latin typeface="Monaco" pitchFamily="2" charset="77"/>
              </a:rPr>
              <a:t># output location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F1D5C0-23AF-6660-336E-EC549A8E750A}"/>
              </a:ext>
            </a:extLst>
          </p:cNvPr>
          <p:cNvSpPr txBox="1"/>
          <p:nvPr/>
        </p:nvSpPr>
        <p:spPr>
          <a:xfrm>
            <a:off x="8560143" y="3674503"/>
            <a:ext cx="6691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  <a:latin typeface="Monaco" pitchFamily="2" charset="77"/>
              </a:rPr>
              <a:t># input location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50EC84-88A4-4687-0E93-753C6C565EEA}"/>
              </a:ext>
            </a:extLst>
          </p:cNvPr>
          <p:cNvSpPr txBox="1"/>
          <p:nvPr/>
        </p:nvSpPr>
        <p:spPr>
          <a:xfrm>
            <a:off x="7847570" y="4123470"/>
            <a:ext cx="6691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  <a:latin typeface="Monaco" pitchFamily="2" charset="77"/>
              </a:rPr>
              <a:t># input location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B3F35-1CE3-5421-D78E-433FDBD2934D}"/>
              </a:ext>
            </a:extLst>
          </p:cNvPr>
          <p:cNvSpPr txBox="1"/>
          <p:nvPr/>
        </p:nvSpPr>
        <p:spPr>
          <a:xfrm>
            <a:off x="6649041" y="4627739"/>
            <a:ext cx="496123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  <a:latin typeface="Monaco" pitchFamily="2" charset="77"/>
              </a:rPr>
              <a:t># length of region around annotation to be used for constructing splice junctions database, default is 100, ReadLength-1 is recommendation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965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A8D6-0E26-601C-A0A3-066F9ABD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this on Quest...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5E607-FA6C-E25C-C38F-3C1CA3CF8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 uses a scheduler to control access to compute resources.</a:t>
            </a:r>
          </a:p>
          <a:p>
            <a:r>
              <a:rPr lang="en-US" dirty="0"/>
              <a:t>We will wrap the STAR command in a ‘job script’ which will request compute resource through the scheduler and set up the software environment for STAR to run. </a:t>
            </a:r>
          </a:p>
          <a:p>
            <a:r>
              <a:rPr lang="en-US" dirty="0"/>
              <a:t>I have a template job script available to you! Please copy it into your folder with the following: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2A76E-F5AE-36AA-F762-002B95869732}"/>
              </a:ext>
            </a:extLst>
          </p:cNvPr>
          <p:cNvSpPr txBox="1"/>
          <p:nvPr/>
        </p:nvSpPr>
        <p:spPr>
          <a:xfrm>
            <a:off x="827902" y="4619129"/>
            <a:ext cx="10525898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cd /projects/e32680 </a:t>
            </a:r>
            <a:r>
              <a:rPr lang="en-US" sz="2600" dirty="0">
                <a:solidFill>
                  <a:srgbClr val="7030A0"/>
                </a:solidFill>
                <a:latin typeface="Andale Mono" panose="020B0509000000000004" pitchFamily="49" charset="0"/>
              </a:rPr>
              <a:t># you may already be here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cp 02_staralignment_reference/star1.sh &lt;</a:t>
            </a:r>
            <a:r>
              <a:rPr lang="en-US" sz="2600" dirty="0" err="1">
                <a:latin typeface="Andale Mono" panose="020B0509000000000004" pitchFamily="49" charset="0"/>
              </a:rPr>
              <a:t>your_folder</a:t>
            </a:r>
            <a:r>
              <a:rPr lang="en-US" sz="2600" dirty="0">
                <a:latin typeface="Andale Mono" panose="020B050900000000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cd &lt;</a:t>
            </a:r>
            <a:r>
              <a:rPr lang="en-US" sz="2600" dirty="0" err="1">
                <a:latin typeface="Andale Mono" panose="020B0509000000000004" pitchFamily="49" charset="0"/>
              </a:rPr>
              <a:t>your_folder</a:t>
            </a:r>
            <a:r>
              <a:rPr lang="en-US" sz="2600" dirty="0">
                <a:latin typeface="Andale Mono" panose="020B050900000000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ls </a:t>
            </a:r>
            <a:r>
              <a:rPr lang="en-US" sz="2600" dirty="0">
                <a:solidFill>
                  <a:srgbClr val="7030A0"/>
                </a:solidFill>
                <a:latin typeface="Andale Mono" panose="020B0509000000000004" pitchFamily="49" charset="0"/>
              </a:rPr>
              <a:t># you should see star1.sh</a:t>
            </a:r>
          </a:p>
        </p:txBody>
      </p:sp>
    </p:spTree>
    <p:extLst>
      <p:ext uri="{BB962C8B-B14F-4D97-AF65-F5344CB8AC3E}">
        <p14:creationId xmlns:p14="http://schemas.microsoft.com/office/powerpoint/2010/main" val="3814314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DFC2C-C81A-9890-A424-CB1038DBA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75C9-A419-2DBF-B3F1-926A39F2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this on Quest...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D2B2E-CF92-0143-2F89-65EEB8725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Open the script with nano: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Change the </a:t>
            </a:r>
            <a:r>
              <a:rPr lang="en-US" dirty="0" err="1"/>
              <a:t>genomeDir</a:t>
            </a:r>
            <a:r>
              <a:rPr lang="en-US" dirty="0"/>
              <a:t> to: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Save and exit nano with CTRL+O, ENTER, CTRL+X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dirty="0"/>
              <a:t>Launch the job with: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1B34A-C155-DEA9-3081-388B9B150578}"/>
              </a:ext>
            </a:extLst>
          </p:cNvPr>
          <p:cNvSpPr txBox="1"/>
          <p:nvPr/>
        </p:nvSpPr>
        <p:spPr>
          <a:xfrm>
            <a:off x="838200" y="3303286"/>
            <a:ext cx="10525898" cy="492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/projects/e32680/&lt;</a:t>
            </a:r>
            <a:r>
              <a:rPr lang="en-US" sz="2600" dirty="0" err="1">
                <a:latin typeface="Andale Mono" panose="020B0509000000000004" pitchFamily="49" charset="0"/>
              </a:rPr>
              <a:t>your_folder</a:t>
            </a:r>
            <a:r>
              <a:rPr lang="en-US" sz="2600" dirty="0">
                <a:latin typeface="Andale Mono" panose="020B0509000000000004" pitchFamily="49" charset="0"/>
              </a:rPr>
              <a:t>&gt;/</a:t>
            </a:r>
            <a:r>
              <a:rPr lang="en-US" sz="2600" dirty="0" err="1">
                <a:latin typeface="Andale Mono" panose="020B0509000000000004" pitchFamily="49" charset="0"/>
              </a:rPr>
              <a:t>STARindex</a:t>
            </a:r>
            <a:endParaRPr lang="en-US" sz="2600" dirty="0">
              <a:latin typeface="Andale Mono" panose="020B050900000000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53630-CD35-8A3D-6B48-5C000E65D691}"/>
              </a:ext>
            </a:extLst>
          </p:cNvPr>
          <p:cNvSpPr txBox="1"/>
          <p:nvPr/>
        </p:nvSpPr>
        <p:spPr>
          <a:xfrm>
            <a:off x="827902" y="5115808"/>
            <a:ext cx="10525898" cy="492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600" dirty="0" err="1">
                <a:latin typeface="Andale Mono" panose="020B0509000000000004" pitchFamily="49" charset="0"/>
              </a:rPr>
              <a:t>sbatch</a:t>
            </a:r>
            <a:r>
              <a:rPr lang="en-US" sz="2600" dirty="0">
                <a:latin typeface="Andale Mono" panose="020B0509000000000004" pitchFamily="49" charset="0"/>
              </a:rPr>
              <a:t> star1.sh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4E76C-1F2A-44C4-6CD4-5873199B4D7F}"/>
              </a:ext>
            </a:extLst>
          </p:cNvPr>
          <p:cNvSpPr txBox="1"/>
          <p:nvPr/>
        </p:nvSpPr>
        <p:spPr>
          <a:xfrm>
            <a:off x="838200" y="2250766"/>
            <a:ext cx="10525898" cy="492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nano star1.sh</a:t>
            </a:r>
          </a:p>
        </p:txBody>
      </p:sp>
    </p:spTree>
    <p:extLst>
      <p:ext uri="{BB962C8B-B14F-4D97-AF65-F5344CB8AC3E}">
        <p14:creationId xmlns:p14="http://schemas.microsoft.com/office/powerpoint/2010/main" val="2220971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152AA2-A2D7-D743-14F3-84F8E21BD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9AB7A42-1266-6C3D-5384-4676B060D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D5BDE95-5BE5-EDF0-B206-C98125CDC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F5884-7A35-669E-4D70-E99711F0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Generate genome index files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368B846-B3D5-E00B-7F5B-506A2E9B8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64240-DBF3-67D6-738B-A5E20584A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951"/>
            <a:ext cx="10515600" cy="433701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/>
              <a:t>We host pre-generated index files on Quest for many model systems:</a:t>
            </a:r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en-US" sz="2800" dirty="0"/>
              <a:t> </a:t>
            </a:r>
            <a:r>
              <a:rPr lang="en-US" sz="2800" dirty="0">
                <a:ea typeface="+mn-lt"/>
                <a:cs typeface="+mn-lt"/>
              </a:rPr>
              <a:t>/projects/</a:t>
            </a:r>
            <a:r>
              <a:rPr lang="en-US" sz="2800" dirty="0" err="1">
                <a:ea typeface="+mn-lt"/>
                <a:cs typeface="+mn-lt"/>
              </a:rPr>
              <a:t>genomicsshare</a:t>
            </a:r>
            <a:r>
              <a:rPr lang="en-US" sz="2800" dirty="0">
                <a:ea typeface="+mn-lt"/>
                <a:cs typeface="+mn-lt"/>
              </a:rPr>
              <a:t>/</a:t>
            </a:r>
            <a:r>
              <a:rPr lang="en-US" sz="2800" dirty="0" err="1">
                <a:ea typeface="+mn-lt"/>
                <a:cs typeface="+mn-lt"/>
              </a:rPr>
              <a:t>AWS_iGenomes</a:t>
            </a:r>
            <a:r>
              <a:rPr lang="en-US" sz="2800" dirty="0">
                <a:ea typeface="+mn-lt"/>
                <a:cs typeface="+mn-lt"/>
              </a:rPr>
              <a:t>/references/</a:t>
            </a:r>
            <a:r>
              <a:rPr lang="en-US" sz="2800" dirty="0" err="1">
                <a:ea typeface="+mn-lt"/>
                <a:cs typeface="+mn-lt"/>
              </a:rPr>
              <a:t>Mus_musculus</a:t>
            </a:r>
            <a:r>
              <a:rPr lang="en-US" sz="2800" dirty="0">
                <a:ea typeface="+mn-lt"/>
                <a:cs typeface="+mn-lt"/>
              </a:rPr>
              <a:t>/</a:t>
            </a:r>
            <a:r>
              <a:rPr lang="en-US" sz="2800" dirty="0" err="1">
                <a:ea typeface="+mn-lt"/>
                <a:cs typeface="+mn-lt"/>
              </a:rPr>
              <a:t>Ensembl</a:t>
            </a:r>
            <a:r>
              <a:rPr lang="en-US" sz="2800" dirty="0">
                <a:ea typeface="+mn-lt"/>
                <a:cs typeface="+mn-lt"/>
              </a:rPr>
              <a:t>/GRCm38/Sequence/</a:t>
            </a:r>
            <a:r>
              <a:rPr lang="en-US" sz="2800" dirty="0" err="1">
                <a:ea typeface="+mn-lt"/>
                <a:cs typeface="+mn-lt"/>
              </a:rPr>
              <a:t>STARIndex</a:t>
            </a:r>
            <a:endParaRPr lang="en-US" sz="2800" dirty="0">
              <a:ea typeface="+mn-lt"/>
              <a:cs typeface="+mn-lt"/>
            </a:endParaRPr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en-US" sz="2800" dirty="0">
                <a:ea typeface="+mn-lt"/>
                <a:cs typeface="+mn-lt"/>
              </a:rPr>
              <a:t>/projects/</a:t>
            </a:r>
            <a:r>
              <a:rPr lang="en-US" sz="2800" dirty="0" err="1">
                <a:ea typeface="+mn-lt"/>
                <a:cs typeface="+mn-lt"/>
              </a:rPr>
              <a:t>genomicsshare</a:t>
            </a:r>
            <a:r>
              <a:rPr lang="en-US" sz="2800" dirty="0">
                <a:ea typeface="+mn-lt"/>
                <a:cs typeface="+mn-lt"/>
              </a:rPr>
              <a:t>/</a:t>
            </a:r>
            <a:r>
              <a:rPr lang="en-US" sz="2800" dirty="0" err="1">
                <a:ea typeface="+mn-lt"/>
                <a:cs typeface="+mn-lt"/>
              </a:rPr>
              <a:t>AWS_iGenomes</a:t>
            </a:r>
            <a:r>
              <a:rPr lang="en-US" sz="2800" dirty="0">
                <a:ea typeface="+mn-lt"/>
                <a:cs typeface="+mn-lt"/>
              </a:rPr>
              <a:t>/references/</a:t>
            </a:r>
            <a:r>
              <a:rPr lang="en-US" sz="2800" dirty="0" err="1">
                <a:ea typeface="+mn-lt"/>
                <a:cs typeface="+mn-lt"/>
              </a:rPr>
              <a:t>Homo_sapiens</a:t>
            </a:r>
            <a:r>
              <a:rPr lang="en-US" sz="2800" dirty="0">
                <a:ea typeface="+mn-lt"/>
                <a:cs typeface="+mn-lt"/>
              </a:rPr>
              <a:t>/</a:t>
            </a:r>
            <a:r>
              <a:rPr lang="en-US" sz="2800" dirty="0" err="1">
                <a:ea typeface="+mn-lt"/>
                <a:cs typeface="+mn-lt"/>
              </a:rPr>
              <a:t>Ensembl</a:t>
            </a:r>
            <a:r>
              <a:rPr lang="en-US" sz="2800" dirty="0">
                <a:ea typeface="+mn-lt"/>
                <a:cs typeface="+mn-lt"/>
              </a:rPr>
              <a:t>/GRCh37/Sequence/</a:t>
            </a:r>
            <a:r>
              <a:rPr lang="en-US" sz="2800" dirty="0" err="1">
                <a:ea typeface="+mn-lt"/>
                <a:cs typeface="+mn-lt"/>
              </a:rPr>
              <a:t>STARIndex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4904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2786-B7CF-B0E2-EBE7-9D3E6B1E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reads to genome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26644B-9728-3295-80DE-FA2614514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8500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STAR \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  --</a:t>
            </a:r>
            <a:r>
              <a:rPr lang="en-US" sz="2400" dirty="0" err="1">
                <a:latin typeface="Monaco" pitchFamily="2" charset="77"/>
              </a:rPr>
              <a:t>runThreadN</a:t>
            </a:r>
            <a:r>
              <a:rPr lang="en-US" sz="2400" dirty="0">
                <a:latin typeface="Monaco" pitchFamily="2" charset="77"/>
              </a:rPr>
              <a:t> 8 \</a:t>
            </a:r>
            <a:endParaRPr lang="en-US" sz="2400" dirty="0">
              <a:solidFill>
                <a:srgbClr val="7030A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  --</a:t>
            </a:r>
            <a:r>
              <a:rPr lang="en-US" sz="2400" dirty="0" err="1">
                <a:latin typeface="Monaco" pitchFamily="2" charset="77"/>
              </a:rPr>
              <a:t>genomeDir</a:t>
            </a:r>
            <a:r>
              <a:rPr lang="en-US" sz="2400" dirty="0">
                <a:latin typeface="Monaco" pitchFamily="2" charset="77"/>
              </a:rPr>
              <a:t> /path/to/</a:t>
            </a:r>
            <a:r>
              <a:rPr lang="en-US" sz="2400" dirty="0" err="1">
                <a:latin typeface="Monaco" pitchFamily="2" charset="77"/>
              </a:rPr>
              <a:t>genomeDir</a:t>
            </a:r>
            <a:r>
              <a:rPr lang="en-US" sz="2400" dirty="0">
                <a:latin typeface="Monaco" pitchFamily="2" charset="77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  --</a:t>
            </a:r>
            <a:r>
              <a:rPr lang="en-US" sz="2400" dirty="0" err="1">
                <a:latin typeface="Monaco" pitchFamily="2" charset="77"/>
              </a:rPr>
              <a:t>readFilesIn</a:t>
            </a:r>
            <a:r>
              <a:rPr lang="en-US" sz="2400" dirty="0">
                <a:latin typeface="Monaco" pitchFamily="2" charset="77"/>
              </a:rPr>
              <a:t> /path/to/</a:t>
            </a:r>
            <a:r>
              <a:rPr lang="en-US" sz="2400" dirty="0" err="1">
                <a:latin typeface="Monaco" pitchFamily="2" charset="77"/>
              </a:rPr>
              <a:t>genome.fa</a:t>
            </a:r>
            <a:r>
              <a:rPr lang="en-US" sz="2400" dirty="0">
                <a:latin typeface="Monaco" pitchFamily="2" charset="77"/>
              </a:rPr>
              <a:t> </a:t>
            </a:r>
            <a:endParaRPr lang="en-US" sz="2400" dirty="0">
              <a:solidFill>
                <a:srgbClr val="7030A0"/>
              </a:solidFill>
              <a:latin typeface="Monaco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0C705-65E2-537F-96CA-1B917C89B5EC}"/>
              </a:ext>
            </a:extLst>
          </p:cNvPr>
          <p:cNvSpPr txBox="1"/>
          <p:nvPr/>
        </p:nvSpPr>
        <p:spPr>
          <a:xfrm>
            <a:off x="4383560" y="2305221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  <a:latin typeface="Monaco" pitchFamily="2" charset="77"/>
              </a:rPr>
              <a:t># number of cores to parallelize over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510DD2-8C65-035F-0225-8D8526140AED}"/>
              </a:ext>
            </a:extLst>
          </p:cNvPr>
          <p:cNvSpPr txBox="1"/>
          <p:nvPr/>
        </p:nvSpPr>
        <p:spPr>
          <a:xfrm>
            <a:off x="7312112" y="2754188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  <a:latin typeface="Monaco" pitchFamily="2" charset="77"/>
              </a:rPr>
              <a:t># input location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B84A87-4303-6A6F-6577-4379A3608E8D}"/>
              </a:ext>
            </a:extLst>
          </p:cNvPr>
          <p:cNvSpPr txBox="1"/>
          <p:nvPr/>
        </p:nvSpPr>
        <p:spPr>
          <a:xfrm>
            <a:off x="7312112" y="3233784"/>
            <a:ext cx="38925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  <a:latin typeface="Monaco" pitchFamily="2" charset="77"/>
              </a:rPr>
              <a:t># input location, this can be multiple files </a:t>
            </a:r>
            <a:r>
              <a:rPr lang="en-US" sz="1800" dirty="0" err="1">
                <a:solidFill>
                  <a:srgbClr val="7030A0"/>
                </a:solidFill>
                <a:latin typeface="Monaco" pitchFamily="2" charset="77"/>
              </a:rPr>
              <a:t>fasta</a:t>
            </a:r>
            <a:r>
              <a:rPr lang="en-US" sz="1800" dirty="0">
                <a:solidFill>
                  <a:srgbClr val="7030A0"/>
                </a:solidFill>
                <a:latin typeface="Monaco" pitchFamily="2" charset="77"/>
              </a:rPr>
              <a:t> or </a:t>
            </a:r>
            <a:r>
              <a:rPr lang="en-US" sz="1800" dirty="0" err="1">
                <a:solidFill>
                  <a:srgbClr val="7030A0"/>
                </a:solidFill>
                <a:latin typeface="Monaco" pitchFamily="2" charset="77"/>
              </a:rPr>
              <a:t>fastq</a:t>
            </a:r>
            <a:r>
              <a:rPr lang="en-US" sz="1800" dirty="0">
                <a:solidFill>
                  <a:srgbClr val="7030A0"/>
                </a:solidFill>
                <a:latin typeface="Monaco" pitchFamily="2" charset="77"/>
              </a:rPr>
              <a:t>, both paired end read files need to be supplied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CA4056-CB51-4112-497F-75B54DF0D3F1}"/>
              </a:ext>
            </a:extLst>
          </p:cNvPr>
          <p:cNvSpPr txBox="1"/>
          <p:nvPr/>
        </p:nvSpPr>
        <p:spPr>
          <a:xfrm>
            <a:off x="838200" y="5066241"/>
            <a:ext cx="1051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Monaco" pitchFamily="2" charset="77"/>
              </a:rPr>
              <a:t>Those are the basic options but there are about a million more you can adjust...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511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4520D-E79C-03BC-B542-A61AE1993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2D24-6748-4515-00B5-2B82A934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an alignment script to your folder....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7A77D-DF53-E0A3-8626-ECD1C07672E3}"/>
              </a:ext>
            </a:extLst>
          </p:cNvPr>
          <p:cNvSpPr txBox="1"/>
          <p:nvPr/>
        </p:nvSpPr>
        <p:spPr>
          <a:xfrm>
            <a:off x="394703" y="1690688"/>
            <a:ext cx="11670224" cy="492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cp /projects/e32680/02_staralignment_reference/star2.sh . </a:t>
            </a:r>
          </a:p>
        </p:txBody>
      </p:sp>
    </p:spTree>
    <p:extLst>
      <p:ext uri="{BB962C8B-B14F-4D97-AF65-F5344CB8AC3E}">
        <p14:creationId xmlns:p14="http://schemas.microsoft.com/office/powerpoint/2010/main" val="1256940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C89F8-A5C5-E987-E5EC-CBBB2E55E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1AF2-B63A-6626-81F9-59D708E9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an alignment script to your folder....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890095-1775-7ABA-3446-C96C59222653}"/>
              </a:ext>
            </a:extLst>
          </p:cNvPr>
          <p:cNvSpPr txBox="1"/>
          <p:nvPr/>
        </p:nvSpPr>
        <p:spPr>
          <a:xfrm>
            <a:off x="394703" y="1690688"/>
            <a:ext cx="11670224" cy="492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600" dirty="0">
                <a:latin typeface="Andale Mono" panose="020B0509000000000004" pitchFamily="49" charset="0"/>
              </a:rPr>
              <a:t>cp /projects/e32680/02_staralignment_reference/star2.sh 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DF1203-B16B-8EB6-4D3A-B69D76141269}"/>
              </a:ext>
            </a:extLst>
          </p:cNvPr>
          <p:cNvSpPr txBox="1"/>
          <p:nvPr/>
        </p:nvSpPr>
        <p:spPr>
          <a:xfrm>
            <a:off x="5818887" y="3949373"/>
            <a:ext cx="5534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does this script contain?</a:t>
            </a:r>
          </a:p>
        </p:txBody>
      </p:sp>
    </p:spTree>
    <p:extLst>
      <p:ext uri="{BB962C8B-B14F-4D97-AF65-F5344CB8AC3E}">
        <p14:creationId xmlns:p14="http://schemas.microsoft.com/office/powerpoint/2010/main" val="2198431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9CFA-BF77-A3E7-B638-8BB37FF6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star2.sh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B3E4C5-46C8-4207-58C9-9EE301A29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71F76B-F3AC-64F9-352F-EF335C78B2BE}"/>
              </a:ext>
            </a:extLst>
          </p:cNvPr>
          <p:cNvSpPr txBox="1">
            <a:spLocks/>
          </p:cNvSpPr>
          <p:nvPr/>
        </p:nvSpPr>
        <p:spPr>
          <a:xfrm>
            <a:off x="495946" y="1690688"/>
            <a:ext cx="11391254" cy="48021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Monaco" pitchFamily="2" charset="77"/>
              </a:rPr>
              <a:t>STAR \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Monaco" pitchFamily="2" charset="77"/>
              </a:rPr>
              <a:t>  --</a:t>
            </a:r>
            <a:r>
              <a:rPr lang="en-US" sz="2400" dirty="0" err="1">
                <a:latin typeface="Monaco" pitchFamily="2" charset="77"/>
              </a:rPr>
              <a:t>runThreadN</a:t>
            </a:r>
            <a:r>
              <a:rPr lang="en-US" sz="2400" dirty="0">
                <a:latin typeface="Monaco" pitchFamily="2" charset="77"/>
              </a:rPr>
              <a:t> 4 \</a:t>
            </a:r>
            <a:endParaRPr lang="en-US" sz="2400" dirty="0">
              <a:solidFill>
                <a:srgbClr val="7030A0"/>
              </a:solidFill>
              <a:latin typeface="Monaco" pitchFamily="2" charset="77"/>
            </a:endParaRP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  --</a:t>
            </a:r>
            <a:r>
              <a:rPr lang="en-US" sz="2400" dirty="0" err="1">
                <a:latin typeface="Monaco" pitchFamily="2" charset="77"/>
              </a:rPr>
              <a:t>genomeDir</a:t>
            </a:r>
            <a:r>
              <a:rPr lang="en-US" sz="2400" dirty="0">
                <a:latin typeface="Monaco" pitchFamily="2" charset="77"/>
              </a:rPr>
              <a:t> /projects/e32680/02_staralignment_reference/</a:t>
            </a:r>
            <a:r>
              <a:rPr lang="en-US" sz="2400" dirty="0" err="1">
                <a:latin typeface="Monaco" pitchFamily="2" charset="77"/>
              </a:rPr>
              <a:t>STARindex</a:t>
            </a:r>
            <a:r>
              <a:rPr lang="en-US" sz="2400" dirty="0">
                <a:latin typeface="Monaco" pitchFamily="2" charset="77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  --</a:t>
            </a:r>
            <a:r>
              <a:rPr lang="en-US" sz="2400" dirty="0" err="1">
                <a:latin typeface="Monaco" pitchFamily="2" charset="77"/>
              </a:rPr>
              <a:t>readFilesIn</a:t>
            </a:r>
            <a:r>
              <a:rPr lang="en-US" sz="2400" dirty="0">
                <a:latin typeface="Monaco" pitchFamily="2" charset="77"/>
              </a:rPr>
              <a:t> /projects/e32680/02_staralignment_reference/SRR7773980_1.fastq.gz,/projects/e32680/02_staralignment_reference/SRR7773980_2.fastq.gz \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  --</a:t>
            </a:r>
            <a:r>
              <a:rPr lang="en-US" sz="2400" dirty="0" err="1">
                <a:latin typeface="Monaco" pitchFamily="2" charset="77"/>
              </a:rPr>
              <a:t>readFilesCommand</a:t>
            </a:r>
            <a:r>
              <a:rPr lang="en-US" sz="2400" dirty="0">
                <a:latin typeface="Monaco" pitchFamily="2" charset="77"/>
              </a:rPr>
              <a:t> </a:t>
            </a:r>
            <a:r>
              <a:rPr lang="en-US" sz="2400" dirty="0" err="1">
                <a:latin typeface="Monaco" pitchFamily="2" charset="77"/>
              </a:rPr>
              <a:t>gunzip</a:t>
            </a:r>
            <a:r>
              <a:rPr lang="en-US" sz="2400" dirty="0">
                <a:latin typeface="Monaco" pitchFamily="2" charset="77"/>
              </a:rPr>
              <a:t> -c \</a:t>
            </a:r>
          </a:p>
          <a:p>
            <a:pPr marL="0" indent="0">
              <a:buNone/>
            </a:pPr>
            <a:r>
              <a:rPr lang="en-US" sz="2400" dirty="0">
                <a:latin typeface="Monaco" pitchFamily="2" charset="77"/>
              </a:rPr>
              <a:t>  --</a:t>
            </a:r>
            <a:r>
              <a:rPr lang="en-US" sz="2400" dirty="0" err="1">
                <a:latin typeface="Monaco" pitchFamily="2" charset="77"/>
              </a:rPr>
              <a:t>outFileNamePrefix</a:t>
            </a:r>
            <a:r>
              <a:rPr lang="en-US" sz="2400" dirty="0">
                <a:latin typeface="Monaco" pitchFamily="2" charset="77"/>
              </a:rPr>
              <a:t> ./</a:t>
            </a:r>
            <a:r>
              <a:rPr lang="en-US" sz="2400" dirty="0" err="1">
                <a:latin typeface="Monaco" pitchFamily="2" charset="77"/>
              </a:rPr>
              <a:t>STARoutputs</a:t>
            </a: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endParaRPr lang="en-US" sz="2400" dirty="0">
              <a:latin typeface="Monaco" pitchFamily="2" charset="77"/>
            </a:endParaRP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6752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54CE-BB8A-1257-6597-A8D10A51A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ea typeface="Calibri Light"/>
                <a:cs typeface="Calibri Light"/>
              </a:rPr>
              <a:t>Research Computing and Data Services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8222-F22C-310D-86A3-0AE2AC73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579135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i="1" dirty="0">
                <a:ea typeface="Calibri"/>
                <a:cs typeface="Calibri"/>
              </a:rPr>
              <a:t>We're here to help after the workshop!</a:t>
            </a:r>
          </a:p>
          <a:p>
            <a:pPr marL="0" indent="0">
              <a:buNone/>
            </a:pPr>
            <a:r>
              <a:rPr lang="en-US" b="1" dirty="0">
                <a:highlight>
                  <a:srgbClr val="FFFFFF"/>
                </a:highlight>
                <a:ea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quest-help@northwestern.edu</a:t>
            </a:r>
            <a:endParaRPr lang="en-US" b="1" dirty="0">
              <a:highlight>
                <a:srgbClr val="FFFFFF"/>
              </a:highlight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b="1" dirty="0" err="1">
                <a:highlight>
                  <a:srgbClr val="FFFFFF"/>
                </a:highlight>
                <a:ea typeface="Calibri"/>
                <a:cs typeface="Calibri"/>
              </a:rPr>
              <a:t>bit.ly</a:t>
            </a:r>
            <a:r>
              <a:rPr lang="en-US" b="1" dirty="0">
                <a:highlight>
                  <a:srgbClr val="FFFFFF"/>
                </a:highlight>
                <a:ea typeface="Calibri"/>
                <a:cs typeface="Calibri"/>
              </a:rPr>
              <a:t>/</a:t>
            </a:r>
            <a:r>
              <a:rPr lang="en-US" b="1" dirty="0" err="1">
                <a:highlight>
                  <a:srgbClr val="FFFFFF"/>
                </a:highlight>
                <a:ea typeface="Calibri"/>
                <a:cs typeface="Calibri"/>
              </a:rPr>
              <a:t>rcdsconsult</a:t>
            </a:r>
            <a:endParaRPr lang="en-US" b="1" dirty="0">
              <a:highlight>
                <a:srgbClr val="FFFFFF"/>
              </a:highlight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highlight>
                  <a:srgbClr val="FFFFFF"/>
                </a:highlight>
                <a:ea typeface="Calibri"/>
                <a:cs typeface="Calibri"/>
              </a:rPr>
              <a:t>https://</a:t>
            </a:r>
            <a:r>
              <a:rPr lang="en-US" b="1" dirty="0" err="1">
                <a:highlight>
                  <a:srgbClr val="FFFFFF"/>
                </a:highlight>
                <a:ea typeface="Calibri"/>
                <a:cs typeface="Calibri"/>
              </a:rPr>
              <a:t>sites.northwestern.edu</a:t>
            </a:r>
            <a:r>
              <a:rPr lang="en-US" b="1" dirty="0">
                <a:highlight>
                  <a:srgbClr val="FFFFFF"/>
                </a:highlight>
                <a:ea typeface="Calibri"/>
                <a:cs typeface="Calibri"/>
              </a:rPr>
              <a:t>/</a:t>
            </a:r>
            <a:r>
              <a:rPr lang="en-US" b="1" dirty="0" err="1">
                <a:highlight>
                  <a:srgbClr val="FFFFFF"/>
                </a:highlight>
                <a:ea typeface="Calibri"/>
                <a:cs typeface="Calibri"/>
              </a:rPr>
              <a:t>researchcomputing</a:t>
            </a:r>
            <a:r>
              <a:rPr lang="en-US" b="1" dirty="0">
                <a:highlight>
                  <a:srgbClr val="FFFFFF"/>
                </a:highlight>
                <a:ea typeface="Calibri"/>
                <a:cs typeface="Calibri"/>
              </a:rPr>
              <a:t>/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27B5A7-4F59-4BC8-3A15-6C7DACBD81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868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0897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E112D-BFC8-6ECA-3809-F55526666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DA03-DF1F-4396-5731-AF0038D8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the alignment job with: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9D3F91-216F-7272-CBCF-3D66DB52584D}"/>
              </a:ext>
            </a:extLst>
          </p:cNvPr>
          <p:cNvSpPr txBox="1"/>
          <p:nvPr/>
        </p:nvSpPr>
        <p:spPr>
          <a:xfrm>
            <a:off x="1016619" y="1982028"/>
            <a:ext cx="10525898" cy="492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600" dirty="0" err="1">
                <a:latin typeface="Andale Mono" panose="020B0509000000000004" pitchFamily="49" charset="0"/>
              </a:rPr>
              <a:t>sbatch</a:t>
            </a:r>
            <a:r>
              <a:rPr lang="en-US" sz="2600" dirty="0">
                <a:latin typeface="Andale Mono" panose="020B0509000000000004" pitchFamily="49" charset="0"/>
              </a:rPr>
              <a:t> star2.sh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7BF49-F4B0-5EC4-BC2E-852ED0BBDB25}"/>
              </a:ext>
            </a:extLst>
          </p:cNvPr>
          <p:cNvSpPr txBox="1"/>
          <p:nvPr/>
        </p:nvSpPr>
        <p:spPr>
          <a:xfrm>
            <a:off x="1016619" y="2903551"/>
            <a:ext cx="6622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From </a:t>
            </a:r>
            <a:r>
              <a:rPr lang="en-US" sz="2000" u="sng" dirty="0"/>
              <a:t>your</a:t>
            </a:r>
            <a:r>
              <a:rPr lang="en-US" sz="2000" dirty="0"/>
              <a:t> folder! Not the 02_staralignment_reference one.</a:t>
            </a:r>
          </a:p>
        </p:txBody>
      </p:sp>
    </p:spTree>
    <p:extLst>
      <p:ext uri="{BB962C8B-B14F-4D97-AF65-F5344CB8AC3E}">
        <p14:creationId xmlns:p14="http://schemas.microsoft.com/office/powerpoint/2010/main" val="801130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74FDC-26BC-E4E7-8A7A-A847F8924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6A2E-578F-0ECB-1D52-4EB744BE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45C797-8961-9EAE-58D2-ADD3F7DAE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67962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BB2A40-B212-5E75-B085-8E3E2A440AD0}"/>
              </a:ext>
            </a:extLst>
          </p:cNvPr>
          <p:cNvSpPr txBox="1"/>
          <p:nvPr/>
        </p:nvSpPr>
        <p:spPr>
          <a:xfrm>
            <a:off x="838201" y="3016250"/>
            <a:ext cx="229245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Alignment file in SAM format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F8BC6-0CB9-12B6-1F85-6DAD8FF0D149}"/>
              </a:ext>
            </a:extLst>
          </p:cNvPr>
          <p:cNvSpPr txBox="1"/>
          <p:nvPr/>
        </p:nvSpPr>
        <p:spPr>
          <a:xfrm>
            <a:off x="3410415" y="3021507"/>
            <a:ext cx="1964472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output that includes higher level summaries of mapping rates, number of splice sites, and runtime information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F9A215-FCD6-AA57-40CB-564520934188}"/>
              </a:ext>
            </a:extLst>
          </p:cNvPr>
          <p:cNvSpPr txBox="1"/>
          <p:nvPr/>
        </p:nvSpPr>
        <p:spPr>
          <a:xfrm>
            <a:off x="5570034" y="3016250"/>
            <a:ext cx="1247081" cy="2031325"/>
          </a:xfrm>
          <a:prstGeom prst="rect">
            <a:avLst/>
          </a:prstGeom>
          <a:solidFill>
            <a:srgbClr val="FFFD78">
              <a:alpha val="52157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output that includes step by step detailed 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A9A9CD-BF42-A22A-B1B4-E256D384C2B7}"/>
              </a:ext>
            </a:extLst>
          </p:cNvPr>
          <p:cNvSpPr txBox="1"/>
          <p:nvPr/>
        </p:nvSpPr>
        <p:spPr>
          <a:xfrm>
            <a:off x="7012262" y="3016250"/>
            <a:ext cx="2421670" cy="1477328"/>
          </a:xfrm>
          <a:prstGeom prst="rect">
            <a:avLst/>
          </a:prstGeom>
          <a:solidFill>
            <a:srgbClr val="FFFD78">
              <a:alpha val="52157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output that checks progress and reports summary every minute during runtime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63FD5C-DEEC-ED51-A4DE-A59B5E457A4D}"/>
              </a:ext>
            </a:extLst>
          </p:cNvPr>
          <p:cNvSpPr txBox="1"/>
          <p:nvPr/>
        </p:nvSpPr>
        <p:spPr>
          <a:xfrm>
            <a:off x="9629079" y="3016250"/>
            <a:ext cx="155559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Splice junction output in tab delimited format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D0081E-64F4-C8AA-5676-46C84D80F818}"/>
              </a:ext>
            </a:extLst>
          </p:cNvPr>
          <p:cNvCxnSpPr>
            <a:cxnSpLocks/>
          </p:cNvCxnSpPr>
          <p:nvPr/>
        </p:nvCxnSpPr>
        <p:spPr>
          <a:xfrm flipV="1">
            <a:off x="1962615" y="2498393"/>
            <a:ext cx="0" cy="517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407804-F033-6FBB-6B81-424AEFE7BB5E}"/>
              </a:ext>
            </a:extLst>
          </p:cNvPr>
          <p:cNvCxnSpPr>
            <a:cxnSpLocks/>
          </p:cNvCxnSpPr>
          <p:nvPr/>
        </p:nvCxnSpPr>
        <p:spPr>
          <a:xfrm flipV="1">
            <a:off x="4345259" y="2498393"/>
            <a:ext cx="0" cy="517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CBBEC9-4B91-FF5C-F877-AAE39EE55A9E}"/>
              </a:ext>
            </a:extLst>
          </p:cNvPr>
          <p:cNvCxnSpPr>
            <a:cxnSpLocks/>
          </p:cNvCxnSpPr>
          <p:nvPr/>
        </p:nvCxnSpPr>
        <p:spPr>
          <a:xfrm flipV="1">
            <a:off x="6099718" y="2498393"/>
            <a:ext cx="0" cy="517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52353E-0644-82EC-097C-44DB787CC0CD}"/>
              </a:ext>
            </a:extLst>
          </p:cNvPr>
          <p:cNvCxnSpPr>
            <a:cxnSpLocks/>
          </p:cNvCxnSpPr>
          <p:nvPr/>
        </p:nvCxnSpPr>
        <p:spPr>
          <a:xfrm flipV="1">
            <a:off x="8103220" y="2498393"/>
            <a:ext cx="0" cy="517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95FC20-EF29-B028-0BA3-1361DADA4D8E}"/>
              </a:ext>
            </a:extLst>
          </p:cNvPr>
          <p:cNvCxnSpPr>
            <a:cxnSpLocks/>
          </p:cNvCxnSpPr>
          <p:nvPr/>
        </p:nvCxnSpPr>
        <p:spPr>
          <a:xfrm flipV="1">
            <a:off x="10407806" y="2498393"/>
            <a:ext cx="0" cy="517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Badge New with solid fill">
            <a:extLst>
              <a:ext uri="{FF2B5EF4-FFF2-40B4-BE49-F238E27FC236}">
                <a16:creationId xmlns:a16="http://schemas.microsoft.com/office/drawing/2014/main" id="{E7051EAC-EA26-3505-D995-E2D37E684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054" y="33485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51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0E06-0C69-C75F-0624-6FA5BEC9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Aligned.out.sam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7E656-9B28-E6D4-FECE-E3A06B765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alignment file in SAM (sequence alignment map) format</a:t>
            </a:r>
          </a:p>
          <a:p>
            <a:r>
              <a:rPr lang="en-US" dirty="0"/>
              <a:t>output format can be controlled with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--</a:t>
            </a:r>
            <a:r>
              <a:rPr lang="en-US" dirty="0" err="1">
                <a:latin typeface="Andale Mono" panose="020B0509000000000004" pitchFamily="49" charset="0"/>
              </a:rPr>
              <a:t>outSAMtype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unsorted BAM (binary alignment map) format: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--</a:t>
            </a:r>
            <a:r>
              <a:rPr lang="en-US" dirty="0" err="1">
                <a:latin typeface="Andale Mono" panose="020B0509000000000004" pitchFamily="49" charset="0"/>
              </a:rPr>
              <a:t>outSAMtype</a:t>
            </a:r>
            <a:r>
              <a:rPr lang="en-US" dirty="0">
                <a:latin typeface="Andale Mono" panose="020B0509000000000004" pitchFamily="49" charset="0"/>
              </a:rPr>
              <a:t> BAM Unsorted</a:t>
            </a:r>
          </a:p>
          <a:p>
            <a:r>
              <a:rPr lang="en-US" dirty="0"/>
              <a:t>for sorted BAM format: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--</a:t>
            </a:r>
            <a:r>
              <a:rPr lang="en-US" dirty="0" err="1">
                <a:latin typeface="Andale Mono" panose="020B0509000000000004" pitchFamily="49" charset="0"/>
              </a:rPr>
              <a:t>outSAMtype</a:t>
            </a:r>
            <a:r>
              <a:rPr lang="en-US" dirty="0">
                <a:latin typeface="Andale Mono" panose="020B0509000000000004" pitchFamily="49" charset="0"/>
              </a:rPr>
              <a:t> BAM </a:t>
            </a:r>
            <a:r>
              <a:rPr lang="en-US" dirty="0" err="1">
                <a:latin typeface="Andale Mono" panose="020B0509000000000004" pitchFamily="49" charset="0"/>
              </a:rPr>
              <a:t>SortedByCoordinate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for both files: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--</a:t>
            </a:r>
            <a:r>
              <a:rPr lang="en-US" dirty="0" err="1">
                <a:latin typeface="Andale Mono" panose="020B0509000000000004" pitchFamily="49" charset="0"/>
              </a:rPr>
              <a:t>outSAMtype</a:t>
            </a:r>
            <a:r>
              <a:rPr lang="en-US" dirty="0">
                <a:latin typeface="Andale Mono" panose="020B0509000000000004" pitchFamily="49" charset="0"/>
              </a:rPr>
              <a:t> BAM Unsorted </a:t>
            </a:r>
            <a:r>
              <a:rPr lang="en-US" dirty="0" err="1">
                <a:latin typeface="Andale Mono" panose="020B0509000000000004" pitchFamily="49" charset="0"/>
              </a:rPr>
              <a:t>SortedByCoordinate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--</a:t>
            </a:r>
            <a:r>
              <a:rPr lang="en-US" dirty="0" err="1">
                <a:latin typeface="Andale Mono" panose="020B0509000000000004" pitchFamily="49" charset="0"/>
              </a:rPr>
              <a:t>outBAMsortingThreadN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/>
              <a:t># controls number of threads for sorting, default is 6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44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DEAF0-D699-B55A-6199-86712D56C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42AC-5B83-6FEC-B6AE-671F1972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SJ.out.tab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D3FC8-AD73-880A-7FE0-84F6D4654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high confidence splice junctions in tab-delimited format</a:t>
            </a:r>
          </a:p>
          <a:p>
            <a:r>
              <a:rPr lang="en-US" dirty="0"/>
              <a:t>9 columns: chromosome, first base of intron, last base of intron, strand, intron motif, annotation, number of uniquely mapped reads crossing junction, number of multi-mapping reads crossing junction, maximum spliced alignment overhang</a:t>
            </a:r>
          </a:p>
          <a:p>
            <a:r>
              <a:rPr lang="en-US" dirty="0"/>
              <a:t>filtering can be controlled with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--</a:t>
            </a:r>
            <a:r>
              <a:rPr lang="en-US" dirty="0" err="1">
                <a:latin typeface="Andale Mono" panose="020B0509000000000004" pitchFamily="49" charset="0"/>
              </a:rPr>
              <a:t>outSJfilter</a:t>
            </a:r>
            <a:r>
              <a:rPr lang="en-US" dirty="0">
                <a:latin typeface="Andale Mono" panose="020B0509000000000004" pitchFamily="49" charset="0"/>
              </a:rPr>
              <a:t>*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only uniquely mapping reads: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	--</a:t>
            </a:r>
            <a:r>
              <a:rPr lang="en-US" dirty="0" err="1">
                <a:latin typeface="Andale Mono" panose="020B0509000000000004" pitchFamily="49" charset="0"/>
              </a:rPr>
              <a:t>outSJfilterReads</a:t>
            </a:r>
            <a:r>
              <a:rPr lang="en-US" dirty="0">
                <a:latin typeface="Andale Mono" panose="020B0509000000000004" pitchFamily="49" charset="0"/>
              </a:rPr>
              <a:t> Unique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087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CD7B0-CC19-184B-937B-29E80E77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8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”Pioneer factor GATA6 promotes colorectal cancer through 3D genome regulation”</a:t>
            </a:r>
            <a:br>
              <a:rPr lang="en-US" sz="4000" dirty="0"/>
            </a:br>
            <a:r>
              <a:rPr lang="en-US" sz="3600" dirty="0"/>
              <a:t>Lyu et al. 2025. </a:t>
            </a:r>
            <a:r>
              <a:rPr lang="en-US" sz="3600" i="1" dirty="0"/>
              <a:t>Science Advances </a:t>
            </a:r>
            <a:r>
              <a:rPr lang="en-US" sz="3100" dirty="0">
                <a:hlinkClick r:id="rId2"/>
              </a:rPr>
              <a:t>https://pmc.ncbi.nlm.nih.gov/articles/PMC11804904/#sec11</a:t>
            </a:r>
            <a:r>
              <a:rPr lang="en-US" sz="3100" dirty="0"/>
              <a:t>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B29A-160E-A370-CBA1-81D707F2E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18" y="2493818"/>
            <a:ext cx="11069782" cy="4017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/>
              <a:t>Materials and Methods</a:t>
            </a:r>
          </a:p>
          <a:p>
            <a:pPr algn="l">
              <a:lnSpc>
                <a:spcPts val="2250"/>
              </a:lnSpc>
              <a:buNone/>
            </a:pPr>
            <a:r>
              <a:rPr lang="en-US" sz="1900" b="0" i="1" dirty="0">
                <a:solidFill>
                  <a:srgbClr val="1B1B1B"/>
                </a:solidFill>
                <a:effectLst/>
              </a:rPr>
              <a:t>RNA-seq data processing</a:t>
            </a:r>
          </a:p>
          <a:p>
            <a:pPr algn="l">
              <a:lnSpc>
                <a:spcPts val="2250"/>
              </a:lnSpc>
              <a:buNone/>
            </a:pPr>
            <a:r>
              <a:rPr lang="en-US" sz="1900" dirty="0">
                <a:solidFill>
                  <a:srgbClr val="1B1B1B"/>
                </a:solidFill>
              </a:rPr>
              <a:t>	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The trimmed FASTQ files of colon cancer cell lines are aligned against hg38 human reference genome using STAR (</a:t>
            </a:r>
            <a:r>
              <a:rPr lang="en-US" sz="2000" b="0" i="1" u="sng" dirty="0">
                <a:solidFill>
                  <a:srgbClr val="005EA2"/>
                </a:solidFill>
                <a:effectLst/>
                <a:hlinkClick r:id="rId3"/>
              </a:rPr>
              <a:t>65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)(v.2.7.10b) with parameters “--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outSAMunmapped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Within --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outFilterType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BySJout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--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outSAMattributes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NH HI AS NM MD --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outFilterMultimapNmax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20 --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outFilterMismatchNmax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999 --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outFilterMismatchNoverReadLmax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0.04 --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alignIntronMin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20 --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alignIntronMax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1000000 --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alignMatesGapMax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1000000 --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alignSJoverhangMin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8 --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alignSJDBoverhangMin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1 --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sjdbScore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1”. RSEM (</a:t>
            </a:r>
            <a:r>
              <a:rPr lang="en-US" sz="2000" b="0" i="1" u="sng" dirty="0">
                <a:solidFill>
                  <a:srgbClr val="005EA2"/>
                </a:solidFill>
                <a:effectLst/>
                <a:hlinkClick r:id="rId4"/>
              </a:rPr>
              <a:t>66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)(v1.3.3) facilitated the quantification and expression calculation for known genes with GENCODE v33. Genes with TPM value &lt; 1 in all samples were excluded from downstream analyses.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70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32BACC-AB79-7409-2594-EAA14EEA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 to job script to replicate on Quest: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4BA007-25B4-CDA3-5996-9998ADD22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6244"/>
            <a:ext cx="10051473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0" i="0" dirty="0">
                <a:solidFill>
                  <a:srgbClr val="1B1B1B"/>
                </a:solidFill>
                <a:effectLst/>
              </a:rPr>
              <a:t>aligned against hg38 human reference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0" i="0" dirty="0">
                <a:solidFill>
                  <a:srgbClr val="1B1B1B"/>
                </a:solidFill>
                <a:effectLst/>
              </a:rPr>
              <a:t>STAR v.2.7.10b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0" i="0" dirty="0">
                <a:solidFill>
                  <a:srgbClr val="1B1B1B"/>
                </a:solidFill>
                <a:effectLst/>
              </a:rPr>
              <a:t>--</a:t>
            </a:r>
            <a:r>
              <a:rPr lang="en-US" sz="2800" b="0" i="0" dirty="0" err="1">
                <a:solidFill>
                  <a:srgbClr val="1B1B1B"/>
                </a:solidFill>
                <a:effectLst/>
              </a:rPr>
              <a:t>outSAMunmapped</a:t>
            </a:r>
            <a:r>
              <a:rPr lang="en-US" sz="2800" b="0" i="0" dirty="0">
                <a:solidFill>
                  <a:srgbClr val="1B1B1B"/>
                </a:solidFill>
                <a:effectLst/>
              </a:rPr>
              <a:t> Within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0" i="0" dirty="0">
                <a:solidFill>
                  <a:srgbClr val="1B1B1B"/>
                </a:solidFill>
                <a:effectLst/>
              </a:rPr>
              <a:t>--</a:t>
            </a:r>
            <a:r>
              <a:rPr lang="en-US" sz="2800" b="0" i="0" dirty="0" err="1">
                <a:solidFill>
                  <a:srgbClr val="1B1B1B"/>
                </a:solidFill>
                <a:effectLst/>
              </a:rPr>
              <a:t>outFilterType</a:t>
            </a:r>
            <a:r>
              <a:rPr lang="en-US" sz="28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rgbClr val="1B1B1B"/>
                </a:solidFill>
                <a:effectLst/>
              </a:rPr>
              <a:t>BySJout</a:t>
            </a:r>
            <a:endParaRPr lang="en-US" dirty="0">
              <a:solidFill>
                <a:srgbClr val="1B1B1B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0" i="0" dirty="0">
                <a:solidFill>
                  <a:srgbClr val="1B1B1B"/>
                </a:solidFill>
                <a:effectLst/>
              </a:rPr>
              <a:t>--</a:t>
            </a:r>
            <a:r>
              <a:rPr lang="en-US" sz="2800" b="0" i="0" dirty="0" err="1">
                <a:solidFill>
                  <a:srgbClr val="1B1B1B"/>
                </a:solidFill>
                <a:effectLst/>
              </a:rPr>
              <a:t>outSAMattributes</a:t>
            </a:r>
            <a:r>
              <a:rPr lang="en-US" sz="2800" b="0" i="0" dirty="0">
                <a:solidFill>
                  <a:srgbClr val="1B1B1B"/>
                </a:solidFill>
                <a:effectLst/>
              </a:rPr>
              <a:t> NH HI AS NM MD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0" i="0" dirty="0">
                <a:solidFill>
                  <a:srgbClr val="1B1B1B"/>
                </a:solidFill>
                <a:effectLst/>
              </a:rPr>
              <a:t>--</a:t>
            </a:r>
            <a:r>
              <a:rPr lang="en-US" sz="2800" b="0" i="0" dirty="0" err="1">
                <a:solidFill>
                  <a:srgbClr val="1B1B1B"/>
                </a:solidFill>
                <a:effectLst/>
              </a:rPr>
              <a:t>outFilterMultimapNmax</a:t>
            </a:r>
            <a:r>
              <a:rPr lang="en-US" sz="2800" b="0" i="0" dirty="0">
                <a:solidFill>
                  <a:srgbClr val="1B1B1B"/>
                </a:solidFill>
                <a:effectLst/>
              </a:rPr>
              <a:t> 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0" i="0" dirty="0">
                <a:solidFill>
                  <a:srgbClr val="1B1B1B"/>
                </a:solidFill>
                <a:effectLst/>
              </a:rPr>
              <a:t>--</a:t>
            </a:r>
            <a:r>
              <a:rPr lang="en-US" sz="2800" b="0" i="0" dirty="0" err="1">
                <a:solidFill>
                  <a:srgbClr val="1B1B1B"/>
                </a:solidFill>
                <a:effectLst/>
              </a:rPr>
              <a:t>outFilterMismatchNmax</a:t>
            </a:r>
            <a:r>
              <a:rPr lang="en-US" sz="2800" b="0" i="0" dirty="0">
                <a:solidFill>
                  <a:srgbClr val="1B1B1B"/>
                </a:solidFill>
                <a:effectLst/>
              </a:rPr>
              <a:t> 999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0" i="0" dirty="0">
                <a:solidFill>
                  <a:srgbClr val="1B1B1B"/>
                </a:solidFill>
                <a:effectLst/>
              </a:rPr>
              <a:t>--</a:t>
            </a:r>
            <a:r>
              <a:rPr lang="en-US" sz="2800" b="0" i="0" dirty="0" err="1">
                <a:solidFill>
                  <a:srgbClr val="1B1B1B"/>
                </a:solidFill>
                <a:effectLst/>
              </a:rPr>
              <a:t>outFilterMismatchNoverReadLmax</a:t>
            </a:r>
            <a:r>
              <a:rPr lang="en-US" sz="2800" b="0" i="0" dirty="0">
                <a:solidFill>
                  <a:srgbClr val="1B1B1B"/>
                </a:solidFill>
                <a:effectLst/>
              </a:rPr>
              <a:t> 0.04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0" i="0" dirty="0">
                <a:solidFill>
                  <a:srgbClr val="1B1B1B"/>
                </a:solidFill>
                <a:effectLst/>
              </a:rPr>
              <a:t>--</a:t>
            </a:r>
            <a:r>
              <a:rPr lang="en-US" sz="2800" b="0" i="0" dirty="0" err="1">
                <a:solidFill>
                  <a:srgbClr val="1B1B1B"/>
                </a:solidFill>
                <a:effectLst/>
              </a:rPr>
              <a:t>alignIntronMin</a:t>
            </a:r>
            <a:r>
              <a:rPr lang="en-US" sz="2800" b="0" i="0" dirty="0">
                <a:solidFill>
                  <a:srgbClr val="1B1B1B"/>
                </a:solidFill>
                <a:effectLst/>
              </a:rPr>
              <a:t> 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0" i="0" dirty="0">
                <a:solidFill>
                  <a:srgbClr val="1B1B1B"/>
                </a:solidFill>
                <a:effectLst/>
              </a:rPr>
              <a:t>--</a:t>
            </a:r>
            <a:r>
              <a:rPr lang="en-US" sz="2800" b="0" i="0" dirty="0" err="1">
                <a:solidFill>
                  <a:srgbClr val="1B1B1B"/>
                </a:solidFill>
                <a:effectLst/>
              </a:rPr>
              <a:t>alignIntronMax</a:t>
            </a:r>
            <a:r>
              <a:rPr lang="en-US" sz="2800" b="0" i="0" dirty="0">
                <a:solidFill>
                  <a:srgbClr val="1B1B1B"/>
                </a:solidFill>
                <a:effectLst/>
              </a:rPr>
              <a:t> 1000000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0" i="0" dirty="0">
                <a:solidFill>
                  <a:srgbClr val="1B1B1B"/>
                </a:solidFill>
                <a:effectLst/>
              </a:rPr>
              <a:t>--</a:t>
            </a:r>
            <a:r>
              <a:rPr lang="en-US" sz="2800" b="0" i="0" dirty="0" err="1">
                <a:solidFill>
                  <a:srgbClr val="1B1B1B"/>
                </a:solidFill>
                <a:effectLst/>
              </a:rPr>
              <a:t>alignMatesGapMax</a:t>
            </a:r>
            <a:r>
              <a:rPr lang="en-US" sz="2800" b="0" i="0" dirty="0">
                <a:solidFill>
                  <a:srgbClr val="1B1B1B"/>
                </a:solidFill>
                <a:effectLst/>
              </a:rPr>
              <a:t> 1000000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0" i="0" dirty="0">
                <a:solidFill>
                  <a:srgbClr val="1B1B1B"/>
                </a:solidFill>
                <a:effectLst/>
              </a:rPr>
              <a:t>--</a:t>
            </a:r>
            <a:r>
              <a:rPr lang="en-US" sz="2800" b="0" i="0" dirty="0" err="1">
                <a:solidFill>
                  <a:srgbClr val="1B1B1B"/>
                </a:solidFill>
                <a:effectLst/>
              </a:rPr>
              <a:t>alignSJoverhangMin</a:t>
            </a:r>
            <a:r>
              <a:rPr lang="en-US" sz="2800" b="0" i="0" dirty="0">
                <a:solidFill>
                  <a:srgbClr val="1B1B1B"/>
                </a:solidFill>
                <a:effectLst/>
              </a:rPr>
              <a:t>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0" i="0" dirty="0">
                <a:solidFill>
                  <a:srgbClr val="1B1B1B"/>
                </a:solidFill>
                <a:effectLst/>
              </a:rPr>
              <a:t>--</a:t>
            </a:r>
            <a:r>
              <a:rPr lang="en-US" sz="2800" b="0" i="0" dirty="0" err="1">
                <a:solidFill>
                  <a:srgbClr val="1B1B1B"/>
                </a:solidFill>
                <a:effectLst/>
              </a:rPr>
              <a:t>alignSJDBoverhangMin</a:t>
            </a:r>
            <a:r>
              <a:rPr lang="en-US" sz="2800" b="0" i="0" dirty="0">
                <a:solidFill>
                  <a:srgbClr val="1B1B1B"/>
                </a:solidFill>
                <a:effectLst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0" i="0" dirty="0">
                <a:solidFill>
                  <a:srgbClr val="1B1B1B"/>
                </a:solidFill>
                <a:effectLst/>
              </a:rPr>
              <a:t>--</a:t>
            </a:r>
            <a:r>
              <a:rPr lang="en-US" sz="2800" b="0" i="0" dirty="0" err="1">
                <a:solidFill>
                  <a:srgbClr val="1B1B1B"/>
                </a:solidFill>
                <a:effectLst/>
              </a:rPr>
              <a:t>sjdbScore</a:t>
            </a:r>
            <a:r>
              <a:rPr lang="en-US" sz="2800" b="0" i="0" dirty="0">
                <a:solidFill>
                  <a:srgbClr val="1B1B1B"/>
                </a:solidFill>
                <a:effectLst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42F6E-A641-F484-1409-71898B46988F}"/>
              </a:ext>
            </a:extLst>
          </p:cNvPr>
          <p:cNvSpPr txBox="1"/>
          <p:nvPr/>
        </p:nvSpPr>
        <p:spPr>
          <a:xfrm>
            <a:off x="7869382" y="4681591"/>
            <a:ext cx="3650673" cy="15696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You can copy /projects/e32680/02_staraligner_reference/star3.sh as a starting place.</a:t>
            </a:r>
          </a:p>
        </p:txBody>
      </p:sp>
    </p:spTree>
    <p:extLst>
      <p:ext uri="{BB962C8B-B14F-4D97-AF65-F5344CB8AC3E}">
        <p14:creationId xmlns:p14="http://schemas.microsoft.com/office/powerpoint/2010/main" val="210344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E6C9EF-AFF0-56C3-BB1A-DED22A9EF2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2654"/>
          <a:stretch/>
        </p:blipFill>
        <p:spPr>
          <a:xfrm>
            <a:off x="0" y="-4288137"/>
            <a:ext cx="13716000" cy="59901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5A94BE-299B-0C2D-ADC3-843EAE563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594" y="367156"/>
            <a:ext cx="9905998" cy="1478570"/>
          </a:xfrm>
        </p:spPr>
        <p:txBody>
          <a:bodyPr/>
          <a:lstStyle/>
          <a:p>
            <a:r>
              <a:rPr lang="en-US" dirty="0"/>
              <a:t>Setup...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D2D0-3F97-0D57-C393-416CC01BF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41" y="1702037"/>
            <a:ext cx="10753165" cy="5030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>
                <a:highlight>
                  <a:srgbClr val="FFFFFF"/>
                </a:highlight>
              </a:rPr>
              <a:t>log onto Quest</a:t>
            </a:r>
          </a:p>
          <a:p>
            <a:pPr marL="457200" lvl="1" indent="0">
              <a:buNone/>
            </a:pPr>
            <a:r>
              <a:rPr lang="en-US" sz="2800" dirty="0">
                <a:highlight>
                  <a:srgbClr val="FFFFFF"/>
                </a:highlight>
              </a:rPr>
              <a:t>ssh </a:t>
            </a:r>
            <a:r>
              <a:rPr lang="en-US" sz="2800" dirty="0">
                <a:highlight>
                  <a:srgbClr val="FFFFFF"/>
                </a:highlight>
                <a:hlinkClick r:id="rId3"/>
              </a:rPr>
              <a:t>&lt;netid&gt;@login.quest.northwestern.edu</a:t>
            </a:r>
          </a:p>
          <a:p>
            <a:pPr marL="457200" lvl="1" indent="0">
              <a:buNone/>
            </a:pPr>
            <a:r>
              <a:rPr lang="en-US" sz="2800" dirty="0">
                <a:highlight>
                  <a:srgbClr val="FFFFFF"/>
                </a:highlight>
              </a:rPr>
              <a:t># enter your </a:t>
            </a:r>
            <a:r>
              <a:rPr lang="en-US" sz="2800" dirty="0" err="1">
                <a:highlight>
                  <a:srgbClr val="FFFFFF"/>
                </a:highlight>
              </a:rPr>
              <a:t>netid</a:t>
            </a:r>
            <a:r>
              <a:rPr lang="en-US" sz="2800" dirty="0">
                <a:highlight>
                  <a:srgbClr val="FFFFFF"/>
                </a:highlight>
              </a:rPr>
              <a:t> password (it won't look like you're typing)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sz="3200" dirty="0">
                <a:highlight>
                  <a:srgbClr val="FFFFFF"/>
                </a:highlight>
              </a:rPr>
              <a:t>move to our classroom folder</a:t>
            </a:r>
          </a:p>
          <a:p>
            <a:pPr marL="457200" lvl="1" indent="0">
              <a:buNone/>
            </a:pPr>
            <a:r>
              <a:rPr lang="en-US" sz="2800" dirty="0">
                <a:highlight>
                  <a:srgbClr val="FFFFFF"/>
                </a:highlight>
              </a:rPr>
              <a:t>cd /projects/e32680</a:t>
            </a:r>
          </a:p>
          <a:p>
            <a:pPr marL="514350" indent="-514350">
              <a:buAutoNum type="arabicPeriod"/>
            </a:pPr>
            <a:r>
              <a:rPr lang="en-US" sz="3200" dirty="0">
                <a:highlight>
                  <a:srgbClr val="FFFFFF"/>
                </a:highlight>
              </a:rPr>
              <a:t>make your own subfolder if you weren’t here last week</a:t>
            </a:r>
          </a:p>
          <a:p>
            <a:pPr marL="457200" lvl="1" indent="0">
              <a:buNone/>
            </a:pPr>
            <a:r>
              <a:rPr lang="en-US" sz="2800" dirty="0" err="1">
                <a:highlight>
                  <a:srgbClr val="FFFFFF"/>
                </a:highlight>
              </a:rPr>
              <a:t>mkdir</a:t>
            </a:r>
            <a:r>
              <a:rPr lang="en-US" sz="2800" dirty="0">
                <a:highlight>
                  <a:srgbClr val="FFFFFF"/>
                </a:highlight>
              </a:rPr>
              <a:t> &lt;</a:t>
            </a:r>
            <a:r>
              <a:rPr lang="en-US" sz="2800" dirty="0" err="1">
                <a:highlight>
                  <a:srgbClr val="FFFFFF"/>
                </a:highlight>
              </a:rPr>
              <a:t>folder_name</a:t>
            </a:r>
            <a:r>
              <a:rPr lang="en-US" sz="2800" dirty="0">
                <a:highlight>
                  <a:srgbClr val="FFFFFF"/>
                </a:highlight>
              </a:rPr>
              <a:t>&gt;</a:t>
            </a:r>
          </a:p>
          <a:p>
            <a:pPr marL="514350" indent="-514350">
              <a:buAutoNum type="arabicPeriod"/>
            </a:pPr>
            <a:r>
              <a:rPr lang="en-US" sz="3200" dirty="0">
                <a:highlight>
                  <a:srgbClr val="FFFFFF"/>
                </a:highlight>
              </a:rPr>
              <a:t>move into your folder</a:t>
            </a:r>
            <a:endParaRPr lang="en-US" dirty="0"/>
          </a:p>
          <a:p>
            <a:pPr marL="457200" lvl="1" indent="0">
              <a:buNone/>
            </a:pPr>
            <a:r>
              <a:rPr lang="en-US" sz="2800" dirty="0">
                <a:highlight>
                  <a:srgbClr val="FFFFFF"/>
                </a:highlight>
              </a:rPr>
              <a:t>cd &lt;</a:t>
            </a:r>
            <a:r>
              <a:rPr lang="en-US" sz="2800" dirty="0" err="1">
                <a:highlight>
                  <a:srgbClr val="FFFFFF"/>
                </a:highlight>
              </a:rPr>
              <a:t>folder_name</a:t>
            </a:r>
            <a:r>
              <a:rPr lang="en-US" sz="2800" dirty="0">
                <a:highlight>
                  <a:srgbClr val="FFFFFF"/>
                </a:highlight>
              </a:rPr>
              <a:t>&gt;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0DDC6-7FBB-2845-0314-7FBCD792F654}"/>
              </a:ext>
            </a:extLst>
          </p:cNvPr>
          <p:cNvSpPr txBox="1"/>
          <p:nvPr/>
        </p:nvSpPr>
        <p:spPr>
          <a:xfrm>
            <a:off x="6775374" y="5105849"/>
            <a:ext cx="5197679" cy="138499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Class materials are at: 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nuitrcs</a:t>
            </a:r>
            <a:r>
              <a:rPr lang="en-US" sz="2800" dirty="0"/>
              <a:t>/</a:t>
            </a:r>
            <a:r>
              <a:rPr lang="en-US" sz="2800" dirty="0" err="1"/>
              <a:t>star_aligner_workshop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862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BEC-EA3A-3C36-C712-C9317AEC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alignment? - hypothesis of homology</a:t>
            </a:r>
          </a:p>
        </p:txBody>
      </p:sp>
      <p:pic>
        <p:nvPicPr>
          <p:cNvPr id="5" name="Content Placeholder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B3C4ACE7-014B-5BD8-ACE9-C08491EAA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522" y="2062808"/>
            <a:ext cx="11117399" cy="3816130"/>
          </a:xfrm>
        </p:spPr>
      </p:pic>
      <p:pic>
        <p:nvPicPr>
          <p:cNvPr id="4" name="Graphic 3" descr="Woman with solid fill">
            <a:extLst>
              <a:ext uri="{FF2B5EF4-FFF2-40B4-BE49-F238E27FC236}">
                <a16:creationId xmlns:a16="http://schemas.microsoft.com/office/drawing/2014/main" id="{F3FB534B-9869-C41F-3B6D-4EF2BF40C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6375" y="1975227"/>
            <a:ext cx="626953" cy="626953"/>
          </a:xfrm>
          <a:prstGeom prst="rect">
            <a:avLst/>
          </a:prstGeom>
        </p:spPr>
      </p:pic>
      <p:pic>
        <p:nvPicPr>
          <p:cNvPr id="7" name="Graphic 6" descr="Gorilla with solid fill">
            <a:extLst>
              <a:ext uri="{FF2B5EF4-FFF2-40B4-BE49-F238E27FC236}">
                <a16:creationId xmlns:a16="http://schemas.microsoft.com/office/drawing/2014/main" id="{5FEF3CAB-1034-A166-174A-42D1A8F37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8459" y="2579241"/>
            <a:ext cx="626954" cy="626954"/>
          </a:xfrm>
          <a:prstGeom prst="rect">
            <a:avLst/>
          </a:prstGeom>
        </p:spPr>
      </p:pic>
      <p:pic>
        <p:nvPicPr>
          <p:cNvPr id="9" name="Graphic 8" descr="Rat with solid fill">
            <a:extLst>
              <a:ext uri="{FF2B5EF4-FFF2-40B4-BE49-F238E27FC236}">
                <a16:creationId xmlns:a16="http://schemas.microsoft.com/office/drawing/2014/main" id="{CFE33931-AB56-295C-E402-7E683DC8A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30851" y="3092583"/>
            <a:ext cx="417999" cy="417999"/>
          </a:xfrm>
          <a:prstGeom prst="rect">
            <a:avLst/>
          </a:prstGeom>
        </p:spPr>
      </p:pic>
      <p:pic>
        <p:nvPicPr>
          <p:cNvPr id="12" name="Graphic 11" descr="Rat with solid fill">
            <a:extLst>
              <a:ext uri="{FF2B5EF4-FFF2-40B4-BE49-F238E27FC236}">
                <a16:creationId xmlns:a16="http://schemas.microsoft.com/office/drawing/2014/main" id="{934FC75A-B4A2-1490-75A2-D3431EEA3D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8459" y="3220683"/>
            <a:ext cx="626955" cy="626955"/>
          </a:xfrm>
          <a:prstGeom prst="rect">
            <a:avLst/>
          </a:prstGeom>
        </p:spPr>
      </p:pic>
      <p:pic>
        <p:nvPicPr>
          <p:cNvPr id="14" name="Graphic 13" descr="Cow with solid fill">
            <a:extLst>
              <a:ext uri="{FF2B5EF4-FFF2-40B4-BE49-F238E27FC236}">
                <a16:creationId xmlns:a16="http://schemas.microsoft.com/office/drawing/2014/main" id="{E8B44A2B-B982-1CFD-8F02-3DA26E6545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55454" y="3621936"/>
            <a:ext cx="697874" cy="6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6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B2C8-953F-CCBC-AC8E-B0F6D88F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aligner?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2601-A0CB-ECCC-8C7D-A495F2A04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data you have</a:t>
            </a:r>
          </a:p>
          <a:p>
            <a:pPr lvl="1"/>
            <a:r>
              <a:rPr lang="en-US" dirty="0"/>
              <a:t>aligning short read data (Illumina)</a:t>
            </a:r>
          </a:p>
          <a:p>
            <a:pPr lvl="1"/>
            <a:r>
              <a:rPr lang="en-US" dirty="0"/>
              <a:t>aligning long read data (PacBio, Nanopore)</a:t>
            </a:r>
          </a:p>
          <a:p>
            <a:pPr lvl="1"/>
            <a:r>
              <a:rPr lang="en-US" dirty="0"/>
              <a:t>aligning RNA-seq data - splice aware </a:t>
            </a:r>
          </a:p>
          <a:p>
            <a:r>
              <a:rPr lang="en-US" dirty="0"/>
              <a:t>Accuracy</a:t>
            </a:r>
          </a:p>
          <a:p>
            <a:pPr lvl="1"/>
            <a:r>
              <a:rPr lang="en-US" b="0" i="0" u="none" strike="noStrike" dirty="0">
                <a:effectLst/>
              </a:rPr>
              <a:t>percent of reads aligned</a:t>
            </a:r>
          </a:p>
          <a:p>
            <a:pPr lvl="1"/>
            <a:r>
              <a:rPr lang="en-US" b="0" i="0" u="none" strike="noStrike" dirty="0">
                <a:effectLst/>
              </a:rPr>
              <a:t>estimated gene coverage</a:t>
            </a:r>
          </a:p>
          <a:p>
            <a:r>
              <a:rPr lang="en-US" dirty="0"/>
              <a:t>Runtime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7ACA3-3BBD-8AC7-0B06-6624C1EE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667" y="399250"/>
            <a:ext cx="4301067" cy="1723477"/>
          </a:xfrm>
          <a:prstGeom prst="rect">
            <a:avLst/>
          </a:prstGeom>
        </p:spPr>
      </p:pic>
      <p:pic>
        <p:nvPicPr>
          <p:cNvPr id="6" name="Picture 5" descr="A blue and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DE870FDA-7532-33AC-5A91-FA011D678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667" y="2156852"/>
            <a:ext cx="4747683" cy="1038739"/>
          </a:xfrm>
          <a:prstGeom prst="rect">
            <a:avLst/>
          </a:prstGeom>
        </p:spPr>
      </p:pic>
      <p:pic>
        <p:nvPicPr>
          <p:cNvPr id="8" name="Picture 7" descr="A white cover with black text&#10;&#10;Description automatically generated">
            <a:extLst>
              <a:ext uri="{FF2B5EF4-FFF2-40B4-BE49-F238E27FC236}">
                <a16:creationId xmlns:a16="http://schemas.microsoft.com/office/drawing/2014/main" id="{2DAFD36E-B391-17E0-0E2B-B5BB3F135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958" y="3225800"/>
            <a:ext cx="3467100" cy="3086100"/>
          </a:xfrm>
          <a:prstGeom prst="rect">
            <a:avLst/>
          </a:prstGeom>
        </p:spPr>
      </p:pic>
      <p:pic>
        <p:nvPicPr>
          <p:cNvPr id="10" name="Picture 9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C6F2D87-3E82-441B-6512-AB085F596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096" y="5072468"/>
            <a:ext cx="4884208" cy="142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5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50997-F71A-7C49-3970-1E10F1BB2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8B11-6079-4279-2D3D-AF3C2B26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aligner?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017F6-CC49-0409-2753-849DEB07B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data you have</a:t>
            </a:r>
          </a:p>
          <a:p>
            <a:pPr lvl="1"/>
            <a:r>
              <a:rPr lang="en-US" dirty="0"/>
              <a:t>aligning short read data (Illumina)</a:t>
            </a:r>
          </a:p>
          <a:p>
            <a:pPr lvl="1"/>
            <a:r>
              <a:rPr lang="en-US" dirty="0"/>
              <a:t>aligning long read data (PacBio, Nanopore)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aligning RNA-seq data </a:t>
            </a:r>
            <a:r>
              <a:rPr lang="en-US" dirty="0"/>
              <a:t>- splice aware </a:t>
            </a:r>
          </a:p>
          <a:p>
            <a:r>
              <a:rPr lang="en-US" dirty="0"/>
              <a:t>Accuracy</a:t>
            </a:r>
          </a:p>
          <a:p>
            <a:pPr lvl="1"/>
            <a:r>
              <a:rPr lang="en-US" b="0" i="0" u="none" strike="noStrike" dirty="0">
                <a:effectLst/>
              </a:rPr>
              <a:t>percent of reads aligned</a:t>
            </a:r>
          </a:p>
          <a:p>
            <a:pPr lvl="1"/>
            <a:r>
              <a:rPr lang="en-US" b="0" i="0" u="none" strike="noStrike" dirty="0">
                <a:effectLst/>
              </a:rPr>
              <a:t>estimated gene coverage</a:t>
            </a:r>
          </a:p>
          <a:p>
            <a:r>
              <a:rPr lang="en-US" dirty="0"/>
              <a:t>Runtime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DE459-C557-2620-68D3-16AA1FC35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667" y="399250"/>
            <a:ext cx="4301067" cy="1723477"/>
          </a:xfrm>
          <a:prstGeom prst="rect">
            <a:avLst/>
          </a:prstGeom>
        </p:spPr>
      </p:pic>
      <p:pic>
        <p:nvPicPr>
          <p:cNvPr id="6" name="Picture 5" descr="A blue and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FCC146A2-66B0-02C5-EC5B-CD9B1921C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667" y="2156852"/>
            <a:ext cx="4747683" cy="1038739"/>
          </a:xfrm>
          <a:prstGeom prst="rect">
            <a:avLst/>
          </a:prstGeom>
        </p:spPr>
      </p:pic>
      <p:pic>
        <p:nvPicPr>
          <p:cNvPr id="8" name="Picture 7" descr="A white cover with black text&#10;&#10;Description automatically generated">
            <a:extLst>
              <a:ext uri="{FF2B5EF4-FFF2-40B4-BE49-F238E27FC236}">
                <a16:creationId xmlns:a16="http://schemas.microsoft.com/office/drawing/2014/main" id="{E7B26BBD-8BF4-BD4E-7A20-62872CD7F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958" y="3225800"/>
            <a:ext cx="3467100" cy="3086100"/>
          </a:xfrm>
          <a:prstGeom prst="rect">
            <a:avLst/>
          </a:prstGeom>
        </p:spPr>
      </p:pic>
      <p:pic>
        <p:nvPicPr>
          <p:cNvPr id="10" name="Picture 9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8F35666-78A1-E1C0-BB37-A68B90EDF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096" y="5072468"/>
            <a:ext cx="4884208" cy="142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0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F9C04-A268-0EB8-C7DF-0E9F9E30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Why does it matter if you have DNA or RNA data?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52DFD6F-56E4-8E53-F517-B672C52E2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622211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223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EF936-6617-4800-AF8E-E671EDF9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STAR - Spliced Transcripts Alignment to a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A51CF-7F59-BBB7-8491-0A6DE5704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887896"/>
            <a:ext cx="3427283" cy="5473147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/>
            <a:endParaRPr lang="en-US" dirty="0"/>
          </a:p>
          <a:p>
            <a:r>
              <a:rPr lang="en-US" b="1" dirty="0"/>
              <a:t>splice aware </a:t>
            </a:r>
            <a:r>
              <a:rPr lang="en-US" dirty="0"/>
              <a:t>aligner</a:t>
            </a:r>
          </a:p>
          <a:p>
            <a:r>
              <a:rPr lang="en-US" dirty="0"/>
              <a:t>potentially better suited for draft or low-quality genomes than HISAT2 or other splice-aware options</a:t>
            </a:r>
          </a:p>
          <a:p>
            <a:r>
              <a:rPr lang="en-US" dirty="0"/>
              <a:t>uses more resources than HISAT2</a:t>
            </a:r>
          </a:p>
          <a:p>
            <a:r>
              <a:rPr lang="en-US" dirty="0"/>
              <a:t>default option of many pipelines, include </a:t>
            </a:r>
            <a:r>
              <a:rPr lang="en-US" dirty="0" err="1"/>
              <a:t>nf</a:t>
            </a:r>
            <a:r>
              <a:rPr lang="en-US" dirty="0"/>
              <a:t>-core’s RNA-seq</a:t>
            </a:r>
          </a:p>
          <a:p>
            <a:pPr marL="0"/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A0890E-09B0-F52C-6E27-E2DA7C5C5ACC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FF"/>
                </a:highlight>
              </a:rPr>
              <a:t>Resources: </a:t>
            </a:r>
            <a:endParaRPr lang="en-US" sz="2400" b="0" i="0" dirty="0">
              <a:effectLst/>
              <a:highlight>
                <a:srgbClr val="FFFFFF"/>
              </a:highlight>
            </a:endParaRP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https://www.ncbi.nlm.nih.gov/pmc/articles/PMC3530905/</a:t>
            </a:r>
            <a:endParaRPr lang="en-US" sz="2400" dirty="0"/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https://github.com/alexdobin/STAR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7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C921-F0D6-3EA7-8C6A-99B42C186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use it?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67E4E9-0355-5946-5C2D-49449C769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472876"/>
              </p:ext>
            </p:extLst>
          </p:nvPr>
        </p:nvGraphicFramePr>
        <p:xfrm>
          <a:off x="838200" y="1487837"/>
          <a:ext cx="10515600" cy="4689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65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BC9924B2BE754D9B1ADDA1D4CEDCCC" ma:contentTypeVersion="19" ma:contentTypeDescription="Create a new document." ma:contentTypeScope="" ma:versionID="7b22c85b2f8f6a1c666a353fcbffedd6">
  <xsd:schema xmlns:xsd="http://www.w3.org/2001/XMLSchema" xmlns:xs="http://www.w3.org/2001/XMLSchema" xmlns:p="http://schemas.microsoft.com/office/2006/metadata/properties" xmlns:ns2="2abaa01e-9938-407e-aa0b-10580c653abd" xmlns:ns3="7be34c64-93b8-4842-bfae-c3106b8c53c2" xmlns:ns4="efce84db-8738-4c7b-9bdc-65b9500871f6" targetNamespace="http://schemas.microsoft.com/office/2006/metadata/properties" ma:root="true" ma:fieldsID="f5169a24320b7be6acaef9b01dd42178" ns2:_="" ns3:_="" ns4:_="">
    <xsd:import namespace="2abaa01e-9938-407e-aa0b-10580c653abd"/>
    <xsd:import namespace="7be34c64-93b8-4842-bfae-c3106b8c53c2"/>
    <xsd:import namespace="efce84db-8738-4c7b-9bdc-65b9500871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aa01e-9938-407e-aa0b-10580c653a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2d55d72-5afa-45f9-90b6-e0708aeee9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Notes" ma:index="25" nillable="true" ma:displayName="Notes" ma:format="Dropdown" ma:internalName="Note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e34c64-93b8-4842-bfae-c3106b8c5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e84db-8738-4c7b-9bdc-65b9500871f6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9c316fb5-9e31-4487-b45f-917c480130b2}" ma:internalName="TaxCatchAll" ma:showField="CatchAllData" ma:web="7be34c64-93b8-4842-bfae-c3106b8c53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2abaa01e-9938-407e-aa0b-10580c653abd" xsi:nil="true"/>
    <TaxCatchAll xmlns="efce84db-8738-4c7b-9bdc-65b9500871f6" xsi:nil="true"/>
    <lcf76f155ced4ddcb4097134ff3c332f xmlns="2abaa01e-9938-407e-aa0b-10580c653ab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44BCA46-EA9B-467A-BB6B-3FA5EC0A0C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A1C872-5668-4354-9BFF-BA66288C4B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baa01e-9938-407e-aa0b-10580c653abd"/>
    <ds:schemaRef ds:uri="7be34c64-93b8-4842-bfae-c3106b8c53c2"/>
    <ds:schemaRef ds:uri="efce84db-8738-4c7b-9bdc-65b9500871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B20162-3B15-4024-A0D4-06FEC03F5652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efce84db-8738-4c7b-9bdc-65b9500871f6"/>
    <ds:schemaRef ds:uri="http://www.w3.org/XML/1998/namespace"/>
    <ds:schemaRef ds:uri="2abaa01e-9938-407e-aa0b-10580c653ab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be34c64-93b8-4842-bfae-c3106b8c53c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</TotalTime>
  <Words>1425</Words>
  <Application>Microsoft Macintosh PowerPoint</Application>
  <PresentationFormat>Widescreen</PresentationFormat>
  <Paragraphs>179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Andale Mono</vt:lpstr>
      <vt:lpstr>Aptos</vt:lpstr>
      <vt:lpstr>Aptos Display</vt:lpstr>
      <vt:lpstr>Arial</vt:lpstr>
      <vt:lpstr>Calibri</vt:lpstr>
      <vt:lpstr>Calibri Light</vt:lpstr>
      <vt:lpstr>Monaco</vt:lpstr>
      <vt:lpstr>office theme</vt:lpstr>
      <vt:lpstr>PowerPoint Presentation</vt:lpstr>
      <vt:lpstr>Research Computing and Data Services</vt:lpstr>
      <vt:lpstr>Setup...</vt:lpstr>
      <vt:lpstr>What is alignment? - hypothesis of homology</vt:lpstr>
      <vt:lpstr>How to pick an aligner?</vt:lpstr>
      <vt:lpstr>How to pick an aligner?</vt:lpstr>
      <vt:lpstr>Why does it matter if you have DNA or RNA data?</vt:lpstr>
      <vt:lpstr>STAR - Spliced Transcripts Alignment to a Reference</vt:lpstr>
      <vt:lpstr>How do we use it?</vt:lpstr>
      <vt:lpstr>Generate genome index files</vt:lpstr>
      <vt:lpstr>Generate genome index files</vt:lpstr>
      <vt:lpstr>Generate genome index files</vt:lpstr>
      <vt:lpstr>Running this on Quest...</vt:lpstr>
      <vt:lpstr>Running this on Quest...</vt:lpstr>
      <vt:lpstr>Generate genome index files</vt:lpstr>
      <vt:lpstr>Map reads to genome</vt:lpstr>
      <vt:lpstr>Copy an alignment script to your folder....</vt:lpstr>
      <vt:lpstr>Copy an alignment script to your folder....</vt:lpstr>
      <vt:lpstr>star2.sh</vt:lpstr>
      <vt:lpstr>Launch the alignment job with:</vt:lpstr>
      <vt:lpstr>Outputs</vt:lpstr>
      <vt:lpstr>Aligned.out.sam</vt:lpstr>
      <vt:lpstr>SJ.out.tab</vt:lpstr>
      <vt:lpstr>”Pioneer factor GATA6 promotes colorectal cancer through 3D genome regulation” Lyu et al. 2025. Science Advances https://pmc.ncbi.nlm.nih.gov/articles/PMC11804904/#sec11 </vt:lpstr>
      <vt:lpstr>Translate to job script to replicate on Quest: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Haley Sharon Carter</cp:lastModifiedBy>
  <cp:revision>18</cp:revision>
  <dcterms:created xsi:type="dcterms:W3CDTF">2025-02-13T21:01:00Z</dcterms:created>
  <dcterms:modified xsi:type="dcterms:W3CDTF">2025-04-23T15:21:02Z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0x010100A0BC9924B2BE754D9B1ADDA1D4CEDCCC</vt:lpwstr>
  </property>
  <property fmtid="{D5CDD505-2E9C-101B-9397-08002B2CF9AE}" pid="3" name="MediaServiceImageTags">
    <vt:lpwstr/>
  </property>
</Properties>
</file>