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544" r:id="rId5"/>
    <p:sldId id="484" r:id="rId6"/>
    <p:sldId id="525" r:id="rId7"/>
    <p:sldId id="548" r:id="rId8"/>
    <p:sldId id="547" r:id="rId9"/>
    <p:sldId id="368" r:id="rId10"/>
    <p:sldId id="526" r:id="rId11"/>
    <p:sldId id="549" r:id="rId12"/>
    <p:sldId id="528" r:id="rId13"/>
    <p:sldId id="529" r:id="rId14"/>
    <p:sldId id="552" r:id="rId15"/>
    <p:sldId id="550" r:id="rId16"/>
    <p:sldId id="551" r:id="rId17"/>
    <p:sldId id="553" r:id="rId18"/>
    <p:sldId id="556" r:id="rId19"/>
    <p:sldId id="555" r:id="rId20"/>
    <p:sldId id="557" r:id="rId21"/>
    <p:sldId id="545" r:id="rId22"/>
    <p:sldId id="533" r:id="rId23"/>
    <p:sldId id="561" r:id="rId24"/>
    <p:sldId id="558" r:id="rId25"/>
    <p:sldId id="559" r:id="rId26"/>
    <p:sldId id="5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EDB614-3794-1241-AD74-7BE211780872}" v="5" dt="2025-05-14T15:40:14.980"/>
    <p1510:client id="{E349A9AF-AF12-0A46-8DFA-E7ACCD1D4BED}" v="23" dt="2025-05-13T18:32:57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6203"/>
  </p:normalViewPr>
  <p:slideViewPr>
    <p:cSldViewPr snapToGrid="0">
      <p:cViewPr varScale="1">
        <p:scale>
          <a:sx n="119" d="100"/>
          <a:sy n="119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99A8FB6-8C04-AD49-BE54-FCEAA161E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4"/>
            <a:ext cx="11785600" cy="1524000"/>
          </a:xfrm>
        </p:spPr>
        <p:txBody>
          <a:bodyPr>
            <a:normAutofit/>
          </a:bodyPr>
          <a:lstStyle>
            <a:lvl1pPr algn="l">
              <a:defRPr sz="6400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A5169E0-F2E1-8443-9426-3329851B53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1981200"/>
            <a:ext cx="11988800" cy="3556000"/>
          </a:xfrm>
        </p:spPr>
        <p:txBody>
          <a:bodyPr/>
          <a:lstStyle>
            <a:lvl1pPr>
              <a:buClr>
                <a:srgbClr val="B6ACD1"/>
              </a:buClr>
              <a:buFont typeface="Wingdings" pitchFamily="2" charset="2"/>
              <a:buChar char="§"/>
              <a:defRPr sz="5333">
                <a:solidFill>
                  <a:srgbClr val="342F2E"/>
                </a:solidFill>
              </a:defRPr>
            </a:lvl1pPr>
            <a:lvl2pPr>
              <a:buClr>
                <a:srgbClr val="B6ACD1"/>
              </a:buClr>
              <a:buFont typeface="Wingdings" pitchFamily="2" charset="2"/>
              <a:buChar char="§"/>
              <a:defRPr sz="4800">
                <a:solidFill>
                  <a:srgbClr val="342F2E"/>
                </a:solidFill>
              </a:defRPr>
            </a:lvl2pPr>
            <a:lvl3pPr>
              <a:buClr>
                <a:srgbClr val="BBB8B8"/>
              </a:buClr>
              <a:buFont typeface="Arial" panose="020B0604020202020204" pitchFamily="34" charset="0"/>
              <a:buChar char="•"/>
              <a:defRPr sz="4267">
                <a:solidFill>
                  <a:srgbClr val="342F2E"/>
                </a:solidFill>
              </a:defRPr>
            </a:lvl3pPr>
            <a:lvl4pPr>
              <a:buClr>
                <a:srgbClr val="B6ACD1"/>
              </a:buClr>
              <a:buFont typeface="Arial" panose="020B0604020202020204" pitchFamily="34" charset="0"/>
              <a:buChar char="•"/>
              <a:defRPr sz="3733">
                <a:solidFill>
                  <a:srgbClr val="342F2E"/>
                </a:solidFill>
              </a:defRPr>
            </a:lvl4pPr>
            <a:lvl5pPr>
              <a:buClr>
                <a:srgbClr val="B6ACD1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en-US"/>
              <a:t>Level one</a:t>
            </a:r>
          </a:p>
          <a:p>
            <a:pPr lvl="1"/>
            <a:r>
              <a:rPr lang="en-US"/>
              <a:t>Level two</a:t>
            </a:r>
          </a:p>
          <a:p>
            <a:pPr lvl="2"/>
            <a:r>
              <a:rPr lang="en-US"/>
              <a:t>Level three</a:t>
            </a:r>
          </a:p>
          <a:p>
            <a:pPr lvl="3"/>
            <a:r>
              <a:rPr lang="en-US"/>
              <a:t>Level four (if needed)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9E8BC5F-5B96-7D4E-A691-59F9F959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9664" y="6445696"/>
            <a:ext cx="2844800" cy="3651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hyperlink" Target="https://services.northwestern.edu/TDClient/30/Portal/KB/ArticleDet?ID=1112#what-gpu-software-is-on-Quest" TargetMode="Externa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quest-help@northwestern.edu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tialdata.scverse.org/en/stable/installa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scvi-tools.org/en/1.3.0/installation.html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0EA40-9410-B159-64FF-FB3954509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1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FB437-94B6-FE7D-F360-A2F18A26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C740-22FD-4E9B-727E-F1AAC03A0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Installing software into a virtual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EE428-29E5-198C-B9F4-3D5437CE0E95}"/>
              </a:ext>
            </a:extLst>
          </p:cNvPr>
          <p:cNvSpPr txBox="1">
            <a:spLocks/>
          </p:cNvSpPr>
          <p:nvPr/>
        </p:nvSpPr>
        <p:spPr>
          <a:xfrm>
            <a:off x="1304468" y="1832694"/>
            <a:ext cx="992343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install </a:t>
            </a:r>
            <a:r>
              <a:rPr lang="en-US" sz="3200" dirty="0" err="1">
                <a:latin typeface="Lucida Sans" panose="020B0602030504020204" pitchFamily="34" charset="77"/>
              </a:rPr>
              <a:t>conda</a:t>
            </a:r>
            <a:r>
              <a:rPr lang="en-US" sz="3200" dirty="0">
                <a:latin typeface="Lucida Sans" panose="020B0602030504020204" pitchFamily="34" charset="77"/>
              </a:rPr>
              <a:t>-forge::</a:t>
            </a:r>
            <a:r>
              <a:rPr lang="en-US" sz="3200" dirty="0" err="1">
                <a:latin typeface="Lucida Sans" panose="020B0602030504020204" pitchFamily="34" charset="77"/>
              </a:rPr>
              <a:t>numpy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install </a:t>
            </a:r>
            <a:r>
              <a:rPr lang="en-US" sz="3200" dirty="0" err="1">
                <a:solidFill>
                  <a:srgbClr val="502984"/>
                </a:solidFill>
                <a:latin typeface="Lucida Sans" panose="020B0602030504020204" pitchFamily="34" charset="77"/>
              </a:rPr>
              <a:t>numpy</a:t>
            </a: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 and dependencies from </a:t>
            </a:r>
            <a:r>
              <a:rPr lang="en-US" sz="3200" dirty="0" err="1">
                <a:solidFill>
                  <a:srgbClr val="502984"/>
                </a:solidFill>
                <a:latin typeface="Lucida Sans" panose="020B0602030504020204" pitchFamily="34" charset="77"/>
              </a:rPr>
              <a:t>conda</a:t>
            </a: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-forge channel </a:t>
            </a: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</a:t>
            </a:r>
            <a:r>
              <a:rPr lang="en-US" sz="3200" dirty="0">
                <a:latin typeface="Lucida Sans" panose="020B0602030504020204" pitchFamily="34" charset="77"/>
              </a:rPr>
              <a:t>mamba install -c </a:t>
            </a:r>
            <a:r>
              <a:rPr lang="en-US" sz="3200" dirty="0" err="1">
                <a:latin typeface="Lucida Sans" panose="020B0602030504020204" pitchFamily="34" charset="77"/>
              </a:rPr>
              <a:t>conda</a:t>
            </a:r>
            <a:r>
              <a:rPr lang="en-US" sz="3200" dirty="0">
                <a:latin typeface="Lucida Sans" panose="020B0602030504020204" pitchFamily="34" charset="77"/>
              </a:rPr>
              <a:t>-forge </a:t>
            </a:r>
            <a:r>
              <a:rPr lang="en-US" sz="3200" dirty="0" err="1">
                <a:latin typeface="Lucida Sans" panose="020B0602030504020204" pitchFamily="34" charset="77"/>
              </a:rPr>
              <a:t>numpy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</a:t>
            </a:r>
            <a:r>
              <a:rPr lang="en-US" sz="3200" dirty="0">
                <a:latin typeface="Lucida Sans" panose="020B0602030504020204" pitchFamily="34" charset="77"/>
              </a:rPr>
              <a:t>mamba install -c </a:t>
            </a:r>
            <a:r>
              <a:rPr lang="en-US" sz="3200" dirty="0" err="1">
                <a:latin typeface="Lucida Sans" panose="020B0602030504020204" pitchFamily="34" charset="77"/>
              </a:rPr>
              <a:t>conda</a:t>
            </a:r>
            <a:r>
              <a:rPr lang="en-US" sz="3200" dirty="0">
                <a:latin typeface="Lucida Sans" panose="020B0602030504020204" pitchFamily="34" charset="77"/>
              </a:rPr>
              <a:t>-forge </a:t>
            </a:r>
            <a:r>
              <a:rPr lang="en-US" sz="3200" dirty="0" err="1">
                <a:latin typeface="Lucida Sans" panose="020B0602030504020204" pitchFamily="34" charset="77"/>
              </a:rPr>
              <a:t>numpy</a:t>
            </a:r>
            <a:r>
              <a:rPr lang="en-US" sz="3200" dirty="0">
                <a:latin typeface="Lucida Sans" panose="020B0602030504020204" pitchFamily="34" charset="77"/>
              </a:rPr>
              <a:t>=1.26</a:t>
            </a: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0518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F76C8-EC1E-8998-4EA6-7EF4C786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3C84-FE65-B7DA-4CAC-0445DD06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How do you know what you need?</a:t>
            </a:r>
          </a:p>
        </p:txBody>
      </p:sp>
      <p:pic>
        <p:nvPicPr>
          <p:cNvPr id="7" name="Picture 6" descr="A close-up of a white card&#10;&#10;AI-generated content may be incorrect.">
            <a:extLst>
              <a:ext uri="{FF2B5EF4-FFF2-40B4-BE49-F238E27FC236}">
                <a16:creationId xmlns:a16="http://schemas.microsoft.com/office/drawing/2014/main" id="{77834CBD-81F6-3809-0508-6CC0C8FD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4"/>
          <a:stretch/>
        </p:blipFill>
        <p:spPr>
          <a:xfrm>
            <a:off x="203200" y="2138362"/>
            <a:ext cx="11785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72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9D0AC-886F-50E2-9139-F7F76E86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900C2-E442-7338-7FF7-CEB7056D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What about pip?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A7903-007C-B6A2-D347-DC7C201B09A6}"/>
              </a:ext>
            </a:extLst>
          </p:cNvPr>
          <p:cNvSpPr txBox="1">
            <a:spLocks/>
          </p:cNvSpPr>
          <p:nvPr/>
        </p:nvSpPr>
        <p:spPr>
          <a:xfrm>
            <a:off x="936702" y="1598518"/>
            <a:ext cx="10659193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Lucida Sans" panose="020B0602030504020204" pitchFamily="34" charset="77"/>
              </a:rPr>
              <a:t># with the environment activated we did:</a:t>
            </a: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install </a:t>
            </a:r>
            <a:r>
              <a:rPr lang="en-US" sz="3200" dirty="0" err="1">
                <a:latin typeface="Lucida Sans" panose="020B0602030504020204" pitchFamily="34" charset="77"/>
              </a:rPr>
              <a:t>conda</a:t>
            </a:r>
            <a:r>
              <a:rPr lang="en-US" sz="3200" dirty="0">
                <a:latin typeface="Lucida Sans" panose="020B0602030504020204" pitchFamily="34" charset="77"/>
              </a:rPr>
              <a:t>-forge::</a:t>
            </a:r>
            <a:r>
              <a:rPr lang="en-US" sz="3200" dirty="0" err="1">
                <a:latin typeface="Lucida Sans" panose="020B0602030504020204" pitchFamily="34" charset="77"/>
              </a:rPr>
              <a:t>numpy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7030A0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Lucida Sans" panose="020B0602030504020204" pitchFamily="34" charset="77"/>
              </a:rPr>
              <a:t># but we could have installed with pip:</a:t>
            </a: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which pip</a:t>
            </a: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pip install </a:t>
            </a:r>
            <a:r>
              <a:rPr lang="en-US" sz="3200" dirty="0" err="1">
                <a:latin typeface="Lucida Sans" panose="020B0602030504020204" pitchFamily="34" charset="77"/>
              </a:rPr>
              <a:t>numpy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AC17F-5005-2082-F21B-B45A527F4073}"/>
              </a:ext>
            </a:extLst>
          </p:cNvPr>
          <p:cNvSpPr txBox="1"/>
          <p:nvPr/>
        </p:nvSpPr>
        <p:spPr>
          <a:xfrm>
            <a:off x="7705494" y="4719348"/>
            <a:ext cx="3769111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I’ll demo this, you don’t have to change your environment if you don’t want to. </a:t>
            </a:r>
          </a:p>
        </p:txBody>
      </p:sp>
    </p:spTree>
    <p:extLst>
      <p:ext uri="{BB962C8B-B14F-4D97-AF65-F5344CB8AC3E}">
        <p14:creationId xmlns:p14="http://schemas.microsoft.com/office/powerpoint/2010/main" val="1042823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BA204-031F-1AEA-D933-9F3357EE0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7A9E-BA26-9236-1D36-4C5F2F56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What about pip?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B9188-250A-779D-8723-C0DE3CDC39C8}"/>
              </a:ext>
            </a:extLst>
          </p:cNvPr>
          <p:cNvSpPr txBox="1">
            <a:spLocks/>
          </p:cNvSpPr>
          <p:nvPr/>
        </p:nvSpPr>
        <p:spPr>
          <a:xfrm>
            <a:off x="1304468" y="1832694"/>
            <a:ext cx="992343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7030A0"/>
                </a:solidFill>
                <a:latin typeface="Lucida Sans" panose="020B0602030504020204" pitchFamily="34" charset="77"/>
              </a:rPr>
              <a:t># with the environment activated:</a:t>
            </a:r>
          </a:p>
          <a:p>
            <a:pPr marL="0" indent="0">
              <a:buNone/>
            </a:pPr>
            <a:r>
              <a:rPr lang="en-US" sz="3200" dirty="0" err="1">
                <a:latin typeface="Lucida Sans" panose="020B0602030504020204" pitchFamily="34" charset="77"/>
              </a:rPr>
              <a:t>conda</a:t>
            </a:r>
            <a:r>
              <a:rPr lang="en-US" sz="3200" dirty="0">
                <a:latin typeface="Lucida Sans" panose="020B0602030504020204" pitchFamily="34" charset="77"/>
              </a:rPr>
              <a:t> list</a:t>
            </a: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645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90311-4DD8-94D5-88DB-7C50BEBD9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90FA-F08B-AF30-B449-E917B2AFC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Sometimes it matters which you use…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D353B4-B6AD-2B76-0445-85DE7B989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6" y="1333974"/>
            <a:ext cx="7772400" cy="384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A383-DFA3-FD8A-ECEB-367AB6A28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2CFC-5787-595B-919C-F719CF36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Sometimes it matters which you use…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9B1700-3CFF-AD88-16A7-BDBA0020D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6" y="1333974"/>
            <a:ext cx="7772400" cy="384411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95F449-0AEB-ECC8-7DA6-A4FD865E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69" y="1333974"/>
            <a:ext cx="7772400" cy="406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4416-9156-2374-75CE-1C071AA8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33DF-0F75-7C08-7FD3-8E5663AE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Sometimes it matters which you use…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F4D074-6A56-DEEF-B95D-A1DEB164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6" y="1333974"/>
            <a:ext cx="7772400" cy="384411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46F394-F150-1B51-7707-D8A12F7B3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0469" y="1333974"/>
            <a:ext cx="7772400" cy="4069024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64CD22-E5D5-1228-60CD-EEC04AA06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1335625"/>
            <a:ext cx="7772400" cy="510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2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102C13-924F-0EB0-1071-8A9045884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4342"/>
            <a:ext cx="7772400" cy="4922835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5CACD31-2239-A6A6-FDCE-5582CAFEA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48029"/>
            <a:ext cx="7772400" cy="5049584"/>
          </a:xfrm>
          <a:prstGeom prst="rect">
            <a:avLst/>
          </a:prstGeom>
        </p:spPr>
      </p:pic>
      <p:pic>
        <p:nvPicPr>
          <p:cNvPr id="11" name="Picture 10" descr="A purple sign with white text&#10;&#10;AI-generated content may be incorrect.">
            <a:extLst>
              <a:ext uri="{FF2B5EF4-FFF2-40B4-BE49-F238E27FC236}">
                <a16:creationId xmlns:a16="http://schemas.microsoft.com/office/drawing/2014/main" id="{491017DA-8882-55AE-3E2B-2B8882B4E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54802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2DDE3-C3B1-0B04-BBEE-1EA675AC67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6457177"/>
            <a:ext cx="11988800" cy="400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5"/>
              </a:rPr>
              <a:t>https://services.northwestern.edu/TDClient/30/Portal/KB/ArticleDet?ID=1112#what-gpu-software-is-on-Quest</a:t>
            </a:r>
            <a:r>
              <a:rPr lang="en-US" sz="1800" dirty="0"/>
              <a:t> </a:t>
            </a:r>
          </a:p>
        </p:txBody>
      </p:sp>
      <p:pic>
        <p:nvPicPr>
          <p:cNvPr id="13" name="Picture 12" descr="A close-up of a logo&#10;&#10;AI-generated content may be incorrect.">
            <a:extLst>
              <a:ext uri="{FF2B5EF4-FFF2-40B4-BE49-F238E27FC236}">
                <a16:creationId xmlns:a16="http://schemas.microsoft.com/office/drawing/2014/main" id="{BB9AF019-F7BB-B80E-C653-4821E282BE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393014"/>
            <a:ext cx="3505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8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8775B-CD29-D187-0943-A92901D4B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7732" y="1992351"/>
            <a:ext cx="11037346" cy="441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effectLst/>
                <a:latin typeface="Monaco" pitchFamily="2" charset="77"/>
              </a:rPr>
              <a:t># with </a:t>
            </a:r>
            <a:r>
              <a:rPr lang="en-US" sz="3600" dirty="0" err="1">
                <a:solidFill>
                  <a:srgbClr val="7030A0"/>
                </a:solidFill>
                <a:effectLst/>
                <a:latin typeface="Monaco" pitchFamily="2" charset="77"/>
              </a:rPr>
              <a:t>sc_env</a:t>
            </a:r>
            <a:r>
              <a:rPr lang="en-US" sz="3600" dirty="0">
                <a:solidFill>
                  <a:srgbClr val="7030A0"/>
                </a:solidFill>
                <a:effectLst/>
                <a:latin typeface="Monaco" pitchFamily="2" charset="77"/>
              </a:rPr>
              <a:t> activated: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effectLst/>
                <a:latin typeface="Monaco" pitchFamily="2" charset="77"/>
              </a:rPr>
              <a:t>pip install '</a:t>
            </a:r>
            <a:r>
              <a:rPr lang="en-US" sz="3600" dirty="0" err="1">
                <a:solidFill>
                  <a:schemeClr val="tx1"/>
                </a:solidFill>
                <a:effectLst/>
                <a:latin typeface="Monaco" pitchFamily="2" charset="77"/>
              </a:rPr>
              <a:t>scanpy</a:t>
            </a:r>
            <a:r>
              <a:rPr lang="en-US" sz="3600" dirty="0">
                <a:solidFill>
                  <a:schemeClr val="tx1"/>
                </a:solidFill>
                <a:effectLst/>
                <a:latin typeface="Monaco" pitchFamily="2" charset="77"/>
              </a:rPr>
              <a:t>[</a:t>
            </a:r>
            <a:r>
              <a:rPr lang="en-US" sz="3600" dirty="0" err="1">
                <a:solidFill>
                  <a:schemeClr val="tx1"/>
                </a:solidFill>
                <a:effectLst/>
                <a:latin typeface="Monaco" pitchFamily="2" charset="77"/>
              </a:rPr>
              <a:t>leiden</a:t>
            </a:r>
            <a:r>
              <a:rPr lang="en-US" sz="3600" dirty="0">
                <a:solidFill>
                  <a:schemeClr val="tx1"/>
                </a:solidFill>
                <a:effectLst/>
                <a:latin typeface="Monaco" pitchFamily="2" charset="77"/>
              </a:rPr>
              <a:t>]’ </a:t>
            </a:r>
            <a:r>
              <a:rPr lang="en-US" sz="3600" dirty="0" err="1">
                <a:solidFill>
                  <a:schemeClr val="tx1"/>
                </a:solidFill>
                <a:effectLst/>
                <a:latin typeface="Monaco" pitchFamily="2" charset="77"/>
              </a:rPr>
              <a:t>scvi</a:t>
            </a:r>
            <a:r>
              <a:rPr lang="en-US" sz="3600" dirty="0">
                <a:solidFill>
                  <a:schemeClr val="tx1"/>
                </a:solidFill>
                <a:effectLst/>
                <a:latin typeface="Monaco" pitchFamily="2" charset="77"/>
              </a:rPr>
              <a:t>-tools</a:t>
            </a:r>
          </a:p>
          <a:p>
            <a:pPr marL="0" indent="0">
              <a:buNone/>
            </a:pPr>
            <a:endParaRPr lang="en-US" sz="3600" dirty="0">
              <a:solidFill>
                <a:srgbClr val="7030A0"/>
              </a:solidFill>
              <a:effectLst/>
              <a:latin typeface="Monaco" pitchFamily="2" charset="77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effectLst/>
                <a:latin typeface="Monaco" pitchFamily="2" charset="77"/>
              </a:rPr>
              <a:t># brings in </a:t>
            </a:r>
            <a:r>
              <a:rPr lang="en-US" sz="3600" dirty="0" err="1">
                <a:solidFill>
                  <a:srgbClr val="7030A0"/>
                </a:solidFill>
                <a:effectLst/>
                <a:latin typeface="Monaco" pitchFamily="2" charset="77"/>
              </a:rPr>
              <a:t>jax</a:t>
            </a:r>
            <a:r>
              <a:rPr lang="en-US" sz="3600" dirty="0">
                <a:solidFill>
                  <a:srgbClr val="7030A0"/>
                </a:solidFill>
                <a:effectLst/>
                <a:latin typeface="Monaco" pitchFamily="2" charset="77"/>
              </a:rPr>
              <a:t>, torch, </a:t>
            </a:r>
            <a:r>
              <a:rPr lang="en-US" sz="3600" dirty="0" err="1">
                <a:solidFill>
                  <a:srgbClr val="7030A0"/>
                </a:solidFill>
                <a:effectLst/>
                <a:latin typeface="Monaco" pitchFamily="2" charset="77"/>
              </a:rPr>
              <a:t>pytorch</a:t>
            </a:r>
            <a:r>
              <a:rPr lang="en-US" sz="3600" dirty="0">
                <a:solidFill>
                  <a:srgbClr val="7030A0"/>
                </a:solidFill>
                <a:effectLst/>
                <a:latin typeface="Monaco" pitchFamily="2" charset="77"/>
              </a:rPr>
              <a:t>, and many others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Monaco" pitchFamily="2" charset="77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6CC7BE-4809-7EE8-26A8-8402295E0B70}"/>
              </a:ext>
            </a:extLst>
          </p:cNvPr>
          <p:cNvSpPr txBox="1">
            <a:spLocks/>
          </p:cNvSpPr>
          <p:nvPr/>
        </p:nvSpPr>
        <p:spPr>
          <a:xfrm>
            <a:off x="203200" y="136524"/>
            <a:ext cx="11785600" cy="132428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rgbClr val="4E2A8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We’ll add </a:t>
            </a:r>
            <a:r>
              <a:rPr lang="en-US" sz="4800" dirty="0" err="1"/>
              <a:t>scanpy</a:t>
            </a:r>
            <a:r>
              <a:rPr lang="en-US" sz="4800" dirty="0"/>
              <a:t> and others from pip for our single cell environment:</a:t>
            </a:r>
          </a:p>
        </p:txBody>
      </p:sp>
    </p:spTree>
    <p:extLst>
      <p:ext uri="{BB962C8B-B14F-4D97-AF65-F5344CB8AC3E}">
        <p14:creationId xmlns:p14="http://schemas.microsoft.com/office/powerpoint/2010/main" val="169270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FC2E-6AA1-2C24-3F9B-4326FC65C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1AF9-44C5-C304-1ACC-2C8F6C59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Installing </a:t>
            </a:r>
            <a:r>
              <a:rPr lang="en-US" sz="4800" dirty="0" err="1"/>
              <a:t>Jupyter</a:t>
            </a:r>
            <a:r>
              <a:rPr lang="en-US" sz="4800" dirty="0"/>
              <a:t> kernel into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B15E6-6A37-EB40-68A9-A1BF9E32AFCF}"/>
              </a:ext>
            </a:extLst>
          </p:cNvPr>
          <p:cNvSpPr txBox="1">
            <a:spLocks/>
          </p:cNvSpPr>
          <p:nvPr/>
        </p:nvSpPr>
        <p:spPr>
          <a:xfrm>
            <a:off x="352502" y="1843845"/>
            <a:ext cx="11486995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install </a:t>
            </a:r>
            <a:r>
              <a:rPr lang="en-US" sz="3200" dirty="0" err="1">
                <a:latin typeface="Lucida Sans" panose="020B0602030504020204" pitchFamily="34" charset="77"/>
              </a:rPr>
              <a:t>ipykernel</a:t>
            </a:r>
            <a:r>
              <a:rPr lang="en-US" sz="3200" dirty="0">
                <a:latin typeface="Lucida Sans" panose="020B0602030504020204" pitchFamily="34" charset="77"/>
              </a:rPr>
              <a:t> </a:t>
            </a:r>
            <a:r>
              <a:rPr lang="en-US" sz="3200" dirty="0" err="1">
                <a:latin typeface="Lucida Sans" panose="020B0602030504020204" pitchFamily="34" charset="77"/>
              </a:rPr>
              <a:t>ipywidgets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install </a:t>
            </a:r>
            <a:r>
              <a:rPr lang="en-US" sz="3200" dirty="0" err="1">
                <a:solidFill>
                  <a:srgbClr val="502984"/>
                </a:solidFill>
                <a:latin typeface="Lucida Sans" panose="020B0602030504020204" pitchFamily="34" charset="77"/>
              </a:rPr>
              <a:t>ipykernel</a:t>
            </a: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 package into virtual environment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python -m </a:t>
            </a:r>
            <a:r>
              <a:rPr lang="en-US" dirty="0" err="1"/>
              <a:t>ipykernel</a:t>
            </a:r>
            <a:r>
              <a:rPr lang="en-US" dirty="0"/>
              <a:t> install --user --name </a:t>
            </a:r>
            <a:r>
              <a:rPr lang="en-US" dirty="0" err="1"/>
              <a:t>sc_env</a:t>
            </a:r>
            <a:r>
              <a:rPr lang="en-US" dirty="0"/>
              <a:t> --display-name “</a:t>
            </a:r>
            <a:r>
              <a:rPr lang="en-US" dirty="0" err="1"/>
              <a:t>sc_env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create kernel to use this environment with </a:t>
            </a:r>
            <a:r>
              <a:rPr lang="en-US" sz="3200" dirty="0" err="1">
                <a:solidFill>
                  <a:srgbClr val="502984"/>
                </a:solidFill>
                <a:latin typeface="Lucida Sans" panose="020B0602030504020204" pitchFamily="34" charset="77"/>
              </a:rPr>
              <a:t>Jupyter</a:t>
            </a: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4932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4CE-BB8A-1257-6597-A8D10A5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>
                <a:ea typeface="Calibri Light"/>
                <a:cs typeface="Calibri Light"/>
              </a:rPr>
              <a:t>Research Computing and Data Services</a:t>
            </a:r>
            <a:endParaRPr lang="en-US" sz="3600" b="1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7B5A7-4F59-4BC8-3A15-6C7DACBD81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22-F22C-310D-86A3-0AE2AC7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5791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libri"/>
                <a:cs typeface="Calibri"/>
              </a:rPr>
              <a:t>We're here to help after the workshop!</a:t>
            </a: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quest-help@northwestern.edu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bit.ly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rcdsconsult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https://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sites.northwestern.edu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researchcomputing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1808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45BA2-CD32-DC50-1AA5-6325954EE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A52-66E1-AA52-65AC-C51EB12F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What about these other packages?</a:t>
            </a:r>
          </a:p>
        </p:txBody>
      </p:sp>
      <p:pic>
        <p:nvPicPr>
          <p:cNvPr id="7" name="Picture 6" descr="A close-up of a white card&#10;&#10;AI-generated content may be incorrect.">
            <a:extLst>
              <a:ext uri="{FF2B5EF4-FFF2-40B4-BE49-F238E27FC236}">
                <a16:creationId xmlns:a16="http://schemas.microsoft.com/office/drawing/2014/main" id="{2E47B507-C736-0ECC-DEE0-1D91C0E4D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24"/>
          <a:stretch/>
        </p:blipFill>
        <p:spPr>
          <a:xfrm>
            <a:off x="203200" y="1632752"/>
            <a:ext cx="11785600" cy="2581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795574-C927-43F7-BFE7-DA6014396A41}"/>
              </a:ext>
            </a:extLst>
          </p:cNvPr>
          <p:cNvSpPr txBox="1"/>
          <p:nvPr/>
        </p:nvSpPr>
        <p:spPr>
          <a:xfrm>
            <a:off x="701936" y="4654083"/>
            <a:ext cx="69359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Spatialdata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https://spatialdata.scverse.org/en/stable/installation.html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Squidpy</a:t>
            </a:r>
            <a:r>
              <a:rPr lang="en-US" dirty="0"/>
              <a:t>:</a:t>
            </a:r>
          </a:p>
          <a:p>
            <a:r>
              <a:rPr lang="en-US" dirty="0">
                <a:hlinkClick r:id="rId4"/>
              </a:rPr>
              <a:t>https://docs.scvi-tools.org/en/1.3.0/installation.html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48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54846-0D23-EEE9-598D-979B4145D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343-BF9F-EF29-77B0-49F6BDA0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Let’s test it out!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A5A03-435D-DC93-E9C7-423E51135910}"/>
              </a:ext>
            </a:extLst>
          </p:cNvPr>
          <p:cNvSpPr txBox="1">
            <a:spLocks/>
          </p:cNvSpPr>
          <p:nvPr/>
        </p:nvSpPr>
        <p:spPr>
          <a:xfrm>
            <a:off x="101600" y="1843845"/>
            <a:ext cx="678146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navigate to Quest OnDemand in a browser</a:t>
            </a:r>
          </a:p>
          <a:p>
            <a:pPr marL="0" indent="0">
              <a:buNone/>
            </a:pPr>
            <a:r>
              <a:rPr lang="en-US" sz="3200" dirty="0" err="1">
                <a:latin typeface="Lucida Sans" panose="020B0602030504020204" pitchFamily="34" charset="77"/>
              </a:rPr>
              <a:t>ondemand.quest.northwestern.edu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request a </a:t>
            </a:r>
            <a:r>
              <a:rPr lang="en-US" sz="3200" dirty="0" err="1">
                <a:solidFill>
                  <a:srgbClr val="502984"/>
                </a:solidFill>
                <a:latin typeface="Lucida Sans" panose="020B0602030504020204" pitchFamily="34" charset="77"/>
              </a:rPr>
              <a:t>Jupyter</a:t>
            </a: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 Server session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from the “Interactive Apps” dropdown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BBF6291D-39A2-9789-C340-4F3DB5BD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467" y="0"/>
            <a:ext cx="5873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1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804D-9A96-87F3-4C03-761E6364F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1951-E3D8-8710-8631-0AC697E0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Navigate to your folder within /projects/e32680</a:t>
            </a:r>
          </a:p>
        </p:txBody>
      </p:sp>
      <p:pic>
        <p:nvPicPr>
          <p:cNvPr id="7" name="Picture 6" descr="A white line with black lines&#10;&#10;AI-generated content may be incorrect.">
            <a:extLst>
              <a:ext uri="{FF2B5EF4-FFF2-40B4-BE49-F238E27FC236}">
                <a16:creationId xmlns:a16="http://schemas.microsoft.com/office/drawing/2014/main" id="{80621492-6DDD-3392-ABAD-4AA5B4F0B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" y="1700116"/>
            <a:ext cx="11446735" cy="34577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2BC482-1AEF-F054-4B76-3D4B5E2681C6}"/>
              </a:ext>
            </a:extLst>
          </p:cNvPr>
          <p:cNvSpPr txBox="1"/>
          <p:nvPr/>
        </p:nvSpPr>
        <p:spPr>
          <a:xfrm>
            <a:off x="3828081" y="5687877"/>
            <a:ext cx="4556502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the “New” dropdown you should be able to select the kernel we just created!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E2A373C-9199-E5D6-DB40-5CA5B924562D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6275491" y="2094540"/>
            <a:ext cx="3424179" cy="3762497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230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C5475-1ADC-9B44-9A68-6C78A976F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0354-8A62-DF2E-FCAA-96CC98A01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You can do the same for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78874-68E7-4BFD-8A86-0EA358EE628D}"/>
              </a:ext>
            </a:extLst>
          </p:cNvPr>
          <p:cNvSpPr txBox="1">
            <a:spLocks/>
          </p:cNvSpPr>
          <p:nvPr/>
        </p:nvSpPr>
        <p:spPr>
          <a:xfrm>
            <a:off x="203200" y="1786072"/>
            <a:ext cx="6691256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put both R, and R packages in your environment</a:t>
            </a: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install r-base r-</a:t>
            </a:r>
            <a:r>
              <a:rPr lang="en-US" sz="3200" dirty="0" err="1">
                <a:latin typeface="Lucida Sans" panose="020B0602030504020204" pitchFamily="34" charset="77"/>
              </a:rPr>
              <a:t>igraph</a:t>
            </a:r>
            <a:r>
              <a:rPr lang="en-US" sz="3200" dirty="0">
                <a:latin typeface="Lucida Sans" panose="020B0602030504020204" pitchFamily="34" charset="77"/>
              </a:rPr>
              <a:t> r-</a:t>
            </a:r>
            <a:r>
              <a:rPr lang="en-US" sz="3200" dirty="0" err="1">
                <a:latin typeface="Lucida Sans" panose="020B0602030504020204" pitchFamily="34" charset="77"/>
              </a:rPr>
              <a:t>seruat</a:t>
            </a:r>
            <a:r>
              <a:rPr lang="en-US" sz="3200" dirty="0">
                <a:latin typeface="Lucida Sans" panose="020B0602030504020204" pitchFamily="34" charset="77"/>
              </a:rPr>
              <a:t> r-</a:t>
            </a:r>
            <a:r>
              <a:rPr lang="en-US" sz="3200" dirty="0" err="1">
                <a:latin typeface="Lucida Sans" panose="020B0602030504020204" pitchFamily="34" charset="77"/>
              </a:rPr>
              <a:t>seruat</a:t>
            </a:r>
            <a:r>
              <a:rPr lang="en-US" sz="3200" dirty="0">
                <a:latin typeface="Lucida Sans" panose="020B0602030504020204" pitchFamily="34" charset="77"/>
              </a:rPr>
              <a:t>-data</a:t>
            </a:r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request a RStudio Server session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Select to use a virtual environment (instead of modules)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3D60E29F-F7AD-DE69-BADB-0A4042F45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166" y="563134"/>
            <a:ext cx="5048634" cy="593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0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226B-EE6B-FD22-7276-BDC8E5E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F556-1176-5E87-6963-9193F25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0426F-DAC1-0E63-4A09-A8BD264531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981201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/>
              <a:t>Create a sandboxed software environment that can be loaded and unloaded like a module</a:t>
            </a:r>
          </a:p>
          <a:p>
            <a:r>
              <a:rPr lang="en-US" sz="3733" dirty="0"/>
              <a:t>Doesn’t require admin permissions</a:t>
            </a:r>
          </a:p>
          <a:p>
            <a:r>
              <a:rPr lang="en-US" sz="3733" dirty="0"/>
              <a:t>Good for managing Python and R packages, but lots of other software can be installed via virtual environments too!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DDED4-7053-DBCC-5785-0516BA8A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42E90-965F-3DF8-45E8-B58381809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FB29E-65BD-FAB4-4B81-3BF1A180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24E22-1EC1-0910-4523-4B542FE3A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561653"/>
            <a:ext cx="11988800" cy="880333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/>
              <a:t>Basically separates software by folders...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2B323-6019-DDB0-6D4F-DA119AB6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Graphic 5" descr="Open folder with solid fill">
            <a:extLst>
              <a:ext uri="{FF2B5EF4-FFF2-40B4-BE49-F238E27FC236}">
                <a16:creationId xmlns:a16="http://schemas.microsoft.com/office/drawing/2014/main" id="{C83F4FB2-BCF1-CA5C-E32A-FDF31E40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1125" y="2441986"/>
            <a:ext cx="914400" cy="9144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81255F3A-DEF5-85F9-9FB0-9B9D167CD1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5525" y="3356386"/>
            <a:ext cx="914400" cy="914400"/>
          </a:xfrm>
          <a:prstGeom prst="rect">
            <a:avLst/>
          </a:prstGeom>
        </p:spPr>
      </p:pic>
      <p:pic>
        <p:nvPicPr>
          <p:cNvPr id="8" name="Graphic 7" descr="Open folder with solid fill">
            <a:extLst>
              <a:ext uri="{FF2B5EF4-FFF2-40B4-BE49-F238E27FC236}">
                <a16:creationId xmlns:a16="http://schemas.microsoft.com/office/drawing/2014/main" id="{DBFB6255-901F-A330-27A8-13E31E7B0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9925" y="4270786"/>
            <a:ext cx="914400" cy="914400"/>
          </a:xfrm>
          <a:prstGeom prst="rect">
            <a:avLst/>
          </a:prstGeom>
        </p:spPr>
      </p:pic>
      <p:sp>
        <p:nvSpPr>
          <p:cNvPr id="9" name="Bent-Up Arrow 8">
            <a:extLst>
              <a:ext uri="{FF2B5EF4-FFF2-40B4-BE49-F238E27FC236}">
                <a16:creationId xmlns:a16="http://schemas.microsoft.com/office/drawing/2014/main" id="{EB80E388-1974-C332-F078-C538E8B60AA7}"/>
              </a:ext>
            </a:extLst>
          </p:cNvPr>
          <p:cNvSpPr/>
          <p:nvPr/>
        </p:nvSpPr>
        <p:spPr>
          <a:xfrm rot="5400000">
            <a:off x="1634126" y="3348626"/>
            <a:ext cx="581025" cy="741773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ED222014-3EBC-CF7B-55A3-872924E49D1B}"/>
              </a:ext>
            </a:extLst>
          </p:cNvPr>
          <p:cNvSpPr/>
          <p:nvPr/>
        </p:nvSpPr>
        <p:spPr>
          <a:xfrm rot="5400000">
            <a:off x="2529476" y="4260673"/>
            <a:ext cx="581025" cy="741773"/>
          </a:xfrm>
          <a:prstGeom prst="bent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4AC87-45D2-91B2-18B7-DF4B84D98EB6}"/>
              </a:ext>
            </a:extLst>
          </p:cNvPr>
          <p:cNvSpPr txBox="1"/>
          <p:nvPr/>
        </p:nvSpPr>
        <p:spPr>
          <a:xfrm>
            <a:off x="2345009" y="263979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~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B5A4A-87F9-7E2A-C8A6-2E45A33F3B57}"/>
              </a:ext>
            </a:extLst>
          </p:cNvPr>
          <p:cNvSpPr txBox="1"/>
          <p:nvPr/>
        </p:nvSpPr>
        <p:spPr>
          <a:xfrm>
            <a:off x="3235597" y="3503611"/>
            <a:ext cx="1557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.</a:t>
            </a:r>
            <a:r>
              <a:rPr lang="en-US" sz="3600" dirty="0" err="1"/>
              <a:t>conda</a:t>
            </a:r>
            <a:endParaRPr lang="en-US" sz="3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D17FD8-4417-F6E3-6CA9-7D20D10EB2C3}"/>
              </a:ext>
            </a:extLst>
          </p:cNvPr>
          <p:cNvSpPr txBox="1"/>
          <p:nvPr/>
        </p:nvSpPr>
        <p:spPr>
          <a:xfrm>
            <a:off x="4124325" y="4442237"/>
            <a:ext cx="11110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envs</a:t>
            </a:r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5B03FB-2F29-4E28-7752-9DDD0438CAD9}"/>
              </a:ext>
            </a:extLst>
          </p:cNvPr>
          <p:cNvSpPr txBox="1"/>
          <p:nvPr/>
        </p:nvSpPr>
        <p:spPr>
          <a:xfrm>
            <a:off x="362795" y="5664234"/>
            <a:ext cx="1146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path to </a:t>
            </a:r>
            <a:r>
              <a:rPr lang="en-US" sz="2400" dirty="0" err="1"/>
              <a:t>conda</a:t>
            </a:r>
            <a:r>
              <a:rPr lang="en-US" sz="2400" dirty="0"/>
              <a:t> environment named “</a:t>
            </a:r>
            <a:r>
              <a:rPr lang="en-US" sz="2400" dirty="0" err="1"/>
              <a:t>singlecell</a:t>
            </a:r>
            <a:r>
              <a:rPr lang="en-US" sz="2400" dirty="0"/>
              <a:t>” would be ~/.</a:t>
            </a:r>
            <a:r>
              <a:rPr lang="en-US" sz="2400" dirty="0" err="1"/>
              <a:t>conda</a:t>
            </a:r>
            <a:r>
              <a:rPr lang="en-US" sz="2400" dirty="0"/>
              <a:t>/</a:t>
            </a:r>
            <a:r>
              <a:rPr lang="en-US" sz="2400" dirty="0" err="1"/>
              <a:t>envs</a:t>
            </a:r>
            <a:r>
              <a:rPr lang="en-US" sz="2400" dirty="0"/>
              <a:t>/</a:t>
            </a:r>
            <a:r>
              <a:rPr lang="en-US" sz="2400" dirty="0" err="1"/>
              <a:t>singlecell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25586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C64D-B175-3A6D-A502-49002142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B7B4-8991-4CAA-ED45-53A385DC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Conda vs Mamba vs Venv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C588A-31AD-16E3-2FD0-088C36C44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3200" y="1660524"/>
            <a:ext cx="11988800" cy="4591169"/>
          </a:xfrm>
        </p:spPr>
        <p:txBody>
          <a:bodyPr vert="horz" lIns="121920" tIns="60960" rIns="121920" bIns="60960" rtlCol="0" anchor="t">
            <a:normAutofit/>
          </a:bodyPr>
          <a:lstStyle/>
          <a:p>
            <a:r>
              <a:rPr lang="en-US" sz="3733" dirty="0"/>
              <a:t>The first version of this for Python used ‘</a:t>
            </a:r>
            <a:r>
              <a:rPr lang="en-US" sz="3733" dirty="0" err="1"/>
              <a:t>venv</a:t>
            </a:r>
            <a:r>
              <a:rPr lang="en-US" sz="3733" dirty="0"/>
              <a:t>’ which stands for virtual environment and pulls from PYPI (pip)</a:t>
            </a:r>
          </a:p>
          <a:p>
            <a:r>
              <a:rPr lang="en-US" sz="3733" dirty="0"/>
              <a:t>Conda was released after </a:t>
            </a:r>
            <a:r>
              <a:rPr lang="en-US" sz="3733" dirty="0" err="1"/>
              <a:t>venv</a:t>
            </a:r>
            <a:r>
              <a:rPr lang="en-US" sz="3733" dirty="0"/>
              <a:t> and is a very popular package management system originally distributed by Anaconda. </a:t>
            </a:r>
          </a:p>
          <a:p>
            <a:r>
              <a:rPr lang="en-US" sz="3733" dirty="0"/>
              <a:t>Mamba is a drop-in replacement for </a:t>
            </a:r>
            <a:r>
              <a:rPr lang="en-US" sz="3733" dirty="0" err="1"/>
              <a:t>conda</a:t>
            </a:r>
            <a:r>
              <a:rPr lang="en-US" sz="3733" dirty="0"/>
              <a:t> that is generally faster because it rewrites their dependency solver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F7D79-6F75-B620-002D-A81B2E14C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06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A176-CA6F-9611-6A5A-8B4716A4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075A-7B6D-5A72-D92F-D16FC042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Loading mamba and initializing your shell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1DFF8C-7998-AE4B-6DF2-64540820290C}"/>
              </a:ext>
            </a:extLst>
          </p:cNvPr>
          <p:cNvSpPr txBox="1">
            <a:spLocks/>
          </p:cNvSpPr>
          <p:nvPr/>
        </p:nvSpPr>
        <p:spPr>
          <a:xfrm>
            <a:off x="1125713" y="2074492"/>
            <a:ext cx="9496925" cy="4103284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/>
              </a:rPr>
              <a:t>module purge</a:t>
            </a:r>
          </a:p>
          <a:p>
            <a:pPr marL="0" indent="0">
              <a:buNone/>
            </a:pPr>
            <a:r>
              <a:rPr lang="en-US" sz="3200" dirty="0">
                <a:latin typeface="Lucida Sans"/>
              </a:rPr>
              <a:t>module load mamba/24.3.0</a:t>
            </a:r>
          </a:p>
          <a:p>
            <a:pPr marL="0" indent="0">
              <a:buNone/>
            </a:pPr>
            <a:r>
              <a:rPr lang="en-US" sz="3200" dirty="0">
                <a:latin typeface="Lucida Sans"/>
              </a:rPr>
              <a:t>mamba </a:t>
            </a:r>
            <a:r>
              <a:rPr lang="en-US" sz="3200" dirty="0" err="1">
                <a:latin typeface="Lucida Sans"/>
              </a:rPr>
              <a:t>init</a:t>
            </a:r>
            <a:endParaRPr lang="en-US" sz="3200" dirty="0">
              <a:latin typeface="Lucida Sans"/>
            </a:endParaRPr>
          </a:p>
          <a:p>
            <a:pPr marL="0" indent="0">
              <a:buNone/>
            </a:pPr>
            <a:r>
              <a:rPr lang="en-US" sz="3200" dirty="0">
                <a:latin typeface="Lucida Sans"/>
              </a:rPr>
              <a:t>source ~/.</a:t>
            </a:r>
            <a:r>
              <a:rPr lang="en-US" sz="3200" dirty="0" err="1">
                <a:latin typeface="Lucida Sans"/>
              </a:rPr>
              <a:t>bashrc</a:t>
            </a:r>
            <a:endParaRPr lang="en-US" sz="3200" dirty="0">
              <a:latin typeface="Lucida Sans"/>
            </a:endParaRPr>
          </a:p>
          <a:p>
            <a:pPr marL="0" indent="0">
              <a:buNone/>
            </a:pPr>
            <a:endParaRPr lang="en-US" sz="3200" dirty="0">
              <a:highlight>
                <a:srgbClr val="FFFF00"/>
              </a:highlight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*You only need to do this step once!</a:t>
            </a:r>
          </a:p>
          <a:p>
            <a:pPr marL="0" indent="0">
              <a:buNone/>
            </a:pPr>
            <a:endParaRPr lang="en-US" sz="3200" dirty="0">
              <a:highlight>
                <a:srgbClr val="FFFF00"/>
              </a:highlight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8595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A8016-FFBE-DD07-5D9E-A6F59783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6413-0E27-3A0A-3E79-51AE2FC3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Creating a virtual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21912-5F6C-69F1-DF2A-770D7849DE44}"/>
              </a:ext>
            </a:extLst>
          </p:cNvPr>
          <p:cNvSpPr txBox="1">
            <a:spLocks/>
          </p:cNvSpPr>
          <p:nvPr/>
        </p:nvSpPr>
        <p:spPr>
          <a:xfrm>
            <a:off x="818921" y="1861269"/>
            <a:ext cx="1055415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/>
              </a:rPr>
              <a:t>mamba create --name </a:t>
            </a:r>
            <a:r>
              <a:rPr lang="en-US" sz="3200" dirty="0" err="1">
                <a:latin typeface="Lucida Sans"/>
              </a:rPr>
              <a:t>sc_env</a:t>
            </a:r>
            <a:r>
              <a:rPr lang="en-US" sz="3200" dirty="0">
                <a:latin typeface="Lucida Sans"/>
              </a:rPr>
              <a:t> -c </a:t>
            </a:r>
            <a:r>
              <a:rPr lang="en-US" sz="3200" dirty="0" err="1">
                <a:latin typeface="Lucida Sans"/>
              </a:rPr>
              <a:t>conda</a:t>
            </a:r>
            <a:r>
              <a:rPr lang="en-US" sz="3200" dirty="0">
                <a:latin typeface="Lucida Sans"/>
              </a:rPr>
              <a:t>-forge python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/>
              </a:rPr>
              <a:t># creates an environment named </a:t>
            </a:r>
            <a:r>
              <a:rPr lang="en-US" sz="3200" dirty="0" err="1">
                <a:solidFill>
                  <a:srgbClr val="502984"/>
                </a:solidFill>
                <a:latin typeface="Lucida Sans"/>
              </a:rPr>
              <a:t>sc_env</a:t>
            </a:r>
            <a:endParaRPr lang="en-US" sz="3200" dirty="0">
              <a:solidFill>
                <a:srgbClr val="502984"/>
              </a:solidFill>
              <a:latin typeface="Lucida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/>
              </a:rPr>
              <a:t># and installs python from </a:t>
            </a:r>
            <a:r>
              <a:rPr lang="en-US" sz="3200" dirty="0" err="1">
                <a:solidFill>
                  <a:srgbClr val="502984"/>
                </a:solidFill>
                <a:latin typeface="Lucida Sans"/>
              </a:rPr>
              <a:t>conda</a:t>
            </a:r>
            <a:r>
              <a:rPr lang="en-US" sz="3200" dirty="0">
                <a:solidFill>
                  <a:srgbClr val="502984"/>
                </a:solidFill>
                <a:latin typeface="Lucida Sans"/>
              </a:rPr>
              <a:t>-forge</a:t>
            </a: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A3B1E8-BBD2-7094-E702-B12BB4A5BE56}"/>
              </a:ext>
            </a:extLst>
          </p:cNvPr>
          <p:cNvSpPr txBox="1"/>
          <p:nvPr/>
        </p:nvSpPr>
        <p:spPr>
          <a:xfrm>
            <a:off x="5103814" y="5024695"/>
            <a:ext cx="6540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* Check your home disk usage before you start building big environments!</a:t>
            </a:r>
          </a:p>
        </p:txBody>
      </p:sp>
    </p:spTree>
    <p:extLst>
      <p:ext uri="{BB962C8B-B14F-4D97-AF65-F5344CB8AC3E}">
        <p14:creationId xmlns:p14="http://schemas.microsoft.com/office/powerpoint/2010/main" val="262436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CE09-F3FF-7EA6-3704-ABA78FEA3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4691-1535-E5A3-A31B-8459B207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Creating a virtual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94E95-FCBA-41A0-2813-AFBFA86B8376}"/>
              </a:ext>
            </a:extLst>
          </p:cNvPr>
          <p:cNvSpPr txBox="1">
            <a:spLocks/>
          </p:cNvSpPr>
          <p:nvPr/>
        </p:nvSpPr>
        <p:spPr>
          <a:xfrm>
            <a:off x="818921" y="1861269"/>
            <a:ext cx="1055415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/>
              </a:rPr>
              <a:t>mamba create --name </a:t>
            </a:r>
            <a:r>
              <a:rPr lang="en-US" sz="3200" dirty="0" err="1">
                <a:latin typeface="Lucida Sans"/>
              </a:rPr>
              <a:t>sc_env</a:t>
            </a:r>
            <a:r>
              <a:rPr lang="en-US" sz="3200" dirty="0">
                <a:latin typeface="Lucida Sans"/>
              </a:rPr>
              <a:t> -c </a:t>
            </a:r>
            <a:r>
              <a:rPr lang="en-US" sz="3200" dirty="0" err="1">
                <a:latin typeface="Lucida Sans"/>
              </a:rPr>
              <a:t>conda</a:t>
            </a:r>
            <a:r>
              <a:rPr lang="en-US" sz="3200" dirty="0">
                <a:latin typeface="Lucida Sans"/>
              </a:rPr>
              <a:t>-forge python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/>
              </a:rPr>
              <a:t># creates an environment named </a:t>
            </a:r>
            <a:r>
              <a:rPr lang="en-US" sz="3200" dirty="0" err="1">
                <a:solidFill>
                  <a:srgbClr val="502984"/>
                </a:solidFill>
                <a:latin typeface="Lucida Sans"/>
              </a:rPr>
              <a:t>sc_env</a:t>
            </a:r>
            <a:endParaRPr lang="en-US" sz="3200" dirty="0">
              <a:solidFill>
                <a:srgbClr val="502984"/>
              </a:solidFill>
              <a:latin typeface="Lucida Sans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/>
              </a:rPr>
              <a:t># and installs python from </a:t>
            </a:r>
            <a:r>
              <a:rPr lang="en-US" sz="3200" dirty="0" err="1">
                <a:solidFill>
                  <a:srgbClr val="502984"/>
                </a:solidFill>
                <a:latin typeface="Lucida Sans"/>
              </a:rPr>
              <a:t>conda</a:t>
            </a:r>
            <a:r>
              <a:rPr lang="en-US" sz="3200" dirty="0">
                <a:solidFill>
                  <a:srgbClr val="502984"/>
                </a:solidFill>
                <a:latin typeface="Lucida Sans"/>
              </a:rPr>
              <a:t>-forge</a:t>
            </a:r>
            <a:endParaRPr lang="en-US" sz="3200" dirty="0">
              <a:solidFill>
                <a:srgbClr val="502984"/>
              </a:solidFill>
              <a:latin typeface="Lucida Sans" panose="020B0602030504020204" pitchFamily="34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1E566493-2758-88E0-46B2-A2789D70D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95" y="3920035"/>
            <a:ext cx="11258808" cy="20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50688-5A54-7598-16BD-5FFF9099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BE23-10E4-F55A-578B-A6DF2434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36524"/>
            <a:ext cx="11785600" cy="1056172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US" sz="4800" dirty="0"/>
              <a:t>Installing software into a virtual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4B078-07E0-D184-1F84-F55A51C94922}"/>
              </a:ext>
            </a:extLst>
          </p:cNvPr>
          <p:cNvSpPr txBox="1">
            <a:spLocks/>
          </p:cNvSpPr>
          <p:nvPr/>
        </p:nvSpPr>
        <p:spPr>
          <a:xfrm>
            <a:off x="1304468" y="1832694"/>
            <a:ext cx="9923437" cy="4117533"/>
          </a:xfrm>
          <a:prstGeom prst="rect">
            <a:avLst/>
          </a:prstGeom>
        </p:spPr>
        <p:txBody>
          <a:bodyPr vert="horz" lIns="121920" tIns="60960" rIns="121920" bIns="6096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which python</a:t>
            </a: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activate </a:t>
            </a:r>
            <a:r>
              <a:rPr lang="en-US" sz="3200" dirty="0" err="1">
                <a:latin typeface="Lucida Sans" panose="020B0602030504020204" pitchFamily="34" charset="77"/>
              </a:rPr>
              <a:t>sc_env</a:t>
            </a: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moves you into the environment</a:t>
            </a: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which python</a:t>
            </a:r>
          </a:p>
          <a:p>
            <a:pPr marL="0" indent="0">
              <a:buNone/>
            </a:pPr>
            <a:endParaRPr lang="en-US" sz="3200" dirty="0">
              <a:latin typeface="Lucida Sans" panose="020B0602030504020204" pitchFamily="34" charset="77"/>
            </a:endParaRPr>
          </a:p>
          <a:p>
            <a:pPr marL="0" indent="0">
              <a:buNone/>
            </a:pPr>
            <a:r>
              <a:rPr lang="en-US" sz="3200" dirty="0">
                <a:latin typeface="Lucida Sans" panose="020B0602030504020204" pitchFamily="34" charset="77"/>
              </a:rPr>
              <a:t>mamba list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502984"/>
                </a:solidFill>
                <a:latin typeface="Lucida Sans" panose="020B0602030504020204" pitchFamily="34" charset="77"/>
              </a:rPr>
              <a:t># lists what’s installed in the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41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CA9BD3-B6F9-4708-AB3E-3DD4EA80564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C2674-F828-4055-B491-631D1454232A}">
  <ds:schemaRefs>
    <ds:schemaRef ds:uri="http://schemas.openxmlformats.org/package/2006/metadata/core-properties"/>
    <ds:schemaRef ds:uri="http://schemas.microsoft.com/office/2006/documentManagement/types"/>
    <ds:schemaRef ds:uri="efce84db-8738-4c7b-9bdc-65b9500871f6"/>
    <ds:schemaRef ds:uri="http://schemas.microsoft.com/office/2006/metadata/properties"/>
    <ds:schemaRef ds:uri="http://www.w3.org/XML/1998/namespace"/>
    <ds:schemaRef ds:uri="http://purl.org/dc/terms/"/>
    <ds:schemaRef ds:uri="7be34c64-93b8-4842-bfae-c3106b8c53c2"/>
    <ds:schemaRef ds:uri="http://purl.org/dc/elements/1.1/"/>
    <ds:schemaRef ds:uri="http://schemas.microsoft.com/office/infopath/2007/PartnerControls"/>
    <ds:schemaRef ds:uri="2abaa01e-9938-407e-aa0b-10580c653ab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0BAF28-1AF5-44D5-9F07-667793F9B7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</TotalTime>
  <Words>674</Words>
  <Application>Microsoft Macintosh PowerPoint</Application>
  <PresentationFormat>Widescreen</PresentationFormat>
  <Paragraphs>105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Calibri Light</vt:lpstr>
      <vt:lpstr>Lucida Sans</vt:lpstr>
      <vt:lpstr>Monaco</vt:lpstr>
      <vt:lpstr>Wingdings</vt:lpstr>
      <vt:lpstr>office theme</vt:lpstr>
      <vt:lpstr>PowerPoint Presentation</vt:lpstr>
      <vt:lpstr>Research Computing and Data Services</vt:lpstr>
      <vt:lpstr>Virtual Environments</vt:lpstr>
      <vt:lpstr>Virtual Environments</vt:lpstr>
      <vt:lpstr>Conda vs Mamba vs Venv</vt:lpstr>
      <vt:lpstr>Loading mamba and initializing your shell</vt:lpstr>
      <vt:lpstr>Creating a virtual environment</vt:lpstr>
      <vt:lpstr>Creating a virtual environment</vt:lpstr>
      <vt:lpstr>Installing software into a virtual environment</vt:lpstr>
      <vt:lpstr>Installing software into a virtual environment</vt:lpstr>
      <vt:lpstr>How do you know what you need?</vt:lpstr>
      <vt:lpstr>What about pip?</vt:lpstr>
      <vt:lpstr>What about pip?</vt:lpstr>
      <vt:lpstr>Sometimes it matters which you use…</vt:lpstr>
      <vt:lpstr>Sometimes it matters which you use…</vt:lpstr>
      <vt:lpstr>Sometimes it matters which you use…</vt:lpstr>
      <vt:lpstr>PowerPoint Presentation</vt:lpstr>
      <vt:lpstr>PowerPoint Presentation</vt:lpstr>
      <vt:lpstr>Installing Jupyter kernel into environment</vt:lpstr>
      <vt:lpstr>What about these other packages?</vt:lpstr>
      <vt:lpstr>Let’s test it out!</vt:lpstr>
      <vt:lpstr>Navigate to your folder within /projects/e32680</vt:lpstr>
      <vt:lpstr>You can do the same for 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Haley Sharon Carter</cp:lastModifiedBy>
  <cp:revision>12</cp:revision>
  <dcterms:created xsi:type="dcterms:W3CDTF">2025-02-13T21:10:17Z</dcterms:created>
  <dcterms:modified xsi:type="dcterms:W3CDTF">2025-05-14T15:41:18Z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