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7" r:id="rId1"/>
  </p:sldMasterIdLst>
  <p:notesMasterIdLst>
    <p:notesMasterId r:id="rId48"/>
  </p:notesMasterIdLst>
  <p:handoutMasterIdLst>
    <p:handoutMasterId r:id="rId49"/>
  </p:handoutMasterIdLst>
  <p:sldIdLst>
    <p:sldId id="279" r:id="rId2"/>
    <p:sldId id="529" r:id="rId3"/>
    <p:sldId id="443" r:id="rId4"/>
    <p:sldId id="374" r:id="rId5"/>
    <p:sldId id="725" r:id="rId6"/>
    <p:sldId id="729" r:id="rId7"/>
    <p:sldId id="752" r:id="rId8"/>
    <p:sldId id="774" r:id="rId9"/>
    <p:sldId id="730" r:id="rId10"/>
    <p:sldId id="751" r:id="rId11"/>
    <p:sldId id="727" r:id="rId12"/>
    <p:sldId id="764" r:id="rId13"/>
    <p:sldId id="775" r:id="rId14"/>
    <p:sldId id="758" r:id="rId15"/>
    <p:sldId id="759" r:id="rId16"/>
    <p:sldId id="787" r:id="rId17"/>
    <p:sldId id="762" r:id="rId18"/>
    <p:sldId id="761" r:id="rId19"/>
    <p:sldId id="763" r:id="rId20"/>
    <p:sldId id="776" r:id="rId21"/>
    <p:sldId id="757" r:id="rId22"/>
    <p:sldId id="756" r:id="rId23"/>
    <p:sldId id="728" r:id="rId24"/>
    <p:sldId id="733" r:id="rId25"/>
    <p:sldId id="771" r:id="rId26"/>
    <p:sldId id="772" r:id="rId27"/>
    <p:sldId id="737" r:id="rId28"/>
    <p:sldId id="732" r:id="rId29"/>
    <p:sldId id="778" r:id="rId30"/>
    <p:sldId id="760" r:id="rId31"/>
    <p:sldId id="779" r:id="rId32"/>
    <p:sldId id="765" r:id="rId33"/>
    <p:sldId id="780" r:id="rId34"/>
    <p:sldId id="781" r:id="rId35"/>
    <p:sldId id="766" r:id="rId36"/>
    <p:sldId id="782" r:id="rId37"/>
    <p:sldId id="783" r:id="rId38"/>
    <p:sldId id="784" r:id="rId39"/>
    <p:sldId id="785" r:id="rId40"/>
    <p:sldId id="767" r:id="rId41"/>
    <p:sldId id="768" r:id="rId42"/>
    <p:sldId id="786" r:id="rId43"/>
    <p:sldId id="731" r:id="rId44"/>
    <p:sldId id="777" r:id="rId45"/>
    <p:sldId id="738" r:id="rId46"/>
    <p:sldId id="278" r:id="rId47"/>
  </p:sldIdLst>
  <p:sldSz cx="18288000" cy="10287000"/>
  <p:notesSz cx="7099300" cy="10234613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2B91AF"/>
    <a:srgbClr val="F5F5F5"/>
    <a:srgbClr val="EAEAEA"/>
    <a:srgbClr val="F8F8F8"/>
    <a:srgbClr val="FF00FF"/>
    <a:srgbClr val="3333FF"/>
    <a:srgbClr val="0099FF"/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1A56E-F50C-45D8-B0D3-1D601613F78F}" v="870" dt="2019-09-25T21:42:45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570" autoAdjust="0"/>
  </p:normalViewPr>
  <p:slideViewPr>
    <p:cSldViewPr snapToGrid="0">
      <p:cViewPr varScale="1">
        <p:scale>
          <a:sx n="63" d="100"/>
          <a:sy n="63" d="100"/>
        </p:scale>
        <p:origin x="1062" y="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Octicons-mark-github.svg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Octicons-mark-github.svg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iconchunking_accent3_2">
  <dgm:title val="iconchunking_accent3_2"/>
  <dgm:desc val="iconchunking_accent3_2"/>
  <dgm:catLst>
    <dgm:cat type="Other" pri="2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B1E96-A632-4C01-B616-06B715E97B17}" type="doc">
      <dgm:prSet loTypeId="urn:microsoft.com/office/officeart/2018/2/layout/IconLabelList" loCatId="icon" qsTypeId="urn:microsoft.com/office/officeart/2005/8/quickstyle/simple1" qsCatId="simple" csTypeId="urn:microsoft.com/office/officeart/2005/8/colors/iconchunking_accent3_2" csCatId="accent3" phldr="1"/>
      <dgm:spPr/>
      <dgm:t>
        <a:bodyPr/>
        <a:lstStyle/>
        <a:p>
          <a:endParaRPr lang="en-US"/>
        </a:p>
      </dgm:t>
    </dgm:pt>
    <dgm:pt modelId="{B0AE99A2-7ABE-4C1E-9B43-B01D33BA8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</a:t>
          </a:r>
        </a:p>
      </dgm:t>
    </dgm:pt>
    <dgm:pt modelId="{0140B6D9-7D7B-4995-825B-28686EF91E8E}" type="parTrans" cxnId="{E5B9E0AE-A4D6-464E-8AA7-2890AB5E73C5}">
      <dgm:prSet/>
      <dgm:spPr/>
      <dgm:t>
        <a:bodyPr/>
        <a:lstStyle/>
        <a:p>
          <a:endParaRPr lang="en-US"/>
        </a:p>
      </dgm:t>
    </dgm:pt>
    <dgm:pt modelId="{0248ACEC-C7A1-4903-B33C-033CA282472B}" type="sibTrans" cxnId="{E5B9E0AE-A4D6-464E-8AA7-2890AB5E73C5}">
      <dgm:prSet/>
      <dgm:spPr/>
      <dgm:t>
        <a:bodyPr/>
        <a:lstStyle/>
        <a:p>
          <a:endParaRPr lang="en-US"/>
        </a:p>
      </dgm:t>
    </dgm:pt>
    <dgm:pt modelId="{45A20B72-B1EC-4B13-A1AE-58D17DEB3B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Side-by-Side installation</a:t>
          </a:r>
        </a:p>
      </dgm:t>
    </dgm:pt>
    <dgm:pt modelId="{89FC579A-DC10-449F-BDE2-3A7C6D44F0FA}" type="parTrans" cxnId="{7F0F6FE3-BC7B-473A-84C2-4DB0EDF1BD8B}">
      <dgm:prSet/>
      <dgm:spPr/>
      <dgm:t>
        <a:bodyPr/>
        <a:lstStyle/>
        <a:p>
          <a:endParaRPr lang="en-US"/>
        </a:p>
      </dgm:t>
    </dgm:pt>
    <dgm:pt modelId="{8A8F47A7-584D-4670-B62F-2D00BC4C3660}" type="sibTrans" cxnId="{7F0F6FE3-BC7B-473A-84C2-4DB0EDF1BD8B}">
      <dgm:prSet/>
      <dgm:spPr/>
      <dgm:t>
        <a:bodyPr/>
        <a:lstStyle/>
        <a:p>
          <a:endParaRPr lang="en-US"/>
        </a:p>
      </dgm:t>
    </dgm:pt>
    <dgm:pt modelId="{D50B6359-8539-48F9-934E-77C822CFC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packaging options (MSIX)</a:t>
          </a:r>
        </a:p>
      </dgm:t>
    </dgm:pt>
    <dgm:pt modelId="{A3714F42-660A-4E7F-A2E3-613E121A1AD8}" type="parTrans" cxnId="{1AE79FF2-2F1E-40FA-9C57-93F128745A55}">
      <dgm:prSet/>
      <dgm:spPr/>
      <dgm:t>
        <a:bodyPr/>
        <a:lstStyle/>
        <a:p>
          <a:endParaRPr lang="en-US"/>
        </a:p>
      </dgm:t>
    </dgm:pt>
    <dgm:pt modelId="{BBAA4878-5485-45C7-AE92-91EB16AF93CC}" type="sibTrans" cxnId="{1AE79FF2-2F1E-40FA-9C57-93F128745A55}">
      <dgm:prSet/>
      <dgm:spPr/>
      <dgm:t>
        <a:bodyPr/>
        <a:lstStyle/>
        <a:p>
          <a:endParaRPr lang="en-US"/>
        </a:p>
      </dgm:t>
    </dgm:pt>
    <dgm:pt modelId="{03C95062-77D2-4CCD-8BA4-6DBEC3719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</a:t>
          </a:r>
        </a:p>
      </dgm:t>
    </dgm:pt>
    <dgm:pt modelId="{5A724F14-71F4-4D7F-9D26-9BA92749E26A}" type="parTrans" cxnId="{304497C2-2924-453B-A71A-653719DB4867}">
      <dgm:prSet/>
      <dgm:spPr/>
      <dgm:t>
        <a:bodyPr/>
        <a:lstStyle/>
        <a:p>
          <a:endParaRPr lang="en-US"/>
        </a:p>
      </dgm:t>
    </dgm:pt>
    <dgm:pt modelId="{424BC1F8-AADB-474C-8249-224E21BC78EC}" type="sibTrans" cxnId="{304497C2-2924-453B-A71A-653719DB4867}">
      <dgm:prSet/>
      <dgm:spPr/>
      <dgm:t>
        <a:bodyPr/>
        <a:lstStyle/>
        <a:p>
          <a:endParaRPr lang="en-US"/>
        </a:p>
      </dgm:t>
    </dgm:pt>
    <dgm:pt modelId="{6A7A7999-2379-407F-B2E9-6CDBDA49B5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.NET Standard 2.1</a:t>
          </a:r>
        </a:p>
      </dgm:t>
    </dgm:pt>
    <dgm:pt modelId="{3C021A9D-147B-4139-8396-984A5AC5E254}" type="parTrans" cxnId="{EC632BB5-3D0A-43B9-8606-46E88ECBC65D}">
      <dgm:prSet/>
      <dgm:spPr/>
      <dgm:t>
        <a:bodyPr/>
        <a:lstStyle/>
        <a:p>
          <a:endParaRPr lang="en-US"/>
        </a:p>
      </dgm:t>
    </dgm:pt>
    <dgm:pt modelId="{F62B1658-AF5A-4CC6-B510-8CE06842BAA8}" type="sibTrans" cxnId="{EC632BB5-3D0A-43B9-8606-46E88ECBC65D}">
      <dgm:prSet/>
      <dgm:spPr/>
      <dgm:t>
        <a:bodyPr/>
        <a:lstStyle/>
        <a:p>
          <a:endParaRPr lang="en-US"/>
        </a:p>
      </dgm:t>
    </dgm:pt>
    <dgm:pt modelId="{5EBE46EA-5E7A-4EC1-8449-4F4735DF13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Features</a:t>
          </a:r>
        </a:p>
      </dgm:t>
    </dgm:pt>
    <dgm:pt modelId="{B2E19B78-13C6-40CB-BF0D-9F2B8EE4D231}" type="parTrans" cxnId="{DF5CD942-0CA3-4A9E-AC6C-8AEF0442E409}">
      <dgm:prSet/>
      <dgm:spPr/>
      <dgm:t>
        <a:bodyPr/>
        <a:lstStyle/>
        <a:p>
          <a:endParaRPr lang="en-US"/>
        </a:p>
      </dgm:t>
    </dgm:pt>
    <dgm:pt modelId="{CD605ABC-568B-4B1C-8B40-66712BCFD3A7}" type="sibTrans" cxnId="{DF5CD942-0CA3-4A9E-AC6C-8AEF0442E409}">
      <dgm:prSet/>
      <dgm:spPr/>
      <dgm:t>
        <a:bodyPr/>
        <a:lstStyle/>
        <a:p>
          <a:endParaRPr lang="en-US"/>
        </a:p>
      </dgm:t>
    </dgm:pt>
    <dgm:pt modelId="{55C2D9DC-1BB7-480B-A6B2-0E620ED089C9}" type="pres">
      <dgm:prSet presAssocID="{0B9B1E96-A632-4C01-B616-06B715E97B17}" presName="root" presStyleCnt="0">
        <dgm:presLayoutVars>
          <dgm:dir/>
          <dgm:resizeHandles val="exact"/>
        </dgm:presLayoutVars>
      </dgm:prSet>
      <dgm:spPr/>
    </dgm:pt>
    <dgm:pt modelId="{1D5A15E2-B4A2-41A3-ABF9-1C199B35140F}" type="pres">
      <dgm:prSet presAssocID="{B0AE99A2-7ABE-4C1E-9B43-B01D33BA8FAA}" presName="compNode" presStyleCnt="0"/>
      <dgm:spPr/>
    </dgm:pt>
    <dgm:pt modelId="{F534CB65-1D8C-4968-B236-44A9782834A6}" type="pres">
      <dgm:prSet presAssocID="{B0AE99A2-7ABE-4C1E-9B43-B01D33BA8FAA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A936F6A-4E9D-4A98-A02B-C51D874B1FDA}" type="pres">
      <dgm:prSet presAssocID="{B0AE99A2-7ABE-4C1E-9B43-B01D33BA8FAA}" presName="spaceRect" presStyleCnt="0"/>
      <dgm:spPr/>
    </dgm:pt>
    <dgm:pt modelId="{E3993246-F88E-4740-968F-996DD5E6E313}" type="pres">
      <dgm:prSet presAssocID="{B0AE99A2-7ABE-4C1E-9B43-B01D33BA8FAA}" presName="textRect" presStyleLbl="revTx" presStyleIdx="0" presStyleCnt="6">
        <dgm:presLayoutVars>
          <dgm:chMax val="1"/>
          <dgm:chPref val="1"/>
        </dgm:presLayoutVars>
      </dgm:prSet>
      <dgm:spPr/>
    </dgm:pt>
    <dgm:pt modelId="{3304A093-63C0-439C-AB4F-B08A4799DF24}" type="pres">
      <dgm:prSet presAssocID="{0248ACEC-C7A1-4903-B33C-033CA282472B}" presName="sibTrans" presStyleCnt="0"/>
      <dgm:spPr/>
    </dgm:pt>
    <dgm:pt modelId="{2F2EDCBB-B728-4743-B35D-F6A0C4084420}" type="pres">
      <dgm:prSet presAssocID="{45A20B72-B1EC-4B13-A1AE-58D17DEB3B1A}" presName="compNode" presStyleCnt="0"/>
      <dgm:spPr/>
    </dgm:pt>
    <dgm:pt modelId="{E5FDF667-B657-44A5-8A82-6B7A3D7EF38A}" type="pres">
      <dgm:prSet presAssocID="{45A20B72-B1EC-4B13-A1AE-58D17DEB3B1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34D4E69-DFE6-424B-9D1E-5C50F3EF3A4F}" type="pres">
      <dgm:prSet presAssocID="{45A20B72-B1EC-4B13-A1AE-58D17DEB3B1A}" presName="spaceRect" presStyleCnt="0"/>
      <dgm:spPr/>
    </dgm:pt>
    <dgm:pt modelId="{04C69799-C0D7-4154-9116-59CAF3BCC8B3}" type="pres">
      <dgm:prSet presAssocID="{45A20B72-B1EC-4B13-A1AE-58D17DEB3B1A}" presName="textRect" presStyleLbl="revTx" presStyleIdx="1" presStyleCnt="6">
        <dgm:presLayoutVars>
          <dgm:chMax val="1"/>
          <dgm:chPref val="1"/>
        </dgm:presLayoutVars>
      </dgm:prSet>
      <dgm:spPr/>
    </dgm:pt>
    <dgm:pt modelId="{446CDDD1-D6E7-495D-9498-2557646F33F3}" type="pres">
      <dgm:prSet presAssocID="{8A8F47A7-584D-4670-B62F-2D00BC4C3660}" presName="sibTrans" presStyleCnt="0"/>
      <dgm:spPr/>
    </dgm:pt>
    <dgm:pt modelId="{5B3408C7-1AB2-4B83-9D5C-F1763862743B}" type="pres">
      <dgm:prSet presAssocID="{D50B6359-8539-48F9-934E-77C822CFC088}" presName="compNode" presStyleCnt="0"/>
      <dgm:spPr/>
    </dgm:pt>
    <dgm:pt modelId="{84275A7C-39E3-4E9B-BD9F-32306A3F97A8}" type="pres">
      <dgm:prSet presAssocID="{D50B6359-8539-48F9-934E-77C822CFC088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63CF6770-3009-4ED8-9B5B-8B41A4CE4657}" type="pres">
      <dgm:prSet presAssocID="{D50B6359-8539-48F9-934E-77C822CFC088}" presName="spaceRect" presStyleCnt="0"/>
      <dgm:spPr/>
    </dgm:pt>
    <dgm:pt modelId="{C6927561-2A43-4F9D-A91A-D1A22B2498F9}" type="pres">
      <dgm:prSet presAssocID="{D50B6359-8539-48F9-934E-77C822CFC088}" presName="textRect" presStyleLbl="revTx" presStyleIdx="2" presStyleCnt="6">
        <dgm:presLayoutVars>
          <dgm:chMax val="1"/>
          <dgm:chPref val="1"/>
        </dgm:presLayoutVars>
      </dgm:prSet>
      <dgm:spPr/>
    </dgm:pt>
    <dgm:pt modelId="{EAD2E918-D3C2-4D54-B8D9-9689586766E6}" type="pres">
      <dgm:prSet presAssocID="{BBAA4878-5485-45C7-AE92-91EB16AF93CC}" presName="sibTrans" presStyleCnt="0"/>
      <dgm:spPr/>
    </dgm:pt>
    <dgm:pt modelId="{FF90DC97-4E4F-4450-A6FC-4445AC257C39}" type="pres">
      <dgm:prSet presAssocID="{03C95062-77D2-4CCD-8BA4-6DBEC37191F6}" presName="compNode" presStyleCnt="0"/>
      <dgm:spPr/>
    </dgm:pt>
    <dgm:pt modelId="{8904253D-0208-4993-9613-095C676457A9}" type="pres">
      <dgm:prSet presAssocID="{03C95062-77D2-4CCD-8BA4-6DBEC37191F6}" presName="iconRect" presStyleLbl="node1" presStyleIdx="3" presStyleCnt="6"/>
      <dgm:spPr>
        <a:blipFill>
          <a:blip xmlns:r="http://schemas.openxmlformats.org/officeDocument/2006/relationships"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40030A6-4CB4-47A2-A062-5381BC6AF358}" type="pres">
      <dgm:prSet presAssocID="{03C95062-77D2-4CCD-8BA4-6DBEC37191F6}" presName="spaceRect" presStyleCnt="0"/>
      <dgm:spPr/>
    </dgm:pt>
    <dgm:pt modelId="{8014720F-B898-49F9-9A01-191CFC2D4FED}" type="pres">
      <dgm:prSet presAssocID="{03C95062-77D2-4CCD-8BA4-6DBEC37191F6}" presName="textRect" presStyleLbl="revTx" presStyleIdx="3" presStyleCnt="6">
        <dgm:presLayoutVars>
          <dgm:chMax val="1"/>
          <dgm:chPref val="1"/>
        </dgm:presLayoutVars>
      </dgm:prSet>
      <dgm:spPr/>
    </dgm:pt>
    <dgm:pt modelId="{41268281-AA05-42D4-9314-5965465BD9A3}" type="pres">
      <dgm:prSet presAssocID="{424BC1F8-AADB-474C-8249-224E21BC78EC}" presName="sibTrans" presStyleCnt="0"/>
      <dgm:spPr/>
    </dgm:pt>
    <dgm:pt modelId="{7E6DF4F9-D158-4798-A3FB-0405428C724D}" type="pres">
      <dgm:prSet presAssocID="{6A7A7999-2379-407F-B2E9-6CDBDA49B56F}" presName="compNode" presStyleCnt="0"/>
      <dgm:spPr/>
    </dgm:pt>
    <dgm:pt modelId="{334C49FF-361D-47DC-9096-C61004CB9200}" type="pres">
      <dgm:prSet presAssocID="{6A7A7999-2379-407F-B2E9-6CDBDA49B56F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0AF7750-649F-4C8E-84F8-9FC5BA971ABF}" type="pres">
      <dgm:prSet presAssocID="{6A7A7999-2379-407F-B2E9-6CDBDA49B56F}" presName="spaceRect" presStyleCnt="0"/>
      <dgm:spPr/>
    </dgm:pt>
    <dgm:pt modelId="{2CB40225-8A50-4E89-BB88-0DD9D5979E8A}" type="pres">
      <dgm:prSet presAssocID="{6A7A7999-2379-407F-B2E9-6CDBDA49B56F}" presName="textRect" presStyleLbl="revTx" presStyleIdx="4" presStyleCnt="6">
        <dgm:presLayoutVars>
          <dgm:chMax val="1"/>
          <dgm:chPref val="1"/>
        </dgm:presLayoutVars>
      </dgm:prSet>
      <dgm:spPr/>
    </dgm:pt>
    <dgm:pt modelId="{6C7785A2-B344-4C9D-B202-E0FE983D556E}" type="pres">
      <dgm:prSet presAssocID="{F62B1658-AF5A-4CC6-B510-8CE06842BAA8}" presName="sibTrans" presStyleCnt="0"/>
      <dgm:spPr/>
    </dgm:pt>
    <dgm:pt modelId="{8C0EEC65-7090-4B21-BCD2-1904E7A2674B}" type="pres">
      <dgm:prSet presAssocID="{5EBE46EA-5E7A-4EC1-8449-4F4735DF1323}" presName="compNode" presStyleCnt="0"/>
      <dgm:spPr/>
    </dgm:pt>
    <dgm:pt modelId="{29959BF5-3113-46F2-9ECE-D7591273F809}" type="pres">
      <dgm:prSet presAssocID="{5EBE46EA-5E7A-4EC1-8449-4F4735DF1323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A6433F1-3D96-46B7-924D-2BDEAC4904D5}" type="pres">
      <dgm:prSet presAssocID="{5EBE46EA-5E7A-4EC1-8449-4F4735DF1323}" presName="spaceRect" presStyleCnt="0"/>
      <dgm:spPr/>
    </dgm:pt>
    <dgm:pt modelId="{E4A432BC-774C-440A-9AEB-6B6DC4DA26BD}" type="pres">
      <dgm:prSet presAssocID="{5EBE46EA-5E7A-4EC1-8449-4F4735DF132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2D5D00C-1B3C-4971-9952-576A712CDC36}" type="presOf" srcId="{0B9B1E96-A632-4C01-B616-06B715E97B17}" destId="{55C2D9DC-1BB7-480B-A6B2-0E620ED089C9}" srcOrd="0" destOrd="0" presId="urn:microsoft.com/office/officeart/2018/2/layout/IconLabelList"/>
    <dgm:cxn modelId="{E90CC92C-58D1-4E0C-9CF0-538D3A88153D}" type="presOf" srcId="{D50B6359-8539-48F9-934E-77C822CFC088}" destId="{C6927561-2A43-4F9D-A91A-D1A22B2498F9}" srcOrd="0" destOrd="0" presId="urn:microsoft.com/office/officeart/2018/2/layout/IconLabelList"/>
    <dgm:cxn modelId="{DF5CD942-0CA3-4A9E-AC6C-8AEF0442E409}" srcId="{0B9B1E96-A632-4C01-B616-06B715E97B17}" destId="{5EBE46EA-5E7A-4EC1-8449-4F4735DF1323}" srcOrd="5" destOrd="0" parTransId="{B2E19B78-13C6-40CB-BF0D-9F2B8EE4D231}" sibTransId="{CD605ABC-568B-4B1C-8B40-66712BCFD3A7}"/>
    <dgm:cxn modelId="{25517584-52EE-43F6-9D64-410C6988AB21}" type="presOf" srcId="{5EBE46EA-5E7A-4EC1-8449-4F4735DF1323}" destId="{E4A432BC-774C-440A-9AEB-6B6DC4DA26BD}" srcOrd="0" destOrd="0" presId="urn:microsoft.com/office/officeart/2018/2/layout/IconLabelList"/>
    <dgm:cxn modelId="{D3BC9CA0-5D32-495E-B30C-DE12EA16CE3F}" type="presOf" srcId="{6A7A7999-2379-407F-B2E9-6CDBDA49B56F}" destId="{2CB40225-8A50-4E89-BB88-0DD9D5979E8A}" srcOrd="0" destOrd="0" presId="urn:microsoft.com/office/officeart/2018/2/layout/IconLabelList"/>
    <dgm:cxn modelId="{C8680FA1-5C88-4A35-A27C-EFF171F3B0C8}" type="presOf" srcId="{03C95062-77D2-4CCD-8BA4-6DBEC37191F6}" destId="{8014720F-B898-49F9-9A01-191CFC2D4FED}" srcOrd="0" destOrd="0" presId="urn:microsoft.com/office/officeart/2018/2/layout/IconLabelList"/>
    <dgm:cxn modelId="{E5B9E0AE-A4D6-464E-8AA7-2890AB5E73C5}" srcId="{0B9B1E96-A632-4C01-B616-06B715E97B17}" destId="{B0AE99A2-7ABE-4C1E-9B43-B01D33BA8FAA}" srcOrd="0" destOrd="0" parTransId="{0140B6D9-7D7B-4995-825B-28686EF91E8E}" sibTransId="{0248ACEC-C7A1-4903-B33C-033CA282472B}"/>
    <dgm:cxn modelId="{EC632BB5-3D0A-43B9-8606-46E88ECBC65D}" srcId="{0B9B1E96-A632-4C01-B616-06B715E97B17}" destId="{6A7A7999-2379-407F-B2E9-6CDBDA49B56F}" srcOrd="4" destOrd="0" parTransId="{3C021A9D-147B-4139-8396-984A5AC5E254}" sibTransId="{F62B1658-AF5A-4CC6-B510-8CE06842BAA8}"/>
    <dgm:cxn modelId="{A8BD75BA-C88F-466C-8D0B-516701EF5DDE}" type="presOf" srcId="{B0AE99A2-7ABE-4C1E-9B43-B01D33BA8FAA}" destId="{E3993246-F88E-4740-968F-996DD5E6E313}" srcOrd="0" destOrd="0" presId="urn:microsoft.com/office/officeart/2018/2/layout/IconLabelList"/>
    <dgm:cxn modelId="{304497C2-2924-453B-A71A-653719DB4867}" srcId="{0B9B1E96-A632-4C01-B616-06B715E97B17}" destId="{03C95062-77D2-4CCD-8BA4-6DBEC37191F6}" srcOrd="3" destOrd="0" parTransId="{5A724F14-71F4-4D7F-9D26-9BA92749E26A}" sibTransId="{424BC1F8-AADB-474C-8249-224E21BC78EC}"/>
    <dgm:cxn modelId="{7F0F6FE3-BC7B-473A-84C2-4DB0EDF1BD8B}" srcId="{0B9B1E96-A632-4C01-B616-06B715E97B17}" destId="{45A20B72-B1EC-4B13-A1AE-58D17DEB3B1A}" srcOrd="1" destOrd="0" parTransId="{89FC579A-DC10-449F-BDE2-3A7C6D44F0FA}" sibTransId="{8A8F47A7-584D-4670-B62F-2D00BC4C3660}"/>
    <dgm:cxn modelId="{1AE79FF2-2F1E-40FA-9C57-93F128745A55}" srcId="{0B9B1E96-A632-4C01-B616-06B715E97B17}" destId="{D50B6359-8539-48F9-934E-77C822CFC088}" srcOrd="2" destOrd="0" parTransId="{A3714F42-660A-4E7F-A2E3-613E121A1AD8}" sibTransId="{BBAA4878-5485-45C7-AE92-91EB16AF93CC}"/>
    <dgm:cxn modelId="{E7A617F3-E2DC-4C84-AF87-8CD35FFC10AD}" type="presOf" srcId="{45A20B72-B1EC-4B13-A1AE-58D17DEB3B1A}" destId="{04C69799-C0D7-4154-9116-59CAF3BCC8B3}" srcOrd="0" destOrd="0" presId="urn:microsoft.com/office/officeart/2018/2/layout/IconLabelList"/>
    <dgm:cxn modelId="{7669A107-A06F-492B-9FB9-960AE1CAC535}" type="presParOf" srcId="{55C2D9DC-1BB7-480B-A6B2-0E620ED089C9}" destId="{1D5A15E2-B4A2-41A3-ABF9-1C199B35140F}" srcOrd="0" destOrd="0" presId="urn:microsoft.com/office/officeart/2018/2/layout/IconLabelList"/>
    <dgm:cxn modelId="{74C90410-19AA-4669-87B9-85C4404C8F48}" type="presParOf" srcId="{1D5A15E2-B4A2-41A3-ABF9-1C199B35140F}" destId="{F534CB65-1D8C-4968-B236-44A9782834A6}" srcOrd="0" destOrd="0" presId="urn:microsoft.com/office/officeart/2018/2/layout/IconLabelList"/>
    <dgm:cxn modelId="{5B4AC591-486B-4A33-9052-767904C65D76}" type="presParOf" srcId="{1D5A15E2-B4A2-41A3-ABF9-1C199B35140F}" destId="{4A936F6A-4E9D-4A98-A02B-C51D874B1FDA}" srcOrd="1" destOrd="0" presId="urn:microsoft.com/office/officeart/2018/2/layout/IconLabelList"/>
    <dgm:cxn modelId="{7BC11459-C65C-46EC-AB87-32E23477FB8E}" type="presParOf" srcId="{1D5A15E2-B4A2-41A3-ABF9-1C199B35140F}" destId="{E3993246-F88E-4740-968F-996DD5E6E313}" srcOrd="2" destOrd="0" presId="urn:microsoft.com/office/officeart/2018/2/layout/IconLabelList"/>
    <dgm:cxn modelId="{7B32ED81-3030-403F-B4DF-AB2724DD5611}" type="presParOf" srcId="{55C2D9DC-1BB7-480B-A6B2-0E620ED089C9}" destId="{3304A093-63C0-439C-AB4F-B08A4799DF24}" srcOrd="1" destOrd="0" presId="urn:microsoft.com/office/officeart/2018/2/layout/IconLabelList"/>
    <dgm:cxn modelId="{A82444D6-7BA9-4C76-A8B5-73052977BBE1}" type="presParOf" srcId="{55C2D9DC-1BB7-480B-A6B2-0E620ED089C9}" destId="{2F2EDCBB-B728-4743-B35D-F6A0C4084420}" srcOrd="2" destOrd="0" presId="urn:microsoft.com/office/officeart/2018/2/layout/IconLabelList"/>
    <dgm:cxn modelId="{7282D6A9-0E81-412A-AF29-400FADA52012}" type="presParOf" srcId="{2F2EDCBB-B728-4743-B35D-F6A0C4084420}" destId="{E5FDF667-B657-44A5-8A82-6B7A3D7EF38A}" srcOrd="0" destOrd="0" presId="urn:microsoft.com/office/officeart/2018/2/layout/IconLabelList"/>
    <dgm:cxn modelId="{0FAFF6AF-B039-4228-9A32-B46E06B5DA00}" type="presParOf" srcId="{2F2EDCBB-B728-4743-B35D-F6A0C4084420}" destId="{A34D4E69-DFE6-424B-9D1E-5C50F3EF3A4F}" srcOrd="1" destOrd="0" presId="urn:microsoft.com/office/officeart/2018/2/layout/IconLabelList"/>
    <dgm:cxn modelId="{F8D96E54-E84F-4D03-946A-6741689B1816}" type="presParOf" srcId="{2F2EDCBB-B728-4743-B35D-F6A0C4084420}" destId="{04C69799-C0D7-4154-9116-59CAF3BCC8B3}" srcOrd="2" destOrd="0" presId="urn:microsoft.com/office/officeart/2018/2/layout/IconLabelList"/>
    <dgm:cxn modelId="{8AD73135-B085-4379-AAD0-902B362B92C2}" type="presParOf" srcId="{55C2D9DC-1BB7-480B-A6B2-0E620ED089C9}" destId="{446CDDD1-D6E7-495D-9498-2557646F33F3}" srcOrd="3" destOrd="0" presId="urn:microsoft.com/office/officeart/2018/2/layout/IconLabelList"/>
    <dgm:cxn modelId="{25B534B4-DF54-4093-9FC4-BF5687717963}" type="presParOf" srcId="{55C2D9DC-1BB7-480B-A6B2-0E620ED089C9}" destId="{5B3408C7-1AB2-4B83-9D5C-F1763862743B}" srcOrd="4" destOrd="0" presId="urn:microsoft.com/office/officeart/2018/2/layout/IconLabelList"/>
    <dgm:cxn modelId="{E6E75064-D806-4ECB-9DF5-65E916DAA07E}" type="presParOf" srcId="{5B3408C7-1AB2-4B83-9D5C-F1763862743B}" destId="{84275A7C-39E3-4E9B-BD9F-32306A3F97A8}" srcOrd="0" destOrd="0" presId="urn:microsoft.com/office/officeart/2018/2/layout/IconLabelList"/>
    <dgm:cxn modelId="{152275EC-64BC-4593-BB68-C04CC39C2AEF}" type="presParOf" srcId="{5B3408C7-1AB2-4B83-9D5C-F1763862743B}" destId="{63CF6770-3009-4ED8-9B5B-8B41A4CE4657}" srcOrd="1" destOrd="0" presId="urn:microsoft.com/office/officeart/2018/2/layout/IconLabelList"/>
    <dgm:cxn modelId="{79F80498-1C23-4EAA-ADCA-3837AB5D0E76}" type="presParOf" srcId="{5B3408C7-1AB2-4B83-9D5C-F1763862743B}" destId="{C6927561-2A43-4F9D-A91A-D1A22B2498F9}" srcOrd="2" destOrd="0" presId="urn:microsoft.com/office/officeart/2018/2/layout/IconLabelList"/>
    <dgm:cxn modelId="{F34EA93C-2BFF-43F9-B593-0F8D28FAB891}" type="presParOf" srcId="{55C2D9DC-1BB7-480B-A6B2-0E620ED089C9}" destId="{EAD2E918-D3C2-4D54-B8D9-9689586766E6}" srcOrd="5" destOrd="0" presId="urn:microsoft.com/office/officeart/2018/2/layout/IconLabelList"/>
    <dgm:cxn modelId="{0F084094-E68B-41CF-B0E9-32B567FB9E3C}" type="presParOf" srcId="{55C2D9DC-1BB7-480B-A6B2-0E620ED089C9}" destId="{FF90DC97-4E4F-4450-A6FC-4445AC257C39}" srcOrd="6" destOrd="0" presId="urn:microsoft.com/office/officeart/2018/2/layout/IconLabelList"/>
    <dgm:cxn modelId="{8AB23BEC-A0D5-4B6D-80D2-F8B5EB93F896}" type="presParOf" srcId="{FF90DC97-4E4F-4450-A6FC-4445AC257C39}" destId="{8904253D-0208-4993-9613-095C676457A9}" srcOrd="0" destOrd="0" presId="urn:microsoft.com/office/officeart/2018/2/layout/IconLabelList"/>
    <dgm:cxn modelId="{B729595A-6EB6-47C5-90CD-80F0AB2DD0F0}" type="presParOf" srcId="{FF90DC97-4E4F-4450-A6FC-4445AC257C39}" destId="{D40030A6-4CB4-47A2-A062-5381BC6AF358}" srcOrd="1" destOrd="0" presId="urn:microsoft.com/office/officeart/2018/2/layout/IconLabelList"/>
    <dgm:cxn modelId="{89824E16-7190-473F-86EA-2DE1A1CABFCF}" type="presParOf" srcId="{FF90DC97-4E4F-4450-A6FC-4445AC257C39}" destId="{8014720F-B898-49F9-9A01-191CFC2D4FED}" srcOrd="2" destOrd="0" presId="urn:microsoft.com/office/officeart/2018/2/layout/IconLabelList"/>
    <dgm:cxn modelId="{43E0092D-239B-4726-BB1E-484E54B860D4}" type="presParOf" srcId="{55C2D9DC-1BB7-480B-A6B2-0E620ED089C9}" destId="{41268281-AA05-42D4-9314-5965465BD9A3}" srcOrd="7" destOrd="0" presId="urn:microsoft.com/office/officeart/2018/2/layout/IconLabelList"/>
    <dgm:cxn modelId="{821FBEFA-7A4D-434D-98D3-034B3D3EFD7B}" type="presParOf" srcId="{55C2D9DC-1BB7-480B-A6B2-0E620ED089C9}" destId="{7E6DF4F9-D158-4798-A3FB-0405428C724D}" srcOrd="8" destOrd="0" presId="urn:microsoft.com/office/officeart/2018/2/layout/IconLabelList"/>
    <dgm:cxn modelId="{35323EAD-5855-4A1B-BBAC-C8261EA33D6C}" type="presParOf" srcId="{7E6DF4F9-D158-4798-A3FB-0405428C724D}" destId="{334C49FF-361D-47DC-9096-C61004CB9200}" srcOrd="0" destOrd="0" presId="urn:microsoft.com/office/officeart/2018/2/layout/IconLabelList"/>
    <dgm:cxn modelId="{AD2EF0EB-34EB-4F14-B607-C93583D71054}" type="presParOf" srcId="{7E6DF4F9-D158-4798-A3FB-0405428C724D}" destId="{70AF7750-649F-4C8E-84F8-9FC5BA971ABF}" srcOrd="1" destOrd="0" presId="urn:microsoft.com/office/officeart/2018/2/layout/IconLabelList"/>
    <dgm:cxn modelId="{D98C37F3-8979-4830-85DB-E2AB216755BE}" type="presParOf" srcId="{7E6DF4F9-D158-4798-A3FB-0405428C724D}" destId="{2CB40225-8A50-4E89-BB88-0DD9D5979E8A}" srcOrd="2" destOrd="0" presId="urn:microsoft.com/office/officeart/2018/2/layout/IconLabelList"/>
    <dgm:cxn modelId="{2F19262A-0523-432C-B94B-C9D4A9B14981}" type="presParOf" srcId="{55C2D9DC-1BB7-480B-A6B2-0E620ED089C9}" destId="{6C7785A2-B344-4C9D-B202-E0FE983D556E}" srcOrd="9" destOrd="0" presId="urn:microsoft.com/office/officeart/2018/2/layout/IconLabelList"/>
    <dgm:cxn modelId="{3D27B983-685B-4ED1-B8D1-BBC2DDD08A8C}" type="presParOf" srcId="{55C2D9DC-1BB7-480B-A6B2-0E620ED089C9}" destId="{8C0EEC65-7090-4B21-BCD2-1904E7A2674B}" srcOrd="10" destOrd="0" presId="urn:microsoft.com/office/officeart/2018/2/layout/IconLabelList"/>
    <dgm:cxn modelId="{7BA4CCC0-8393-4E44-877E-6F6C5AD130FB}" type="presParOf" srcId="{8C0EEC65-7090-4B21-BCD2-1904E7A2674B}" destId="{29959BF5-3113-46F2-9ECE-D7591273F809}" srcOrd="0" destOrd="0" presId="urn:microsoft.com/office/officeart/2018/2/layout/IconLabelList"/>
    <dgm:cxn modelId="{600393EE-1BF4-41B5-A6C7-41CEC121F3C9}" type="presParOf" srcId="{8C0EEC65-7090-4B21-BCD2-1904E7A2674B}" destId="{EA6433F1-3D96-46B7-924D-2BDEAC4904D5}" srcOrd="1" destOrd="0" presId="urn:microsoft.com/office/officeart/2018/2/layout/IconLabelList"/>
    <dgm:cxn modelId="{2D0254EE-8B77-4C33-A723-4E590E68A7B9}" type="presParOf" srcId="{8C0EEC65-7090-4B21-BCD2-1904E7A2674B}" destId="{E4A432BC-774C-440A-9AEB-6B6DC4DA26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4CB65-1D8C-4968-B236-44A9782834A6}">
      <dsp:nvSpPr>
        <dsp:cNvPr id="0" name=""/>
        <dsp:cNvSpPr/>
      </dsp:nvSpPr>
      <dsp:spPr>
        <a:xfrm>
          <a:off x="751711" y="1003403"/>
          <a:ext cx="1081339" cy="108133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93246-F88E-4740-968F-996DD5E6E313}">
      <dsp:nvSpPr>
        <dsp:cNvPr id="0" name=""/>
        <dsp:cNvSpPr/>
      </dsp:nvSpPr>
      <dsp:spPr>
        <a:xfrm>
          <a:off x="90892" y="2508167"/>
          <a:ext cx="2402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Faster</a:t>
          </a:r>
        </a:p>
      </dsp:txBody>
      <dsp:txXfrm>
        <a:off x="90892" y="2508167"/>
        <a:ext cx="2402977" cy="720000"/>
      </dsp:txXfrm>
    </dsp:sp>
    <dsp:sp modelId="{E5FDF667-B657-44A5-8A82-6B7A3D7EF38A}">
      <dsp:nvSpPr>
        <dsp:cNvPr id="0" name=""/>
        <dsp:cNvSpPr/>
      </dsp:nvSpPr>
      <dsp:spPr>
        <a:xfrm>
          <a:off x="3575210" y="1003403"/>
          <a:ext cx="1081339" cy="1081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69799-C0D7-4154-9116-59CAF3BCC8B3}">
      <dsp:nvSpPr>
        <dsp:cNvPr id="0" name=""/>
        <dsp:cNvSpPr/>
      </dsp:nvSpPr>
      <dsp:spPr>
        <a:xfrm>
          <a:off x="2914391" y="2508167"/>
          <a:ext cx="2402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Side-by-Side installation</a:t>
          </a:r>
        </a:p>
      </dsp:txBody>
      <dsp:txXfrm>
        <a:off x="2914391" y="2508167"/>
        <a:ext cx="2402977" cy="720000"/>
      </dsp:txXfrm>
    </dsp:sp>
    <dsp:sp modelId="{84275A7C-39E3-4E9B-BD9F-32306A3F97A8}">
      <dsp:nvSpPr>
        <dsp:cNvPr id="0" name=""/>
        <dsp:cNvSpPr/>
      </dsp:nvSpPr>
      <dsp:spPr>
        <a:xfrm>
          <a:off x="6398708" y="1003403"/>
          <a:ext cx="1081339" cy="108133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27561-2A43-4F9D-A91A-D1A22B2498F9}">
      <dsp:nvSpPr>
        <dsp:cNvPr id="0" name=""/>
        <dsp:cNvSpPr/>
      </dsp:nvSpPr>
      <dsp:spPr>
        <a:xfrm>
          <a:off x="5737889" y="2508167"/>
          <a:ext cx="2402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Better packaging options (MSIX)</a:t>
          </a:r>
        </a:p>
      </dsp:txBody>
      <dsp:txXfrm>
        <a:off x="5737889" y="2508167"/>
        <a:ext cx="2402977" cy="720000"/>
      </dsp:txXfrm>
    </dsp:sp>
    <dsp:sp modelId="{8904253D-0208-4993-9613-095C676457A9}">
      <dsp:nvSpPr>
        <dsp:cNvPr id="0" name=""/>
        <dsp:cNvSpPr/>
      </dsp:nvSpPr>
      <dsp:spPr>
        <a:xfrm>
          <a:off x="751711" y="3828912"/>
          <a:ext cx="1081339" cy="1081339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4720F-B898-49F9-9A01-191CFC2D4FED}">
      <dsp:nvSpPr>
        <dsp:cNvPr id="0" name=""/>
        <dsp:cNvSpPr/>
      </dsp:nvSpPr>
      <dsp:spPr>
        <a:xfrm>
          <a:off x="90892" y="5333676"/>
          <a:ext cx="2402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Open Source</a:t>
          </a:r>
        </a:p>
      </dsp:txBody>
      <dsp:txXfrm>
        <a:off x="90892" y="5333676"/>
        <a:ext cx="2402977" cy="720000"/>
      </dsp:txXfrm>
    </dsp:sp>
    <dsp:sp modelId="{334C49FF-361D-47DC-9096-C61004CB9200}">
      <dsp:nvSpPr>
        <dsp:cNvPr id="0" name=""/>
        <dsp:cNvSpPr/>
      </dsp:nvSpPr>
      <dsp:spPr>
        <a:xfrm>
          <a:off x="3575210" y="3828912"/>
          <a:ext cx="1081339" cy="108133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40225-8A50-4E89-BB88-0DD9D5979E8A}">
      <dsp:nvSpPr>
        <dsp:cNvPr id="0" name=""/>
        <dsp:cNvSpPr/>
      </dsp:nvSpPr>
      <dsp:spPr>
        <a:xfrm>
          <a:off x="2914391" y="5333676"/>
          <a:ext cx="2402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.NET Standard 2.1</a:t>
          </a:r>
        </a:p>
      </dsp:txBody>
      <dsp:txXfrm>
        <a:off x="2914391" y="5333676"/>
        <a:ext cx="2402977" cy="720000"/>
      </dsp:txXfrm>
    </dsp:sp>
    <dsp:sp modelId="{29959BF5-3113-46F2-9ECE-D7591273F809}">
      <dsp:nvSpPr>
        <dsp:cNvPr id="0" name=""/>
        <dsp:cNvSpPr/>
      </dsp:nvSpPr>
      <dsp:spPr>
        <a:xfrm>
          <a:off x="6398708" y="3828912"/>
          <a:ext cx="1081339" cy="108133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432BC-774C-440A-9AEB-6B6DC4DA26BD}">
      <dsp:nvSpPr>
        <dsp:cNvPr id="0" name=""/>
        <dsp:cNvSpPr/>
      </dsp:nvSpPr>
      <dsp:spPr>
        <a:xfrm>
          <a:off x="5737889" y="5333676"/>
          <a:ext cx="2402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New Features</a:t>
          </a:r>
        </a:p>
      </dsp:txBody>
      <dsp:txXfrm>
        <a:off x="5737889" y="5333676"/>
        <a:ext cx="240297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0DB6074-3ABC-45E1-B916-FEC97060DD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FD09915-3BD3-4C61-BDA5-20689B9856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7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0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92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67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0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3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8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19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0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9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22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2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3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7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1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0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85717">
              <a:defRPr/>
            </a:pP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5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4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0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4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7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6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64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59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6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30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2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0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5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3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3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90A8AF-E326-48C7-9AD6-110A837AE561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bg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C0C71-3241-4375-AAD6-EEF352A4F0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123CEEBB-45E1-4665-B96E-E14EA88A1B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D6173ACA-888A-47CB-85F4-F6D3DE2AC7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5"/>
            <a:ext cx="13741400" cy="106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/>
              <a:t>Author or subtitle here</a:t>
            </a:r>
            <a:endParaRPr 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6CB455D-13C4-43A0-8514-521B063C3CA7}"/>
              </a:ext>
            </a:extLst>
          </p:cNvPr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1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5"/>
            <a:ext cx="13741400" cy="106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/>
              <a:t>Author or subtitle here</a:t>
            </a:r>
            <a:endParaRPr 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"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8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5"/>
            <a:ext cx="13741400" cy="106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/>
              <a:t>Author or subtitle here</a:t>
            </a:r>
            <a:endParaRPr 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1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3187700"/>
            <a:ext cx="18288000" cy="4140200"/>
          </a:xfrm>
          <a:prstGeom prst="rect">
            <a:avLst/>
          </a:prstGeom>
          <a:solidFill>
            <a:srgbClr val="0099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8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6"/>
            <a:ext cx="13741400" cy="1497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/>
              <a:t>Author or subtitle here</a:t>
            </a:r>
            <a:endParaRPr 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B9E597D8-5803-4802-BA5F-6ADFA47C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41EE9459-4C5D-4C12-8980-164C2CBFD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1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3187700"/>
            <a:ext cx="18288000" cy="4140200"/>
          </a:xfrm>
          <a:prstGeom prst="rect">
            <a:avLst/>
          </a:prstGeom>
          <a:solidFill>
            <a:srgbClr val="0099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73300" y="4509245"/>
            <a:ext cx="13741400" cy="14971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buNone/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/>
              <a:t>Author or subtitle here</a:t>
            </a:r>
            <a:endParaRPr lang="en-US"/>
          </a:p>
        </p:txBody>
      </p:sp>
      <p:sp>
        <p:nvSpPr>
          <p:cNvPr id="5" name="フッター プレースホルダー 2">
            <a:extLst>
              <a:ext uri="{FF2B5EF4-FFF2-40B4-BE49-F238E27FC236}">
                <a16:creationId xmlns:a16="http://schemas.microsoft.com/office/drawing/2014/main" id="{FBE5EEED-4C10-4A6A-92B1-60E15826D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8" name="スライド番号プレースホルダー 3">
            <a:extLst>
              <a:ext uri="{FF2B5EF4-FFF2-40B4-BE49-F238E27FC236}">
                <a16:creationId xmlns:a16="http://schemas.microsoft.com/office/drawing/2014/main" id="{C88881A0-800D-4023-9C3E-153F3E057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3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6"/>
            <a:ext cx="13741400" cy="23640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/>
              <a:t>Author or subtitle here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ッター プレースホルダー 2">
            <a:extLst>
              <a:ext uri="{FF2B5EF4-FFF2-40B4-BE49-F238E27FC236}">
                <a16:creationId xmlns:a16="http://schemas.microsoft.com/office/drawing/2014/main" id="{F0CB7EBB-A385-449B-B319-C793FDE22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50236D65-78B9-48DF-A322-7B971CB67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7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Slide Title Here</a:t>
            </a:r>
          </a:p>
        </p:txBody>
      </p:sp>
      <p:cxnSp>
        <p:nvCxnSpPr>
          <p:cNvPr id="7" name="直線コネクタ 6"/>
          <p:cNvCxnSpPr>
            <a:cxnSpLocks/>
          </p:cNvCxnSpPr>
          <p:nvPr userDrawn="1"/>
        </p:nvCxnSpPr>
        <p:spPr>
          <a:xfrm>
            <a:off x="879893" y="1239251"/>
            <a:ext cx="16441949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879893" y="1648325"/>
            <a:ext cx="16441949" cy="78534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/>
              <a:t>Text Here</a:t>
            </a:r>
            <a:endParaRPr lang="ja-JP" altLang="en-US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480AAAB2-77AA-453A-88C4-9D4CF8BAA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スライド番号プレースホルダー 3">
            <a:extLst>
              <a:ext uri="{FF2B5EF4-FFF2-40B4-BE49-F238E27FC236}">
                <a16:creationId xmlns:a16="http://schemas.microsoft.com/office/drawing/2014/main" id="{BA2CEDAD-93BC-47DB-98FA-B6353C731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D4BE14F-C3D9-4C62-934E-D8EECD95F0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" y="129511"/>
            <a:ext cx="1027090" cy="10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Slide Title Here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155F484-8A2D-4FEA-A804-C772EFEBBBAB}"/>
              </a:ext>
            </a:extLst>
          </p:cNvPr>
          <p:cNvCxnSpPr>
            <a:cxnSpLocks/>
          </p:cNvCxnSpPr>
          <p:nvPr userDrawn="1"/>
        </p:nvCxnSpPr>
        <p:spPr>
          <a:xfrm>
            <a:off x="879893" y="1239251"/>
            <a:ext cx="16441949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842765ED-A626-4F7C-ADB6-53079C2CF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D01D6FE6-A0A8-48EA-B2AA-214C28270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783FE9F-FC25-460A-9C5F-FF43E3C7B9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" y="129511"/>
            <a:ext cx="1027090" cy="10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9893" y="1540042"/>
            <a:ext cx="16441949" cy="7726196"/>
          </a:xfrm>
          <a:prstGeom prst="rect">
            <a:avLst/>
          </a:prstGeom>
        </p:spPr>
        <p:txBody>
          <a:bodyPr/>
          <a:lstStyle>
            <a:lvl1pPr marL="742950" indent="-742950">
              <a:lnSpc>
                <a:spcPct val="110000"/>
              </a:lnSpc>
              <a:buFont typeface="+mj-lt"/>
              <a:buAutoNum type="arabicPeriod"/>
              <a:defRPr sz="40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1489075" indent="-733425">
              <a:lnSpc>
                <a:spcPct val="110000"/>
              </a:lnSpc>
              <a:buFont typeface="+mj-lt"/>
              <a:buAutoNum type="arabicPeriod"/>
              <a:tabLst/>
              <a:defRPr sz="40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2pPr>
            <a:lvl3pPr marL="2368550" indent="-806450">
              <a:lnSpc>
                <a:spcPct val="110000"/>
              </a:lnSpc>
              <a:buFont typeface="+mj-lt"/>
              <a:buAutoNum type="arabicPeriod"/>
              <a:tabLst/>
              <a:defRPr sz="40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3pPr>
            <a:lvl4pPr marL="3027363" indent="-757238">
              <a:lnSpc>
                <a:spcPct val="110000"/>
              </a:lnSpc>
              <a:buFont typeface="+mj-lt"/>
              <a:buAutoNum type="arabicPeriod"/>
              <a:tabLst>
                <a:tab pos="2660650" algn="l"/>
              </a:tabLst>
              <a:defRPr sz="36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4pPr>
            <a:lvl5pPr marL="3833813" indent="-903288">
              <a:lnSpc>
                <a:spcPct val="110000"/>
              </a:lnSpc>
              <a:buFont typeface="+mj-lt"/>
              <a:buAutoNum type="arabicPeriod"/>
              <a:tabLst/>
              <a:defRPr sz="36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Slide Title Here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1E675B1-6DC1-4F33-8402-B1981875F07D}"/>
              </a:ext>
            </a:extLst>
          </p:cNvPr>
          <p:cNvCxnSpPr>
            <a:cxnSpLocks/>
          </p:cNvCxnSpPr>
          <p:nvPr userDrawn="1"/>
        </p:nvCxnSpPr>
        <p:spPr>
          <a:xfrm>
            <a:off x="879893" y="1239251"/>
            <a:ext cx="16441949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5FE70744-3DD0-45C4-ADBA-0559D84E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スライド番号プレースホルダー 3">
            <a:extLst>
              <a:ext uri="{FF2B5EF4-FFF2-40B4-BE49-F238E27FC236}">
                <a16:creationId xmlns:a16="http://schemas.microsoft.com/office/drawing/2014/main" id="{68B90B0C-D9F3-496E-8D73-E46B1C3B0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8CEEA18-6132-4BC5-8049-2768B64249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" y="129511"/>
            <a:ext cx="1027090" cy="10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4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3">
            <a:extLst>
              <a:ext uri="{FF2B5EF4-FFF2-40B4-BE49-F238E27FC236}">
                <a16:creationId xmlns:a16="http://schemas.microsoft.com/office/drawing/2014/main" id="{B0E0493C-71A3-4352-9915-2E63A8163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>
              <a:defRPr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59" r:id="rId2"/>
    <p:sldLayoutId id="2147483706" r:id="rId3"/>
    <p:sldLayoutId id="2147483680" r:id="rId4"/>
    <p:sldLayoutId id="2147483711" r:id="rId5"/>
    <p:sldLayoutId id="2147483700" r:id="rId6"/>
    <p:sldLayoutId id="2147483701" r:id="rId7"/>
    <p:sldLayoutId id="2147483708" r:id="rId8"/>
    <p:sldLayoutId id="2147483705" r:id="rId9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en.wikipedia.org/wiki/.NET_Core" TargetMode="External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microsoft-ui-xaml/blob/master/docs/roadmap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microsoft-ui-xaml/blob/master/docs/roadmap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selman.com/blog/MakingATinyNETCore30EntirelySelfcontainedSingleExecutable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dotnet/designs/blob/master/accepted/single-file/design.md#user-experien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microsoft.com/en-us/windows/apps/desktop/modernize/desktop-to-uwp-supported-api#list-of-api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dotnet/core/portin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microsoft.com/ja-jp/dotnet/core/porting/wp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dotnet/core/porting/windows-compat-pack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dotnet/core/porting/net-framework-tech-unavailabl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microsoft.com/ja-jp/dotnet/standard/analyzers/portability-analyzer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dotnet/core/porting/third-party-deps#net-framework-compatibility-mod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ja-jp/dotnet/api/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announcing-net-standard-2-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000"/>
              <a:t>.NET Core 3.0</a:t>
            </a:r>
            <a:r>
              <a:rPr lang="ja-JP" altLang="en-US" sz="6000"/>
              <a:t>時代の</a:t>
            </a:r>
            <a:br>
              <a:rPr lang="en-US" altLang="ja-JP" sz="6000"/>
            </a:br>
            <a:r>
              <a:rPr lang="ja-JP" altLang="en-US" sz="6000"/>
              <a:t>デスクトップアプリ開発戦略を考える</a:t>
            </a:r>
            <a:endParaRPr lang="en-US" sz="60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sz="3000"/>
              <a:t>Desktop</a:t>
            </a:r>
            <a:r>
              <a:rPr lang="ja-JP" altLang="en-US" sz="3000"/>
              <a:t> </a:t>
            </a:r>
            <a:r>
              <a:rPr lang="en-US" altLang="ja-JP" sz="3000"/>
              <a:t>App</a:t>
            </a:r>
            <a:r>
              <a:rPr lang="ja-JP" altLang="en-US" sz="3000"/>
              <a:t> </a:t>
            </a:r>
            <a:r>
              <a:rPr lang="en-US" altLang="ja-JP" sz="3000"/>
              <a:t>Dev Strategy for .NET Core 3.0</a:t>
            </a:r>
            <a:r>
              <a:rPr lang="en-US" altLang="ja-JP" sz="2400"/>
              <a:t> </a:t>
            </a:r>
          </a:p>
          <a:p>
            <a:r>
              <a:rPr lang="en-US" altLang="ja-JP" sz="2400"/>
              <a:t>Atsushi</a:t>
            </a:r>
            <a:r>
              <a:rPr lang="ja-JP" altLang="en-US"/>
              <a:t> </a:t>
            </a:r>
            <a:r>
              <a:rPr lang="en-US" altLang="ja-JP"/>
              <a:t>Nakamura</a:t>
            </a:r>
            <a:endParaRPr lang="en-US" sz="2400"/>
          </a:p>
        </p:txBody>
      </p:sp>
      <p:cxnSp>
        <p:nvCxnSpPr>
          <p:cNvPr id="11" name="直線コネクタ 10"/>
          <p:cNvCxnSpPr/>
          <p:nvPr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8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A248CAF-1E53-42A8-A02A-507E4481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魅力的な</a:t>
            </a:r>
            <a:r>
              <a:rPr kumimoji="1" lang="en-US" altLang="ja-JP"/>
              <a:t>.NET Core</a:t>
            </a:r>
            <a:r>
              <a:rPr kumimoji="1" lang="ja-JP" altLang="en-US"/>
              <a:t>の特徴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6BCF25-DF78-4773-A7B4-46BF4FF72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85D5AE-54E7-43B0-9F94-8D780DD12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10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7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B5B70B11-8E17-43A0-8137-7B1090A8D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2080" y="1847562"/>
            <a:ext cx="7309803" cy="7309803"/>
          </a:xfrm>
          <a:prstGeom prst="rect">
            <a:avLst/>
          </a:prstGeom>
          <a:noFill/>
        </p:spPr>
      </p:pic>
      <p:graphicFrame>
        <p:nvGraphicFramePr>
          <p:cNvPr id="8" name="Content Placeholder 32">
            <a:extLst>
              <a:ext uri="{FF2B5EF4-FFF2-40B4-BE49-F238E27FC236}">
                <a16:creationId xmlns:a16="http://schemas.microsoft.com/office/drawing/2014/main" id="{8828FAF8-7248-4E13-9AD6-5775AAA8B0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292868"/>
              </p:ext>
            </p:extLst>
          </p:nvPr>
        </p:nvGraphicFramePr>
        <p:xfrm>
          <a:off x="8259000" y="2269800"/>
          <a:ext cx="8231760" cy="7057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8449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FD0E-F47B-4DBB-A009-161BC6EE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魅力的な</a:t>
            </a:r>
            <a:r>
              <a:rPr kumimoji="1" lang="en-US" altLang="ja-JP"/>
              <a:t>.NET Core</a:t>
            </a:r>
            <a:r>
              <a:rPr kumimoji="1" lang="ja-JP" altLang="en-US"/>
              <a:t>の特徴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ABC44-1407-4197-9FB8-5A6AEBDD5E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9893" y="1648325"/>
            <a:ext cx="16616537" cy="78534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Side by Side</a:t>
            </a:r>
            <a:r>
              <a:rPr kumimoji="1" lang="ja-JP" altLang="en-US" sz="4000" dirty="0"/>
              <a:t>の復活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単一ファイルの実行可能ファイル</a:t>
            </a:r>
            <a:endParaRPr kumimoji="1" lang="en-US" altLang="ja-JP" sz="4000" dirty="0"/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 err="1"/>
              <a:t>Rutime</a:t>
            </a:r>
            <a:r>
              <a:rPr kumimoji="1" lang="ja-JP" altLang="en-US" sz="4000" dirty="0"/>
              <a:t>同梱・非同梱いずれも選択可能</a:t>
            </a:r>
            <a:endParaRPr kumimoji="1" lang="en-US" altLang="ja-JP" sz="4000" dirty="0"/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AOT</a:t>
            </a:r>
            <a:r>
              <a:rPr kumimoji="1" lang="ja-JP" altLang="en-US" sz="4000" dirty="0"/>
              <a:t>コンパイル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軽快な動作速度を含む、先進的な機能の採用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4000" dirty="0"/>
          </a:p>
          <a:p>
            <a:r>
              <a:rPr kumimoji="1" lang="ja-JP" altLang="en-US" sz="4000" dirty="0"/>
              <a:t>おまけ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 err="1"/>
              <a:t>WinUI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&amp; XAML Islands(Q4 2019 - 2020)</a:t>
            </a:r>
          </a:p>
          <a:p>
            <a:r>
              <a:rPr lang="en-US" altLang="ja-JP" sz="3200" dirty="0">
                <a:hlinkClick r:id="rId3"/>
              </a:rPr>
              <a:t>https://github.com/microsoft/microsoft-ui-xaml/blob/master/docs/roadmap.md</a:t>
            </a:r>
            <a:endParaRPr kumimoji="1" lang="en-US" altLang="ja-JP" sz="32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E0569E-B867-4764-91AC-723464092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943477-1B63-4D01-A3FD-433712374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11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70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字幕 5">
            <a:extLst>
              <a:ext uri="{FF2B5EF4-FFF2-40B4-BE49-F238E27FC236}">
                <a16:creationId xmlns:a16="http://schemas.microsoft.com/office/drawing/2014/main" id="{79556D7C-295A-4AA9-BA79-99F2C1E15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Let’s Demo!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300C63-08E1-421A-9326-2D79AD918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CB19E9-655B-4C13-87E2-5E40334B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12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0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FD0E-F47B-4DBB-A009-161BC6EE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魅力的な</a:t>
            </a:r>
            <a:r>
              <a:rPr kumimoji="1" lang="en-US" altLang="ja-JP"/>
              <a:t>.NET Core</a:t>
            </a:r>
            <a:r>
              <a:rPr kumimoji="1" lang="ja-JP" altLang="en-US"/>
              <a:t>の特徴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ABC44-1407-4197-9FB8-5A6AEBDD5E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9893" y="1648325"/>
            <a:ext cx="16616537" cy="78534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Side by Side</a:t>
            </a:r>
            <a:r>
              <a:rPr kumimoji="1" lang="ja-JP" altLang="en-US" sz="4000" dirty="0"/>
              <a:t>の復活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>
                <a:solidFill>
                  <a:srgbClr val="C00000"/>
                </a:solidFill>
              </a:rPr>
              <a:t>単一ファイルの実行可能ファイル</a:t>
            </a:r>
            <a:endParaRPr kumimoji="1" lang="en-US" altLang="ja-JP" sz="4000" dirty="0">
              <a:solidFill>
                <a:srgbClr val="C00000"/>
              </a:solidFill>
            </a:endParaRP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 err="1">
                <a:solidFill>
                  <a:srgbClr val="C00000"/>
                </a:solidFill>
              </a:rPr>
              <a:t>Rutime</a:t>
            </a:r>
            <a:r>
              <a:rPr kumimoji="1" lang="ja-JP" altLang="en-US" sz="4000" dirty="0">
                <a:solidFill>
                  <a:srgbClr val="C00000"/>
                </a:solidFill>
              </a:rPr>
              <a:t>同梱・非同梱いずれも選択可能</a:t>
            </a:r>
            <a:endParaRPr kumimoji="1" lang="en-US" altLang="ja-JP" sz="4000" dirty="0">
              <a:solidFill>
                <a:srgbClr val="C00000"/>
              </a:solidFill>
            </a:endParaRP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>
                <a:solidFill>
                  <a:srgbClr val="C00000"/>
                </a:solidFill>
              </a:rPr>
              <a:t>AOT</a:t>
            </a:r>
            <a:r>
              <a:rPr kumimoji="1" lang="ja-JP" altLang="en-US" sz="4000" dirty="0">
                <a:solidFill>
                  <a:srgbClr val="C00000"/>
                </a:solidFill>
              </a:rPr>
              <a:t>コンパイル</a:t>
            </a:r>
            <a:endParaRPr kumimoji="1" lang="en-US" altLang="ja-JP" sz="4000" dirty="0">
              <a:solidFill>
                <a:srgbClr val="C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軽快な動作速度を含む、先進的な機能の採用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4000" dirty="0"/>
          </a:p>
          <a:p>
            <a:r>
              <a:rPr kumimoji="1" lang="ja-JP" altLang="en-US" sz="4000" dirty="0"/>
              <a:t>おまけ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 err="1"/>
              <a:t>WinUI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&amp; XAML Islands(Q4 2019 - 2020)</a:t>
            </a:r>
          </a:p>
          <a:p>
            <a:r>
              <a:rPr lang="en-US" altLang="ja-JP" sz="3200" dirty="0">
                <a:hlinkClick r:id="rId3"/>
              </a:rPr>
              <a:t>https://github.com/microsoft/microsoft-ui-xaml/blob/master/docs/roadmap.md</a:t>
            </a:r>
            <a:endParaRPr kumimoji="1" lang="en-US" altLang="ja-JP" sz="32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E0569E-B867-4764-91AC-723464092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943477-1B63-4D01-A3FD-433712374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13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9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9F72FA2F-87C9-4D75-AD51-8D2DDC6C32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03220" y="2686887"/>
          <a:ext cx="15085547" cy="35204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62318">
                  <a:extLst>
                    <a:ext uri="{9D8B030D-6E8A-4147-A177-3AD203B41FA5}">
                      <a16:colId xmlns:a16="http://schemas.microsoft.com/office/drawing/2014/main" val="962062383"/>
                    </a:ext>
                  </a:extLst>
                </a:gridCol>
                <a:gridCol w="3733610">
                  <a:extLst>
                    <a:ext uri="{9D8B030D-6E8A-4147-A177-3AD203B41FA5}">
                      <a16:colId xmlns:a16="http://schemas.microsoft.com/office/drawing/2014/main" val="1477116819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4104378518"/>
                    </a:ext>
                  </a:extLst>
                </a:gridCol>
                <a:gridCol w="1786255">
                  <a:extLst>
                    <a:ext uri="{9D8B030D-6E8A-4147-A177-3AD203B41FA5}">
                      <a16:colId xmlns:a16="http://schemas.microsoft.com/office/drawing/2014/main" val="2362342607"/>
                    </a:ext>
                  </a:extLst>
                </a:gridCol>
                <a:gridCol w="1786255">
                  <a:extLst>
                    <a:ext uri="{9D8B030D-6E8A-4147-A177-3AD203B41FA5}">
                      <a16:colId xmlns:a16="http://schemas.microsoft.com/office/drawing/2014/main" val="797025805"/>
                    </a:ext>
                  </a:extLst>
                </a:gridCol>
                <a:gridCol w="1786255">
                  <a:extLst>
                    <a:ext uri="{9D8B030D-6E8A-4147-A177-3AD203B41FA5}">
                      <a16:colId xmlns:a16="http://schemas.microsoft.com/office/drawing/2014/main" val="160154574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673046331"/>
                    </a:ext>
                  </a:extLst>
                </a:gridCol>
                <a:gridCol w="1826619">
                  <a:extLst>
                    <a:ext uri="{9D8B030D-6E8A-4147-A177-3AD203B41FA5}">
                      <a16:colId xmlns:a16="http://schemas.microsoft.com/office/drawing/2014/main" val="2297904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9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2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ja-JP" sz="27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p:PublishSingleFile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7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p:PublishReadyToRun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3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p:PublishTrimmed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0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/>
                        <a:t>Warp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5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--self-contained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false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19719"/>
                  </a:ext>
                </a:extLst>
              </a:tr>
              <a:tr h="25531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/>
                        <a:t>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164[KB]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149 [MB]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149 [MB]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134 [MB]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55.5[MB]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164 [KB]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2257"/>
                  </a:ext>
                </a:extLst>
              </a:tr>
            </a:tbl>
          </a:graphicData>
        </a:graphic>
      </p:graphicFrame>
      <p:sp>
        <p:nvSpPr>
          <p:cNvPr id="4" name="タイトル 3">
            <a:extLst>
              <a:ext uri="{FF2B5EF4-FFF2-40B4-BE49-F238E27FC236}">
                <a16:creationId xmlns:a16="http://schemas.microsoft.com/office/drawing/2014/main" id="{931158E0-1F05-4ACE-8581-FC27E56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Blank</a:t>
            </a:r>
            <a:r>
              <a:rPr kumimoji="1" lang="ja-JP" altLang="en-US"/>
              <a:t> </a:t>
            </a:r>
            <a:r>
              <a:rPr kumimoji="1" lang="en-US" altLang="ja-JP"/>
              <a:t>WPF</a:t>
            </a:r>
            <a:r>
              <a:rPr kumimoji="1" lang="ja-JP" altLang="en-US"/>
              <a:t> </a:t>
            </a:r>
            <a:r>
              <a:rPr kumimoji="1" lang="en-US" altLang="ja-JP"/>
              <a:t>Application</a:t>
            </a:r>
            <a:r>
              <a:rPr kumimoji="1" lang="ja-JP" altLang="en-US"/>
              <a:t> </a:t>
            </a:r>
            <a:r>
              <a:rPr kumimoji="1" lang="en-US" altLang="ja-JP"/>
              <a:t>Size.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F1EFEC1-F9CA-4DBE-911F-9BF8E2B92AF0}"/>
              </a:ext>
            </a:extLst>
          </p:cNvPr>
          <p:cNvSpPr/>
          <p:nvPr/>
        </p:nvSpPr>
        <p:spPr>
          <a:xfrm>
            <a:off x="925326" y="6773335"/>
            <a:ext cx="16428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https://www.hanselman.com/blog/MakingATinyNETCore30EntirelySelfcontainedSingleExecutable.aspx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  <a:hlinkClick r:id="rId4"/>
              </a:rPr>
              <a:t>https://github.com/dotnet/designs/blob/master/accepted/single-file/design.md#user-experience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6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9F72FA2F-87C9-4D75-AD51-8D2DDC6C324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465943" y="1844675"/>
          <a:ext cx="15347486" cy="35204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62318">
                  <a:extLst>
                    <a:ext uri="{9D8B030D-6E8A-4147-A177-3AD203B41FA5}">
                      <a16:colId xmlns:a16="http://schemas.microsoft.com/office/drawing/2014/main" val="962062383"/>
                    </a:ext>
                  </a:extLst>
                </a:gridCol>
                <a:gridCol w="3733610">
                  <a:extLst>
                    <a:ext uri="{9D8B030D-6E8A-4147-A177-3AD203B41FA5}">
                      <a16:colId xmlns:a16="http://schemas.microsoft.com/office/drawing/2014/main" val="1477116819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4104378518"/>
                    </a:ext>
                  </a:extLst>
                </a:gridCol>
                <a:gridCol w="1873568">
                  <a:extLst>
                    <a:ext uri="{9D8B030D-6E8A-4147-A177-3AD203B41FA5}">
                      <a16:colId xmlns:a16="http://schemas.microsoft.com/office/drawing/2014/main" val="2362342607"/>
                    </a:ext>
                  </a:extLst>
                </a:gridCol>
                <a:gridCol w="1873568">
                  <a:extLst>
                    <a:ext uri="{9D8B030D-6E8A-4147-A177-3AD203B41FA5}">
                      <a16:colId xmlns:a16="http://schemas.microsoft.com/office/drawing/2014/main" val="797025805"/>
                    </a:ext>
                  </a:extLst>
                </a:gridCol>
                <a:gridCol w="1873568">
                  <a:extLst>
                    <a:ext uri="{9D8B030D-6E8A-4147-A177-3AD203B41FA5}">
                      <a16:colId xmlns:a16="http://schemas.microsoft.com/office/drawing/2014/main" val="160154574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673046331"/>
                    </a:ext>
                  </a:extLst>
                </a:gridCol>
                <a:gridCol w="1826619">
                  <a:extLst>
                    <a:ext uri="{9D8B030D-6E8A-4147-A177-3AD203B41FA5}">
                      <a16:colId xmlns:a16="http://schemas.microsoft.com/office/drawing/2014/main" val="2297904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Case5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9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2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ja-JP" sz="27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p:PublishSingleFile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7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/>
                        <a:t>/</a:t>
                      </a:r>
                      <a:r>
                        <a:rPr kumimoji="1" lang="en-US" altLang="ja-JP" err="1"/>
                        <a:t>p:PublishReadyToRun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3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/>
                        <a:t>/</a:t>
                      </a:r>
                      <a:r>
                        <a:rPr kumimoji="1" lang="en-US" altLang="ja-JP" err="1"/>
                        <a:t>p:PublishTrimmed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0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/>
                        <a:t>Warp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5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/>
                        <a:t>--self-contained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19719"/>
                  </a:ext>
                </a:extLst>
              </a:tr>
              <a:tr h="25531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/>
                        <a:t>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161[KB]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65.8 [MB]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65.8 [MB]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25.4 [MB]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12.0[MB]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162 [KB]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2257"/>
                  </a:ext>
                </a:extLst>
              </a:tr>
            </a:tbl>
          </a:graphicData>
        </a:graphic>
      </p:graphicFrame>
      <p:sp>
        <p:nvSpPr>
          <p:cNvPr id="4" name="タイトル 3">
            <a:extLst>
              <a:ext uri="{FF2B5EF4-FFF2-40B4-BE49-F238E27FC236}">
                <a16:creationId xmlns:a16="http://schemas.microsoft.com/office/drawing/2014/main" id="{931158E0-1F05-4ACE-8581-FC27E56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Blank</a:t>
            </a:r>
            <a:r>
              <a:rPr kumimoji="1" lang="ja-JP" altLang="en-US"/>
              <a:t> </a:t>
            </a:r>
            <a:r>
              <a:rPr kumimoji="1" lang="en-US" altLang="ja-JP"/>
              <a:t>Console</a:t>
            </a:r>
            <a:r>
              <a:rPr kumimoji="1" lang="ja-JP" altLang="en-US"/>
              <a:t> </a:t>
            </a:r>
            <a:r>
              <a:rPr kumimoji="1" lang="en-US" altLang="ja-JP"/>
              <a:t>Application</a:t>
            </a:r>
            <a:r>
              <a:rPr kumimoji="1" lang="ja-JP" altLang="en-US"/>
              <a:t> </a:t>
            </a:r>
            <a:r>
              <a:rPr kumimoji="1" lang="en-US" altLang="ja-JP"/>
              <a:t>Size.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5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5E74BF-3A27-4224-A253-E4C19252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76" y="1418122"/>
            <a:ext cx="16441949" cy="77261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600" dirty="0"/>
              <a:t>.NET Core 3.0</a:t>
            </a:r>
            <a:r>
              <a:rPr kumimoji="1" lang="ja-JP" altLang="en-US" sz="3600" dirty="0" err="1"/>
              <a:t>には</a:t>
            </a:r>
            <a:r>
              <a:rPr kumimoji="1" lang="ja-JP" altLang="en-US" sz="3600" dirty="0"/>
              <a:t>以下の特徴がある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Side by 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AOT</a:t>
            </a:r>
            <a:r>
              <a:rPr kumimoji="1" lang="ja-JP" altLang="en-US" sz="3600" dirty="0"/>
              <a:t>コンパイルによる起動の高速化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アプリケーションをマルチ実行ファイルにする選択？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Side by Side</a:t>
            </a:r>
            <a:r>
              <a:rPr kumimoji="1" lang="ja-JP" altLang="en-US" sz="3600" dirty="0"/>
              <a:t>で機能ごとにランタイムバージョンを変えられる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実行ファイルが異なるので機能間の間接影響を抑えられる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課題</a:t>
            </a:r>
            <a:endParaRPr kumimoji="1" lang="en-US" altLang="ja-JP" sz="3600" dirty="0"/>
          </a:p>
          <a:p>
            <a:pPr marL="1317625" lvl="1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全体のサイズの肥大化</a:t>
            </a:r>
            <a:endParaRPr kumimoji="1" lang="en-US" altLang="ja-JP" sz="3600" dirty="0"/>
          </a:p>
          <a:p>
            <a:pPr marL="1317625" lvl="1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実行ファイル間の情報共有手段は？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75E48F9-7E8C-4A0A-96E8-251622E4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WPF on .NET Core 3.0</a:t>
            </a:r>
            <a:r>
              <a:rPr kumimoji="1" lang="ja-JP" altLang="en-US" dirty="0"/>
              <a:t>ならでは</a:t>
            </a:r>
            <a:r>
              <a:rPr kumimoji="1" lang="ja-JP" altLang="en-US" dirty="0" err="1"/>
              <a:t>の</a:t>
            </a:r>
            <a:r>
              <a:rPr kumimoji="1" lang="ja-JP" altLang="en-US" dirty="0"/>
              <a:t>選択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E6ACE6-21B6-4E07-9160-0C707C433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B7F070-02A7-4D6F-A151-BA655C97C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16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0BC4139-6ECF-46B3-A6EF-D1077941DEB7}"/>
              </a:ext>
            </a:extLst>
          </p:cNvPr>
          <p:cNvSpPr/>
          <p:nvPr/>
        </p:nvSpPr>
        <p:spPr>
          <a:xfrm>
            <a:off x="7891210" y="3814009"/>
            <a:ext cx="2087880" cy="115062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13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字幕 5">
            <a:extLst>
              <a:ext uri="{FF2B5EF4-FFF2-40B4-BE49-F238E27FC236}">
                <a16:creationId xmlns:a16="http://schemas.microsoft.com/office/drawing/2014/main" id="{437BACED-D8C1-40C8-A8AE-DC3169AC1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err="1"/>
              <a:t>WinUI</a:t>
            </a:r>
            <a:r>
              <a:rPr kumimoji="1" lang="ja-JP" altLang="en-US"/>
              <a:t> </a:t>
            </a:r>
            <a:r>
              <a:rPr kumimoji="1" lang="en-US" altLang="ja-JP"/>
              <a:t>&amp; XAML Islands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1A0A0F-5A7D-4EB0-8601-370E2C12A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1B1B6B-FE55-4085-9951-322F270B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17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03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BBDFE3-BFA7-496A-957D-7BD1FB144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48280A-4468-4C95-B912-F3DFDBBF4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18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E5D32B3-4376-4F12-B0A5-C90576452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71" y="0"/>
            <a:ext cx="17271844" cy="91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6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D3A463-99C7-4202-B343-675B711A5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698D0E-5EE3-475E-9602-089B00725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19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8BB82AC7-7786-44E8-9A6A-7CA802DA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7" y="0"/>
            <a:ext cx="17103586" cy="906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8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87ADCCD-FC39-425F-9863-2ADA753F5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Desktop App Dev Strategy for .NET Core 3.0</a:t>
            </a:r>
            <a:r>
              <a:rPr kumimoji="1" lang="ja-JP" altLang="en-US"/>
              <a:t> </a:t>
            </a:r>
            <a:r>
              <a:rPr kumimoji="1" lang="en-US" altLang="ja-JP"/>
              <a:t>Rev.2.0</a:t>
            </a:r>
            <a:endParaRPr kumimoji="1" lang="ja-JP" altLang="en-US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2B18021-8AA2-47AC-B68F-627FFB2E6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Overview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86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字幕 5">
            <a:extLst>
              <a:ext uri="{FF2B5EF4-FFF2-40B4-BE49-F238E27FC236}">
                <a16:creationId xmlns:a16="http://schemas.microsoft.com/office/drawing/2014/main" id="{79556D7C-295A-4AA9-BA79-99F2C1E15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Let’s Demo!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300C63-08E1-421A-9326-2D79AD918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CB19E9-655B-4C13-87E2-5E40334B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20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9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9875E110-CB74-4C9E-9C98-413D513DE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MSIX New Packaging Format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BB37B0-BA4B-4E61-8173-21734BC9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3F08A9-D8A3-4E1E-BBF0-E378CF651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21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157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EBE46-1491-4DF5-9963-7297F214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MSIX – New Packaging Format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855F73-A7EA-4CA3-8120-11C826046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F14548-17A7-4320-A929-555127D27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22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8CD9AD2-9284-489D-AE98-10EEEF43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75" y="1480685"/>
            <a:ext cx="16525821" cy="711226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1B268F-F5F4-4C15-BDC1-74F4703F2E9F}"/>
              </a:ext>
            </a:extLst>
          </p:cNvPr>
          <p:cNvSpPr txBox="1"/>
          <p:nvPr/>
        </p:nvSpPr>
        <p:spPr>
          <a:xfrm>
            <a:off x="876775" y="9006748"/>
            <a:ext cx="1692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hlinkClick r:id="rId4"/>
              </a:rPr>
              <a:t>https://docs.microsoft.com/en-us/windows/apps/desktop/modernize/desktop-to-uwp-supported-api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65148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字幕 5">
            <a:extLst>
              <a:ext uri="{FF2B5EF4-FFF2-40B4-BE49-F238E27FC236}">
                <a16:creationId xmlns:a16="http://schemas.microsoft.com/office/drawing/2014/main" id="{AB299953-B102-4752-A1C7-2F5A20F15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で、</a:t>
            </a:r>
            <a:r>
              <a:rPr kumimoji="1" lang="en-US" altLang="ja-JP"/>
              <a:t>.NET Core</a:t>
            </a:r>
            <a:r>
              <a:rPr kumimoji="1" lang="ja-JP" altLang="en-US"/>
              <a:t>で</a:t>
            </a:r>
            <a:r>
              <a:rPr kumimoji="1" lang="en-US" altLang="ja-JP"/>
              <a:t>WPF</a:t>
            </a:r>
            <a:r>
              <a:rPr kumimoji="1" lang="ja-JP" altLang="en-US" err="1"/>
              <a:t>って</a:t>
            </a:r>
            <a:r>
              <a:rPr kumimoji="1" lang="ja-JP" altLang="en-US"/>
              <a:t>現実的なの？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D9C165-15B6-41C6-9B37-5A96B7113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369FF7-276C-45C3-AF92-96E9FB987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23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6561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Desktop App Dev Strategy for .NET Core 3.0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2377" y="5697065"/>
            <a:ext cx="17583245" cy="1066805"/>
          </a:xfrm>
        </p:spPr>
        <p:txBody>
          <a:bodyPr/>
          <a:lstStyle/>
          <a:p>
            <a:r>
              <a:rPr kumimoji="1" lang="en-US" altLang="ja-JP"/>
              <a:t>.NET Framework </a:t>
            </a:r>
            <a:r>
              <a:rPr kumimoji="1" lang="ja-JP" altLang="en-US"/>
              <a:t>→ </a:t>
            </a:r>
            <a:r>
              <a:rPr kumimoji="1" lang="en-US" altLang="ja-JP"/>
              <a:t>.NET Core Live Migration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147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！注意事項！</a:t>
            </a:r>
          </a:p>
        </p:txBody>
      </p:sp>
    </p:spTree>
    <p:extLst>
      <p:ext uri="{BB962C8B-B14F-4D97-AF65-F5344CB8AC3E}">
        <p14:creationId xmlns:p14="http://schemas.microsoft.com/office/powerpoint/2010/main" val="3743044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本マイグレーションは、移行における「感覚」を理解しやすいと思われる手順で実施しています</a:t>
            </a:r>
            <a:endParaRPr kumimoji="1" lang="en-US" altLang="ja-JP" dirty="0"/>
          </a:p>
          <a:p>
            <a:r>
              <a:rPr kumimoji="1" lang="ja-JP" altLang="en-US" dirty="0"/>
              <a:t>実際の移行案件では以下の公式ドキュメントを参照してください</a:t>
            </a:r>
            <a:endParaRPr kumimoji="1"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ja-JP" dirty="0"/>
              <a:t>.NET Framework </a:t>
            </a:r>
            <a:r>
              <a:rPr kumimoji="1" lang="ja-JP" altLang="en-US" dirty="0"/>
              <a:t>から </a:t>
            </a:r>
            <a:r>
              <a:rPr kumimoji="1" lang="en-US" altLang="ja-JP" dirty="0"/>
              <a:t>.NET Core </a:t>
            </a:r>
            <a:r>
              <a:rPr kumimoji="1" lang="ja-JP" altLang="en-US" dirty="0"/>
              <a:t>にコードを移植する</a:t>
            </a:r>
            <a:br>
              <a:rPr kumimoji="1" lang="en-US" altLang="ja-JP" dirty="0"/>
            </a:br>
            <a:r>
              <a:rPr lang="en-US" altLang="ja-JP" dirty="0">
                <a:hlinkClick r:id="rId3"/>
              </a:rPr>
              <a:t>https://docs.microsoft.com/ja-jp/dotnet/core/porting/</a:t>
            </a:r>
            <a:endParaRPr kumimoji="1" lang="ja-JP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ja-JP" dirty="0"/>
              <a:t>WPF </a:t>
            </a:r>
            <a:r>
              <a:rPr kumimoji="1" lang="ja-JP" altLang="en-US" dirty="0"/>
              <a:t>デスクトップ アプリを </a:t>
            </a:r>
            <a:r>
              <a:rPr kumimoji="1" lang="en-US" altLang="ja-JP" dirty="0"/>
              <a:t>.NET Core </a:t>
            </a:r>
            <a:r>
              <a:rPr kumimoji="1" lang="ja-JP" altLang="en-US" dirty="0"/>
              <a:t>に移植する</a:t>
            </a:r>
            <a:br>
              <a:rPr kumimoji="1" lang="en-US" altLang="ja-JP" dirty="0"/>
            </a:br>
            <a:r>
              <a:rPr lang="en-US" altLang="ja-JP" dirty="0">
                <a:hlinkClick r:id="rId4"/>
              </a:rPr>
              <a:t>https://docs.microsoft.com/ja-jp/dotnet/core/porting/wpf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注意事項</a:t>
            </a:r>
          </a:p>
        </p:txBody>
      </p:sp>
    </p:spTree>
    <p:extLst>
      <p:ext uri="{BB962C8B-B14F-4D97-AF65-F5344CB8AC3E}">
        <p14:creationId xmlns:p14="http://schemas.microsoft.com/office/powerpoint/2010/main" val="1384076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A11167AB-71C5-4624-8514-16549D6F8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実業務レベルのアプリを</a:t>
            </a:r>
            <a:r>
              <a:rPr kumimoji="1" lang="en-US" altLang="ja-JP"/>
              <a:t>Migration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16CD-50FB-4837-8B4F-42C07CBAC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B36131-70C5-428A-983B-FE89166B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27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245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2A9C07F-FC60-4987-9A57-C1CD9AAE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対象アプリの特徴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9585EA7-9E67-44FB-AFE0-A822518B9F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.NET Framework 4.5.2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ビルドした</a:t>
            </a:r>
            <a:r>
              <a:rPr kumimoji="1" lang="en-US" altLang="ja-JP" sz="4000" dirty="0"/>
              <a:t>DLL</a:t>
            </a:r>
            <a:r>
              <a:rPr kumimoji="1" lang="ja-JP" altLang="en-US" sz="4000" dirty="0"/>
              <a:t>の編集あり〼（</a:t>
            </a:r>
            <a:r>
              <a:rPr kumimoji="1" lang="en-US" altLang="ja-JP" sz="4000" dirty="0" err="1"/>
              <a:t>PropertyChanged.Fody</a:t>
            </a:r>
            <a:r>
              <a:rPr kumimoji="1" lang="ja-JP" altLang="en-US" sz="4000" dirty="0"/>
              <a:t>）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大き目な</a:t>
            </a:r>
            <a:r>
              <a:rPr kumimoji="1" lang="en-US" altLang="ja-JP" sz="4000" dirty="0"/>
              <a:t>.NET Framework</a:t>
            </a:r>
            <a:r>
              <a:rPr kumimoji="1" lang="ja-JP" altLang="en-US" sz="4000" dirty="0"/>
              <a:t>製のサードパーティライブラリあり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TWAIN</a:t>
            </a:r>
            <a:r>
              <a:rPr kumimoji="1" lang="ja-JP" altLang="en-US" sz="4000" dirty="0"/>
              <a:t>制御あり（</a:t>
            </a:r>
            <a:r>
              <a:rPr kumimoji="1" lang="en-US" altLang="ja-JP" sz="4000" dirty="0"/>
              <a:t>.NET</a:t>
            </a:r>
            <a:r>
              <a:rPr kumimoji="1" lang="ja-JP" altLang="en-US" sz="4000" dirty="0"/>
              <a:t>→</a:t>
            </a:r>
            <a:r>
              <a:rPr kumimoji="1" lang="en-US" altLang="ja-JP" sz="4000" dirty="0"/>
              <a:t>COM</a:t>
            </a:r>
            <a:r>
              <a:rPr kumimoji="1" lang="ja-JP" altLang="en-US" sz="4000" dirty="0"/>
              <a:t>→</a:t>
            </a:r>
            <a:r>
              <a:rPr kumimoji="1" lang="en-US" altLang="ja-JP" sz="4000" dirty="0"/>
              <a:t>Win32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API</a:t>
            </a:r>
            <a:r>
              <a:rPr kumimoji="1" lang="ja-JP" altLang="en-US" sz="4000" dirty="0" err="1"/>
              <a:t>、</a:t>
            </a:r>
            <a:r>
              <a:rPr kumimoji="1" lang="en-US" altLang="ja-JP" sz="4000" dirty="0"/>
              <a:t>32bit driver</a:t>
            </a:r>
            <a:r>
              <a:rPr kumimoji="1" lang="ja-JP" altLang="en-US" sz="4000" dirty="0"/>
              <a:t>）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 err="1"/>
              <a:t>System.Drawing.Bitmap</a:t>
            </a:r>
            <a:r>
              <a:rPr kumimoji="1" lang="ja-JP" altLang="en-US" sz="4000" dirty="0"/>
              <a:t>に依存（つまり</a:t>
            </a:r>
            <a:r>
              <a:rPr kumimoji="1" lang="en-US" altLang="ja-JP" sz="4000" dirty="0"/>
              <a:t>GDI+</a:t>
            </a:r>
            <a:r>
              <a:rPr kumimoji="1" lang="ja-JP" altLang="en-US" sz="4000" dirty="0"/>
              <a:t>に依存）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40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AB24A1-79C3-4C6E-AFE2-DA7043785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C755C5-951E-4B3D-9023-2F0672BFB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28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4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A11167AB-71C5-4624-8514-16549D6F8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Let’s</a:t>
            </a:r>
            <a:r>
              <a:rPr kumimoji="1" lang="ja-JP" altLang="en-US" dirty="0"/>
              <a:t> </a:t>
            </a:r>
            <a:r>
              <a:rPr kumimoji="1" lang="en-US" altLang="ja-JP" dirty="0"/>
              <a:t>Migration!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16CD-50FB-4837-8B4F-42C07CBAC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B36131-70C5-428A-983B-FE89166B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29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04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283206F-FAA6-4215-8587-D1866D7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Overview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555756-3219-4DA5-98FE-D039429D1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F12CA-9AC3-4A33-AF11-9D115D4FB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</p:spPr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コンテンツ プレースホルダー 9">
            <a:extLst>
              <a:ext uri="{FF2B5EF4-FFF2-40B4-BE49-F238E27FC236}">
                <a16:creationId xmlns:a16="http://schemas.microsoft.com/office/drawing/2014/main" id="{FD17A0D3-B73E-4887-8687-A6419993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ja-JP" altLang="en-US" dirty="0"/>
              <a:t>本日は主に次の二つについて、お話ししたいと思います。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デスクトップ アプリを</a:t>
            </a:r>
            <a:r>
              <a:rPr kumimoji="1" lang="en-US" altLang="ja-JP" dirty="0"/>
              <a:t>.NET Core</a:t>
            </a:r>
            <a:r>
              <a:rPr kumimoji="1" lang="ja-JP" altLang="en-US" dirty="0"/>
              <a:t>で開発するモチベーションとは？</a:t>
            </a:r>
            <a:endParaRPr kumimoji="1" lang="en-US" altLang="ja-JP" dirty="0"/>
          </a:p>
          <a:p>
            <a:r>
              <a:rPr kumimoji="1" lang="en-US" altLang="ja-JP" dirty="0"/>
              <a:t>WPF on .NET Core 3.0 Demo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時間が取れれば</a:t>
            </a:r>
            <a:endParaRPr kumimoji="1"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ja-JP" altLang="en-US" dirty="0"/>
              <a:t>実業務アプリを実際に</a:t>
            </a:r>
            <a:r>
              <a:rPr kumimoji="1" lang="en-US" altLang="ja-JP" dirty="0"/>
              <a:t>.NET Core</a:t>
            </a:r>
            <a:r>
              <a:rPr kumimoji="1" lang="ja-JP" altLang="en-US" dirty="0"/>
              <a:t>に</a:t>
            </a:r>
            <a:r>
              <a:rPr kumimoji="1" lang="en-US" altLang="ja-JP" dirty="0"/>
              <a:t>Live Migration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2933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.NET Framework</a:t>
            </a:r>
            <a:r>
              <a:rPr kumimoji="1" lang="ja-JP" altLang="en-US" dirty="0"/>
              <a:t>では標準で参照できたパッケージが</a:t>
            </a:r>
            <a:r>
              <a:rPr kumimoji="1" lang="en-US" altLang="ja-JP" dirty="0"/>
              <a:t>.NET Core</a:t>
            </a:r>
            <a:r>
              <a:rPr kumimoji="1" lang="ja-JP" altLang="en-US" dirty="0"/>
              <a:t>では標準では参照できない可能性があります。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次のいずれかで、概ね解消できます。</a:t>
            </a:r>
            <a:endParaRPr kumimoji="1" lang="en-US" altLang="ja-JP" dirty="0"/>
          </a:p>
          <a:p>
            <a:r>
              <a:rPr kumimoji="1" lang="en-US" altLang="ja-JP" dirty="0"/>
              <a:t>NuGet</a:t>
            </a:r>
            <a:r>
              <a:rPr kumimoji="1" lang="ja-JP" altLang="en-US" dirty="0"/>
              <a:t>から同名のパッケージを適用する</a:t>
            </a:r>
            <a:endParaRPr kumimoji="1" lang="en-US" altLang="ja-JP" dirty="0"/>
          </a:p>
          <a:p>
            <a:r>
              <a:rPr kumimoji="1" lang="en-US" altLang="ja-JP" dirty="0"/>
              <a:t>Windows </a:t>
            </a:r>
            <a:r>
              <a:rPr kumimoji="1" lang="ja-JP" altLang="en-US" dirty="0"/>
              <a:t>互換機能パックを利用する</a:t>
            </a:r>
            <a:br>
              <a:rPr kumimoji="1" lang="en-US" altLang="ja-JP" dirty="0"/>
            </a:br>
            <a:r>
              <a:rPr lang="en-US" altLang="ja-JP" sz="3200" dirty="0">
                <a:hlinkClick r:id="rId3"/>
              </a:rPr>
              <a:t>https://docs.microsoft.com/ja-jp/dotnet/core/porting/windows-compat-pack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とはいえ、無いものもあります。その話は後程。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Point</a:t>
            </a:r>
            <a:r>
              <a:rPr kumimoji="1" lang="ja-JP" altLang="en-US" dirty="0"/>
              <a:t>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30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0305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A11167AB-71C5-4624-8514-16549D6F8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To</a:t>
            </a:r>
            <a:r>
              <a:rPr kumimoji="1" lang="ja-JP" altLang="en-US" dirty="0"/>
              <a:t> </a:t>
            </a:r>
            <a:r>
              <a:rPr kumimoji="1" lang="en-US" altLang="ja-JP" dirty="0"/>
              <a:t>Migration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again.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16CD-50FB-4837-8B4F-42C07CBAC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B36131-70C5-428A-983B-FE89166B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31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52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79893" y="1433362"/>
            <a:ext cx="17243515" cy="77261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600" dirty="0"/>
              <a:t>.NET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Core</a:t>
            </a:r>
            <a:r>
              <a:rPr kumimoji="1" lang="ja-JP" altLang="en-US" sz="3600" dirty="0"/>
              <a:t>で正式に非対応なものも存在します。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err="1"/>
              <a:t>AppDomain</a:t>
            </a:r>
            <a:r>
              <a:rPr kumimoji="1" lang="ja-JP" altLang="en-US" sz="3600" dirty="0" err="1"/>
              <a:t>、</a:t>
            </a:r>
            <a:r>
              <a:rPr kumimoji="1" lang="en-US" altLang="ja-JP" sz="3600" dirty="0"/>
              <a:t>.NET Remoting</a:t>
            </a:r>
            <a:r>
              <a:rPr kumimoji="1" lang="ja-JP" altLang="en-US" sz="3600" dirty="0" err="1"/>
              <a:t>、</a:t>
            </a:r>
            <a:r>
              <a:rPr kumimoji="1" lang="ja-JP" altLang="en-US" sz="3600" dirty="0"/>
              <a:t>コード アクセス セキュリティ </a:t>
            </a:r>
            <a:r>
              <a:rPr kumimoji="1" lang="en-US" altLang="ja-JP" sz="3600" dirty="0"/>
              <a:t>(CAS)</a:t>
            </a:r>
            <a:r>
              <a:rPr kumimoji="1" lang="ja-JP" altLang="en-US" sz="3600" dirty="0" err="1"/>
              <a:t>、</a:t>
            </a:r>
            <a:r>
              <a:rPr kumimoji="1" lang="ja-JP" altLang="en-US" sz="3600" dirty="0"/>
              <a:t>透過的セキュリティコードなど。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en-US" altLang="ja-JP" sz="2800" dirty="0">
                <a:hlinkClick r:id="rId3"/>
              </a:rPr>
              <a:t>https://docs.microsoft.com/ja-jp/dotnet/core/porting/net-framework-tech-unavailable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自分のコード内の場合</a:t>
            </a:r>
            <a:br>
              <a:rPr kumimoji="1" lang="en-US" altLang="ja-JP" sz="3600" dirty="0"/>
            </a:br>
            <a:r>
              <a:rPr kumimoji="1" lang="ja-JP" altLang="en-US" sz="3600" dirty="0"/>
              <a:t>→　</a:t>
            </a:r>
            <a:r>
              <a:rPr kumimoji="1" lang="en-US" altLang="ja-JP" sz="3600" dirty="0"/>
              <a:t>.NET Portability Analyzer</a:t>
            </a:r>
            <a:r>
              <a:rPr kumimoji="1" lang="ja-JP" altLang="en-US" sz="3600" dirty="0"/>
              <a:t>でチェックし別の実現手段を採用</a:t>
            </a:r>
            <a:br>
              <a:rPr kumimoji="1" lang="en-US" altLang="ja-JP" sz="3600" dirty="0"/>
            </a:br>
            <a:r>
              <a:rPr lang="en-US" altLang="ja-JP" sz="2800" dirty="0">
                <a:hlinkClick r:id="rId4"/>
              </a:rPr>
              <a:t>https://docs.microsoft.com/ja-jp/dotnet/standard/analyzers/portability-analyzer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サードパーティ コード内の場合</a:t>
            </a:r>
            <a:br>
              <a:rPr kumimoji="1" lang="en-US" altLang="ja-JP" sz="3600" dirty="0"/>
            </a:br>
            <a:r>
              <a:rPr kumimoji="1" lang="ja-JP" altLang="en-US" sz="3600" dirty="0"/>
              <a:t>→　</a:t>
            </a:r>
            <a:r>
              <a:rPr kumimoji="1" lang="en-US" altLang="ja-JP" sz="3600" dirty="0"/>
              <a:t>.NET Core</a:t>
            </a:r>
            <a:r>
              <a:rPr kumimoji="1" lang="ja-JP" altLang="en-US" sz="3600" dirty="0"/>
              <a:t>もしくは</a:t>
            </a:r>
            <a:r>
              <a:rPr kumimoji="1" lang="en-US" altLang="ja-JP" sz="3600" dirty="0"/>
              <a:t>.NET Standard</a:t>
            </a:r>
            <a:r>
              <a:rPr kumimoji="1" lang="ja-JP" altLang="en-US" sz="3600" dirty="0"/>
              <a:t>対応ライブラリに変更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>
                <a:solidFill>
                  <a:srgbClr val="C00000"/>
                </a:solidFill>
              </a:rPr>
              <a:t>Entity Framework Core</a:t>
            </a:r>
            <a:r>
              <a:rPr kumimoji="1" lang="ja-JP" altLang="en-US" sz="3600" dirty="0" err="1">
                <a:solidFill>
                  <a:srgbClr val="C00000"/>
                </a:solidFill>
              </a:rPr>
              <a:t>のように</a:t>
            </a:r>
            <a:r>
              <a:rPr kumimoji="1" lang="ja-JP" altLang="en-US" sz="3600" dirty="0">
                <a:solidFill>
                  <a:srgbClr val="C00000"/>
                </a:solidFill>
              </a:rPr>
              <a:t>互換性がないライブラリもあるため要注意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Point</a:t>
            </a:r>
            <a:r>
              <a:rPr kumimoji="1" lang="ja-JP" altLang="en-US" dirty="0"/>
              <a:t>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32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944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A11167AB-71C5-4624-8514-16549D6F8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ちょっと待って！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16CD-50FB-4837-8B4F-42C07CBAC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B36131-70C5-428A-983B-FE89166B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33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5080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A11167AB-71C5-4624-8514-16549D6F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605" y="4522893"/>
            <a:ext cx="15468790" cy="1497110"/>
          </a:xfrm>
        </p:spPr>
        <p:txBody>
          <a:bodyPr/>
          <a:lstStyle/>
          <a:p>
            <a:r>
              <a:rPr kumimoji="1" lang="ja-JP" altLang="en-US" dirty="0"/>
              <a:t>なんで</a:t>
            </a:r>
            <a:r>
              <a:rPr kumimoji="1" lang="en-US" altLang="ja-JP" dirty="0"/>
              <a:t>.NET Framework</a:t>
            </a:r>
            <a:r>
              <a:rPr kumimoji="1" lang="ja-JP" altLang="en-US" dirty="0"/>
              <a:t>プロジェクトを参照できるの？？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16CD-50FB-4837-8B4F-42C07CBAC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B36131-70C5-428A-983B-FE89166B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34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73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5B38466-4156-4712-93EE-ECAD427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Xamarin</a:t>
            </a:r>
            <a:r>
              <a:rPr kumimoji="1" lang="ja-JP" altLang="en-US" dirty="0"/>
              <a:t>を例に考えると（私には）分かりやすい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463DC7-3DAD-4380-9A40-9283CBB03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AE8435-5AE1-402D-AD14-7FA8DB73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35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F066B37-F7A5-4850-9298-5E794022EBDA}"/>
              </a:ext>
            </a:extLst>
          </p:cNvPr>
          <p:cNvCxnSpPr>
            <a:cxnSpLocks/>
          </p:cNvCxnSpPr>
          <p:nvPr/>
        </p:nvCxnSpPr>
        <p:spPr>
          <a:xfrm>
            <a:off x="914400" y="5898016"/>
            <a:ext cx="17045633" cy="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E90ADE-2CDA-4AB5-9DE3-DBC9D7540B9E}"/>
              </a:ext>
            </a:extLst>
          </p:cNvPr>
          <p:cNvSpPr txBox="1"/>
          <p:nvPr/>
        </p:nvSpPr>
        <p:spPr>
          <a:xfrm rot="5400000">
            <a:off x="-846049" y="3695580"/>
            <a:ext cx="2483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User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Side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C07204-BCA7-49A5-88F8-A42CE13B8EB3}"/>
              </a:ext>
            </a:extLst>
          </p:cNvPr>
          <p:cNvSpPr txBox="1"/>
          <p:nvPr/>
        </p:nvSpPr>
        <p:spPr>
          <a:xfrm rot="5400000">
            <a:off x="-1660391" y="7826449"/>
            <a:ext cx="4028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Framework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Side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1810C6-4A14-4B1D-BAD7-42D360429EE9}"/>
              </a:ext>
            </a:extLst>
          </p:cNvPr>
          <p:cNvSpPr/>
          <p:nvPr/>
        </p:nvSpPr>
        <p:spPr>
          <a:xfrm>
            <a:off x="6874915" y="6168262"/>
            <a:ext cx="5146336" cy="1394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System.IO.File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Standard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EA1AB0-03B1-4F0D-BA89-AC41FE704283}"/>
              </a:ext>
            </a:extLst>
          </p:cNvPr>
          <p:cNvSpPr/>
          <p:nvPr/>
        </p:nvSpPr>
        <p:spPr>
          <a:xfrm>
            <a:off x="6874915" y="4150309"/>
            <a:ext cx="5146336" cy="1394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My Class Library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Standard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CAE1948-CA67-47D9-AC07-23490EEE1943}"/>
              </a:ext>
            </a:extLst>
          </p:cNvPr>
          <p:cNvSpPr/>
          <p:nvPr/>
        </p:nvSpPr>
        <p:spPr>
          <a:xfrm>
            <a:off x="6874915" y="2519973"/>
            <a:ext cx="5146336" cy="1394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My Application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User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Interface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Standard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5" name="テキスト プレースホルダー 14">
            <a:extLst>
              <a:ext uri="{FF2B5EF4-FFF2-40B4-BE49-F238E27FC236}">
                <a16:creationId xmlns:a16="http://schemas.microsoft.com/office/drawing/2014/main" id="{63B1DA94-F62D-43DB-BB24-4B1D6B4A2B82}"/>
              </a:ext>
            </a:extLst>
          </p:cNvPr>
          <p:cNvSpPr txBox="1">
            <a:spLocks/>
          </p:cNvSpPr>
          <p:nvPr/>
        </p:nvSpPr>
        <p:spPr>
          <a:xfrm>
            <a:off x="8030880" y="1944964"/>
            <a:ext cx="1715307" cy="521258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/>
              <a:t>Build</a:t>
            </a:r>
            <a:r>
              <a:rPr kumimoji="1" lang="ja-JP" altLang="en-US" dirty="0"/>
              <a:t>時</a:t>
            </a:r>
          </a:p>
        </p:txBody>
      </p:sp>
      <p:sp>
        <p:nvSpPr>
          <p:cNvPr id="26" name="テキスト プレースホルダー 14">
            <a:extLst>
              <a:ext uri="{FF2B5EF4-FFF2-40B4-BE49-F238E27FC236}">
                <a16:creationId xmlns:a16="http://schemas.microsoft.com/office/drawing/2014/main" id="{63B1DA94-F62D-43DB-BB24-4B1D6B4A2B82}"/>
              </a:ext>
            </a:extLst>
          </p:cNvPr>
          <p:cNvSpPr txBox="1">
            <a:spLocks/>
          </p:cNvSpPr>
          <p:nvPr/>
        </p:nvSpPr>
        <p:spPr>
          <a:xfrm>
            <a:off x="1612445" y="1880922"/>
            <a:ext cx="3777072" cy="521258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/>
              <a:t>Android</a:t>
            </a:r>
            <a:r>
              <a:rPr kumimoji="1" lang="ja-JP" altLang="en-US" dirty="0"/>
              <a:t>実行時</a:t>
            </a:r>
          </a:p>
        </p:txBody>
      </p:sp>
      <p:sp>
        <p:nvSpPr>
          <p:cNvPr id="48" name="テキスト プレースホルダー 14">
            <a:extLst>
              <a:ext uri="{FF2B5EF4-FFF2-40B4-BE49-F238E27FC236}">
                <a16:creationId xmlns:a16="http://schemas.microsoft.com/office/drawing/2014/main" id="{63B1DA94-F62D-43DB-BB24-4B1D6B4A2B82}"/>
              </a:ext>
            </a:extLst>
          </p:cNvPr>
          <p:cNvSpPr txBox="1">
            <a:spLocks/>
          </p:cNvSpPr>
          <p:nvPr/>
        </p:nvSpPr>
        <p:spPr>
          <a:xfrm>
            <a:off x="13501439" y="1939277"/>
            <a:ext cx="3777072" cy="521258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/>
              <a:t>iOS</a:t>
            </a:r>
            <a:r>
              <a:rPr kumimoji="1" lang="ja-JP" altLang="en-US" dirty="0"/>
              <a:t>実行時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927813" y="2519973"/>
            <a:ext cx="5829903" cy="7030435"/>
            <a:chOff x="927813" y="2519973"/>
            <a:chExt cx="5829903" cy="7030435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27813" y="2519973"/>
              <a:ext cx="5146336" cy="7030435"/>
              <a:chOff x="927813" y="2519973"/>
              <a:chExt cx="5146336" cy="7030435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001810C6-4A14-4B1D-BAD7-42D360429EE9}"/>
                  </a:ext>
                </a:extLst>
              </p:cNvPr>
              <p:cNvSpPr/>
              <p:nvPr/>
            </p:nvSpPr>
            <p:spPr>
              <a:xfrm>
                <a:off x="927813" y="6168262"/>
                <a:ext cx="5146336" cy="13947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System.IO.File</a:t>
                </a:r>
              </a:p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for Mono.Android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6CEA1AB0-03B1-4F0D-BA89-AC41FE704283}"/>
                  </a:ext>
                </a:extLst>
              </p:cNvPr>
              <p:cNvSpPr/>
              <p:nvPr/>
            </p:nvSpPr>
            <p:spPr>
              <a:xfrm>
                <a:off x="927813" y="4150309"/>
                <a:ext cx="5146336" cy="13947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My Class Library</a:t>
                </a:r>
              </a:p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for .NET Standard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9CAE1948-CA67-47D9-AC07-23490EEE1943}"/>
                  </a:ext>
                </a:extLst>
              </p:cNvPr>
              <p:cNvSpPr/>
              <p:nvPr/>
            </p:nvSpPr>
            <p:spPr>
              <a:xfrm>
                <a:off x="927813" y="2519973"/>
                <a:ext cx="5146336" cy="13947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My Application</a:t>
                </a:r>
                <a:r>
                  <a:rPr kumimoji="1" lang="ja-JP" altLang="en-US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 </a:t>
                </a:r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User</a:t>
                </a:r>
                <a:r>
                  <a:rPr kumimoji="1" lang="ja-JP" altLang="en-US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 </a:t>
                </a:r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Interface</a:t>
                </a:r>
              </a:p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for .NET Standard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BD02FFE2-860B-4165-92BF-9D0B74F22894}"/>
                  </a:ext>
                </a:extLst>
              </p:cNvPr>
              <p:cNvSpPr/>
              <p:nvPr/>
            </p:nvSpPr>
            <p:spPr>
              <a:xfrm>
                <a:off x="927813" y="8155659"/>
                <a:ext cx="2638347" cy="13947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Mono.Android</a:t>
                </a:r>
              </a:p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Runtime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8E4117A-E120-401F-8D77-31ABFD732074}"/>
                  </a:ext>
                </a:extLst>
              </p:cNvPr>
              <p:cNvSpPr/>
              <p:nvPr/>
            </p:nvSpPr>
            <p:spPr>
              <a:xfrm>
                <a:off x="3786086" y="8155658"/>
                <a:ext cx="2284953" cy="1394749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java.io.File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46" name="フローチャート: 組合せ 45">
                <a:extLst>
                  <a:ext uri="{FF2B5EF4-FFF2-40B4-BE49-F238E27FC236}">
                    <a16:creationId xmlns:a16="http://schemas.microsoft.com/office/drawing/2014/main" id="{377E7519-5A99-4E08-8411-F5C22D1DD9A0}"/>
                  </a:ext>
                </a:extLst>
              </p:cNvPr>
              <p:cNvSpPr/>
              <p:nvPr/>
            </p:nvSpPr>
            <p:spPr>
              <a:xfrm>
                <a:off x="4563200" y="7644184"/>
                <a:ext cx="586854" cy="441966"/>
              </a:xfrm>
              <a:prstGeom prst="flowChartMerg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</p:grpSp>
        <p:sp>
          <p:nvSpPr>
            <p:cNvPr id="14" name="左矢印 13"/>
            <p:cNvSpPr/>
            <p:nvPr/>
          </p:nvSpPr>
          <p:spPr>
            <a:xfrm>
              <a:off x="6179482" y="6311163"/>
              <a:ext cx="578234" cy="1108945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12138450" y="2519973"/>
            <a:ext cx="5829903" cy="7035009"/>
            <a:chOff x="12138450" y="2519973"/>
            <a:chExt cx="5829903" cy="703500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12816807" y="2519973"/>
              <a:ext cx="5151546" cy="7035009"/>
              <a:chOff x="12816807" y="2519973"/>
              <a:chExt cx="5151546" cy="7035009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6CEA1AB0-03B1-4F0D-BA89-AC41FE704283}"/>
                  </a:ext>
                </a:extLst>
              </p:cNvPr>
              <p:cNvSpPr/>
              <p:nvPr/>
            </p:nvSpPr>
            <p:spPr>
              <a:xfrm>
                <a:off x="12822017" y="4150309"/>
                <a:ext cx="5146336" cy="13947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My Class Library</a:t>
                </a:r>
              </a:p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for .NET Standard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9CAE1948-CA67-47D9-AC07-23490EEE1943}"/>
                  </a:ext>
                </a:extLst>
              </p:cNvPr>
              <p:cNvSpPr/>
              <p:nvPr/>
            </p:nvSpPr>
            <p:spPr>
              <a:xfrm>
                <a:off x="12822017" y="2519973"/>
                <a:ext cx="5146336" cy="13947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My Application</a:t>
                </a:r>
                <a:r>
                  <a:rPr kumimoji="1" lang="ja-JP" altLang="en-US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 </a:t>
                </a:r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User</a:t>
                </a:r>
                <a:r>
                  <a:rPr kumimoji="1" lang="ja-JP" altLang="en-US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 </a:t>
                </a:r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Interface</a:t>
                </a:r>
              </a:p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for .NET Standard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01810C6-4A14-4B1D-BAD7-42D360429EE9}"/>
                  </a:ext>
                </a:extLst>
              </p:cNvPr>
              <p:cNvSpPr/>
              <p:nvPr/>
            </p:nvSpPr>
            <p:spPr>
              <a:xfrm>
                <a:off x="12816807" y="6172836"/>
                <a:ext cx="5146336" cy="13947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System.IO.File</a:t>
                </a:r>
              </a:p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for Mono.iOS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BD02FFE2-860B-4165-92BF-9D0B74F22894}"/>
                  </a:ext>
                </a:extLst>
              </p:cNvPr>
              <p:cNvSpPr/>
              <p:nvPr/>
            </p:nvSpPr>
            <p:spPr>
              <a:xfrm>
                <a:off x="12816807" y="8160233"/>
                <a:ext cx="2638347" cy="13947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Mono.iOS</a:t>
                </a:r>
              </a:p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Runtime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48E4117A-E120-401F-8D77-31ABFD732074}"/>
                  </a:ext>
                </a:extLst>
              </p:cNvPr>
              <p:cNvSpPr/>
              <p:nvPr/>
            </p:nvSpPr>
            <p:spPr>
              <a:xfrm>
                <a:off x="15675080" y="8160232"/>
                <a:ext cx="2284953" cy="1394749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NSFileManager</a:t>
                </a:r>
              </a:p>
              <a:p>
                <a:pPr algn="ctr"/>
                <a:r>
                  <a:rPr kumimoji="1" lang="en-US" altLang="ja-JP" sz="2400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?</a:t>
                </a:r>
                <a:endParaRPr kumimoji="1" lang="ja-JP" altLang="en-US" sz="24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52" name="フローチャート: 組合せ 51">
                <a:extLst>
                  <a:ext uri="{FF2B5EF4-FFF2-40B4-BE49-F238E27FC236}">
                    <a16:creationId xmlns:a16="http://schemas.microsoft.com/office/drawing/2014/main" id="{377E7519-5A99-4E08-8411-F5C22D1DD9A0}"/>
                  </a:ext>
                </a:extLst>
              </p:cNvPr>
              <p:cNvSpPr/>
              <p:nvPr/>
            </p:nvSpPr>
            <p:spPr>
              <a:xfrm>
                <a:off x="16469265" y="7658828"/>
                <a:ext cx="586854" cy="441966"/>
              </a:xfrm>
              <a:prstGeom prst="flowChartMerg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</p:grpSp>
        <p:sp>
          <p:nvSpPr>
            <p:cNvPr id="53" name="左矢印 52"/>
            <p:cNvSpPr/>
            <p:nvPr/>
          </p:nvSpPr>
          <p:spPr>
            <a:xfrm rot="10800000">
              <a:off x="12138450" y="6311162"/>
              <a:ext cx="578234" cy="1108945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sp>
        <p:nvSpPr>
          <p:cNvPr id="54" name="爆発 2 53"/>
          <p:cNvSpPr/>
          <p:nvPr/>
        </p:nvSpPr>
        <p:spPr>
          <a:xfrm>
            <a:off x="15351245" y="4550543"/>
            <a:ext cx="3225745" cy="2171062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and Switch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5" name="爆発 2 54"/>
          <p:cNvSpPr/>
          <p:nvPr/>
        </p:nvSpPr>
        <p:spPr>
          <a:xfrm>
            <a:off x="10274629" y="4550543"/>
            <a:ext cx="3225745" cy="2171062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Bait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16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54" grpId="0" animBg="1"/>
      <p:bldP spid="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5B38466-4156-4712-93EE-ECAD427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.NET Framework</a:t>
            </a:r>
            <a:r>
              <a:rPr kumimoji="1" lang="ja-JP" altLang="en-US" dirty="0"/>
              <a:t>と</a:t>
            </a:r>
            <a:r>
              <a:rPr kumimoji="1" lang="en-US" altLang="ja-JP" dirty="0"/>
              <a:t>.NET Core</a:t>
            </a:r>
            <a:r>
              <a:rPr kumimoji="1" lang="ja-JP" altLang="en-US" dirty="0"/>
              <a:t>の場合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463DC7-3DAD-4380-9A40-9283CBB03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AE8435-5AE1-402D-AD14-7FA8DB73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36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F066B37-F7A5-4850-9298-5E794022EBDA}"/>
              </a:ext>
            </a:extLst>
          </p:cNvPr>
          <p:cNvCxnSpPr>
            <a:cxnSpLocks/>
          </p:cNvCxnSpPr>
          <p:nvPr/>
        </p:nvCxnSpPr>
        <p:spPr>
          <a:xfrm>
            <a:off x="898950" y="5459104"/>
            <a:ext cx="1647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E90ADE-2CDA-4AB5-9DE3-DBC9D7540B9E}"/>
              </a:ext>
            </a:extLst>
          </p:cNvPr>
          <p:cNvSpPr txBox="1"/>
          <p:nvPr/>
        </p:nvSpPr>
        <p:spPr>
          <a:xfrm rot="5400000">
            <a:off x="-669856" y="2930535"/>
            <a:ext cx="2483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User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Side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C07204-BCA7-49A5-88F8-A42CE13B8EB3}"/>
              </a:ext>
            </a:extLst>
          </p:cNvPr>
          <p:cNvSpPr txBox="1"/>
          <p:nvPr/>
        </p:nvSpPr>
        <p:spPr>
          <a:xfrm rot="5400000">
            <a:off x="-1442504" y="7798406"/>
            <a:ext cx="4028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Framework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Side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210F6A4-DBB9-4026-B744-D70E6C58EEA2}"/>
              </a:ext>
            </a:extLst>
          </p:cNvPr>
          <p:cNvGrpSpPr/>
          <p:nvPr/>
        </p:nvGrpSpPr>
        <p:grpSpPr>
          <a:xfrm>
            <a:off x="1088812" y="2084762"/>
            <a:ext cx="4884806" cy="7140504"/>
            <a:chOff x="2210938" y="2129002"/>
            <a:chExt cx="4884806" cy="7140504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D02FFE2-860B-4165-92BF-9D0B74F22894}"/>
                </a:ext>
              </a:extLst>
            </p:cNvPr>
            <p:cNvSpPr/>
            <p:nvPr/>
          </p:nvSpPr>
          <p:spPr>
            <a:xfrm>
              <a:off x="2210938" y="7874757"/>
              <a:ext cx="2852382" cy="13947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.NET Framework</a:t>
              </a:r>
            </a:p>
            <a:p>
              <a:pPr algn="ctr"/>
              <a:r>
                <a:rPr kumimoji="1" lang="en-US" altLang="ja-JP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Runtime</a:t>
              </a:r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8E4117A-E120-401F-8D77-31ABFD732074}"/>
                </a:ext>
              </a:extLst>
            </p:cNvPr>
            <p:cNvSpPr/>
            <p:nvPr/>
          </p:nvSpPr>
          <p:spPr>
            <a:xfrm>
              <a:off x="5181836" y="7874756"/>
              <a:ext cx="1913908" cy="139474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Win32 API</a:t>
              </a:r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01810C6-4A14-4B1D-BAD7-42D360429EE9}"/>
                </a:ext>
              </a:extLst>
            </p:cNvPr>
            <p:cNvSpPr/>
            <p:nvPr/>
          </p:nvSpPr>
          <p:spPr>
            <a:xfrm>
              <a:off x="2210938" y="5777291"/>
              <a:ext cx="4884806" cy="13947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System.IO.File</a:t>
              </a:r>
            </a:p>
            <a:p>
              <a:pPr algn="ctr"/>
              <a:r>
                <a:rPr kumimoji="1" lang="en-US" altLang="ja-JP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for .NET Framework</a:t>
              </a:r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17" name="フローチャート: 組合せ 16">
              <a:extLst>
                <a:ext uri="{FF2B5EF4-FFF2-40B4-BE49-F238E27FC236}">
                  <a16:creationId xmlns:a16="http://schemas.microsoft.com/office/drawing/2014/main" id="{377E7519-5A99-4E08-8411-F5C22D1DD9A0}"/>
                </a:ext>
              </a:extLst>
            </p:cNvPr>
            <p:cNvSpPr/>
            <p:nvPr/>
          </p:nvSpPr>
          <p:spPr>
            <a:xfrm>
              <a:off x="5845363" y="7334860"/>
              <a:ext cx="586854" cy="441966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CEA1AB0-03B1-4F0D-BA89-AC41FE704283}"/>
                </a:ext>
              </a:extLst>
            </p:cNvPr>
            <p:cNvSpPr/>
            <p:nvPr/>
          </p:nvSpPr>
          <p:spPr>
            <a:xfrm>
              <a:off x="2210938" y="3759338"/>
              <a:ext cx="4884806" cy="13947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My Class Library</a:t>
              </a:r>
            </a:p>
            <a:p>
              <a:pPr algn="ctr"/>
              <a:r>
                <a:rPr kumimoji="1" lang="en-US" altLang="ja-JP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for .NET Framework</a:t>
              </a:r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AE1948-CA67-47D9-AC07-23490EEE1943}"/>
                </a:ext>
              </a:extLst>
            </p:cNvPr>
            <p:cNvSpPr/>
            <p:nvPr/>
          </p:nvSpPr>
          <p:spPr>
            <a:xfrm>
              <a:off x="2210938" y="2129002"/>
              <a:ext cx="4884806" cy="13947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My Application</a:t>
              </a:r>
            </a:p>
            <a:p>
              <a:pPr algn="ctr"/>
              <a:r>
                <a:rPr kumimoji="1" lang="en-US" altLang="ja-JP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for .NET Framework</a:t>
              </a:r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sp>
        <p:nvSpPr>
          <p:cNvPr id="26" name="テキスト プレースホルダー 14">
            <a:extLst>
              <a:ext uri="{FF2B5EF4-FFF2-40B4-BE49-F238E27FC236}">
                <a16:creationId xmlns:a16="http://schemas.microsoft.com/office/drawing/2014/main" id="{63B1DA94-F62D-43DB-BB24-4B1D6B4A2B82}"/>
              </a:ext>
            </a:extLst>
          </p:cNvPr>
          <p:cNvSpPr txBox="1">
            <a:spLocks/>
          </p:cNvSpPr>
          <p:nvPr/>
        </p:nvSpPr>
        <p:spPr>
          <a:xfrm>
            <a:off x="2515003" y="1472775"/>
            <a:ext cx="2032424" cy="521258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/>
              <a:t>Original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11984123" y="1461558"/>
            <a:ext cx="5979020" cy="7763708"/>
            <a:chOff x="11984123" y="1461558"/>
            <a:chExt cx="5979020" cy="7763708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5210F6A4-DBB9-4026-B744-D70E6C58EEA2}"/>
                </a:ext>
              </a:extLst>
            </p:cNvPr>
            <p:cNvGrpSpPr/>
            <p:nvPr/>
          </p:nvGrpSpPr>
          <p:grpSpPr>
            <a:xfrm>
              <a:off x="12707109" y="2084762"/>
              <a:ext cx="4884806" cy="7140504"/>
              <a:chOff x="2210938" y="2129002"/>
              <a:chExt cx="4884806" cy="7140504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D02FFE2-860B-4165-92BF-9D0B74F22894}"/>
                  </a:ext>
                </a:extLst>
              </p:cNvPr>
              <p:cNvSpPr/>
              <p:nvPr/>
            </p:nvSpPr>
            <p:spPr>
              <a:xfrm>
                <a:off x="2210938" y="7874757"/>
                <a:ext cx="2852382" cy="13947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.NET Core</a:t>
                </a:r>
              </a:p>
              <a:p>
                <a:pPr algn="ctr"/>
                <a:r>
                  <a:rPr kumimoji="1" lang="en-US" altLang="ja-JP" sz="2400" u="sng" dirty="0">
                    <a:solidFill>
                      <a:schemeClr val="bg1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Windows</a:t>
                </a:r>
                <a:r>
                  <a:rPr kumimoji="1" lang="ja-JP" altLang="en-US" sz="2400" u="sng" dirty="0">
                    <a:solidFill>
                      <a:schemeClr val="bg1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 </a:t>
                </a:r>
                <a:r>
                  <a:rPr kumimoji="1" lang="en-US" altLang="ja-JP" sz="2400" u="sng" dirty="0">
                    <a:solidFill>
                      <a:schemeClr val="bg1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Runtime</a:t>
                </a:r>
                <a:endParaRPr kumimoji="1" lang="ja-JP" altLang="en-US" sz="2400" u="sng" dirty="0">
                  <a:solidFill>
                    <a:schemeClr val="bg1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8E4117A-E120-401F-8D77-31ABFD732074}"/>
                  </a:ext>
                </a:extLst>
              </p:cNvPr>
              <p:cNvSpPr/>
              <p:nvPr/>
            </p:nvSpPr>
            <p:spPr>
              <a:xfrm>
                <a:off x="5181836" y="7874756"/>
                <a:ext cx="1913908" cy="1394749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Win32 API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001810C6-4A14-4B1D-BAD7-42D360429EE9}"/>
                  </a:ext>
                </a:extLst>
              </p:cNvPr>
              <p:cNvSpPr/>
              <p:nvPr/>
            </p:nvSpPr>
            <p:spPr>
              <a:xfrm>
                <a:off x="2210938" y="5777291"/>
                <a:ext cx="4884806" cy="13947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System.IO.File</a:t>
                </a:r>
              </a:p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for .NET</a:t>
                </a:r>
                <a:r>
                  <a:rPr kumimoji="1" lang="ja-JP" altLang="en-US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 </a:t>
                </a:r>
                <a:r>
                  <a:rPr kumimoji="1" lang="en-US" altLang="ja-JP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Core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57" name="フローチャート: 組合せ 56">
                <a:extLst>
                  <a:ext uri="{FF2B5EF4-FFF2-40B4-BE49-F238E27FC236}">
                    <a16:creationId xmlns:a16="http://schemas.microsoft.com/office/drawing/2014/main" id="{377E7519-5A99-4E08-8411-F5C22D1DD9A0}"/>
                  </a:ext>
                </a:extLst>
              </p:cNvPr>
              <p:cNvSpPr/>
              <p:nvPr/>
            </p:nvSpPr>
            <p:spPr>
              <a:xfrm>
                <a:off x="5845363" y="7334860"/>
                <a:ext cx="586854" cy="441966"/>
              </a:xfrm>
              <a:prstGeom prst="flowChartMerg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6CEA1AB0-03B1-4F0D-BA89-AC41FE704283}"/>
                  </a:ext>
                </a:extLst>
              </p:cNvPr>
              <p:cNvSpPr/>
              <p:nvPr/>
            </p:nvSpPr>
            <p:spPr>
              <a:xfrm>
                <a:off x="2210938" y="3759338"/>
                <a:ext cx="4884806" cy="13947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My Class Library</a:t>
                </a:r>
              </a:p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for .NET Framework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9CAE1948-CA67-47D9-AC07-23490EEE1943}"/>
                  </a:ext>
                </a:extLst>
              </p:cNvPr>
              <p:cNvSpPr/>
              <p:nvPr/>
            </p:nvSpPr>
            <p:spPr>
              <a:xfrm>
                <a:off x="2210938" y="2129002"/>
                <a:ext cx="4884806" cy="13947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My Application</a:t>
                </a:r>
              </a:p>
              <a:p>
                <a:pPr algn="ctr"/>
                <a:r>
                  <a:rPr kumimoji="1" lang="en-US" altLang="ja-JP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for .NET</a:t>
                </a:r>
                <a:r>
                  <a:rPr kumimoji="1" lang="ja-JP" altLang="en-US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 </a:t>
                </a:r>
                <a:r>
                  <a:rPr kumimoji="1" lang="en-US" altLang="ja-JP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Core</a:t>
                </a:r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</p:grpSp>
        <p:sp>
          <p:nvSpPr>
            <p:cNvPr id="60" name="左矢印 59"/>
            <p:cNvSpPr/>
            <p:nvPr/>
          </p:nvSpPr>
          <p:spPr>
            <a:xfrm rot="10800000">
              <a:off x="11984123" y="5889148"/>
              <a:ext cx="578234" cy="1108945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61" name="テキスト プレースホルダー 14">
              <a:extLst>
                <a:ext uri="{FF2B5EF4-FFF2-40B4-BE49-F238E27FC236}">
                  <a16:creationId xmlns:a16="http://schemas.microsoft.com/office/drawing/2014/main" id="{63B1DA94-F62D-43DB-BB24-4B1D6B4A2B82}"/>
                </a:ext>
              </a:extLst>
            </p:cNvPr>
            <p:cNvSpPr txBox="1">
              <a:spLocks/>
            </p:cNvSpPr>
            <p:nvPr/>
          </p:nvSpPr>
          <p:spPr>
            <a:xfrm>
              <a:off x="12239883" y="1461558"/>
              <a:ext cx="5723260" cy="521258"/>
            </a:xfrm>
            <a:prstGeom prst="rect">
              <a:avLst/>
            </a:prstGeom>
          </p:spPr>
          <p:txBody>
            <a:bodyPr anchor="t"/>
            <a:lstStyle>
              <a:lvl1pPr marL="0" indent="0" algn="l" defTabSz="1371600" rtl="0" eaLnBrk="1" latinLnBrk="0" hangingPunct="1">
                <a:lnSpc>
                  <a:spcPct val="90000"/>
                </a:lnSpc>
                <a:spcBef>
                  <a:spcPts val="1500"/>
                </a:spcBef>
                <a:buFont typeface="Wingdings" panose="05000000000000000000" pitchFamily="2" charset="2"/>
                <a:buNone/>
                <a:defRPr sz="36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defRPr>
              </a:lvl1pPr>
              <a:lvl2pPr marL="685800" indent="-342900" algn="l" defTabSz="13716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Wingdings" panose="05000000000000000000" pitchFamily="2" charset="2"/>
                <a:buChar char=""/>
                <a:defRPr sz="2400" kern="1200">
                  <a:solidFill>
                    <a:schemeClr val="tx1"/>
                  </a:solidFill>
                  <a:latin typeface="Bebas Neue Bold" panose="020B0606020202050201" pitchFamily="34" charset="0"/>
                  <a:ea typeface="A-OTF Shin Go Pro L" panose="020B0300000000000000" pitchFamily="34" charset="-128"/>
                  <a:cs typeface="+mn-cs"/>
                </a:defRPr>
              </a:lvl2pPr>
              <a:lvl3pPr marL="1097280" indent="-342900" algn="l" defTabSz="1371600" rtl="0" eaLnBrk="1" latinLnBrk="0" hangingPunct="1">
                <a:lnSpc>
                  <a:spcPct val="90000"/>
                </a:lnSpc>
                <a:spcBef>
                  <a:spcPts val="900"/>
                </a:spcBef>
                <a:buFont typeface="Wingdings" panose="05000000000000000000" pitchFamily="2" charset="2"/>
                <a:buChar char=""/>
                <a:defRPr sz="2400" kern="1200">
                  <a:solidFill>
                    <a:schemeClr val="tx1"/>
                  </a:solidFill>
                  <a:latin typeface="Bebas Neue Bold" panose="020B0606020202050201" pitchFamily="34" charset="0"/>
                  <a:ea typeface="A-OTF Shin Go Pro L" panose="020B0300000000000000" pitchFamily="34" charset="-128"/>
                  <a:cs typeface="+mn-cs"/>
                </a:defRPr>
              </a:lvl3pPr>
              <a:lvl4pPr marL="1508760" indent="-342900" algn="l" defTabSz="1371600" rtl="0" eaLnBrk="1" latinLnBrk="0" hangingPunct="1">
                <a:lnSpc>
                  <a:spcPct val="90000"/>
                </a:lnSpc>
                <a:spcBef>
                  <a:spcPts val="900"/>
                </a:spcBef>
                <a:buFont typeface="Wingdings" panose="05000000000000000000" pitchFamily="2" charset="2"/>
                <a:buChar char=""/>
                <a:defRPr sz="2100" kern="1200">
                  <a:solidFill>
                    <a:schemeClr val="tx1"/>
                  </a:solidFill>
                  <a:latin typeface="Bebas Neue Bold" panose="020B0606020202050201" pitchFamily="34" charset="0"/>
                  <a:ea typeface="A-OTF Shin Go Pro L" panose="020B0300000000000000" pitchFamily="34" charset="-128"/>
                  <a:cs typeface="+mn-cs"/>
                </a:defRPr>
              </a:lvl4pPr>
              <a:lvl5pPr marL="1920240" indent="-342900" algn="l" defTabSz="1371600" rtl="0" eaLnBrk="1" latinLnBrk="0" hangingPunct="1">
                <a:lnSpc>
                  <a:spcPct val="90000"/>
                </a:lnSpc>
                <a:spcBef>
                  <a:spcPts val="900"/>
                </a:spcBef>
                <a:buFont typeface="Wingdings" panose="05000000000000000000" pitchFamily="2" charset="2"/>
                <a:buChar char=""/>
                <a:defRPr sz="2100" kern="1200">
                  <a:solidFill>
                    <a:schemeClr val="tx1"/>
                  </a:solidFill>
                  <a:latin typeface="Bebas Neue Bold" panose="020B0606020202050201" pitchFamily="34" charset="0"/>
                  <a:ea typeface="A-OTF Shin Go Pro L" panose="020B0300000000000000" pitchFamily="34" charset="-128"/>
                  <a:cs typeface="+mn-cs"/>
                </a:defRPr>
              </a:lvl5pPr>
              <a:lvl6pPr marL="3771900" indent="-342900" algn="l" defTabSz="13716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700" indent="-342900" algn="l" defTabSz="13716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3500" indent="-342900" algn="l" defTabSz="13716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9300" indent="-342900" algn="l" defTabSz="13716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dirty="0"/>
                <a:t>.NET </a:t>
              </a:r>
              <a:r>
                <a:rPr kumimoji="1" lang="en-US" altLang="ja-JP"/>
                <a:t>Core</a:t>
              </a:r>
              <a:r>
                <a:rPr kumimoji="1" lang="ja-JP" altLang="en-US" dirty="0"/>
                <a:t>で実行時</a:t>
              </a: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220013" y="1505115"/>
            <a:ext cx="5815233" cy="5622685"/>
            <a:chOff x="6220013" y="1505115"/>
            <a:chExt cx="5815233" cy="5622685"/>
          </a:xfrm>
        </p:grpSpPr>
        <p:sp>
          <p:nvSpPr>
            <p:cNvPr id="36" name="テキスト プレースホルダー 14">
              <a:extLst>
                <a:ext uri="{FF2B5EF4-FFF2-40B4-BE49-F238E27FC236}">
                  <a16:creationId xmlns:a16="http://schemas.microsoft.com/office/drawing/2014/main" id="{63B1DA94-F62D-43DB-BB24-4B1D6B4A2B82}"/>
                </a:ext>
              </a:extLst>
            </p:cNvPr>
            <p:cNvSpPr txBox="1">
              <a:spLocks/>
            </p:cNvSpPr>
            <p:nvPr/>
          </p:nvSpPr>
          <p:spPr>
            <a:xfrm>
              <a:off x="6311986" y="1505115"/>
              <a:ext cx="5723260" cy="521258"/>
            </a:xfrm>
            <a:prstGeom prst="rect">
              <a:avLst/>
            </a:prstGeom>
          </p:spPr>
          <p:txBody>
            <a:bodyPr anchor="t"/>
            <a:lstStyle>
              <a:lvl1pPr marL="0" indent="0" algn="l" defTabSz="1371600" rtl="0" eaLnBrk="1" latinLnBrk="0" hangingPunct="1">
                <a:lnSpc>
                  <a:spcPct val="90000"/>
                </a:lnSpc>
                <a:spcBef>
                  <a:spcPts val="1500"/>
                </a:spcBef>
                <a:buFont typeface="Wingdings" panose="05000000000000000000" pitchFamily="2" charset="2"/>
                <a:buNone/>
                <a:defRPr sz="36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defRPr>
              </a:lvl1pPr>
              <a:lvl2pPr marL="685800" indent="-342900" algn="l" defTabSz="13716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Wingdings" panose="05000000000000000000" pitchFamily="2" charset="2"/>
                <a:buChar char=""/>
                <a:defRPr sz="2400" kern="1200">
                  <a:solidFill>
                    <a:schemeClr val="tx1"/>
                  </a:solidFill>
                  <a:latin typeface="Bebas Neue Bold" panose="020B0606020202050201" pitchFamily="34" charset="0"/>
                  <a:ea typeface="A-OTF Shin Go Pro L" panose="020B0300000000000000" pitchFamily="34" charset="-128"/>
                  <a:cs typeface="+mn-cs"/>
                </a:defRPr>
              </a:lvl2pPr>
              <a:lvl3pPr marL="1097280" indent="-342900" algn="l" defTabSz="1371600" rtl="0" eaLnBrk="1" latinLnBrk="0" hangingPunct="1">
                <a:lnSpc>
                  <a:spcPct val="90000"/>
                </a:lnSpc>
                <a:spcBef>
                  <a:spcPts val="900"/>
                </a:spcBef>
                <a:buFont typeface="Wingdings" panose="05000000000000000000" pitchFamily="2" charset="2"/>
                <a:buChar char=""/>
                <a:defRPr sz="2400" kern="1200">
                  <a:solidFill>
                    <a:schemeClr val="tx1"/>
                  </a:solidFill>
                  <a:latin typeface="Bebas Neue Bold" panose="020B0606020202050201" pitchFamily="34" charset="0"/>
                  <a:ea typeface="A-OTF Shin Go Pro L" panose="020B0300000000000000" pitchFamily="34" charset="-128"/>
                  <a:cs typeface="+mn-cs"/>
                </a:defRPr>
              </a:lvl3pPr>
              <a:lvl4pPr marL="1508760" indent="-342900" algn="l" defTabSz="1371600" rtl="0" eaLnBrk="1" latinLnBrk="0" hangingPunct="1">
                <a:lnSpc>
                  <a:spcPct val="90000"/>
                </a:lnSpc>
                <a:spcBef>
                  <a:spcPts val="900"/>
                </a:spcBef>
                <a:buFont typeface="Wingdings" panose="05000000000000000000" pitchFamily="2" charset="2"/>
                <a:buChar char=""/>
                <a:defRPr sz="2100" kern="1200">
                  <a:solidFill>
                    <a:schemeClr val="tx1"/>
                  </a:solidFill>
                  <a:latin typeface="Bebas Neue Bold" panose="020B0606020202050201" pitchFamily="34" charset="0"/>
                  <a:ea typeface="A-OTF Shin Go Pro L" panose="020B0300000000000000" pitchFamily="34" charset="-128"/>
                  <a:cs typeface="+mn-cs"/>
                </a:defRPr>
              </a:lvl4pPr>
              <a:lvl5pPr marL="1920240" indent="-342900" algn="l" defTabSz="1371600" rtl="0" eaLnBrk="1" latinLnBrk="0" hangingPunct="1">
                <a:lnSpc>
                  <a:spcPct val="90000"/>
                </a:lnSpc>
                <a:spcBef>
                  <a:spcPts val="900"/>
                </a:spcBef>
                <a:buFont typeface="Wingdings" panose="05000000000000000000" pitchFamily="2" charset="2"/>
                <a:buChar char=""/>
                <a:defRPr sz="2100" kern="1200">
                  <a:solidFill>
                    <a:schemeClr val="tx1"/>
                  </a:solidFill>
                  <a:latin typeface="Bebas Neue Bold" panose="020B0606020202050201" pitchFamily="34" charset="0"/>
                  <a:ea typeface="A-OTF Shin Go Pro L" panose="020B0300000000000000" pitchFamily="34" charset="-128"/>
                  <a:cs typeface="+mn-cs"/>
                </a:defRPr>
              </a:lvl5pPr>
              <a:lvl6pPr marL="3771900" indent="-342900" algn="l" defTabSz="13716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700" indent="-342900" algn="l" defTabSz="13716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3500" indent="-342900" algn="l" defTabSz="13716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9300" indent="-342900" algn="l" defTabSz="13716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dirty="0"/>
                <a:t>.NET Core</a:t>
              </a:r>
              <a:r>
                <a:rPr kumimoji="1" lang="ja-JP" altLang="en-US" dirty="0"/>
                <a:t>で</a:t>
              </a:r>
              <a:r>
                <a:rPr kumimoji="1" lang="en-US" altLang="ja-JP" dirty="0"/>
                <a:t>Build</a:t>
              </a:r>
              <a:r>
                <a:rPr kumimoji="1" lang="ja-JP" altLang="en-US" dirty="0"/>
                <a:t>時</a:t>
              </a:r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6220013" y="2084762"/>
              <a:ext cx="5562753" cy="5043038"/>
              <a:chOff x="6220013" y="2084762"/>
              <a:chExt cx="5562753" cy="5043038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5210F6A4-DBB9-4026-B744-D70E6C58EEA2}"/>
                  </a:ext>
                </a:extLst>
              </p:cNvPr>
              <p:cNvGrpSpPr/>
              <p:nvPr/>
            </p:nvGrpSpPr>
            <p:grpSpPr>
              <a:xfrm>
                <a:off x="6897960" y="2084762"/>
                <a:ext cx="4884806" cy="5043038"/>
                <a:chOff x="2210938" y="2129002"/>
                <a:chExt cx="4884806" cy="5043038"/>
              </a:xfrm>
            </p:grpSpPr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001810C6-4A14-4B1D-BAD7-42D360429EE9}"/>
                    </a:ext>
                  </a:extLst>
                </p:cNvPr>
                <p:cNvSpPr/>
                <p:nvPr/>
              </p:nvSpPr>
              <p:spPr>
                <a:xfrm>
                  <a:off x="2210938" y="5777291"/>
                  <a:ext cx="4884806" cy="139474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latin typeface="M+ 1c light" panose="020B0403020204020204" pitchFamily="50" charset="-128"/>
                      <a:ea typeface="M+ 1c light" panose="020B0403020204020204" pitchFamily="50" charset="-128"/>
                      <a:cs typeface="M+ 1c light" panose="020B0403020204020204" pitchFamily="50" charset="-128"/>
                    </a:rPr>
                    <a:t>System.IO.File</a:t>
                  </a:r>
                </a:p>
                <a:p>
                  <a:pPr algn="ctr"/>
                  <a:r>
                    <a:rPr kumimoji="1" lang="en-US" altLang="ja-JP" dirty="0">
                      <a:latin typeface="M+ 1c light" panose="020B0403020204020204" pitchFamily="50" charset="-128"/>
                      <a:ea typeface="M+ 1c light" panose="020B0403020204020204" pitchFamily="50" charset="-128"/>
                      <a:cs typeface="M+ 1c light" panose="020B0403020204020204" pitchFamily="50" charset="-128"/>
                    </a:rPr>
                    <a:t>for .NET Framework</a:t>
                  </a:r>
                  <a:endParaRPr kumimoji="1" lang="ja-JP" altLang="en-US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endParaRPr>
                </a:p>
              </p:txBody>
            </p:sp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6CEA1AB0-03B1-4F0D-BA89-AC41FE704283}"/>
                    </a:ext>
                  </a:extLst>
                </p:cNvPr>
                <p:cNvSpPr/>
                <p:nvPr/>
              </p:nvSpPr>
              <p:spPr>
                <a:xfrm>
                  <a:off x="2210938" y="3759338"/>
                  <a:ext cx="4884806" cy="139474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latin typeface="M+ 1c light" panose="020B0403020204020204" pitchFamily="50" charset="-128"/>
                      <a:ea typeface="M+ 1c light" panose="020B0403020204020204" pitchFamily="50" charset="-128"/>
                      <a:cs typeface="M+ 1c light" panose="020B0403020204020204" pitchFamily="50" charset="-128"/>
                    </a:rPr>
                    <a:t>My Class Library</a:t>
                  </a:r>
                </a:p>
                <a:p>
                  <a:pPr algn="ctr"/>
                  <a:r>
                    <a:rPr kumimoji="1" lang="en-US" altLang="ja-JP" dirty="0">
                      <a:latin typeface="M+ 1c light" panose="020B0403020204020204" pitchFamily="50" charset="-128"/>
                      <a:ea typeface="M+ 1c light" panose="020B0403020204020204" pitchFamily="50" charset="-128"/>
                      <a:cs typeface="M+ 1c light" panose="020B0403020204020204" pitchFamily="50" charset="-128"/>
                    </a:rPr>
                    <a:t>for .NET Framework</a:t>
                  </a:r>
                  <a:endParaRPr kumimoji="1" lang="ja-JP" altLang="en-US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endParaRPr>
                </a:p>
              </p:txBody>
            </p:sp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9CAE1948-CA67-47D9-AC07-23490EEE1943}"/>
                    </a:ext>
                  </a:extLst>
                </p:cNvPr>
                <p:cNvSpPr/>
                <p:nvPr/>
              </p:nvSpPr>
              <p:spPr>
                <a:xfrm>
                  <a:off x="2210938" y="2129002"/>
                  <a:ext cx="4884806" cy="139474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latin typeface="M+ 1c light" panose="020B0403020204020204" pitchFamily="50" charset="-128"/>
                      <a:ea typeface="M+ 1c light" panose="020B0403020204020204" pitchFamily="50" charset="-128"/>
                      <a:cs typeface="M+ 1c light" panose="020B0403020204020204" pitchFamily="50" charset="-128"/>
                    </a:rPr>
                    <a:t>My Application</a:t>
                  </a:r>
                </a:p>
                <a:p>
                  <a:pPr algn="ctr"/>
                  <a:r>
                    <a:rPr kumimoji="1" lang="en-US" altLang="ja-JP" dirty="0">
                      <a:latin typeface="M+ 1c light" panose="020B0403020204020204" pitchFamily="50" charset="-128"/>
                      <a:ea typeface="M+ 1c light" panose="020B0403020204020204" pitchFamily="50" charset="-128"/>
                      <a:cs typeface="M+ 1c light" panose="020B0403020204020204" pitchFamily="50" charset="-128"/>
                    </a:rPr>
                    <a:t>for .NET</a:t>
                  </a:r>
                  <a:r>
                    <a:rPr kumimoji="1" lang="ja-JP" altLang="en-US" dirty="0">
                      <a:latin typeface="M+ 1c light" panose="020B0403020204020204" pitchFamily="50" charset="-128"/>
                      <a:ea typeface="M+ 1c light" panose="020B0403020204020204" pitchFamily="50" charset="-128"/>
                      <a:cs typeface="M+ 1c light" panose="020B0403020204020204" pitchFamily="50" charset="-128"/>
                    </a:rPr>
                    <a:t> </a:t>
                  </a:r>
                  <a:r>
                    <a:rPr kumimoji="1" lang="en-US" altLang="ja-JP" dirty="0">
                      <a:latin typeface="M+ 1c light" panose="020B0403020204020204" pitchFamily="50" charset="-128"/>
                      <a:ea typeface="M+ 1c light" panose="020B0403020204020204" pitchFamily="50" charset="-128"/>
                      <a:cs typeface="M+ 1c light" panose="020B0403020204020204" pitchFamily="50" charset="-128"/>
                    </a:rPr>
                    <a:t>Core</a:t>
                  </a:r>
                  <a:endParaRPr kumimoji="1" lang="ja-JP" altLang="en-US" dirty="0"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endParaRPr>
                </a:p>
              </p:txBody>
            </p:sp>
          </p:grpSp>
          <p:sp>
            <p:nvSpPr>
              <p:cNvPr id="62" name="左矢印 61"/>
              <p:cNvSpPr/>
              <p:nvPr/>
            </p:nvSpPr>
            <p:spPr>
              <a:xfrm rot="10800000">
                <a:off x="6220013" y="2311079"/>
                <a:ext cx="578234" cy="1108945"/>
              </a:xfrm>
              <a:prstGeom prst="lef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</p:grpSp>
      </p:grpSp>
      <p:grpSp>
        <p:nvGrpSpPr>
          <p:cNvPr id="14" name="グループ化 13"/>
          <p:cNvGrpSpPr/>
          <p:nvPr/>
        </p:nvGrpSpPr>
        <p:grpSpPr>
          <a:xfrm>
            <a:off x="10274629" y="4550543"/>
            <a:ext cx="8302361" cy="2171062"/>
            <a:chOff x="10274629" y="4550543"/>
            <a:chExt cx="8302361" cy="2171062"/>
          </a:xfrm>
        </p:grpSpPr>
        <p:sp>
          <p:nvSpPr>
            <p:cNvPr id="64" name="爆発 2 63"/>
            <p:cNvSpPr/>
            <p:nvPr/>
          </p:nvSpPr>
          <p:spPr>
            <a:xfrm>
              <a:off x="15351245" y="4550543"/>
              <a:ext cx="3225745" cy="2171062"/>
            </a:xfrm>
            <a:prstGeom prst="irregularSeal2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and Switch</a:t>
              </a:r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65" name="爆発 2 64"/>
            <p:cNvSpPr/>
            <p:nvPr/>
          </p:nvSpPr>
          <p:spPr>
            <a:xfrm>
              <a:off x="10274629" y="4550543"/>
              <a:ext cx="3225745" cy="2171062"/>
            </a:xfrm>
            <a:prstGeom prst="irregularSeal2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Bait</a:t>
              </a:r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7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5B38466-4156-4712-93EE-ECAD427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.NET Framework</a:t>
            </a:r>
            <a:r>
              <a:rPr kumimoji="1" lang="ja-JP" altLang="en-US" dirty="0"/>
              <a:t>のプロジェクト参照が通るのか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B9E97CD-2438-4D61-8BC3-5A342CC94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sz="4000" dirty="0"/>
              <a:t>理由は主に</a:t>
            </a:r>
            <a:r>
              <a:rPr kumimoji="1" lang="en-US" altLang="ja-JP" sz="4000" dirty="0"/>
              <a:t>2</a:t>
            </a:r>
            <a:r>
              <a:rPr kumimoji="1" lang="ja-JP" altLang="en-US" sz="4000" dirty="0"/>
              <a:t>点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中間言語（</a:t>
            </a:r>
            <a:r>
              <a:rPr kumimoji="1" lang="en-US" altLang="ja-JP" sz="4000" dirty="0"/>
              <a:t>CIL</a:t>
            </a:r>
            <a:r>
              <a:rPr kumimoji="1" lang="ja-JP" altLang="en-US" sz="4000" dirty="0"/>
              <a:t>）は共通仕様である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ネイティブ呼び出しは元々サポートされている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/>
              <a:t>従って条件を満たせば、</a:t>
            </a:r>
            <a:r>
              <a:rPr kumimoji="1" lang="en-US" altLang="ja-JP" sz="4000" dirty="0"/>
              <a:t>.NET Framework</a:t>
            </a:r>
            <a:r>
              <a:rPr kumimoji="1" lang="ja-JP" altLang="en-US" sz="4000" dirty="0"/>
              <a:t>でビルドしたモジュールも</a:t>
            </a:r>
            <a:r>
              <a:rPr kumimoji="1" lang="en-US" altLang="ja-JP" sz="4000" dirty="0"/>
              <a:t>.NET Core</a:t>
            </a:r>
            <a:r>
              <a:rPr kumimoji="1" lang="ja-JP" altLang="en-US" sz="4000" dirty="0"/>
              <a:t>から利用可能です。</a:t>
            </a:r>
            <a:endParaRPr kumimoji="1" lang="en-US" altLang="ja-JP" sz="40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463DC7-3DAD-4380-9A40-9283CBB03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AE8435-5AE1-402D-AD14-7FA8DB73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37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5895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5B38466-4156-4712-93EE-ECAD427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.NET Framework</a:t>
            </a:r>
            <a:r>
              <a:rPr kumimoji="1" lang="ja-JP" altLang="en-US" dirty="0"/>
              <a:t>と</a:t>
            </a:r>
            <a:r>
              <a:rPr kumimoji="1" lang="en-US" altLang="ja-JP" dirty="0"/>
              <a:t>.NET Core</a:t>
            </a:r>
            <a:r>
              <a:rPr kumimoji="1" lang="ja-JP" altLang="en-US" dirty="0"/>
              <a:t>の場合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63B1DA94-F62D-43DB-BB24-4B1D6B4A2B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1372158"/>
            <a:ext cx="16441949" cy="521258"/>
          </a:xfrm>
        </p:spPr>
        <p:txBody>
          <a:bodyPr/>
          <a:lstStyle/>
          <a:p>
            <a:r>
              <a:rPr kumimoji="1" lang="ja-JP" altLang="en-US" dirty="0"/>
              <a:t>多分こんなイメージ（ちょっと間違ってるかも？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463DC7-3DAD-4380-9A40-9283CBB03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AE8435-5AE1-402D-AD14-7FA8DB73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38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F066B37-F7A5-4850-9298-5E794022EBDA}"/>
              </a:ext>
            </a:extLst>
          </p:cNvPr>
          <p:cNvCxnSpPr>
            <a:cxnSpLocks/>
          </p:cNvCxnSpPr>
          <p:nvPr/>
        </p:nvCxnSpPr>
        <p:spPr>
          <a:xfrm>
            <a:off x="898950" y="5459104"/>
            <a:ext cx="1647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E90ADE-2CDA-4AB5-9DE3-DBC9D7540B9E}"/>
              </a:ext>
            </a:extLst>
          </p:cNvPr>
          <p:cNvSpPr txBox="1"/>
          <p:nvPr/>
        </p:nvSpPr>
        <p:spPr>
          <a:xfrm rot="5400000">
            <a:off x="-109183" y="2947467"/>
            <a:ext cx="2483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User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Side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C07204-BCA7-49A5-88F8-A42CE13B8EB3}"/>
              </a:ext>
            </a:extLst>
          </p:cNvPr>
          <p:cNvSpPr txBox="1"/>
          <p:nvPr/>
        </p:nvSpPr>
        <p:spPr>
          <a:xfrm rot="5400000">
            <a:off x="-881831" y="7815338"/>
            <a:ext cx="4028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Framework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Side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02FFE2-860B-4165-92BF-9D0B74F22894}"/>
              </a:ext>
            </a:extLst>
          </p:cNvPr>
          <p:cNvSpPr/>
          <p:nvPr/>
        </p:nvSpPr>
        <p:spPr>
          <a:xfrm>
            <a:off x="2210938" y="7874757"/>
            <a:ext cx="28523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.NET Framework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Runtime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8E4117A-E120-401F-8D77-31ABFD732074}"/>
              </a:ext>
            </a:extLst>
          </p:cNvPr>
          <p:cNvSpPr/>
          <p:nvPr/>
        </p:nvSpPr>
        <p:spPr>
          <a:xfrm>
            <a:off x="5181836" y="7874756"/>
            <a:ext cx="2624684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Win32 API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1810C6-4A14-4B1D-BAD7-42D360429EE9}"/>
              </a:ext>
            </a:extLst>
          </p:cNvPr>
          <p:cNvSpPr/>
          <p:nvPr/>
        </p:nvSpPr>
        <p:spPr>
          <a:xfrm>
            <a:off x="2210938" y="5777291"/>
            <a:ext cx="5595582" cy="1394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System.IO.File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Framework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7" name="フローチャート: 組合せ 16">
            <a:extLst>
              <a:ext uri="{FF2B5EF4-FFF2-40B4-BE49-F238E27FC236}">
                <a16:creationId xmlns:a16="http://schemas.microsoft.com/office/drawing/2014/main" id="{377E7519-5A99-4E08-8411-F5C22D1DD9A0}"/>
              </a:ext>
            </a:extLst>
          </p:cNvPr>
          <p:cNvSpPr/>
          <p:nvPr/>
        </p:nvSpPr>
        <p:spPr>
          <a:xfrm>
            <a:off x="6200751" y="7334861"/>
            <a:ext cx="586854" cy="441966"/>
          </a:xfrm>
          <a:prstGeom prst="flowChartMerg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04F839-4AD5-4028-A9CA-44D436552E48}"/>
              </a:ext>
            </a:extLst>
          </p:cNvPr>
          <p:cNvSpPr txBox="1"/>
          <p:nvPr/>
        </p:nvSpPr>
        <p:spPr>
          <a:xfrm>
            <a:off x="6787605" y="7301928"/>
            <a:ext cx="15125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P/Invoke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EA1AB0-03B1-4F0D-BA89-AC41FE704283}"/>
              </a:ext>
            </a:extLst>
          </p:cNvPr>
          <p:cNvSpPr/>
          <p:nvPr/>
        </p:nvSpPr>
        <p:spPr>
          <a:xfrm>
            <a:off x="2210938" y="3759338"/>
            <a:ext cx="55955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My Class Library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Framework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CAE1948-CA67-47D9-AC07-23490EEE1943}"/>
              </a:ext>
            </a:extLst>
          </p:cNvPr>
          <p:cNvSpPr/>
          <p:nvPr/>
        </p:nvSpPr>
        <p:spPr>
          <a:xfrm>
            <a:off x="2210938" y="2129002"/>
            <a:ext cx="55955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My Application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Framework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87482BB-BB0E-4CE0-9850-41D427369234}"/>
              </a:ext>
            </a:extLst>
          </p:cNvPr>
          <p:cNvSpPr/>
          <p:nvPr/>
        </p:nvSpPr>
        <p:spPr>
          <a:xfrm>
            <a:off x="11501910" y="7874756"/>
            <a:ext cx="28523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.NET Core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Runtime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1CBCD03-E6F7-410E-9B51-1A7BA658A40E}"/>
              </a:ext>
            </a:extLst>
          </p:cNvPr>
          <p:cNvSpPr/>
          <p:nvPr/>
        </p:nvSpPr>
        <p:spPr>
          <a:xfrm>
            <a:off x="14472808" y="7874755"/>
            <a:ext cx="2624684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Win32 API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B0A1AC8-7356-4C59-BDC1-9093DAAFDD5D}"/>
              </a:ext>
            </a:extLst>
          </p:cNvPr>
          <p:cNvSpPr/>
          <p:nvPr/>
        </p:nvSpPr>
        <p:spPr>
          <a:xfrm>
            <a:off x="11501910" y="5777290"/>
            <a:ext cx="5595582" cy="139474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System.IO.File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Core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2" name="フローチャート: 組合せ 31">
            <a:extLst>
              <a:ext uri="{FF2B5EF4-FFF2-40B4-BE49-F238E27FC236}">
                <a16:creationId xmlns:a16="http://schemas.microsoft.com/office/drawing/2014/main" id="{236F5898-560C-43E5-A6E2-6668B42C71D5}"/>
              </a:ext>
            </a:extLst>
          </p:cNvPr>
          <p:cNvSpPr/>
          <p:nvPr/>
        </p:nvSpPr>
        <p:spPr>
          <a:xfrm>
            <a:off x="15491723" y="7334860"/>
            <a:ext cx="586854" cy="441966"/>
          </a:xfrm>
          <a:prstGeom prst="flowChartMerg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B8AD774-0400-4D31-AF9E-5543BCB96B51}"/>
              </a:ext>
            </a:extLst>
          </p:cNvPr>
          <p:cNvSpPr txBox="1"/>
          <p:nvPr/>
        </p:nvSpPr>
        <p:spPr>
          <a:xfrm>
            <a:off x="16078577" y="7301927"/>
            <a:ext cx="15125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P/Invoke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B38D5AB-8EEF-40C2-B48E-966EA76BB960}"/>
              </a:ext>
            </a:extLst>
          </p:cNvPr>
          <p:cNvSpPr/>
          <p:nvPr/>
        </p:nvSpPr>
        <p:spPr>
          <a:xfrm>
            <a:off x="11501910" y="3759337"/>
            <a:ext cx="55955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My Class Library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Framework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C7B465-CF59-4B23-A3E3-C7B40796EA53}"/>
              </a:ext>
            </a:extLst>
          </p:cNvPr>
          <p:cNvSpPr/>
          <p:nvPr/>
        </p:nvSpPr>
        <p:spPr>
          <a:xfrm>
            <a:off x="11501910" y="2129001"/>
            <a:ext cx="55955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My Application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Core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D2EC6941-F931-41ED-8110-43798F075A16}"/>
              </a:ext>
            </a:extLst>
          </p:cNvPr>
          <p:cNvSpPr/>
          <p:nvPr/>
        </p:nvSpPr>
        <p:spPr>
          <a:xfrm>
            <a:off x="8390221" y="6010252"/>
            <a:ext cx="2811439" cy="1017090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639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5B38466-4156-4712-93EE-ECAD427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.NET Framework</a:t>
            </a:r>
            <a:r>
              <a:rPr kumimoji="1" lang="ja-JP" altLang="en-US" dirty="0"/>
              <a:t>と</a:t>
            </a:r>
            <a:r>
              <a:rPr kumimoji="1" lang="en-US" altLang="ja-JP" dirty="0"/>
              <a:t>.NET Core</a:t>
            </a:r>
            <a:r>
              <a:rPr kumimoji="1" lang="ja-JP" altLang="en-US" dirty="0"/>
              <a:t>の場合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63B1DA94-F62D-43DB-BB24-4B1D6B4A2B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1372158"/>
            <a:ext cx="16441949" cy="521258"/>
          </a:xfrm>
        </p:spPr>
        <p:txBody>
          <a:bodyPr/>
          <a:lstStyle/>
          <a:p>
            <a:r>
              <a:rPr kumimoji="1" lang="ja-JP" altLang="en-US" dirty="0"/>
              <a:t>多分こんなイメージ（ちょっと間違ってるかも？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463DC7-3DAD-4380-9A40-9283CBB03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AE8435-5AE1-402D-AD14-7FA8DB73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39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F066B37-F7A5-4850-9298-5E794022EBDA}"/>
              </a:ext>
            </a:extLst>
          </p:cNvPr>
          <p:cNvCxnSpPr>
            <a:cxnSpLocks/>
          </p:cNvCxnSpPr>
          <p:nvPr/>
        </p:nvCxnSpPr>
        <p:spPr>
          <a:xfrm>
            <a:off x="898950" y="5459104"/>
            <a:ext cx="1647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E90ADE-2CDA-4AB5-9DE3-DBC9D7540B9E}"/>
              </a:ext>
            </a:extLst>
          </p:cNvPr>
          <p:cNvSpPr txBox="1"/>
          <p:nvPr/>
        </p:nvSpPr>
        <p:spPr>
          <a:xfrm rot="5400000">
            <a:off x="-109183" y="2947467"/>
            <a:ext cx="2483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User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Side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C07204-BCA7-49A5-88F8-A42CE13B8EB3}"/>
              </a:ext>
            </a:extLst>
          </p:cNvPr>
          <p:cNvSpPr txBox="1"/>
          <p:nvPr/>
        </p:nvSpPr>
        <p:spPr>
          <a:xfrm rot="5400000">
            <a:off x="-881831" y="7815338"/>
            <a:ext cx="4028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Framework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Side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02FFE2-860B-4165-92BF-9D0B74F22894}"/>
              </a:ext>
            </a:extLst>
          </p:cNvPr>
          <p:cNvSpPr/>
          <p:nvPr/>
        </p:nvSpPr>
        <p:spPr>
          <a:xfrm>
            <a:off x="2210938" y="7874757"/>
            <a:ext cx="28523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.NET Framework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Runtime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8E4117A-E120-401F-8D77-31ABFD732074}"/>
              </a:ext>
            </a:extLst>
          </p:cNvPr>
          <p:cNvSpPr/>
          <p:nvPr/>
        </p:nvSpPr>
        <p:spPr>
          <a:xfrm>
            <a:off x="5181836" y="7874756"/>
            <a:ext cx="2624684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Win32 API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1810C6-4A14-4B1D-BAD7-42D360429EE9}"/>
              </a:ext>
            </a:extLst>
          </p:cNvPr>
          <p:cNvSpPr/>
          <p:nvPr/>
        </p:nvSpPr>
        <p:spPr>
          <a:xfrm>
            <a:off x="2210938" y="5777291"/>
            <a:ext cx="5595582" cy="1394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System.IO.File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Framework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7" name="フローチャート: 組合せ 16">
            <a:extLst>
              <a:ext uri="{FF2B5EF4-FFF2-40B4-BE49-F238E27FC236}">
                <a16:creationId xmlns:a16="http://schemas.microsoft.com/office/drawing/2014/main" id="{377E7519-5A99-4E08-8411-F5C22D1DD9A0}"/>
              </a:ext>
            </a:extLst>
          </p:cNvPr>
          <p:cNvSpPr/>
          <p:nvPr/>
        </p:nvSpPr>
        <p:spPr>
          <a:xfrm>
            <a:off x="6200751" y="7334861"/>
            <a:ext cx="586854" cy="441966"/>
          </a:xfrm>
          <a:prstGeom prst="flowChartMerg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04F839-4AD5-4028-A9CA-44D436552E48}"/>
              </a:ext>
            </a:extLst>
          </p:cNvPr>
          <p:cNvSpPr txBox="1"/>
          <p:nvPr/>
        </p:nvSpPr>
        <p:spPr>
          <a:xfrm>
            <a:off x="6787605" y="7301928"/>
            <a:ext cx="15125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P/Invoke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EA1AB0-03B1-4F0D-BA89-AC41FE704283}"/>
              </a:ext>
            </a:extLst>
          </p:cNvPr>
          <p:cNvSpPr/>
          <p:nvPr/>
        </p:nvSpPr>
        <p:spPr>
          <a:xfrm>
            <a:off x="2210938" y="3759338"/>
            <a:ext cx="55955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My Class Library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Framework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CAE1948-CA67-47D9-AC07-23490EEE1943}"/>
              </a:ext>
            </a:extLst>
          </p:cNvPr>
          <p:cNvSpPr/>
          <p:nvPr/>
        </p:nvSpPr>
        <p:spPr>
          <a:xfrm>
            <a:off x="2210938" y="2129002"/>
            <a:ext cx="55955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My Application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Framework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87482BB-BB0E-4CE0-9850-41D427369234}"/>
              </a:ext>
            </a:extLst>
          </p:cNvPr>
          <p:cNvSpPr/>
          <p:nvPr/>
        </p:nvSpPr>
        <p:spPr>
          <a:xfrm>
            <a:off x="11501910" y="7874756"/>
            <a:ext cx="28523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.NET Core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Runtime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1CBCD03-E6F7-410E-9B51-1A7BA658A40E}"/>
              </a:ext>
            </a:extLst>
          </p:cNvPr>
          <p:cNvSpPr/>
          <p:nvPr/>
        </p:nvSpPr>
        <p:spPr>
          <a:xfrm>
            <a:off x="14472808" y="7874755"/>
            <a:ext cx="2624684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Win32 API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B0A1AC8-7356-4C59-BDC1-9093DAAFDD5D}"/>
              </a:ext>
            </a:extLst>
          </p:cNvPr>
          <p:cNvSpPr/>
          <p:nvPr/>
        </p:nvSpPr>
        <p:spPr>
          <a:xfrm>
            <a:off x="11501910" y="5777290"/>
            <a:ext cx="5595582" cy="139474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System.IO.File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Core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2" name="フローチャート: 組合せ 31">
            <a:extLst>
              <a:ext uri="{FF2B5EF4-FFF2-40B4-BE49-F238E27FC236}">
                <a16:creationId xmlns:a16="http://schemas.microsoft.com/office/drawing/2014/main" id="{236F5898-560C-43E5-A6E2-6668B42C71D5}"/>
              </a:ext>
            </a:extLst>
          </p:cNvPr>
          <p:cNvSpPr/>
          <p:nvPr/>
        </p:nvSpPr>
        <p:spPr>
          <a:xfrm>
            <a:off x="15491723" y="7334860"/>
            <a:ext cx="586854" cy="441966"/>
          </a:xfrm>
          <a:prstGeom prst="flowChartMerg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B8AD774-0400-4D31-AF9E-5543BCB96B51}"/>
              </a:ext>
            </a:extLst>
          </p:cNvPr>
          <p:cNvSpPr txBox="1"/>
          <p:nvPr/>
        </p:nvSpPr>
        <p:spPr>
          <a:xfrm>
            <a:off x="16078577" y="7301927"/>
            <a:ext cx="15125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P/Invoke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B38D5AB-8EEF-40C2-B48E-966EA76BB960}"/>
              </a:ext>
            </a:extLst>
          </p:cNvPr>
          <p:cNvSpPr/>
          <p:nvPr/>
        </p:nvSpPr>
        <p:spPr>
          <a:xfrm>
            <a:off x="11501910" y="3759337"/>
            <a:ext cx="55955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My Class Library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Framework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C7B465-CF59-4B23-A3E3-C7B40796EA53}"/>
              </a:ext>
            </a:extLst>
          </p:cNvPr>
          <p:cNvSpPr/>
          <p:nvPr/>
        </p:nvSpPr>
        <p:spPr>
          <a:xfrm>
            <a:off x="11501910" y="2129001"/>
            <a:ext cx="5595582" cy="13947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My Application</a:t>
            </a:r>
          </a:p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 .NET Core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D2EC6941-F931-41ED-8110-43798F075A16}"/>
              </a:ext>
            </a:extLst>
          </p:cNvPr>
          <p:cNvSpPr/>
          <p:nvPr/>
        </p:nvSpPr>
        <p:spPr>
          <a:xfrm>
            <a:off x="8390221" y="6010252"/>
            <a:ext cx="2811439" cy="1017090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E329E6-C63D-41BB-925E-2907CAE9C78B}"/>
              </a:ext>
            </a:extLst>
          </p:cNvPr>
          <p:cNvSpPr txBox="1"/>
          <p:nvPr/>
        </p:nvSpPr>
        <p:spPr>
          <a:xfrm>
            <a:off x="4819538" y="355040"/>
            <a:ext cx="14384506" cy="6482953"/>
          </a:xfrm>
          <a:prstGeom prst="irregularSeal1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この二つは完全に別物です</a:t>
            </a:r>
            <a:endParaRPr kumimoji="1" lang="en-US" altLang="ja-JP" sz="3600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  <a:p>
            <a:r>
              <a:rPr kumimoji="1" lang="en-US" altLang="ja-JP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My</a:t>
            </a:r>
            <a:r>
              <a:rPr kumimoji="1" lang="ja-JP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 </a:t>
            </a:r>
            <a:r>
              <a:rPr kumimoji="1" lang="en-US" altLang="ja-JP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Class</a:t>
            </a:r>
            <a:r>
              <a:rPr kumimoji="1" lang="ja-JP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 </a:t>
            </a:r>
            <a:r>
              <a:rPr kumimoji="1" lang="en-US" altLang="ja-JP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Library</a:t>
            </a:r>
            <a:r>
              <a:rPr kumimoji="1" lang="ja-JP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から利用している</a:t>
            </a:r>
            <a:endParaRPr kumimoji="1" lang="en-US" altLang="ja-JP" sz="3600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  <a:p>
            <a:r>
              <a:rPr kumimoji="1" lang="ja-JP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クラス・メソッドが</a:t>
            </a:r>
            <a:r>
              <a:rPr kumimoji="1" lang="en-US" altLang="ja-JP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Core</a:t>
            </a:r>
            <a:r>
              <a:rPr kumimoji="1" lang="ja-JP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に存在しない</a:t>
            </a:r>
            <a:endParaRPr kumimoji="1" lang="en-US" altLang="ja-JP" sz="3600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  <a:p>
            <a:r>
              <a:rPr kumimoji="1" lang="ja-JP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場合、実行時エラーとなります</a:t>
            </a:r>
          </a:p>
        </p:txBody>
      </p:sp>
    </p:spTree>
    <p:extLst>
      <p:ext uri="{BB962C8B-B14F-4D97-AF65-F5344CB8AC3E}">
        <p14:creationId xmlns:p14="http://schemas.microsoft.com/office/powerpoint/2010/main" val="41803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Desktop App Dev Strategy for .NET Core 3.0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2377" y="5697065"/>
            <a:ext cx="17583245" cy="1066805"/>
          </a:xfrm>
        </p:spPr>
        <p:txBody>
          <a:bodyPr/>
          <a:lstStyle/>
          <a:p>
            <a:r>
              <a:rPr kumimoji="1" lang="en-US" altLang="ja-JP"/>
              <a:t>.NET Core</a:t>
            </a:r>
            <a:r>
              <a:rPr kumimoji="1" lang="ja-JP" altLang="en-US"/>
              <a:t>でデスクトップアプリを開発するモチベーションとは？</a:t>
            </a:r>
          </a:p>
        </p:txBody>
      </p:sp>
    </p:spTree>
    <p:extLst>
      <p:ext uri="{BB962C8B-B14F-4D97-AF65-F5344CB8AC3E}">
        <p14:creationId xmlns:p14="http://schemas.microsoft.com/office/powerpoint/2010/main" val="3901555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21792" y="1540042"/>
            <a:ext cx="17341351" cy="7726196"/>
          </a:xfrm>
        </p:spPr>
        <p:txBody>
          <a:bodyPr/>
          <a:lstStyle/>
          <a:p>
            <a:r>
              <a:rPr kumimoji="1" lang="en-US" altLang="ja-JP" dirty="0"/>
              <a:t>.NET Framework</a:t>
            </a:r>
            <a:r>
              <a:rPr kumimoji="1" lang="ja-JP" altLang="en-US" dirty="0"/>
              <a:t>でビルドされたモジュールも動作する可能性はある</a:t>
            </a:r>
            <a:br>
              <a:rPr kumimoji="1" lang="en-US" altLang="ja-JP" dirty="0"/>
            </a:br>
            <a:r>
              <a:rPr kumimoji="1" lang="en-US" altLang="ja-JP" dirty="0"/>
              <a:t>.NET Framework </a:t>
            </a:r>
            <a:r>
              <a:rPr kumimoji="1" lang="ja-JP" altLang="en-US" dirty="0"/>
              <a:t>互換モード</a:t>
            </a:r>
            <a:br>
              <a:rPr kumimoji="1" lang="en-US" altLang="ja-JP" dirty="0"/>
            </a:br>
            <a:r>
              <a:rPr lang="en-US" altLang="ja-JP" sz="2400" dirty="0">
                <a:hlinkClick r:id="rId3"/>
              </a:rPr>
              <a:t>https://docs.microsoft.com/ja-jp/dotnet/core/porting/third-party-deps#net-framework-compatibility-mode</a:t>
            </a:r>
            <a:endParaRPr kumimoji="1" lang="en-US" altLang="ja-JP" dirty="0"/>
          </a:p>
          <a:p>
            <a:r>
              <a:rPr kumimoji="1" lang="ja-JP" altLang="en-US" dirty="0"/>
              <a:t>ただし直接・関節的に</a:t>
            </a:r>
            <a:r>
              <a:rPr kumimoji="1" lang="en-US" altLang="ja-JP" dirty="0"/>
              <a:t>.NET Core</a:t>
            </a:r>
            <a:r>
              <a:rPr kumimoji="1" lang="ja-JP" altLang="en-US" dirty="0"/>
              <a:t>でサポートされていない物に依存している可能性がある</a:t>
            </a:r>
            <a:endParaRPr kumimoji="1" lang="en-US" altLang="ja-JP" dirty="0"/>
          </a:p>
          <a:p>
            <a:r>
              <a:rPr kumimoji="1" lang="ja-JP" altLang="en-US" dirty="0"/>
              <a:t>サードパーティの</a:t>
            </a:r>
            <a:r>
              <a:rPr kumimoji="1" lang="en-US" altLang="ja-JP" dirty="0"/>
              <a:t>.NET Framework</a:t>
            </a:r>
            <a:r>
              <a:rPr kumimoji="1" lang="ja-JP" altLang="en-US" dirty="0"/>
              <a:t>ライブラリが</a:t>
            </a:r>
            <a:r>
              <a:rPr kumimoji="1" lang="en-US" altLang="ja-JP" dirty="0"/>
              <a:t>.NET Core</a:t>
            </a:r>
            <a:r>
              <a:rPr kumimoji="1" lang="ja-JP" altLang="en-US" dirty="0"/>
              <a:t>上で正常動作するかどうか、</a:t>
            </a:r>
            <a:r>
              <a:rPr kumimoji="1" lang="en-US" altLang="ja-JP" dirty="0"/>
              <a:t>.NET Portability Analyzer</a:t>
            </a:r>
            <a:r>
              <a:rPr kumimoji="1" lang="ja-JP" altLang="en-US" dirty="0"/>
              <a:t>ではわからない（と思う）</a:t>
            </a:r>
            <a:endParaRPr kumimoji="1" lang="en-US" altLang="ja-JP" dirty="0"/>
          </a:p>
          <a:p>
            <a:r>
              <a:rPr kumimoji="1" lang="ja-JP" altLang="en-US" dirty="0"/>
              <a:t>一時的に動作していても、内部分岐で突如動かなくなる可能性がある</a:t>
            </a:r>
            <a:endParaRPr kumimoji="1" lang="en-US" altLang="ja-JP"/>
          </a:p>
          <a:p>
            <a:r>
              <a:rPr kumimoji="1" lang="ja-JP" altLang="en-US" dirty="0"/>
              <a:t>可能な限り</a:t>
            </a:r>
            <a:r>
              <a:rPr kumimoji="1" lang="en-US" altLang="ja-JP" dirty="0"/>
              <a:t>.NET Core</a:t>
            </a:r>
            <a:r>
              <a:rPr kumimoji="1" lang="ja-JP" altLang="en-US" dirty="0"/>
              <a:t>もしくは</a:t>
            </a:r>
            <a:r>
              <a:rPr kumimoji="1" lang="en-US" altLang="ja-JP" dirty="0"/>
              <a:t>.NET Standard</a:t>
            </a:r>
            <a:r>
              <a:rPr kumimoji="1" lang="ja-JP" altLang="en-US" dirty="0"/>
              <a:t>対応ライブラリを利用する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Point</a:t>
            </a:r>
            <a:r>
              <a:rPr kumimoji="1" lang="ja-JP" altLang="en-US" dirty="0"/>
              <a:t> 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40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213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A11167AB-71C5-4624-8514-16549D6F8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To</a:t>
            </a:r>
            <a:r>
              <a:rPr kumimoji="1" lang="ja-JP" altLang="en-US" dirty="0"/>
              <a:t> </a:t>
            </a:r>
            <a:r>
              <a:rPr kumimoji="1" lang="en-US" altLang="ja-JP" dirty="0"/>
              <a:t>Migration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again.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16CD-50FB-4837-8B4F-42C07CBAC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B36131-70C5-428A-983B-FE89166B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41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149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2A9C07F-FC60-4987-9A57-C1CD9AAE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不安視してたけど問題なかった箇所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9585EA7-9E67-44FB-AFE0-A822518B9F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800" dirty="0"/>
              <a:t>ビルドした</a:t>
            </a:r>
            <a:r>
              <a:rPr kumimoji="1" lang="en-US" altLang="ja-JP" sz="4800" dirty="0"/>
              <a:t>DLL</a:t>
            </a:r>
            <a:r>
              <a:rPr kumimoji="1" lang="ja-JP" altLang="en-US" sz="4800" dirty="0"/>
              <a:t>の編集（静的コード生成）</a:t>
            </a:r>
            <a:endParaRPr kumimoji="1" lang="en-US" altLang="ja-JP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800" dirty="0"/>
              <a:t>TWAIN</a:t>
            </a:r>
            <a:r>
              <a:rPr kumimoji="1" lang="ja-JP" altLang="en-US" sz="4800" dirty="0"/>
              <a:t>制御（</a:t>
            </a:r>
            <a:r>
              <a:rPr kumimoji="1" lang="en-US" altLang="ja-JP" sz="4800" dirty="0"/>
              <a:t>.NET</a:t>
            </a:r>
            <a:r>
              <a:rPr kumimoji="1" lang="ja-JP" altLang="en-US" sz="4800" dirty="0"/>
              <a:t>→</a:t>
            </a:r>
            <a:r>
              <a:rPr kumimoji="1" lang="en-US" altLang="ja-JP" sz="4800" dirty="0"/>
              <a:t>COM</a:t>
            </a:r>
            <a:r>
              <a:rPr kumimoji="1" lang="ja-JP" altLang="en-US" sz="4800" dirty="0"/>
              <a:t>→</a:t>
            </a:r>
            <a:r>
              <a:rPr kumimoji="1" lang="en-US" altLang="ja-JP" sz="4800" dirty="0"/>
              <a:t>Win32</a:t>
            </a:r>
            <a:r>
              <a:rPr kumimoji="1" lang="ja-JP" altLang="en-US" sz="4800" dirty="0"/>
              <a:t> </a:t>
            </a:r>
            <a:r>
              <a:rPr kumimoji="1" lang="en-US" altLang="ja-JP" sz="4800" dirty="0"/>
              <a:t>API</a:t>
            </a:r>
            <a:r>
              <a:rPr kumimoji="1" lang="ja-JP" altLang="en-US" sz="4800" dirty="0"/>
              <a:t> </a:t>
            </a:r>
            <a:r>
              <a:rPr kumimoji="1" lang="en-US" altLang="ja-JP" sz="4800" dirty="0"/>
              <a:t>32bit driver</a:t>
            </a:r>
            <a:r>
              <a:rPr kumimoji="1" lang="ja-JP" altLang="en-US" sz="4800" dirty="0"/>
              <a:t>）</a:t>
            </a:r>
            <a:endParaRPr kumimoji="1" lang="en-US" altLang="ja-JP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800" dirty="0"/>
              <a:t>System.Drawing.Bitmap</a:t>
            </a:r>
            <a:r>
              <a:rPr kumimoji="1" lang="ja-JP" altLang="en-US" sz="4800" dirty="0"/>
              <a:t>に依存（つまり</a:t>
            </a:r>
            <a:r>
              <a:rPr kumimoji="1" lang="en-US" altLang="ja-JP" sz="4800" dirty="0"/>
              <a:t>GDI+</a:t>
            </a:r>
            <a:r>
              <a:rPr kumimoji="1" lang="ja-JP" altLang="en-US" sz="4800" dirty="0"/>
              <a:t>に依存）</a:t>
            </a:r>
            <a:endParaRPr kumimoji="1" lang="en-US" altLang="ja-JP" sz="48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AB24A1-79C3-4C6E-AFE2-DA7043785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C755C5-951E-4B3D-9023-2F0672BFB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42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687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A11167AB-71C5-4624-8514-16549D6F8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16CD-50FB-4837-8B4F-42C07CBAC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B36131-70C5-428A-983B-FE89166B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43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736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C0C31F-E7F8-4ECB-9406-74B306F0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ja-JP" dirty="0"/>
              <a:t>.NET Core 3.0</a:t>
            </a:r>
            <a:r>
              <a:rPr kumimoji="1" lang="ja-JP" altLang="en-US" dirty="0"/>
              <a:t>は非常に魅力的です</a:t>
            </a:r>
            <a:endParaRPr kumimoji="1"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ja-JP" dirty="0"/>
              <a:t>Side by Side</a:t>
            </a:r>
            <a:r>
              <a:rPr kumimoji="1" lang="ja-JP" altLang="en-US" dirty="0"/>
              <a:t>の復活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dirty="0"/>
              <a:t>単一ファイルの実行可能ファイル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Rutime</a:t>
            </a:r>
            <a:r>
              <a:rPr kumimoji="1" lang="ja-JP" altLang="en-US" dirty="0"/>
              <a:t>同梱・非同梱いずれも選択可能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altLang="ja-JP" dirty="0"/>
              <a:t>AOT</a:t>
            </a:r>
            <a:r>
              <a:rPr kumimoji="1" lang="ja-JP" altLang="en-US" dirty="0"/>
              <a:t>コンパイル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dirty="0"/>
              <a:t>軽快な動作速度を含む、先進的な機能の採用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10CD41-7DE7-4181-9D13-7A6CAA2E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8F1173-16F3-4F52-84EF-620733FCF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659D81-09F9-4F60-9850-6E42427BC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44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630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2CC55-9F91-4948-A666-6B8BEC95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6FA796-9EC5-4D08-99D1-61470F852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/>
              <a:t>プ</a:t>
            </a:r>
            <a:r>
              <a:rPr kumimoji="1" lang="ja-JP" altLang="en-US" sz="4000"/>
              <a:t>ロジェクト移行ツールなどを通す必要がない</a:t>
            </a:r>
            <a:br>
              <a:rPr kumimoji="1" lang="en-US" altLang="ja-JP" sz="4000"/>
            </a:br>
            <a:r>
              <a:rPr kumimoji="1" lang="ja-JP" altLang="en-US" sz="4000"/>
              <a:t>→　変更範囲の把握から死ねる的なことはない</a:t>
            </a:r>
            <a:endParaRPr kumimoji="1" lang="en-US" altLang="ja-JP" sz="400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/>
              <a:t>以下の対応</a:t>
            </a:r>
            <a:r>
              <a:rPr kumimoji="1" lang="ja-JP" altLang="en-US"/>
              <a:t>だけで動く可能性は大いにある</a:t>
            </a:r>
            <a:endParaRPr kumimoji="1" lang="en-US" altLang="ja-JP"/>
          </a:p>
          <a:p>
            <a:pPr marL="1428750" lvl="1" indent="-742950">
              <a:buFont typeface="Arial" panose="020B0604020202020204" pitchFamily="34" charset="0"/>
              <a:buChar char="•"/>
            </a:pPr>
            <a:r>
              <a:rPr kumimoji="1" lang="en-US" altLang="ja-JP" sz="3200"/>
              <a:t>.</a:t>
            </a:r>
            <a:r>
              <a:rPr kumimoji="1" lang="en-US" altLang="ja-JP" sz="3200" err="1"/>
              <a:t>cspr</a:t>
            </a:r>
            <a:r>
              <a:rPr kumimoji="1" lang="en-US" altLang="ja-JP" sz="3600" err="1"/>
              <a:t>oj</a:t>
            </a:r>
            <a:r>
              <a:rPr kumimoji="1" lang="ja-JP" altLang="en-US" sz="3600"/>
              <a:t>を</a:t>
            </a:r>
            <a:r>
              <a:rPr kumimoji="1" lang="en-US" altLang="ja-JP" sz="3600"/>
              <a:t>Core</a:t>
            </a:r>
            <a:r>
              <a:rPr kumimoji="1" lang="ja-JP" altLang="en-US" sz="3600"/>
              <a:t>形式に修正</a:t>
            </a:r>
            <a:endParaRPr kumimoji="1" lang="en-US" altLang="ja-JP" sz="3600"/>
          </a:p>
          <a:p>
            <a:pPr marL="1428750" lvl="1" indent="-742950">
              <a:buFont typeface="Arial" panose="020B0604020202020204" pitchFamily="34" charset="0"/>
              <a:buChar char="•"/>
            </a:pPr>
            <a:r>
              <a:rPr kumimoji="1" lang="en-US" altLang="ja-JP" sz="3600" err="1"/>
              <a:t>AssemblyInfo.cs</a:t>
            </a:r>
            <a:r>
              <a:rPr kumimoji="1" lang="ja-JP" altLang="en-US" sz="3600"/>
              <a:t>を削除</a:t>
            </a:r>
            <a:endParaRPr kumimoji="1" lang="en-US" altLang="ja-JP" sz="3600"/>
          </a:p>
          <a:p>
            <a:pPr marL="1428750" lvl="1" indent="-742950">
              <a:buFont typeface="Arial" panose="020B0604020202020204" pitchFamily="34" charset="0"/>
              <a:buChar char="•"/>
            </a:pPr>
            <a:r>
              <a:rPr kumimoji="1" lang="ja-JP" altLang="en-US" sz="3600"/>
              <a:t>参照や</a:t>
            </a:r>
            <a:r>
              <a:rPr kumimoji="1" lang="ja-JP" altLang="en-US" sz="3200"/>
              <a:t>ファイルコピーなどを移行前と同じように追加</a:t>
            </a:r>
            <a:endParaRPr kumimoji="1" lang="en-US" altLang="ja-JP" sz="320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4000"/>
              <a:t>.NET Framework</a:t>
            </a:r>
            <a:r>
              <a:rPr kumimoji="1" lang="ja-JP" altLang="en-US" sz="4000"/>
              <a:t>製のライブラリは</a:t>
            </a:r>
            <a:br>
              <a:rPr kumimoji="1" lang="en-US" altLang="ja-JP" sz="4000"/>
            </a:br>
            <a:r>
              <a:rPr kumimoji="1" lang="en-US" altLang="ja-JP" sz="4000"/>
              <a:t>.NET Core</a:t>
            </a:r>
            <a:r>
              <a:rPr kumimoji="1" lang="ja-JP" altLang="en-US" sz="4000"/>
              <a:t>もしくは</a:t>
            </a:r>
            <a:r>
              <a:rPr kumimoji="1" lang="en-US" altLang="ja-JP" sz="4000"/>
              <a:t>.NET Standard</a:t>
            </a:r>
            <a:r>
              <a:rPr kumimoji="1" lang="ja-JP" altLang="en-US" sz="4000"/>
              <a:t>へ全て移行推奨</a:t>
            </a:r>
            <a:br>
              <a:rPr kumimoji="1" lang="en-US" altLang="ja-JP" sz="4000"/>
            </a:br>
            <a:r>
              <a:rPr kumimoji="1" lang="ja-JP" altLang="en-US" sz="4000"/>
              <a:t>→　動作する可能性はあるが、特定の条件下で</a:t>
            </a:r>
            <a:r>
              <a:rPr kumimoji="1" lang="en-US" altLang="ja-JP" sz="4000"/>
              <a:t>.NET Core</a:t>
            </a:r>
            <a:br>
              <a:rPr kumimoji="1" lang="en-US" altLang="ja-JP" sz="4000"/>
            </a:br>
            <a:r>
              <a:rPr kumimoji="1" lang="ja-JP" altLang="en-US" sz="4000"/>
              <a:t>　　未サポートの</a:t>
            </a:r>
            <a:r>
              <a:rPr kumimoji="1" lang="en-US" altLang="ja-JP" sz="4000"/>
              <a:t>API</a:t>
            </a:r>
            <a:r>
              <a:rPr kumimoji="1" lang="ja-JP" altLang="en-US" sz="4000"/>
              <a:t>を利用している可能性があり危険</a:t>
            </a:r>
            <a:endParaRPr kumimoji="1" lang="en-US" altLang="ja-JP" sz="400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4000"/>
              <a:t>API</a:t>
            </a:r>
            <a:r>
              <a:rPr kumimoji="1" lang="ja-JP" altLang="en-US" sz="4000"/>
              <a:t> </a:t>
            </a:r>
            <a:r>
              <a:rPr kumimoji="1" lang="en-US" altLang="ja-JP" sz="4000"/>
              <a:t>Browser</a:t>
            </a:r>
            <a:r>
              <a:rPr kumimoji="1" lang="ja-JP" altLang="en-US" sz="4000"/>
              <a:t>と友達になろう！</a:t>
            </a:r>
            <a:br>
              <a:rPr kumimoji="1" lang="en-US" altLang="ja-JP" sz="4000"/>
            </a:br>
            <a:r>
              <a:rPr kumimoji="1" lang="en-US" altLang="ja-JP" sz="4000">
                <a:hlinkClick r:id="rId2"/>
              </a:rPr>
              <a:t>https://docs.microsoft.com/ja-jp/dotnet/api/</a:t>
            </a:r>
            <a:endParaRPr kumimoji="1" lang="en-US" altLang="ja-JP" sz="4000"/>
          </a:p>
          <a:p>
            <a:endParaRPr kumimoji="1" lang="ja-JP" altLang="en-US" sz="40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BE622D-6783-466E-BC0A-4743A4E21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653978-6295-434F-ACCD-5A694849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45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093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4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8D90A8E-A21C-49B8-A054-388071AC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.NET Core</a:t>
            </a:r>
            <a:r>
              <a:rPr kumimoji="1" lang="ja-JP" altLang="en-US"/>
              <a:t>でデスクトップアプリを開発するモチベーションとは？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4FBCBD-B962-4070-9CC0-B35E28DD0D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4000"/>
              <a:t>.NET Core 3.0</a:t>
            </a:r>
            <a:r>
              <a:rPr kumimoji="1" lang="ja-JP" altLang="en-US" sz="4000"/>
              <a:t>における</a:t>
            </a:r>
            <a:r>
              <a:rPr kumimoji="1" lang="en-US" altLang="ja-JP" sz="4000"/>
              <a:t>WinForms</a:t>
            </a:r>
            <a:r>
              <a:rPr kumimoji="1" lang="ja-JP" altLang="en-US" sz="4000"/>
              <a:t>・</a:t>
            </a:r>
            <a:r>
              <a:rPr kumimoji="1" lang="en-US" altLang="ja-JP" sz="4000"/>
              <a:t>WPF</a:t>
            </a:r>
            <a:r>
              <a:rPr kumimoji="1" lang="ja-JP" altLang="en-US" sz="4000"/>
              <a:t>のサポート</a:t>
            </a:r>
            <a:endParaRPr kumimoji="1" lang="en-US" altLang="ja-JP" sz="400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/>
              <a:t>開発の中心が</a:t>
            </a:r>
            <a:r>
              <a:rPr kumimoji="1" lang="en-US" altLang="ja-JP" sz="4000"/>
              <a:t>.NET Core</a:t>
            </a:r>
            <a:r>
              <a:rPr kumimoji="1" lang="ja-JP" altLang="en-US" sz="4000"/>
              <a:t>へシフト</a:t>
            </a:r>
            <a:endParaRPr kumimoji="1" lang="en-US" altLang="ja-JP" sz="400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/>
              <a:t>魅力的な</a:t>
            </a:r>
            <a:r>
              <a:rPr kumimoji="1" lang="en-US" altLang="ja-JP" sz="4000"/>
              <a:t>.NET Core</a:t>
            </a:r>
            <a:r>
              <a:rPr kumimoji="1" lang="ja-JP" altLang="en-US" sz="4000"/>
              <a:t>の特徴</a:t>
            </a:r>
          </a:p>
        </p:txBody>
      </p:sp>
    </p:spTree>
    <p:extLst>
      <p:ext uri="{BB962C8B-B14F-4D97-AF65-F5344CB8AC3E}">
        <p14:creationId xmlns:p14="http://schemas.microsoft.com/office/powerpoint/2010/main" val="24517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8D90A8E-A21C-49B8-A054-388071AC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デスクトップ アプリを</a:t>
            </a:r>
            <a:r>
              <a:rPr kumimoji="1" lang="en-US" altLang="ja-JP"/>
              <a:t>.NET Core</a:t>
            </a:r>
            <a:r>
              <a:rPr kumimoji="1" lang="ja-JP" altLang="en-US"/>
              <a:t>で開発するモチベーションとは？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4FBCBD-B962-4070-9CC0-B35E28DD0D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4000"/>
              <a:t>.NET Core 3.0</a:t>
            </a:r>
            <a:r>
              <a:rPr kumimoji="1" lang="ja-JP" altLang="en-US" sz="4000"/>
              <a:t>における</a:t>
            </a:r>
            <a:r>
              <a:rPr kumimoji="1" lang="en-US" altLang="ja-JP" sz="4000"/>
              <a:t>WinForms</a:t>
            </a:r>
            <a:r>
              <a:rPr kumimoji="1" lang="ja-JP" altLang="en-US" sz="4000"/>
              <a:t>・</a:t>
            </a:r>
            <a:r>
              <a:rPr kumimoji="1" lang="en-US" altLang="ja-JP" sz="4000"/>
              <a:t>WPF</a:t>
            </a:r>
            <a:r>
              <a:rPr kumimoji="1" lang="ja-JP" altLang="en-US" sz="4000"/>
              <a:t>のサポート</a:t>
            </a:r>
            <a:endParaRPr kumimoji="1" lang="en-US" altLang="ja-JP" sz="400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4000">
                <a:solidFill>
                  <a:srgbClr val="C00000"/>
                </a:solidFill>
              </a:rPr>
              <a:t>.NET Framework</a:t>
            </a:r>
            <a:r>
              <a:rPr kumimoji="1" lang="ja-JP" altLang="en-US" sz="4000">
                <a:solidFill>
                  <a:srgbClr val="C00000"/>
                </a:solidFill>
              </a:rPr>
              <a:t>は終息し、</a:t>
            </a:r>
            <a:r>
              <a:rPr kumimoji="1" lang="en-US" altLang="ja-JP" sz="4000">
                <a:solidFill>
                  <a:srgbClr val="C00000"/>
                </a:solidFill>
              </a:rPr>
              <a:t>2020</a:t>
            </a:r>
            <a:r>
              <a:rPr kumimoji="1" lang="ja-JP" altLang="en-US" sz="4000">
                <a:solidFill>
                  <a:srgbClr val="C00000"/>
                </a:solidFill>
              </a:rPr>
              <a:t>年には</a:t>
            </a:r>
            <a:r>
              <a:rPr kumimoji="1" lang="en-US" altLang="ja-JP" sz="4000">
                <a:solidFill>
                  <a:srgbClr val="C00000"/>
                </a:solidFill>
              </a:rPr>
              <a:t>.NET 5</a:t>
            </a:r>
            <a:r>
              <a:rPr kumimoji="1" lang="ja-JP" altLang="en-US" sz="4000">
                <a:solidFill>
                  <a:srgbClr val="C00000"/>
                </a:solidFill>
              </a:rPr>
              <a:t>へ統合</a:t>
            </a:r>
            <a:endParaRPr kumimoji="1" lang="en-US" altLang="ja-JP" sz="4000">
              <a:solidFill>
                <a:srgbClr val="C0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/>
              <a:t>魅力的な</a:t>
            </a:r>
            <a:r>
              <a:rPr kumimoji="1" lang="en-US" altLang="ja-JP" sz="4000"/>
              <a:t>.NET Core</a:t>
            </a:r>
            <a:r>
              <a:rPr kumimoji="1" lang="ja-JP" altLang="en-US" sz="4000"/>
              <a:t>の特徴</a:t>
            </a:r>
          </a:p>
        </p:txBody>
      </p:sp>
    </p:spTree>
    <p:extLst>
      <p:ext uri="{BB962C8B-B14F-4D97-AF65-F5344CB8AC3E}">
        <p14:creationId xmlns:p14="http://schemas.microsoft.com/office/powerpoint/2010/main" val="317504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03F27-3831-4472-9C01-6375F28D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.NET Schedule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861E74-2C9B-47A5-8B71-89A9CB6F7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3A58C0-AF2D-4A27-8635-F60299772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7</a:t>
            </a:fld>
            <a:endParaRPr 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B1ADD3C-761F-4320-B3BB-AC4FE584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00" y="1544216"/>
            <a:ext cx="15716199" cy="71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2029A-A925-47B3-9699-2DB15367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開発の中心はすでに</a:t>
            </a:r>
            <a:r>
              <a:rPr kumimoji="1" lang="en-US" altLang="ja-JP" sz="4000" dirty="0"/>
              <a:t>.NET Core</a:t>
            </a:r>
            <a:r>
              <a:rPr kumimoji="1" lang="ja-JP" altLang="en-US" sz="4000" dirty="0"/>
              <a:t>へシフト</a:t>
            </a:r>
            <a:endParaRPr kumimoji="1" lang="en-US" altLang="ja-JP" sz="4000" dirty="0"/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既に</a:t>
            </a:r>
            <a:r>
              <a:rPr kumimoji="1" lang="en-US" altLang="ja-JP" dirty="0"/>
              <a:t>.NET Core</a:t>
            </a:r>
            <a:r>
              <a:rPr kumimoji="1" lang="ja-JP" altLang="en-US" dirty="0"/>
              <a:t>が先行</a:t>
            </a:r>
            <a:endParaRPr kumimoji="1" lang="ja-JP" altLang="en-US" sz="4000" dirty="0"/>
          </a:p>
          <a:p>
            <a:pPr marL="1317625" lvl="1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.NET Framework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ポーティングは後方互換性重視</a:t>
            </a:r>
            <a:br>
              <a:rPr kumimoji="1" lang="en-US" altLang="ja-JP" dirty="0"/>
            </a:br>
            <a:r>
              <a:rPr lang="en-US" altLang="ja-JP" sz="3200" dirty="0">
                <a:hlinkClick r:id="rId3"/>
              </a:rPr>
              <a:t>https://devblogs.microsoft.com/dotnet/announcing-net-standard-2-1/</a:t>
            </a:r>
            <a:endParaRPr kumimoji="1" lang="en-US" altLang="ja-JP" dirty="0"/>
          </a:p>
          <a:p>
            <a:pPr marL="1317625" lvl="1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.NET Framework4.8</a:t>
            </a:r>
            <a:r>
              <a:rPr kumimoji="1" lang="ja-JP" altLang="en-US" dirty="0"/>
              <a:t>は</a:t>
            </a:r>
            <a:r>
              <a:rPr lang="en-US" altLang="ja-JP" dirty="0"/>
              <a:t>.NET Standard 2.0</a:t>
            </a:r>
            <a:r>
              <a:rPr lang="ja-JP" altLang="en-US" dirty="0"/>
              <a:t>相当</a:t>
            </a:r>
            <a:endParaRPr lang="en-US" altLang="ja-JP" dirty="0"/>
          </a:p>
          <a:p>
            <a:pPr marL="1317625" lvl="1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.NET Core 3.0</a:t>
            </a:r>
            <a:r>
              <a:rPr kumimoji="1" lang="ja-JP" altLang="en-US" dirty="0"/>
              <a:t>は</a:t>
            </a:r>
            <a:r>
              <a:rPr kumimoji="1" lang="en-US" altLang="ja-JP" dirty="0"/>
              <a:t>.NET Standard 2.1</a:t>
            </a:r>
            <a:r>
              <a:rPr kumimoji="1" lang="ja-JP" altLang="en-US" dirty="0"/>
              <a:t>相当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240644-017D-42D1-9E92-AA84B090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.NET Framework</a:t>
            </a:r>
            <a:r>
              <a:rPr kumimoji="1" lang="ja-JP" altLang="en-US" dirty="0"/>
              <a:t>は</a:t>
            </a:r>
            <a:r>
              <a:rPr kumimoji="1" lang="en-US" altLang="ja-JP" dirty="0"/>
              <a:t>4.8</a:t>
            </a:r>
            <a:r>
              <a:rPr kumimoji="1" lang="ja-JP" altLang="en-US" dirty="0"/>
              <a:t>で終息へ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EEB028-07B1-488B-A531-8CA5C34C8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BC96C7-E8F3-4C81-A4AB-1ABBD60EC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8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772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8D90A8E-A21C-49B8-A054-388071AC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デスクトップ アプリを</a:t>
            </a:r>
            <a:r>
              <a:rPr kumimoji="1" lang="en-US" altLang="ja-JP"/>
              <a:t>.NET Core</a:t>
            </a:r>
            <a:r>
              <a:rPr kumimoji="1" lang="ja-JP" altLang="en-US"/>
              <a:t>で開発するモチベーションとは？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4FBCBD-B962-4070-9CC0-B35E28DD0D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4000"/>
              <a:t>.NET Core 3.0</a:t>
            </a:r>
            <a:r>
              <a:rPr kumimoji="1" lang="ja-JP" altLang="en-US" sz="4000"/>
              <a:t>における</a:t>
            </a:r>
            <a:r>
              <a:rPr kumimoji="1" lang="en-US" altLang="ja-JP" sz="4000"/>
              <a:t>WinForms</a:t>
            </a:r>
            <a:r>
              <a:rPr kumimoji="1" lang="ja-JP" altLang="en-US" sz="4000"/>
              <a:t>・</a:t>
            </a:r>
            <a:r>
              <a:rPr kumimoji="1" lang="en-US" altLang="ja-JP" sz="4000"/>
              <a:t>WPF</a:t>
            </a:r>
            <a:r>
              <a:rPr kumimoji="1" lang="ja-JP" altLang="en-US" sz="4000"/>
              <a:t>のサポート</a:t>
            </a:r>
            <a:endParaRPr kumimoji="1" lang="en-US" altLang="ja-JP" sz="400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/>
              <a:t>開発の中心が</a:t>
            </a:r>
            <a:r>
              <a:rPr kumimoji="1" lang="en-US" altLang="ja-JP" sz="4000"/>
              <a:t>.NET Core</a:t>
            </a:r>
            <a:r>
              <a:rPr kumimoji="1" lang="ja-JP" altLang="en-US" sz="4000"/>
              <a:t>へシフト</a:t>
            </a:r>
            <a:endParaRPr kumimoji="1" lang="en-US" altLang="ja-JP" sz="400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>
                <a:solidFill>
                  <a:srgbClr val="C00000"/>
                </a:solidFill>
              </a:rPr>
              <a:t>魅力的な</a:t>
            </a:r>
            <a:r>
              <a:rPr kumimoji="1" lang="en-US" altLang="ja-JP" sz="4000">
                <a:solidFill>
                  <a:srgbClr val="C00000"/>
                </a:solidFill>
              </a:rPr>
              <a:t>.NET Core</a:t>
            </a:r>
            <a:r>
              <a:rPr kumimoji="1" lang="ja-JP" altLang="en-US" sz="4000">
                <a:solidFill>
                  <a:srgbClr val="C00000"/>
                </a:solidFill>
              </a:rPr>
              <a:t>の特徴</a:t>
            </a:r>
          </a:p>
        </p:txBody>
      </p:sp>
    </p:spTree>
    <p:extLst>
      <p:ext uri="{BB962C8B-B14F-4D97-AF65-F5344CB8AC3E}">
        <p14:creationId xmlns:p14="http://schemas.microsoft.com/office/powerpoint/2010/main" val="3803535713"/>
      </p:ext>
    </p:extLst>
  </p:cSld>
  <p:clrMapOvr>
    <a:masterClrMapping/>
  </p:clrMapOvr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+ 1c light">
      <a:majorFont>
        <a:latin typeface="M+ 1c light"/>
        <a:ea typeface="M+ 1c light"/>
        <a:cs typeface=""/>
      </a:majorFont>
      <a:minorFont>
        <a:latin typeface="M+ 1c light"/>
        <a:ea typeface="M+ 1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 kumimoji="1" dirty="0" smtClean="0">
            <a:latin typeface="M+ 1c light" panose="020B0403020204020204" pitchFamily="50" charset="-128"/>
            <a:ea typeface="M+ 1c light" panose="020B0403020204020204" pitchFamily="50" charset="-128"/>
            <a:cs typeface="M+ 1c light" panose="020B040302020402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1924</Words>
  <Application>Microsoft Office PowerPoint</Application>
  <PresentationFormat>ユーザー設定</PresentationFormat>
  <Paragraphs>480</Paragraphs>
  <Slides>46</Slides>
  <Notes>41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6" baseType="lpstr">
      <vt:lpstr>Aller Light</vt:lpstr>
      <vt:lpstr>Bebas Neue Bold</vt:lpstr>
      <vt:lpstr>M+ 1c light</vt:lpstr>
      <vt:lpstr>M+ 2p light</vt:lpstr>
      <vt:lpstr>Open Sans Light</vt:lpstr>
      <vt:lpstr>Arial</vt:lpstr>
      <vt:lpstr>Calibri</vt:lpstr>
      <vt:lpstr>Consolas</vt:lpstr>
      <vt:lpstr>Wingdings</vt:lpstr>
      <vt:lpstr>No Header</vt:lpstr>
      <vt:lpstr>.NET Core 3.0時代の デスクトップアプリ開発戦略を考える</vt:lpstr>
      <vt:lpstr>Desktop App Dev Strategy for .NET Core 3.0 Rev.2.0</vt:lpstr>
      <vt:lpstr>Overview</vt:lpstr>
      <vt:lpstr>Desktop App Dev Strategy for .NET Core 3.0</vt:lpstr>
      <vt:lpstr>.NET Coreでデスクトップアプリを開発するモチベーションとは？</vt:lpstr>
      <vt:lpstr>デスクトップ アプリを.NET Coreで開発するモチベーションとは？</vt:lpstr>
      <vt:lpstr>.NET Schedule</vt:lpstr>
      <vt:lpstr>.NET Frameworkは4.8で終息へ</vt:lpstr>
      <vt:lpstr>デスクトップ アプリを.NET Coreで開発するモチベーションとは？</vt:lpstr>
      <vt:lpstr>魅力的な.NET Coreの特徴</vt:lpstr>
      <vt:lpstr>魅力的な.NET Coreの特徴</vt:lpstr>
      <vt:lpstr>PowerPoint プレゼンテーション</vt:lpstr>
      <vt:lpstr>魅力的な.NET Coreの特徴</vt:lpstr>
      <vt:lpstr>Blank WPF Application Size.</vt:lpstr>
      <vt:lpstr>Blank Console Application Size.</vt:lpstr>
      <vt:lpstr>WPF on .NET Core 3.0ならではの選択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MSIX – New Packaging Format</vt:lpstr>
      <vt:lpstr>PowerPoint プレゼンテーション</vt:lpstr>
      <vt:lpstr>Desktop App Dev Strategy for .NET Core 3.0</vt:lpstr>
      <vt:lpstr>PowerPoint プレゼンテーション</vt:lpstr>
      <vt:lpstr>注意事項</vt:lpstr>
      <vt:lpstr>PowerPoint プレゼンテーション</vt:lpstr>
      <vt:lpstr>対象アプリの特徴</vt:lpstr>
      <vt:lpstr>PowerPoint プレゼンテーション</vt:lpstr>
      <vt:lpstr>Point 1</vt:lpstr>
      <vt:lpstr>PowerPoint プレゼンテーション</vt:lpstr>
      <vt:lpstr>Point 2</vt:lpstr>
      <vt:lpstr>PowerPoint プレゼンテーション</vt:lpstr>
      <vt:lpstr>PowerPoint プレゼンテーション</vt:lpstr>
      <vt:lpstr>Xamarinを例に考えると（私には）分かりやすい</vt:lpstr>
      <vt:lpstr>.NET Frameworkと.NET Coreの場合</vt:lpstr>
      <vt:lpstr>なぜ.NET Frameworkのプロジェクト参照が通るのか</vt:lpstr>
      <vt:lpstr>.NET Frameworkと.NET Coreの場合</vt:lpstr>
      <vt:lpstr>.NET Frameworkと.NET Coreの場合</vt:lpstr>
      <vt:lpstr>Point 3</vt:lpstr>
      <vt:lpstr>PowerPoint プレゼンテーション</vt:lpstr>
      <vt:lpstr>不安視してたけど問題なかった箇所</vt:lpstr>
      <vt:lpstr>PowerPoint プレゼンテーション</vt:lpstr>
      <vt:lpstr>まとめ</vt:lpstr>
      <vt:lpstr>まとめ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2019-09-25T21:45:20Z</dcterms:created>
  <dcterms:modified xsi:type="dcterms:W3CDTF">2019-09-25T21:49:05Z</dcterms:modified>
</cp:coreProperties>
</file>