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7" r:id="rId1"/>
  </p:sldMasterIdLst>
  <p:notesMasterIdLst>
    <p:notesMasterId r:id="rId79"/>
  </p:notesMasterIdLst>
  <p:handoutMasterIdLst>
    <p:handoutMasterId r:id="rId80"/>
  </p:handoutMasterIdLst>
  <p:sldIdLst>
    <p:sldId id="279" r:id="rId2"/>
    <p:sldId id="453" r:id="rId3"/>
    <p:sldId id="546" r:id="rId4"/>
    <p:sldId id="547" r:id="rId5"/>
    <p:sldId id="529" r:id="rId6"/>
    <p:sldId id="534" r:id="rId7"/>
    <p:sldId id="535" r:id="rId8"/>
    <p:sldId id="443" r:id="rId9"/>
    <p:sldId id="548" r:id="rId10"/>
    <p:sldId id="549" r:id="rId11"/>
    <p:sldId id="550" r:id="rId12"/>
    <p:sldId id="593" r:id="rId13"/>
    <p:sldId id="531" r:id="rId14"/>
    <p:sldId id="374" r:id="rId15"/>
    <p:sldId id="536" r:id="rId16"/>
    <p:sldId id="464" r:id="rId17"/>
    <p:sldId id="538" r:id="rId18"/>
    <p:sldId id="539" r:id="rId19"/>
    <p:sldId id="540" r:id="rId20"/>
    <p:sldId id="541" r:id="rId21"/>
    <p:sldId id="543" r:id="rId22"/>
    <p:sldId id="552" r:id="rId23"/>
    <p:sldId id="556" r:id="rId24"/>
    <p:sldId id="551" r:id="rId25"/>
    <p:sldId id="553" r:id="rId26"/>
    <p:sldId id="555" r:id="rId27"/>
    <p:sldId id="554" r:id="rId28"/>
    <p:sldId id="545" r:id="rId29"/>
    <p:sldId id="596" r:id="rId30"/>
    <p:sldId id="544" r:id="rId31"/>
    <p:sldId id="557" r:id="rId32"/>
    <p:sldId id="569" r:id="rId33"/>
    <p:sldId id="558" r:id="rId34"/>
    <p:sldId id="560" r:id="rId35"/>
    <p:sldId id="559" r:id="rId36"/>
    <p:sldId id="566" r:id="rId37"/>
    <p:sldId id="563" r:id="rId38"/>
    <p:sldId id="567" r:id="rId39"/>
    <p:sldId id="597" r:id="rId40"/>
    <p:sldId id="570" r:id="rId41"/>
    <p:sldId id="598" r:id="rId42"/>
    <p:sldId id="600" r:id="rId43"/>
    <p:sldId id="568" r:id="rId44"/>
    <p:sldId id="571" r:id="rId45"/>
    <p:sldId id="605" r:id="rId46"/>
    <p:sldId id="572" r:id="rId47"/>
    <p:sldId id="573" r:id="rId48"/>
    <p:sldId id="606" r:id="rId49"/>
    <p:sldId id="576" r:id="rId50"/>
    <p:sldId id="508" r:id="rId51"/>
    <p:sldId id="603" r:id="rId52"/>
    <p:sldId id="607" r:id="rId53"/>
    <p:sldId id="601" r:id="rId54"/>
    <p:sldId id="575" r:id="rId55"/>
    <p:sldId id="577" r:id="rId56"/>
    <p:sldId id="578" r:id="rId57"/>
    <p:sldId id="579" r:id="rId58"/>
    <p:sldId id="581" r:id="rId59"/>
    <p:sldId id="602" r:id="rId60"/>
    <p:sldId id="583" r:id="rId61"/>
    <p:sldId id="582" r:id="rId62"/>
    <p:sldId id="561" r:id="rId63"/>
    <p:sldId id="584" r:id="rId64"/>
    <p:sldId id="609" r:id="rId65"/>
    <p:sldId id="585" r:id="rId66"/>
    <p:sldId id="586" r:id="rId67"/>
    <p:sldId id="587" r:id="rId68"/>
    <p:sldId id="588" r:id="rId69"/>
    <p:sldId id="589" r:id="rId70"/>
    <p:sldId id="590" r:id="rId71"/>
    <p:sldId id="490" r:id="rId72"/>
    <p:sldId id="491" r:id="rId73"/>
    <p:sldId id="592" r:id="rId74"/>
    <p:sldId id="591" r:id="rId75"/>
    <p:sldId id="495" r:id="rId76"/>
    <p:sldId id="496" r:id="rId77"/>
    <p:sldId id="278" r:id="rId78"/>
  </p:sldIdLst>
  <p:sldSz cx="18288000" cy="10287000"/>
  <p:notesSz cx="7099300" cy="10234613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C00000"/>
    <a:srgbClr val="2B91AF"/>
    <a:srgbClr val="EAEAEA"/>
    <a:srgbClr val="F8F8F8"/>
    <a:srgbClr val="FF00FF"/>
    <a:srgbClr val="3333FF"/>
    <a:srgbClr val="0099FF"/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1" autoAdjust="0"/>
    <p:restoredTop sz="64338" autoAdjust="0"/>
  </p:normalViewPr>
  <p:slideViewPr>
    <p:cSldViewPr snapToGrid="0">
      <p:cViewPr varScale="1">
        <p:scale>
          <a:sx n="57" d="100"/>
          <a:sy n="57" d="100"/>
        </p:scale>
        <p:origin x="1350" y="9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-1796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0DB6074-3ABC-45E1-B916-FEC97060DD13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01DD687-6233-47B9-B4B4-25AECA70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69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FD09915-3BD3-4C61-BDA5-20689B9856F8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8129B96-90C9-4C4A-9463-7040911B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5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37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89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3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1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6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5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6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1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286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42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6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7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82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6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236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26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6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85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06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457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927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043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38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87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76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813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562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7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1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67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407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974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38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6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21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06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182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550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49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1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83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893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80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155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48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5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31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84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57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246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28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02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8504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61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8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027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1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069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81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071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890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169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912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719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0972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38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45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29B96-90C9-4C4A-9463-7040911BA0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0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B90A8AF-E326-48C7-9AD6-110A837AE561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bg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C0C71-3241-4375-AAD6-EEF352A4F0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123CEEBB-45E1-4665-B96E-E14EA88A1B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サブタイトル 2">
            <a:extLst>
              <a:ext uri="{FF2B5EF4-FFF2-40B4-BE49-F238E27FC236}">
                <a16:creationId xmlns:a16="http://schemas.microsoft.com/office/drawing/2014/main" id="{D6173ACA-888A-47CB-85F4-F6D3DE2AC7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6CB455D-13C4-43A0-8514-521B063C3CA7}"/>
              </a:ext>
            </a:extLst>
          </p:cNvPr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1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1"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5"/>
            <a:ext cx="13741400" cy="1066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01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28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14971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B9E597D8-5803-4802-BA5F-6ADFA47C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41EE9459-4C5D-4C12-8980-164C2CBFD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12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3187700"/>
            <a:ext cx="18288000" cy="4140200"/>
          </a:xfrm>
          <a:prstGeom prst="rect">
            <a:avLst/>
          </a:prstGeom>
          <a:solidFill>
            <a:srgbClr val="0099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73300" y="4509245"/>
            <a:ext cx="13741400" cy="149711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buNone/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FBE5EEED-4C10-4A6A-92B1-60E15826D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C88881A0-800D-4023-9C3E-153F3E05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03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73300" y="3537283"/>
            <a:ext cx="13728700" cy="185286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0600" y="5697066"/>
            <a:ext cx="13741400" cy="236409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0000"/>
              </a:lnSpc>
              <a:buNone/>
              <a:defRPr sz="2000" baseline="0">
                <a:solidFill>
                  <a:schemeClr val="bg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altLang="ja-JP" dirty="0"/>
              <a:t>Author or subtitle here</a:t>
            </a:r>
            <a:endParaRPr lang="en-US" dirty="0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F0CB7EBB-A385-449B-B319-C793FDE22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50236D65-78B9-48DF-A322-7B971CB67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7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cxnSp>
        <p:nvCxnSpPr>
          <p:cNvPr id="7" name="直線コネクタ 6"/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879893" y="1648325"/>
            <a:ext cx="16441949" cy="78534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>
              <a:defRPr>
                <a:latin typeface="Bebas Neue Bold" panose="020B0606020202050201" pitchFamily="34" charset="0"/>
              </a:defRPr>
            </a:lvl2pPr>
            <a:lvl3pPr>
              <a:defRPr>
                <a:latin typeface="Bebas Neue Bold" panose="020B0606020202050201" pitchFamily="34" charset="0"/>
              </a:defRPr>
            </a:lvl3pPr>
            <a:lvl4pPr>
              <a:defRPr>
                <a:latin typeface="Bebas Neue Bold" panose="020B0606020202050201" pitchFamily="34" charset="0"/>
              </a:defRPr>
            </a:lvl4pPr>
            <a:lvl5pPr>
              <a:defRPr>
                <a:latin typeface="Bebas Neue Bold" panose="020B0606020202050201" pitchFamily="34" charset="0"/>
              </a:defRPr>
            </a:lvl5pPr>
          </a:lstStyle>
          <a:p>
            <a:pPr lvl="0"/>
            <a:r>
              <a:rPr lang="en-US" altLang="ja-JP" dirty="0"/>
              <a:t>Text Here</a:t>
            </a:r>
            <a:endParaRPr lang="ja-JP" altLang="en-US" dirty="0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480AAAB2-77AA-453A-88C4-9D4CF8BAA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BA2CEDAD-93BC-47DB-98FA-B6353C73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D4BE14F-C3D9-4C62-934E-D8EECD95F0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155F484-8A2D-4FEA-A804-C772EFEBBBAB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842765ED-A626-4F7C-ADB6-53079C2CF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0" name="スライド番号プレースホルダー 3">
            <a:extLst>
              <a:ext uri="{FF2B5EF4-FFF2-40B4-BE49-F238E27FC236}">
                <a16:creationId xmlns:a16="http://schemas.microsoft.com/office/drawing/2014/main" id="{D01D6FE6-A0A8-48EA-B2AA-214C2827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783FE9F-FC25-460A-9C5F-FF43E3C7B9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79893" y="1540042"/>
            <a:ext cx="16441949" cy="7726196"/>
          </a:xfrm>
          <a:prstGeom prst="rect">
            <a:avLst/>
          </a:prstGeom>
        </p:spPr>
        <p:txBody>
          <a:bodyPr/>
          <a:lstStyle>
            <a:lvl1pPr marL="742950" indent="-742950">
              <a:lnSpc>
                <a:spcPct val="110000"/>
              </a:lnSpc>
              <a:buFont typeface="+mj-lt"/>
              <a:buAutoNum type="arabicPeriod"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1489075" indent="-733425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2pPr>
            <a:lvl3pPr marL="2368550" indent="-806450">
              <a:lnSpc>
                <a:spcPct val="110000"/>
              </a:lnSpc>
              <a:buFont typeface="+mj-lt"/>
              <a:buAutoNum type="arabicPeriod"/>
              <a:tabLst/>
              <a:defRPr sz="40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3pPr>
            <a:lvl4pPr marL="3027363" indent="-757238">
              <a:lnSpc>
                <a:spcPct val="110000"/>
              </a:lnSpc>
              <a:buFont typeface="+mj-lt"/>
              <a:buAutoNum type="arabicPeriod"/>
              <a:tabLst>
                <a:tab pos="2660650" algn="l"/>
              </a:tabLst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4pPr>
            <a:lvl5pPr marL="3833813" indent="-903288">
              <a:lnSpc>
                <a:spcPct val="110000"/>
              </a:lnSpc>
              <a:buFont typeface="+mj-lt"/>
              <a:buAutoNum type="arabicPeriod"/>
              <a:tabLst/>
              <a:defRPr sz="360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16229" y="469235"/>
            <a:ext cx="17646914" cy="770016"/>
          </a:xfrm>
          <a:prstGeom prst="rect">
            <a:avLst/>
          </a:prstGeom>
        </p:spPr>
        <p:txBody>
          <a:bodyPr anchor="b"/>
          <a:lstStyle>
            <a:lvl1pPr algn="ctr">
              <a:defRPr sz="4000" baseline="0">
                <a:solidFill>
                  <a:srgbClr val="0099FF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</a:lstStyle>
          <a:p>
            <a:r>
              <a:rPr lang="en-US" dirty="0"/>
              <a:t>Slide Title Here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1E675B1-6DC1-4F33-8402-B1981875F07D}"/>
              </a:ext>
            </a:extLst>
          </p:cNvPr>
          <p:cNvCxnSpPr>
            <a:cxnSpLocks/>
          </p:cNvCxnSpPr>
          <p:nvPr userDrawn="1"/>
        </p:nvCxnSpPr>
        <p:spPr>
          <a:xfrm>
            <a:off x="879893" y="1239251"/>
            <a:ext cx="16441949" cy="0"/>
          </a:xfrm>
          <a:prstGeom prst="line">
            <a:avLst/>
          </a:prstGeom>
          <a:ln>
            <a:solidFill>
              <a:srgbClr val="00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5FE70744-3DD0-45C4-ADBA-0559D84E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11" name="スライド番号プレースホルダー 3">
            <a:extLst>
              <a:ext uri="{FF2B5EF4-FFF2-40B4-BE49-F238E27FC236}">
                <a16:creationId xmlns:a16="http://schemas.microsoft.com/office/drawing/2014/main" id="{68B90B0C-D9F3-496E-8D73-E46B1C3B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8CEEA18-6132-4BC5-8049-2768B6424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86" y="129511"/>
            <a:ext cx="1027090" cy="102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2">
            <a:extLst>
              <a:ext uri="{FF2B5EF4-FFF2-40B4-BE49-F238E27FC236}">
                <a16:creationId xmlns:a16="http://schemas.microsoft.com/office/drawing/2014/main" id="{92D7781F-68AE-4A11-BA67-AFF7A1D5B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  <a:prstGeom prst="rect">
            <a:avLst/>
          </a:prstGeom>
        </p:spPr>
        <p:txBody>
          <a:bodyPr/>
          <a:lstStyle>
            <a:lvl1pPr algn="ctr">
              <a:defRPr sz="2000">
                <a:solidFill>
                  <a:schemeClr val="tx1"/>
                </a:solidFill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B0E0493C-71A3-4352-9915-2E63A8163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  <a:prstGeom prst="rect">
            <a:avLst/>
          </a:prstGeom>
        </p:spPr>
        <p:txBody>
          <a:bodyPr/>
          <a:lstStyle>
            <a:lvl1pPr>
              <a:defRPr>
                <a:latin typeface="M+ 2p light" panose="020B0402020203020204" pitchFamily="50" charset="-128"/>
                <a:ea typeface="M+ 2p light" panose="020B0402020203020204" pitchFamily="50" charset="-128"/>
                <a:cs typeface="M+ 2p light" panose="020B0402020203020204" pitchFamily="50" charset="-128"/>
              </a:defRPr>
            </a:lvl1pPr>
          </a:lstStyle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‹#›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6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659" r:id="rId2"/>
    <p:sldLayoutId id="2147483706" r:id="rId3"/>
    <p:sldLayoutId id="2147483680" r:id="rId4"/>
    <p:sldLayoutId id="2147483711" r:id="rId5"/>
    <p:sldLayoutId id="2147483700" r:id="rId6"/>
    <p:sldLayoutId id="2147483701" r:id="rId7"/>
    <p:sldLayoutId id="2147483708" r:id="rId8"/>
    <p:sldLayoutId id="2147483705" r:id="rId9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Char char=""/>
        <a:defRPr sz="27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1pPr>
      <a:lvl2pPr marL="685800" indent="-342900" algn="l" defTabSz="13716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2pPr>
      <a:lvl3pPr marL="109728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4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3pPr>
      <a:lvl4pPr marL="150876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4pPr>
      <a:lvl5pPr marL="1920240" indent="-342900" algn="l" defTabSz="1371600" rtl="0" eaLnBrk="1" latinLnBrk="0" hangingPunct="1">
        <a:lnSpc>
          <a:spcPct val="90000"/>
        </a:lnSpc>
        <a:spcBef>
          <a:spcPts val="900"/>
        </a:spcBef>
        <a:buFont typeface="Wingdings" panose="05000000000000000000" pitchFamily="2" charset="2"/>
        <a:buChar char=""/>
        <a:defRPr sz="2100" kern="1200">
          <a:solidFill>
            <a:schemeClr val="tx1"/>
          </a:solidFill>
          <a:latin typeface="Aller Light" panose="02000503000000020004" pitchFamily="2" charset="0"/>
          <a:ea typeface="A-OTF Shin Go Pro L" panose="020B0300000000000000" pitchFamily="34" charset="-128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witter.com/nuits_jp" TargetMode="External"/><Relationship Id="rId5" Type="http://schemas.openxmlformats.org/officeDocument/2006/relationships/hyperlink" Target="https://blog.nuits.jp/" TargetMode="External"/><Relationship Id="rId4" Type="http://schemas.openxmlformats.org/officeDocument/2006/relationships/hyperlink" Target="http://www.nuits.jp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leancoder.com/uncle-bob/2012/08/13/the-clean-architectur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0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sz="6000" dirty="0"/>
              <a:t>世界一わかりやすい</a:t>
            </a:r>
            <a:r>
              <a:rPr lang="en-US" altLang="ja-JP" sz="6000" dirty="0"/>
              <a:t>Clean Architecture</a:t>
            </a:r>
            <a:endParaRPr lang="en-US" sz="6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ja-JP" sz="3200" dirty="0"/>
              <a:t>~ </a:t>
            </a:r>
            <a:r>
              <a:rPr lang="ja-JP" altLang="en-US" sz="3200" dirty="0"/>
              <a:t>誤解されがちな二つのことと、おさえるべき二つのこと </a:t>
            </a:r>
            <a:r>
              <a:rPr lang="en-US" altLang="ja-JP" sz="3200" dirty="0"/>
              <a:t>~</a:t>
            </a:r>
            <a:endParaRPr lang="en-US" sz="3200" dirty="0"/>
          </a:p>
          <a:p>
            <a:r>
              <a:rPr lang="en-US" sz="2400" dirty="0"/>
              <a:t>Atsushi Nakamura</a:t>
            </a:r>
          </a:p>
        </p:txBody>
      </p:sp>
      <p:cxnSp>
        <p:nvCxnSpPr>
          <p:cNvPr id="11" name="直線コネクタ 10"/>
          <p:cNvCxnSpPr/>
          <p:nvPr/>
        </p:nvCxnSpPr>
        <p:spPr>
          <a:xfrm>
            <a:off x="2260600" y="5438274"/>
            <a:ext cx="137414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8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283206F-FAA6-4215-8587-D1866D7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55756-3219-4DA5-98FE-D039429D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12CA-9AC3-4A33-AF11-9D115D4F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コンテンツ プレースホルダー 9">
            <a:extLst>
              <a:ext uri="{FF2B5EF4-FFF2-40B4-BE49-F238E27FC236}">
                <a16:creationId xmlns:a16="http://schemas.microsoft.com/office/drawing/2014/main" id="{FD17A0D3-B73E-4887-8687-A6419993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735" y="1540042"/>
            <a:ext cx="13865901" cy="8277723"/>
          </a:xfr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今日お話しすることは、あくまで私の解釈です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極端に要約しているので、これがすべてではありません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書籍の記載とやや矛盾する点もあります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しかし、私は今日お話しする二つこそ、</a:t>
            </a: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の本質だと思っています。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105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283206F-FAA6-4215-8587-D1866D7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異論・反論大歓迎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55756-3219-4DA5-98FE-D039429D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12CA-9AC3-4A33-AF11-9D115D4F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コンテンツ プレースホルダー 9">
            <a:extLst>
              <a:ext uri="{FF2B5EF4-FFF2-40B4-BE49-F238E27FC236}">
                <a16:creationId xmlns:a16="http://schemas.microsoft.com/office/drawing/2014/main" id="{FD17A0D3-B73E-4887-8687-A6419993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異論・反論大歓迎です。</a:t>
            </a:r>
            <a:r>
              <a:rPr kumimoji="1" lang="en-US" altLang="ja-JP" baseline="30000" dirty="0"/>
              <a:t>※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オンライン・オフラインいずれでも、ぜひご意見を聞かせてください。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ぜひ議論しましょう！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r">
              <a:buNone/>
            </a:pPr>
            <a:r>
              <a:rPr kumimoji="1" lang="en-US" altLang="ja-JP" sz="3200" dirty="0"/>
              <a:t>※</a:t>
            </a:r>
            <a:r>
              <a:rPr kumimoji="1" lang="ja-JP" altLang="en-US" sz="3200" dirty="0"/>
              <a:t> 聞く耳持たないマサカリはご遠慮ください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237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About</a:t>
            </a:r>
            <a:r>
              <a:rPr kumimoji="1" lang="ja-JP" altLang="en-US" dirty="0"/>
              <a:t> </a:t>
            </a:r>
            <a:r>
              <a:rPr kumimoji="1" lang="en-US" altLang="ja-JP" dirty="0"/>
              <a:t>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989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6B9A669F-2EBD-4B9D-BAAA-7C4DBBD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About Me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72733D-53B9-4F33-8929-B1B761A5B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D1E3BB-B781-42BE-8149-23E4A5C14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761964-AD7F-4F77-8657-526F68BD7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9" y="1322436"/>
            <a:ext cx="3916866" cy="3916866"/>
          </a:xfrm>
          <a:prstGeom prst="rect">
            <a:avLst/>
          </a:prstGeom>
        </p:spPr>
      </p:pic>
      <p:sp>
        <p:nvSpPr>
          <p:cNvPr id="8" name="テキスト プレースホルダー 8">
            <a:extLst>
              <a:ext uri="{FF2B5EF4-FFF2-40B4-BE49-F238E27FC236}">
                <a16:creationId xmlns:a16="http://schemas.microsoft.com/office/drawing/2014/main" id="{219E4D4A-5DF8-40B0-BF8B-0F518FC1BDC7}"/>
              </a:ext>
            </a:extLst>
          </p:cNvPr>
          <p:cNvSpPr txBox="1">
            <a:spLocks/>
          </p:cNvSpPr>
          <p:nvPr/>
        </p:nvSpPr>
        <p:spPr>
          <a:xfrm>
            <a:off x="4005577" y="1454135"/>
            <a:ext cx="14122158" cy="7736704"/>
          </a:xfrm>
          <a:prstGeom prst="rect">
            <a:avLst/>
          </a:prstGeom>
        </p:spPr>
        <p:txBody>
          <a:bodyPr anchor="t"/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中村</a:t>
            </a:r>
            <a:r>
              <a:rPr kumimoji="1" lang="en-US" altLang="ja-JP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kumimoji="1" lang="ja-JP" altLang="en-US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充志</a:t>
            </a:r>
            <a:r>
              <a:rPr kumimoji="1" lang="en-US" altLang="ja-JP" sz="6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/ Atsushi Nakamura</a:t>
            </a:r>
          </a:p>
          <a:p>
            <a:r>
              <a:rPr kumimoji="1" lang="ja-JP" altLang="en-US" sz="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　</a:t>
            </a:r>
            <a:endParaRPr kumimoji="1" lang="en-US" altLang="ja-JP" sz="6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リコージャパン株式会社 所属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Enterprise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（おもに金融）系</a:t>
            </a:r>
            <a:r>
              <a:rPr kumimoji="1" lang="en-US" altLang="ja-JP" sz="3700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SIer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の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IT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アーキテクト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「持続可能なソフトウェア」の探求がライフワーク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2019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年の目標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668780" lvl="2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「世界一わかりやすい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Clean Architecture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」で登壇したい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668780" lvl="2" indent="-571500">
              <a:buFont typeface="Arial" charset="0"/>
              <a:buChar char="•"/>
            </a:pP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「</a:t>
            </a:r>
            <a:r>
              <a:rPr kumimoji="1" lang="en-US" altLang="ja-JP" sz="3700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xUnit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&amp; </a:t>
            </a:r>
            <a:r>
              <a:rPr kumimoji="1" lang="en-US" altLang="ja-JP" sz="3700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Moq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ハンズオン」開催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lvl="1" indent="0">
              <a:buNone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Blog	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4"/>
              </a:rPr>
              <a:t>http://www.nuits.jp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Blog</a:t>
            </a:r>
            <a:r>
              <a:rPr kumimoji="1" lang="ja-JP" altLang="en-US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（英語）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5"/>
              </a:rPr>
              <a:t>https://blog.nuits.jp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Twitter	</a:t>
            </a:r>
            <a:r>
              <a:rPr kumimoji="1" lang="en-US" altLang="ja-JP" sz="37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6"/>
              </a:rPr>
              <a:t>@</a:t>
            </a:r>
            <a:r>
              <a:rPr kumimoji="1" lang="en-US" altLang="ja-JP" sz="3700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  <a:hlinkClick r:id="rId6"/>
              </a:rPr>
              <a:t>nuits_jp</a:t>
            </a: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1257300" lvl="1" indent="-571500">
              <a:buFont typeface="Arial" charset="0"/>
              <a:buChar char="•"/>
            </a:pPr>
            <a:endParaRPr kumimoji="1" lang="en-US" altLang="ja-JP" sz="37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571500" indent="-571500">
              <a:buFont typeface="Arial" charset="0"/>
              <a:buChar char="•"/>
            </a:pPr>
            <a:endParaRPr kumimoji="1" lang="en-US" altLang="ja-JP" sz="40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C5AE7C7-A744-4C5D-9F08-1D33272696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6788648"/>
            <a:ext cx="1914950" cy="303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誤解されがちな二つのこと</a:t>
            </a:r>
          </a:p>
        </p:txBody>
      </p:sp>
    </p:spTree>
    <p:extLst>
      <p:ext uri="{BB962C8B-B14F-4D97-AF65-F5344CB8AC3E}">
        <p14:creationId xmlns:p14="http://schemas.microsoft.com/office/powerpoint/2010/main" val="390155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といえば・・・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34CED3-C36C-4999-AE3A-AA83F8789D7D}"/>
              </a:ext>
            </a:extLst>
          </p:cNvPr>
          <p:cNvSpPr txBox="1"/>
          <p:nvPr/>
        </p:nvSpPr>
        <p:spPr>
          <a:xfrm>
            <a:off x="1783830" y="8757393"/>
            <a:ext cx="1556490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出典：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The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Clean</a:t>
            </a:r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Architecture</a:t>
            </a:r>
          </a:p>
          <a:p>
            <a:r>
              <a:rPr lang="en-US" altLang="ja-JP" sz="3200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  <a:hlinkClick r:id="rId3"/>
              </a:rPr>
              <a:t>https://blog.cleancoder.com/uncle-bob/2012/08/13/the-clean-architecture.html</a:t>
            </a:r>
            <a:endParaRPr kumimoji="1"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19D1135-7735-4359-8A65-B86F5CF50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08" y="1355880"/>
            <a:ext cx="10095156" cy="7284883"/>
          </a:xfrm>
        </p:spPr>
      </p:pic>
    </p:spTree>
    <p:extLst>
      <p:ext uri="{BB962C8B-B14F-4D97-AF65-F5344CB8AC3E}">
        <p14:creationId xmlns:p14="http://schemas.microsoft.com/office/powerpoint/2010/main" val="145498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6024D3DE-AE00-4C10-8D6E-F4922697C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この図が良くできてい過ぎて誤解を招く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12EB2-C475-44EE-AA4D-112E3D0A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2A836-A590-4EBA-8B0A-2A62B02A4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1767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" y="469235"/>
            <a:ext cx="17646914" cy="770016"/>
          </a:xfrm>
        </p:spPr>
        <p:txBody>
          <a:bodyPr/>
          <a:lstStyle/>
          <a:p>
            <a:r>
              <a:rPr kumimoji="1" lang="ja-JP" altLang="en-US" dirty="0"/>
              <a:t>ひとつ目の誤解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2E9A82-1E2F-4E81-AFCA-36E42E016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1949" y="1484822"/>
            <a:ext cx="6895474" cy="599606"/>
          </a:xfrm>
        </p:spPr>
        <p:txBody>
          <a:bodyPr/>
          <a:lstStyle/>
          <a:p>
            <a:pPr algn="ctr"/>
            <a:r>
              <a:rPr kumimoji="1" lang="en-US" altLang="ja-JP" sz="4800" dirty="0"/>
              <a:t>Clean</a:t>
            </a:r>
            <a:r>
              <a:rPr kumimoji="1" lang="ja-JP" altLang="en-US" sz="4800" dirty="0"/>
              <a:t> </a:t>
            </a:r>
            <a:r>
              <a:rPr kumimoji="1" lang="en-US" altLang="ja-JP" sz="4800" dirty="0"/>
              <a:t>Architecture</a:t>
            </a:r>
            <a:r>
              <a:rPr kumimoji="1" lang="ja-JP" altLang="en-US" sz="4800" dirty="0"/>
              <a:t>とは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9AB06BC-22D0-4085-989D-3056A92DAC22}"/>
              </a:ext>
            </a:extLst>
          </p:cNvPr>
          <p:cNvGrpSpPr/>
          <p:nvPr/>
        </p:nvGrpSpPr>
        <p:grpSpPr>
          <a:xfrm>
            <a:off x="963678" y="2820790"/>
            <a:ext cx="16999465" cy="6548288"/>
            <a:chOff x="543954" y="2446036"/>
            <a:chExt cx="16999465" cy="6548288"/>
          </a:xfrm>
        </p:grpSpPr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F07BD9C-5FA6-4B24-A5C8-86EA88D3B497}"/>
                </a:ext>
              </a:extLst>
            </p:cNvPr>
            <p:cNvGrpSpPr/>
            <p:nvPr/>
          </p:nvGrpSpPr>
          <p:grpSpPr>
            <a:xfrm>
              <a:off x="4812934" y="3088824"/>
              <a:ext cx="9802132" cy="5905500"/>
              <a:chOff x="6836951" y="3199899"/>
              <a:chExt cx="9802132" cy="5905500"/>
            </a:xfrm>
          </p:grpSpPr>
          <p:pic>
            <p:nvPicPr>
              <p:cNvPr id="10" name="図 9">
                <a:extLst>
                  <a:ext uri="{FF2B5EF4-FFF2-40B4-BE49-F238E27FC236}">
                    <a16:creationId xmlns:a16="http://schemas.microsoft.com/office/drawing/2014/main" id="{EE655480-082B-4245-921C-A468BDE9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6951" y="3199899"/>
                <a:ext cx="9144000" cy="5905500"/>
              </a:xfrm>
              <a:prstGeom prst="rect">
                <a:avLst/>
              </a:prstGeom>
            </p:spPr>
          </p:pic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75918637-5237-4541-8778-44F799810E27}"/>
                  </a:ext>
                </a:extLst>
              </p:cNvPr>
              <p:cNvSpPr/>
              <p:nvPr/>
            </p:nvSpPr>
            <p:spPr>
              <a:xfrm>
                <a:off x="12801601" y="4316326"/>
                <a:ext cx="3837482" cy="1978702"/>
              </a:xfrm>
              <a:prstGeom prst="roundRect">
                <a:avLst>
                  <a:gd name="adj" fmla="val 6819"/>
                </a:avLst>
              </a:prstGeom>
              <a:solidFill>
                <a:srgbClr val="C00000">
                  <a:alpha val="10196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E9994140-A4F6-4B0A-9A2B-0CE90EFA0458}"/>
                  </a:ext>
                </a:extLst>
              </p:cNvPr>
              <p:cNvSpPr/>
              <p:nvPr/>
            </p:nvSpPr>
            <p:spPr>
              <a:xfrm>
                <a:off x="8811719" y="4016751"/>
                <a:ext cx="1876268" cy="2429019"/>
              </a:xfrm>
              <a:prstGeom prst="roundRect">
                <a:avLst>
                  <a:gd name="adj" fmla="val 6819"/>
                </a:avLst>
              </a:prstGeom>
              <a:solidFill>
                <a:srgbClr val="C00000">
                  <a:alpha val="10196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5DC9B428-F2EB-42FD-A923-95CFC16B0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3325" y="3402288"/>
                <a:ext cx="988394" cy="614463"/>
              </a:xfrm>
              <a:prstGeom prst="straightConnector1">
                <a:avLst/>
              </a:prstGeom>
              <a:ln w="762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DBC7B332-E238-457F-AAE1-98D3254E4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16393" y="6183953"/>
              <a:ext cx="0" cy="711522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81318B2-73B9-47EE-AF05-F1F653B59134}"/>
                </a:ext>
              </a:extLst>
            </p:cNvPr>
            <p:cNvSpPr txBox="1"/>
            <p:nvPr/>
          </p:nvSpPr>
          <p:spPr>
            <a:xfrm>
              <a:off x="10331015" y="6975780"/>
              <a:ext cx="7212404" cy="1432500"/>
            </a:xfrm>
            <a:prstGeom prst="foldedCorne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「レイヤーをこれらに分割しろ」</a:t>
              </a:r>
              <a:endPara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　という意味でもない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BC025FE-0E07-472E-8336-AD5CC673132D}"/>
                </a:ext>
              </a:extLst>
            </p:cNvPr>
            <p:cNvSpPr txBox="1"/>
            <p:nvPr/>
          </p:nvSpPr>
          <p:spPr>
            <a:xfrm>
              <a:off x="543954" y="2446036"/>
              <a:ext cx="10996093" cy="1432500"/>
            </a:xfrm>
            <a:prstGeom prst="foldedCorner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「関心を</a:t>
              </a:r>
              <a:r>
                <a:rPr kumimoji="1" lang="en-US" altLang="ja-JP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Controller</a:t>
              </a:r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や</a:t>
              </a:r>
              <a:r>
                <a:rPr kumimoji="1" lang="en-US" altLang="ja-JP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Use</a:t>
              </a:r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 </a:t>
              </a:r>
              <a:r>
                <a:rPr kumimoji="1" lang="en-US" altLang="ja-JP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Case,</a:t>
              </a:r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 </a:t>
              </a:r>
              <a:r>
                <a:rPr kumimoji="1" lang="en-US" altLang="ja-JP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Entity</a:t>
              </a:r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に分離しろ」</a:t>
              </a:r>
              <a:endPara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　という意味ではないし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7187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32355-7150-471A-9A97-6F765A2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ふたつ目の誤解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945067-437E-4E72-90AF-A258F14262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78010" y="7297393"/>
            <a:ext cx="13114282" cy="2696274"/>
          </a:xfrm>
        </p:spPr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Presentation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MVC</a:t>
            </a:r>
            <a:r>
              <a:rPr kumimoji="1" lang="ja-JP" altLang="en-US" dirty="0"/>
              <a:t>的に分離しろ（</a:t>
            </a:r>
            <a:r>
              <a:rPr kumimoji="1" lang="en-US" altLang="ja-JP" dirty="0"/>
              <a:t>MVVM</a:t>
            </a:r>
            <a:r>
              <a:rPr kumimoji="1" lang="ja-JP" altLang="en-US" dirty="0"/>
              <a:t>などの否定）」</a:t>
            </a:r>
            <a:endParaRPr kumimoji="1" lang="en-US" altLang="ja-JP" dirty="0"/>
          </a:p>
          <a:p>
            <a:r>
              <a:rPr kumimoji="1" lang="ja-JP" altLang="en-US" dirty="0"/>
              <a:t>　という意味ではないし</a:t>
            </a:r>
            <a:endParaRPr kumimoji="1" lang="en-US" altLang="ja-JP" dirty="0"/>
          </a:p>
          <a:p>
            <a:r>
              <a:rPr kumimoji="1" lang="ja-JP" altLang="en-US" dirty="0"/>
              <a:t>「データや処理の流れを一方通行にしろ」</a:t>
            </a:r>
            <a:endParaRPr kumimoji="1" lang="en-US" altLang="ja-JP" dirty="0"/>
          </a:p>
          <a:p>
            <a:r>
              <a:rPr kumimoji="1" lang="ja-JP" altLang="en-US" dirty="0"/>
              <a:t>　という意味でもない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592F78-BC2E-4F77-9616-44831CEA7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56C53B-278B-436A-BCAD-7E87EA693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53FA7C-1699-429F-91CA-373748267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772" y="1792803"/>
            <a:ext cx="6336456" cy="5194752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7CD69CB-EEC6-4F20-9B38-678E4848AF21}"/>
              </a:ext>
            </a:extLst>
          </p:cNvPr>
          <p:cNvGrpSpPr/>
          <p:nvPr/>
        </p:nvGrpSpPr>
        <p:grpSpPr>
          <a:xfrm>
            <a:off x="13166668" y="2222808"/>
            <a:ext cx="4986420" cy="4780195"/>
            <a:chOff x="13301580" y="1902958"/>
            <a:chExt cx="4986420" cy="4780195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B6705F3-6AD0-464A-9CBF-E5601BB4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7390" y="2156873"/>
              <a:ext cx="4114800" cy="4526280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746A9AC-89C9-4D73-883F-62283370264A}"/>
                </a:ext>
              </a:extLst>
            </p:cNvPr>
            <p:cNvSpPr txBox="1"/>
            <p:nvPr/>
          </p:nvSpPr>
          <p:spPr>
            <a:xfrm>
              <a:off x="13301580" y="1902958"/>
              <a:ext cx="498642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MVC</a:t>
              </a:r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 </a:t>
              </a:r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Model</a:t>
              </a:r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（出展</a:t>
              </a:r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Wikipedia</a:t>
              </a:r>
              <a:r>
                <a:rPr kumimoji="1" lang="ja-JP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79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6024D3DE-AE00-4C10-8D6E-F4922697C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では、どういう意味か？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812EB2-C475-44EE-AA4D-112E3D0A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42A836-A590-4EBA-8B0A-2A62B02A4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19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528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FF6B0B79-7720-4019-87EC-8D0A74B1A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ふたつ質問させてください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11B8CB-246B-4B76-A321-84DB0B11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27D58B-4938-4294-8C91-E955981B3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896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" y="469235"/>
            <a:ext cx="17646914" cy="770016"/>
          </a:xfrm>
        </p:spPr>
        <p:txBody>
          <a:bodyPr/>
          <a:lstStyle/>
          <a:p>
            <a:r>
              <a:rPr kumimoji="1" lang="ja-JP" altLang="en-US" dirty="0"/>
              <a:t>図の解釈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47C2422-CB3A-4B84-9740-F4F46EF1877A}"/>
              </a:ext>
            </a:extLst>
          </p:cNvPr>
          <p:cNvGrpSpPr/>
          <p:nvPr/>
        </p:nvGrpSpPr>
        <p:grpSpPr>
          <a:xfrm>
            <a:off x="8183539" y="2581776"/>
            <a:ext cx="9250022" cy="5905500"/>
            <a:chOff x="5396459" y="3912265"/>
            <a:chExt cx="9250022" cy="5905500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E655480-082B-4245-921C-A468BDE9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2481" y="3912265"/>
              <a:ext cx="9144000" cy="5905500"/>
            </a:xfrm>
            <a:prstGeom prst="rect">
              <a:avLst/>
            </a:prstGeom>
          </p:spPr>
        </p:pic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E9994140-A4F6-4B0A-9A2B-0CE90EFA0458}"/>
                </a:ext>
              </a:extLst>
            </p:cNvPr>
            <p:cNvSpPr/>
            <p:nvPr/>
          </p:nvSpPr>
          <p:spPr>
            <a:xfrm>
              <a:off x="5396459" y="6475750"/>
              <a:ext cx="2818151" cy="614463"/>
            </a:xfrm>
            <a:prstGeom prst="roundRect">
              <a:avLst>
                <a:gd name="adj" fmla="val 6819"/>
              </a:avLst>
            </a:prstGeom>
            <a:solidFill>
              <a:srgbClr val="C00000">
                <a:alpha val="1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C025FE-0E07-472E-8336-AD5CC673132D}"/>
              </a:ext>
            </a:extLst>
          </p:cNvPr>
          <p:cNvSpPr txBox="1"/>
          <p:nvPr/>
        </p:nvSpPr>
        <p:spPr>
          <a:xfrm>
            <a:off x="793698" y="1670905"/>
            <a:ext cx="16639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「依存性は、内側（上位レベルの方針）だけに</a:t>
            </a:r>
            <a:endParaRPr kumimoji="1"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  <a:p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　向かっていなければいけない。」</a:t>
            </a:r>
            <a:r>
              <a: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※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スライド番号プレースホルダー 3">
            <a:extLst>
              <a:ext uri="{FF2B5EF4-FFF2-40B4-BE49-F238E27FC236}">
                <a16:creationId xmlns:a16="http://schemas.microsoft.com/office/drawing/2014/main" id="{9847B7A8-9F91-4F61-85A8-AAD7DA970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CE6CF5-B661-4849-8F7F-45A60E1CEB90}"/>
              </a:ext>
            </a:extLst>
          </p:cNvPr>
          <p:cNvSpPr txBox="1"/>
          <p:nvPr/>
        </p:nvSpPr>
        <p:spPr>
          <a:xfrm>
            <a:off x="1034322" y="9182202"/>
            <a:ext cx="9618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※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出典：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Clean Architecture</a:t>
            </a: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　達人に学ぶソフトウェアの構造と設計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C9B428-F2EB-42FD-A923-95CFC16B04CA}"/>
              </a:ext>
            </a:extLst>
          </p:cNvPr>
          <p:cNvCxnSpPr>
            <a:cxnSpLocks/>
          </p:cNvCxnSpPr>
          <p:nvPr/>
        </p:nvCxnSpPr>
        <p:spPr>
          <a:xfrm>
            <a:off x="6325069" y="3173919"/>
            <a:ext cx="1858470" cy="197134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65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09" y="424264"/>
            <a:ext cx="17646914" cy="770016"/>
          </a:xfrm>
        </p:spPr>
        <p:txBody>
          <a:bodyPr/>
          <a:lstStyle/>
          <a:p>
            <a:r>
              <a:rPr kumimoji="1" lang="ja-JP" altLang="en-US" dirty="0"/>
              <a:t>図の解釈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1B8473A-2C0F-4C58-812D-C221A03D0BC6}"/>
              </a:ext>
            </a:extLst>
          </p:cNvPr>
          <p:cNvGrpSpPr/>
          <p:nvPr/>
        </p:nvGrpSpPr>
        <p:grpSpPr>
          <a:xfrm>
            <a:off x="1720835" y="2524759"/>
            <a:ext cx="14897662" cy="6781800"/>
            <a:chOff x="346209" y="2001516"/>
            <a:chExt cx="14897662" cy="6781800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4ECB8FF0-647E-463D-B279-FDF1CF413A86}"/>
                </a:ext>
              </a:extLst>
            </p:cNvPr>
            <p:cNvGrpSpPr/>
            <p:nvPr/>
          </p:nvGrpSpPr>
          <p:grpSpPr>
            <a:xfrm>
              <a:off x="346209" y="2001516"/>
              <a:ext cx="9398000" cy="6781800"/>
              <a:chOff x="285937" y="1342868"/>
              <a:chExt cx="9398000" cy="6781800"/>
            </a:xfrm>
          </p:grpSpPr>
          <p:pic>
            <p:nvPicPr>
              <p:cNvPr id="19" name="図 18">
                <a:extLst>
                  <a:ext uri="{FF2B5EF4-FFF2-40B4-BE49-F238E27FC236}">
                    <a16:creationId xmlns:a16="http://schemas.microsoft.com/office/drawing/2014/main" id="{C1836C69-0D13-4261-8ADA-229E975CB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937" y="1342868"/>
                <a:ext cx="9398000" cy="6781800"/>
              </a:xfrm>
              <a:prstGeom prst="rect">
                <a:avLst/>
              </a:prstGeom>
            </p:spPr>
          </p:pic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28B3081C-A574-4935-ABDE-6E92590AE102}"/>
                  </a:ext>
                </a:extLst>
              </p:cNvPr>
              <p:cNvSpPr/>
              <p:nvPr/>
            </p:nvSpPr>
            <p:spPr>
              <a:xfrm>
                <a:off x="6115675" y="5391114"/>
                <a:ext cx="3238186" cy="2493711"/>
              </a:xfrm>
              <a:prstGeom prst="roundRect">
                <a:avLst>
                  <a:gd name="adj" fmla="val 6819"/>
                </a:avLst>
              </a:prstGeom>
              <a:solidFill>
                <a:srgbClr val="C00000">
                  <a:alpha val="10196"/>
                </a:srgbClr>
              </a:solidFill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endParaRP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45A841F-415E-4240-8C59-0D07910E4F7F}"/>
                </a:ext>
              </a:extLst>
            </p:cNvPr>
            <p:cNvSpPr txBox="1"/>
            <p:nvPr/>
          </p:nvSpPr>
          <p:spPr>
            <a:xfrm>
              <a:off x="10126174" y="6323176"/>
              <a:ext cx="51176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こうすればよい </a:t>
              </a:r>
              <a:r>
                <a:rPr kumimoji="1" lang="en-US" altLang="ja-JP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※</a:t>
              </a:r>
              <a:endPara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41ED56C4-AE63-42B1-9383-78A698D52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2962" y="6715593"/>
              <a:ext cx="603212" cy="253914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B4E35F9-6751-45DC-ADC9-F3A48A991EF7}"/>
              </a:ext>
            </a:extLst>
          </p:cNvPr>
          <p:cNvSpPr txBox="1"/>
          <p:nvPr/>
        </p:nvSpPr>
        <p:spPr>
          <a:xfrm>
            <a:off x="1875471" y="1536354"/>
            <a:ext cx="1458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内側の変化に応じて、外側を呼び出したい場合どうすればよいのか？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30" name="スライド番号プレースホルダー 3">
            <a:extLst>
              <a:ext uri="{FF2B5EF4-FFF2-40B4-BE49-F238E27FC236}">
                <a16:creationId xmlns:a16="http://schemas.microsoft.com/office/drawing/2014/main" id="{DB54667E-B161-4C17-B033-D5077F2B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FE3AA4-75D9-4D32-A717-F5F479B180C7}"/>
              </a:ext>
            </a:extLst>
          </p:cNvPr>
          <p:cNvSpPr txBox="1"/>
          <p:nvPr/>
        </p:nvSpPr>
        <p:spPr>
          <a:xfrm>
            <a:off x="13267996" y="8673362"/>
            <a:ext cx="442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※</a:t>
            </a:r>
            <a:r>
              <a:rPr kumimoji="1" lang="ja-JP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より厳密な意図は後述</a:t>
            </a:r>
          </a:p>
        </p:txBody>
      </p:sp>
    </p:spTree>
    <p:extLst>
      <p:ext uri="{BB962C8B-B14F-4D97-AF65-F5344CB8AC3E}">
        <p14:creationId xmlns:p14="http://schemas.microsoft.com/office/powerpoint/2010/main" val="2343844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それあってますか？</a:t>
            </a:r>
          </a:p>
        </p:txBody>
      </p:sp>
    </p:spTree>
    <p:extLst>
      <p:ext uri="{BB962C8B-B14F-4D97-AF65-F5344CB8AC3E}">
        <p14:creationId xmlns:p14="http://schemas.microsoft.com/office/powerpoint/2010/main" val="395580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字幕 5">
            <a:extLst>
              <a:ext uri="{FF2B5EF4-FFF2-40B4-BE49-F238E27FC236}">
                <a16:creationId xmlns:a16="http://schemas.microsoft.com/office/drawing/2014/main" id="{09C41A71-DBD4-43CD-82F4-8D52509D9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はい（当者比）</a:t>
            </a:r>
          </a:p>
        </p:txBody>
      </p:sp>
    </p:spTree>
    <p:extLst>
      <p:ext uri="{BB962C8B-B14F-4D97-AF65-F5344CB8AC3E}">
        <p14:creationId xmlns:p14="http://schemas.microsoft.com/office/powerpoint/2010/main" val="96068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23F3087-ADF2-46AA-85BB-1F3AF5AE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sz="6000" dirty="0"/>
              <a:t> - The architecture rules are the same! -</a:t>
            </a:r>
          </a:p>
          <a:p>
            <a:pPr marL="0" indent="0" algn="ctr">
              <a:buNone/>
            </a:pPr>
            <a:r>
              <a:rPr kumimoji="1" lang="ja-JP" altLang="en-US" dirty="0"/>
              <a:t>（邦訳：アーキテクチャのルールはどれも同じである！）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7893AAD-0611-42BC-8710-4DAE0A0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著者は明言しています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736962-509B-4586-820D-00DE5394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62ACF6-9131-4FB8-87C9-89141C09A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85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すべてが同一アーキテクチャに帰結するとすれば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F97ACA6-6986-45DA-9FEE-E8BDD6C325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24275" y="1648326"/>
            <a:ext cx="9238868" cy="4857406"/>
          </a:xfrm>
        </p:spPr>
        <p:txBody>
          <a:bodyPr/>
          <a:lstStyle/>
          <a:p>
            <a:r>
              <a:rPr kumimoji="1" lang="ja-JP" altLang="en-US" dirty="0"/>
              <a:t>以下は、あくまで一例であることは自明</a:t>
            </a:r>
            <a:endParaRPr kumimoji="1" lang="en-US" altLang="ja-JP" dirty="0"/>
          </a:p>
          <a:p>
            <a:endParaRPr kumimoji="1" lang="en-US" altLang="ja-JP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ja-JP" altLang="en-US" dirty="0"/>
              <a:t>レイヤーが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つ</a:t>
            </a:r>
            <a:r>
              <a:rPr kumimoji="1" lang="en-US" altLang="ja-JP" baseline="30000" dirty="0"/>
              <a:t>※1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dirty="0"/>
              <a:t>UI</a:t>
            </a:r>
            <a:r>
              <a:rPr kumimoji="1" lang="ja-JP" altLang="en-US" dirty="0"/>
              <a:t>が</a:t>
            </a:r>
            <a:r>
              <a:rPr kumimoji="1" lang="en-US" altLang="ja-JP" dirty="0"/>
              <a:t>MVC</a:t>
            </a:r>
            <a:r>
              <a:rPr kumimoji="1" lang="ja-JP" altLang="en-US" dirty="0"/>
              <a:t>的である</a:t>
            </a:r>
            <a:endParaRPr kumimoji="1" lang="en-US" altLang="ja-JP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dirty="0"/>
              <a:t>Web</a:t>
            </a:r>
            <a:r>
              <a:rPr kumimoji="1" lang="ja-JP" altLang="en-US" dirty="0"/>
              <a:t>限定</a:t>
            </a:r>
            <a:endParaRPr kumimoji="1" lang="en-US" altLang="ja-JP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en-US" altLang="ja-JP" dirty="0"/>
              <a:t>Output</a:t>
            </a:r>
            <a:r>
              <a:rPr kumimoji="1" lang="ja-JP" altLang="en-US" dirty="0"/>
              <a:t> 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は</a:t>
            </a:r>
            <a:r>
              <a:rPr kumimoji="1" lang="en-US" altLang="ja-JP" dirty="0"/>
              <a:t>Use</a:t>
            </a:r>
            <a:r>
              <a:rPr kumimoji="1" lang="ja-JP" altLang="en-US" dirty="0"/>
              <a:t> </a:t>
            </a:r>
            <a:r>
              <a:rPr kumimoji="1" lang="en-US" altLang="ja-JP" dirty="0"/>
              <a:t>Case</a:t>
            </a:r>
            <a:r>
              <a:rPr kumimoji="1" lang="ja-JP" altLang="en-US" dirty="0"/>
              <a:t>との間「だけ」にある</a:t>
            </a:r>
            <a:r>
              <a:rPr kumimoji="1" lang="en-US" altLang="ja-JP" baseline="30000" dirty="0"/>
              <a:t>※2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kumimoji="1" lang="ja-JP" altLang="en-US" dirty="0"/>
              <a:t>中央が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じゃなくて</a:t>
            </a:r>
            <a:r>
              <a:rPr kumimoji="1" lang="en-US" altLang="ja-JP" dirty="0"/>
              <a:t>Entities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19D1135-7735-4359-8A65-B86F5CF507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29" y="1648325"/>
            <a:ext cx="7673975" cy="5538787"/>
          </a:xfrm>
          <a:prstGeom prst="rect">
            <a:avLst/>
          </a:prstGeom>
        </p:spPr>
      </p:pic>
      <p:sp>
        <p:nvSpPr>
          <p:cNvPr id="7" name="コンテンツ プレースホルダー 1">
            <a:extLst>
              <a:ext uri="{FF2B5EF4-FFF2-40B4-BE49-F238E27FC236}">
                <a16:creationId xmlns:a16="http://schemas.microsoft.com/office/drawing/2014/main" id="{5F21E7E4-B050-4C1A-AE34-90012149207A}"/>
              </a:ext>
            </a:extLst>
          </p:cNvPr>
          <p:cNvSpPr txBox="1">
            <a:spLocks/>
          </p:cNvSpPr>
          <p:nvPr/>
        </p:nvSpPr>
        <p:spPr>
          <a:xfrm>
            <a:off x="8724275" y="7869835"/>
            <a:ext cx="9238868" cy="2128603"/>
          </a:xfrm>
          <a:prstGeom prst="rect">
            <a:avLst/>
          </a:prstGeom>
        </p:spPr>
        <p:txBody>
          <a:bodyPr anchor="b"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Wingdings" panose="05000000000000000000" pitchFamily="2" charset="2"/>
              <a:buChar char=""/>
              <a:defRPr sz="27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1pPr>
            <a:lvl2pPr marL="6858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2pPr>
            <a:lvl3pPr marL="109728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4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3pPr>
            <a:lvl4pPr marL="150876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4pPr>
            <a:lvl5pPr marL="1920240" indent="-342900" algn="l" defTabSz="1371600" rtl="0" eaLnBrk="1" latinLnBrk="0" hangingPunct="1">
              <a:lnSpc>
                <a:spcPct val="90000"/>
              </a:lnSpc>
              <a:spcBef>
                <a:spcPts val="900"/>
              </a:spcBef>
              <a:buFont typeface="Wingdings" panose="05000000000000000000" pitchFamily="2" charset="2"/>
              <a:buChar char=""/>
              <a:defRPr sz="2100" kern="1200">
                <a:solidFill>
                  <a:schemeClr val="tx1"/>
                </a:solidFill>
                <a:latin typeface="Aller Light" panose="02000503000000020004" pitchFamily="2" charset="0"/>
                <a:ea typeface="A-OTF Shin Go Pro L" panose="020B0300000000000000" pitchFamily="34" charset="-128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※1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とは限らないと書籍にも明記されている</a:t>
            </a:r>
            <a:endParaRPr kumimoji="1" lang="en-US" altLang="ja-JP" dirty="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※2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event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みたいな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Pub/Sub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が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Use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Case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限定じゃ困っちゃう</a:t>
            </a:r>
          </a:p>
        </p:txBody>
      </p:sp>
    </p:spTree>
    <p:extLst>
      <p:ext uri="{BB962C8B-B14F-4D97-AF65-F5344CB8AC3E}">
        <p14:creationId xmlns:p14="http://schemas.microsoft.com/office/powerpoint/2010/main" val="108732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CB31D-FFD3-451F-A8AC-8BA0B6FA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あくまで例示であると取れる記載もある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FD875-7228-452F-BD2A-514FEF79ED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9893" y="1663316"/>
            <a:ext cx="16441949" cy="7853483"/>
          </a:xfrm>
        </p:spPr>
        <p:txBody>
          <a:bodyPr/>
          <a:lstStyle/>
          <a:p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説明の冒頭に、著名なアーキテクチャ（</a:t>
            </a:r>
            <a:r>
              <a:rPr kumimoji="1" lang="en-US" altLang="ja-JP" dirty="0"/>
              <a:t>Hexagonal,</a:t>
            </a:r>
            <a:r>
              <a:rPr kumimoji="1" lang="ja-JP" altLang="en-US" dirty="0"/>
              <a:t> </a:t>
            </a:r>
            <a:r>
              <a:rPr kumimoji="1" lang="en-US" altLang="ja-JP" dirty="0"/>
              <a:t>Onion,</a:t>
            </a:r>
            <a:r>
              <a:rPr kumimoji="1" lang="ja-JP" altLang="en-US" dirty="0"/>
              <a:t> </a:t>
            </a:r>
            <a:r>
              <a:rPr kumimoji="1" lang="en-US" altLang="ja-JP" dirty="0"/>
              <a:t>etc...</a:t>
            </a:r>
            <a:r>
              <a:rPr kumimoji="1" lang="ja-JP" altLang="en-US" dirty="0"/>
              <a:t>）には類似の共通点が見られるとある。</a:t>
            </a:r>
            <a:endParaRPr kumimoji="1" lang="en-US" altLang="ja-JP" dirty="0"/>
          </a:p>
          <a:p>
            <a:r>
              <a:rPr kumimoji="1" lang="ja-JP" altLang="en-US" dirty="0"/>
              <a:t>そして続けてこう記載されている。</a:t>
            </a:r>
            <a:endParaRPr kumimoji="1" lang="en-US" altLang="ja-JP" dirty="0"/>
          </a:p>
          <a:p>
            <a:pPr marL="342900" lvl="1" indent="0">
              <a:buNone/>
            </a:pPr>
            <a:endParaRPr kumimoji="1" lang="en-US" altLang="ja-JP" dirty="0"/>
          </a:p>
          <a:p>
            <a:pPr marL="342900" lvl="1" indent="0">
              <a:buNone/>
            </a:pPr>
            <a:r>
              <a:rPr kumimoji="1" lang="en-US" altLang="ja-JP" sz="3200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The diagram in Figure is an attempt at integrating all these architectures into a single actionable idea.</a:t>
            </a:r>
          </a:p>
          <a:p>
            <a:pPr marL="342900" lvl="1" indent="0">
              <a:buNone/>
            </a:pPr>
            <a:r>
              <a:rPr kumimoji="1" lang="ja-JP" altLang="en-US" sz="3200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（邦訳：図は、これらのすべてのアーキテクチャを単一の実行可能なアイデアに統合したものである。）</a:t>
            </a:r>
            <a:endParaRPr kumimoji="1" lang="en-US" altLang="ja-JP" sz="3200" dirty="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  <a:p>
            <a:pPr marL="342900" lvl="1" indent="0">
              <a:buNone/>
            </a:pPr>
            <a:endParaRPr kumimoji="1" lang="en-US" altLang="ja-JP" sz="3200" dirty="0"/>
          </a:p>
          <a:p>
            <a:pPr indent="-342900"/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該当の図は、アーキテクチャは全て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Clean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Architecture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で説明可能であることを例示したモデルであり、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Clean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 </a:t>
            </a:r>
            <a:r>
              <a:rPr kumimoji="1" lang="en-US" altLang="ja-JP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Architecture</a:t>
            </a:r>
            <a:r>
              <a: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を採用したソフトウェアの具体例の一つにすぎない</a:t>
            </a:r>
            <a:endParaRPr kumimoji="1" lang="en-US" altLang="ja-JP" dirty="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E40442-E566-4A49-9198-705A1F4E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A8E5A1-A45A-4BBE-9C80-9AA511975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869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F23F3087-ADF2-46AA-85BB-1F3AF5AE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297" y="3364941"/>
            <a:ext cx="11444777" cy="6452824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ja-JP" altLang="en-US" sz="5400" dirty="0"/>
              <a:t>どんなソフトウェアにも適用可能な</a:t>
            </a:r>
            <a:endParaRPr kumimoji="1" lang="en-US" altLang="ja-JP" sz="5400" dirty="0"/>
          </a:p>
          <a:p>
            <a:pPr marL="0" indent="0" algn="ctr">
              <a:buNone/>
            </a:pPr>
            <a:r>
              <a:rPr kumimoji="1" lang="ja-JP" altLang="en-US" sz="5400" dirty="0"/>
              <a:t>普遍的なアーキテクチャである</a:t>
            </a:r>
            <a:endParaRPr kumimoji="1" lang="en-US" altLang="ja-JP" sz="5400" dirty="0"/>
          </a:p>
          <a:p>
            <a:pPr marL="0" indent="0" algn="ctr">
              <a:buNone/>
            </a:pPr>
            <a:endParaRPr kumimoji="1" lang="en-US" altLang="ja-JP" sz="5400" dirty="0"/>
          </a:p>
          <a:p>
            <a:pPr marL="0" indent="0" algn="ctr">
              <a:buNone/>
            </a:pPr>
            <a:endParaRPr kumimoji="1" lang="en-US" altLang="ja-JP" sz="5400" dirty="0"/>
          </a:p>
          <a:p>
            <a:pPr marL="0" indent="0">
              <a:buNone/>
            </a:pPr>
            <a:r>
              <a:rPr kumimoji="1" lang="ja-JP" altLang="en-US" sz="2800" dirty="0"/>
              <a:t>だって↓だって言うし</a:t>
            </a:r>
            <a:endParaRPr kumimoji="1" lang="en-US" altLang="ja-JP" sz="2800" dirty="0"/>
          </a:p>
          <a:p>
            <a:pPr marL="0" indent="0">
              <a:buNone/>
            </a:pPr>
            <a:r>
              <a:rPr kumimoji="1" lang="en-US" altLang="ja-JP" sz="2800" dirty="0"/>
              <a:t> - The architecture rules are the same! -</a:t>
            </a:r>
          </a:p>
          <a:p>
            <a:pPr marL="0" indent="0">
              <a:buNone/>
            </a:pPr>
            <a:r>
              <a:rPr kumimoji="1" lang="ja-JP" altLang="en-US" sz="2800" dirty="0"/>
              <a:t>（邦訳：アーキテクチャのルールはどれも同じである！）</a:t>
            </a:r>
            <a:endParaRPr kumimoji="1" lang="en-US" altLang="ja-JP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7893AAD-0611-42BC-8710-4DAE0A0A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Chean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とは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736962-509B-4586-820D-00DE53943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62ACF6-9131-4FB8-87C9-89141C09A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27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0382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おさえるべき二つのこと</a:t>
            </a:r>
          </a:p>
        </p:txBody>
      </p:sp>
    </p:spTree>
    <p:extLst>
      <p:ext uri="{BB962C8B-B14F-4D97-AF65-F5344CB8AC3E}">
        <p14:creationId xmlns:p14="http://schemas.microsoft.com/office/powerpoint/2010/main" val="255266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4B836A4-5D58-436D-A42F-4EDCBCC2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94" y="1662279"/>
            <a:ext cx="16807983" cy="7726196"/>
          </a:xfr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ひとつ目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5400" dirty="0"/>
              <a:t>「依存性は、より上位レベルの方針に</a:t>
            </a:r>
            <a:r>
              <a:rPr kumimoji="1" lang="ja-JP" altLang="en-US" sz="8000" dirty="0">
                <a:solidFill>
                  <a:srgbClr val="C00000"/>
                </a:solidFill>
              </a:rPr>
              <a:t>のみ</a:t>
            </a:r>
            <a:r>
              <a:rPr kumimoji="1" lang="ja-JP" altLang="en-US" sz="5400" dirty="0"/>
              <a:t>向けよ」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5F5F5"/>
              </a:solidFill>
            </a:endParaRPr>
          </a:p>
          <a:p>
            <a:pPr marL="0" indent="0">
              <a:buNone/>
            </a:pPr>
            <a:r>
              <a:rPr kumimoji="1" lang="ja-JP" altLang="en-US" dirty="0">
                <a:solidFill>
                  <a:srgbClr val="F5F5F5"/>
                </a:solidFill>
              </a:rPr>
              <a:t>ふたつ目</a:t>
            </a:r>
            <a:endParaRPr kumimoji="1" lang="en-US" altLang="ja-JP" dirty="0">
              <a:solidFill>
                <a:srgbClr val="F5F5F5"/>
              </a:solidFill>
            </a:endParaRPr>
          </a:p>
          <a:p>
            <a:pPr marL="0" indent="0">
              <a:buNone/>
            </a:pPr>
            <a:r>
              <a:rPr kumimoji="1" lang="ja-JP" altLang="en-US" sz="5400" dirty="0">
                <a:solidFill>
                  <a:srgbClr val="F5F5F5"/>
                </a:solidFill>
              </a:rPr>
              <a:t>「制御の流れと依存方向は分離しコントロールせよ」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CC8EAC-EB6D-4363-BE84-D3B21882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おさえるべき二つのこと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D227F2-FD46-4122-A067-1A67C4ED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537551-FADE-49AF-BEC2-964A14ABE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29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5398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5260745-EB86-4209-A803-33EA2EBA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344" y="2012156"/>
            <a:ext cx="9398000" cy="6781800"/>
          </a:xfrm>
        </p:spPr>
      </p:pic>
      <p:sp>
        <p:nvSpPr>
          <p:cNvPr id="5" name="タイトル 4">
            <a:extLst>
              <a:ext uri="{FF2B5EF4-FFF2-40B4-BE49-F238E27FC236}">
                <a16:creationId xmlns:a16="http://schemas.microsoft.com/office/drawing/2014/main" id="{F734EC6B-8240-43BA-B237-7A60ACE2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この図を見たことはありますか？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D146EC-5861-4F47-BA5F-4EAEFF36E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48B5E3-4E9C-41D9-917F-D374F469C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904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4B836A4-5D58-436D-A42F-4EDCBCC2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94" y="1662279"/>
            <a:ext cx="16807983" cy="7726196"/>
          </a:xfr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ひとつ目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5400" dirty="0"/>
              <a:t>「依存性は、より上位レベルの方針に</a:t>
            </a:r>
            <a:r>
              <a:rPr kumimoji="1" lang="ja-JP" altLang="en-US" sz="8000" dirty="0">
                <a:solidFill>
                  <a:srgbClr val="C00000"/>
                </a:solidFill>
              </a:rPr>
              <a:t>のみ</a:t>
            </a:r>
            <a:r>
              <a:rPr kumimoji="1" lang="ja-JP" altLang="en-US" sz="5400" dirty="0"/>
              <a:t>向けよ」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ふたつ目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5400" dirty="0"/>
              <a:t>「制御の流れと依存方向は分離しコントロールせよ」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CC8EAC-EB6D-4363-BE84-D3B21882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おさえるべき二つのこと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D227F2-FD46-4122-A067-1A67C4ED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537551-FADE-49AF-BEC2-964A14ABE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73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さあ具体例を見てみよう！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489033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コンテンツ プレースホルダー 4">
            <a:extLst>
              <a:ext uri="{FF2B5EF4-FFF2-40B4-BE49-F238E27FC236}">
                <a16:creationId xmlns:a16="http://schemas.microsoft.com/office/drawing/2014/main" id="{69C9A7EA-92A4-46A5-9041-6C63F104635A}"/>
              </a:ext>
            </a:extLst>
          </p:cNvPr>
          <p:cNvSpPr txBox="1">
            <a:spLocks/>
          </p:cNvSpPr>
          <p:nvPr/>
        </p:nvSpPr>
        <p:spPr>
          <a:xfrm>
            <a:off x="918711" y="1280402"/>
            <a:ext cx="16441949" cy="7726196"/>
          </a:xfrm>
          <a:prstGeom prst="rect">
            <a:avLst/>
          </a:prstGeom>
        </p:spPr>
        <p:txBody>
          <a:bodyPr/>
          <a:lstStyle>
            <a:lvl1pPr marL="742950" indent="-742950" algn="l" defTabSz="1371600" rtl="0" eaLnBrk="1" latinLnBrk="0" hangingPunct="1">
              <a:lnSpc>
                <a:spcPct val="110000"/>
              </a:lnSpc>
              <a:spcBef>
                <a:spcPts val="1500"/>
              </a:spcBef>
              <a:buFont typeface="+mj-lt"/>
              <a:buAutoNum type="arabicPeriod"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1pPr>
            <a:lvl2pPr marL="1489075" indent="-733425" algn="l" defTabSz="1371600" rtl="0" eaLnBrk="1" latinLnBrk="0" hangingPunct="1">
              <a:lnSpc>
                <a:spcPct val="110000"/>
              </a:lnSpc>
              <a:spcBef>
                <a:spcPts val="750"/>
              </a:spcBef>
              <a:buFont typeface="+mj-lt"/>
              <a:buAutoNum type="arabicPeriod"/>
              <a:tabLst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2pPr>
            <a:lvl3pPr marL="2368550" indent="-806450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/>
              <a:defRPr sz="40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3pPr>
            <a:lvl4pPr marL="3027363" indent="-757238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>
                <a:tab pos="2660650" algn="l"/>
              </a:tabLst>
              <a:defRPr sz="36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4pPr>
            <a:lvl5pPr marL="3833813" indent="-903288" algn="l" defTabSz="1371600" rtl="0" eaLnBrk="1" latinLnBrk="0" hangingPunct="1">
              <a:lnSpc>
                <a:spcPct val="110000"/>
              </a:lnSpc>
              <a:spcBef>
                <a:spcPts val="900"/>
              </a:spcBef>
              <a:buFont typeface="+mj-lt"/>
              <a:buAutoNum type="arabicPeriod"/>
              <a:tabLst/>
              <a:defRPr sz="3600" kern="12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kumimoji="1" lang="en-US" altLang="ja-JP" dirty="0"/>
              <a:t>SQL Server</a:t>
            </a:r>
            <a:r>
              <a:rPr kumimoji="1" lang="ja-JP" altLang="en-US" dirty="0"/>
              <a:t>のサンプル</a:t>
            </a:r>
            <a:r>
              <a:rPr kumimoji="1" lang="en-US" altLang="ja-JP" dirty="0"/>
              <a:t>DB</a:t>
            </a:r>
            <a:r>
              <a:rPr kumimoji="1" lang="ja-JP" altLang="en-US" dirty="0"/>
              <a:t> </a:t>
            </a:r>
            <a:r>
              <a:rPr kumimoji="1" lang="en-US" altLang="ja-JP" dirty="0"/>
              <a:t>Adventure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Works</a:t>
            </a:r>
            <a:r>
              <a:rPr kumimoji="1" lang="ja-JP" altLang="en-US" dirty="0"/>
              <a:t>を利用します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 dirty="0"/>
              <a:t>プロダクト別の総売上を</a:t>
            </a:r>
            <a:r>
              <a:rPr kumimoji="1" lang="en-US" altLang="ja-JP" dirty="0"/>
              <a:t>CSV</a:t>
            </a:r>
            <a:r>
              <a:rPr kumimoji="1" lang="ja-JP" altLang="en-US" dirty="0"/>
              <a:t>出力する</a:t>
            </a:r>
            <a:r>
              <a:rPr kumimoji="1" lang="ja-JP" altLang="en-US" dirty="0">
                <a:solidFill>
                  <a:srgbClr val="C00000"/>
                </a:solidFill>
              </a:rPr>
              <a:t>コンソール アプリ</a:t>
            </a:r>
            <a:endParaRPr kumimoji="1" lang="en-US" altLang="ja-JP" dirty="0">
              <a:solidFill>
                <a:srgbClr val="C00000"/>
              </a:solidFill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3C9ED41-EA3A-43FB-A4E8-5C2A248F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" y="469235"/>
            <a:ext cx="17646914" cy="770016"/>
          </a:xfrm>
        </p:spPr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FB4F8D-805E-462E-BEE2-F4C79CFCA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2018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F27B71-DF64-4C60-B443-B462E0929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41208-607F-431E-B507-202B405BA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716" y="2935891"/>
            <a:ext cx="15275937" cy="6893911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345908B-E04A-4C6C-A445-FED411DAC83B}"/>
              </a:ext>
            </a:extLst>
          </p:cNvPr>
          <p:cNvCxnSpPr>
            <a:cxnSpLocks/>
          </p:cNvCxnSpPr>
          <p:nvPr/>
        </p:nvCxnSpPr>
        <p:spPr>
          <a:xfrm>
            <a:off x="2349304" y="4811151"/>
            <a:ext cx="16740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202EE6-07C5-48A5-A979-B1AEFDC130D7}"/>
              </a:ext>
            </a:extLst>
          </p:cNvPr>
          <p:cNvCxnSpPr>
            <a:cxnSpLocks/>
          </p:cNvCxnSpPr>
          <p:nvPr/>
        </p:nvCxnSpPr>
        <p:spPr>
          <a:xfrm>
            <a:off x="9636370" y="6792351"/>
            <a:ext cx="11676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EA7ED5B-1471-4B63-AE99-E2BC5E0A0DAB}"/>
              </a:ext>
            </a:extLst>
          </p:cNvPr>
          <p:cNvCxnSpPr>
            <a:cxnSpLocks/>
          </p:cNvCxnSpPr>
          <p:nvPr/>
        </p:nvCxnSpPr>
        <p:spPr>
          <a:xfrm>
            <a:off x="2349304" y="4595447"/>
            <a:ext cx="11676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60DCF2F1-4C51-4471-B0B8-A87BC1825351}"/>
              </a:ext>
            </a:extLst>
          </p:cNvPr>
          <p:cNvCxnSpPr>
            <a:cxnSpLocks/>
          </p:cNvCxnSpPr>
          <p:nvPr/>
        </p:nvCxnSpPr>
        <p:spPr>
          <a:xfrm>
            <a:off x="9636370" y="7561386"/>
            <a:ext cx="196947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70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252C259-D4EC-42A9-99FC-78E11E1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Software Architecture</a:t>
            </a:r>
            <a:endParaRPr kumimoji="1" lang="ja-JP" altLang="en-US" dirty="0"/>
          </a:p>
        </p:txBody>
      </p:sp>
      <p:pic>
        <p:nvPicPr>
          <p:cNvPr id="3" name="コンテンツ プレースホルダー 5">
            <a:extLst>
              <a:ext uri="{FF2B5EF4-FFF2-40B4-BE49-F238E27FC236}">
                <a16:creationId xmlns:a16="http://schemas.microsoft.com/office/drawing/2014/main" id="{D0DAC3B3-58E1-4452-B26A-D5EFF536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08" y="1355880"/>
            <a:ext cx="10095156" cy="72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1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882F668A-4E5A-421E-A0DE-6136C1CBA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ではコードを見てみよう！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41D024-53C6-4225-B5DA-E34AD846F6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C8E7C4-D8A6-46C9-9FE8-BB5CC940D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95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6DFF0E-68A7-4D56-A738-A9763F24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33" y="1419885"/>
            <a:ext cx="12405709" cy="84099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 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35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84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6DFF0E-68A7-4D56-A738-A9763F24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33" y="1419885"/>
            <a:ext cx="12405709" cy="84099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 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7" name="矢印: 右 7">
            <a:extLst>
              <a:ext uri="{FF2B5EF4-FFF2-40B4-BE49-F238E27FC236}">
                <a16:creationId xmlns:a16="http://schemas.microsoft.com/office/drawing/2014/main" id="{35C5515C-5352-4F48-ABA6-56322F96D2CA}"/>
              </a:ext>
            </a:extLst>
          </p:cNvPr>
          <p:cNvSpPr/>
          <p:nvPr/>
        </p:nvSpPr>
        <p:spPr>
          <a:xfrm rot="5400000">
            <a:off x="11271267" y="5752192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9779222" y="3795095"/>
            <a:ext cx="1404303" cy="29292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6778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252C259-D4EC-42A9-99FC-78E11E1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Software Architecture</a:t>
            </a:r>
            <a:endParaRPr kumimoji="1" lang="ja-JP" altLang="en-US" dirty="0"/>
          </a:p>
        </p:txBody>
      </p:sp>
      <p:pic>
        <p:nvPicPr>
          <p:cNvPr id="3" name="コンテンツ プレースホルダー 5">
            <a:extLst>
              <a:ext uri="{FF2B5EF4-FFF2-40B4-BE49-F238E27FC236}">
                <a16:creationId xmlns:a16="http://schemas.microsoft.com/office/drawing/2014/main" id="{D0DAC3B3-58E1-4452-B26A-D5EFF536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08" y="1355880"/>
            <a:ext cx="10095156" cy="728488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7D3E6F-61BE-4603-BB88-A0870089B78B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B94F8A-31ED-452F-995C-31ECD65E714B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8B4B4DA-AD17-4134-9CF5-8ECC4C27D77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9" name="矢印: 右 7">
                <a:extLst>
                  <a:ext uri="{FF2B5EF4-FFF2-40B4-BE49-F238E27FC236}">
                    <a16:creationId xmlns:a16="http://schemas.microsoft.com/office/drawing/2014/main" id="{2AAA23BB-276B-42CF-8EAA-8BF2BFAE3E4C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A479-06DB-4AE3-B04C-06869377F101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854C724-94D8-443D-9FCC-D191217DA6F9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1" name="矢印: 右 7">
            <a:extLst>
              <a:ext uri="{FF2B5EF4-FFF2-40B4-BE49-F238E27FC236}">
                <a16:creationId xmlns:a16="http://schemas.microsoft.com/office/drawing/2014/main" id="{0E764921-A6DB-46FC-A505-41E8DF95722C}"/>
              </a:ext>
            </a:extLst>
          </p:cNvPr>
          <p:cNvSpPr/>
          <p:nvPr/>
        </p:nvSpPr>
        <p:spPr>
          <a:xfrm rot="13240588">
            <a:off x="8144408" y="5458793"/>
            <a:ext cx="544607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C1EB131-B0B7-43B0-9824-BE3DAE14197A}"/>
              </a:ext>
            </a:extLst>
          </p:cNvPr>
          <p:cNvSpPr/>
          <p:nvPr/>
        </p:nvSpPr>
        <p:spPr>
          <a:xfrm rot="18866104">
            <a:off x="7963673" y="5877083"/>
            <a:ext cx="1958928" cy="91599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870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4F6DFF0E-68A7-4D56-A738-A9763F240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33" y="1419885"/>
            <a:ext cx="12405709" cy="840991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7" name="矢印: 右 7">
            <a:extLst>
              <a:ext uri="{FF2B5EF4-FFF2-40B4-BE49-F238E27FC236}">
                <a16:creationId xmlns:a16="http://schemas.microsoft.com/office/drawing/2014/main" id="{35C5515C-5352-4F48-ABA6-56322F96D2CA}"/>
              </a:ext>
            </a:extLst>
          </p:cNvPr>
          <p:cNvSpPr/>
          <p:nvPr/>
        </p:nvSpPr>
        <p:spPr>
          <a:xfrm rot="5400000">
            <a:off x="11271267" y="5752192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9779222" y="3795095"/>
            <a:ext cx="1404303" cy="29292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679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6EAFEF25-2FE4-4D4B-BBF4-81EDE729F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という訳で修正してみましょう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F728D6-E628-4C7B-9E01-D48C3CC3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5CB5B-8A99-4E0E-B009-631DBF8A6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39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37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9BD4386E-9E30-48BC-ABCE-A72ADD35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157" y="1666770"/>
            <a:ext cx="6009058" cy="7726363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16A09B04-25F8-43EA-9F70-7A6650DD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書籍読んでみましたか？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42FB74-56A1-4641-A950-BC42A1A6E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4C3F6A-3C58-4255-810F-F325F38F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812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6EAFEF25-2FE4-4D4B-BBF4-81EDE729F5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これで</a:t>
            </a: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になったでしょうか？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F728D6-E628-4C7B-9E01-D48C3CC38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5CB5B-8A99-4E0E-B009-631DBF8A6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385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DC7D0E-2204-4227-B6B5-2B1BDA65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2" y="1328865"/>
            <a:ext cx="12412541" cy="8414548"/>
          </a:xfrm>
          <a:prstGeom prst="rect">
            <a:avLst/>
          </a:prstGeom>
        </p:spPr>
      </p:pic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5" name="矢印: 右 7">
            <a:extLst>
              <a:ext uri="{FF2B5EF4-FFF2-40B4-BE49-F238E27FC236}">
                <a16:creationId xmlns:a16="http://schemas.microsoft.com/office/drawing/2014/main" id="{52DE499E-612B-4B1F-877A-2DFF1CCF72E8}"/>
              </a:ext>
            </a:extLst>
          </p:cNvPr>
          <p:cNvSpPr/>
          <p:nvPr/>
        </p:nvSpPr>
        <p:spPr>
          <a:xfrm rot="16200000">
            <a:off x="11171864" y="5593389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67E63F5-D112-4EDC-817C-06C74166212B}"/>
              </a:ext>
            </a:extLst>
          </p:cNvPr>
          <p:cNvSpPr/>
          <p:nvPr/>
        </p:nvSpPr>
        <p:spPr>
          <a:xfrm>
            <a:off x="9829751" y="5143500"/>
            <a:ext cx="1404303" cy="292926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5DD0AA57-0AD7-4E09-8E77-5DF5F0E9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Clean Architecture 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4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02655-6D96-4D79-8531-CAE79922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09" y="424264"/>
            <a:ext cx="17646914" cy="770016"/>
          </a:xfrm>
        </p:spPr>
        <p:txBody>
          <a:bodyPr/>
          <a:lstStyle/>
          <a:p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 ?</a:t>
            </a:r>
            <a:endParaRPr kumimoji="1" lang="ja-JP" altLang="en-US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4ECB8FF0-647E-463D-B279-FDF1CF413A86}"/>
              </a:ext>
            </a:extLst>
          </p:cNvPr>
          <p:cNvGrpSpPr/>
          <p:nvPr/>
        </p:nvGrpSpPr>
        <p:grpSpPr>
          <a:xfrm>
            <a:off x="4445000" y="2336073"/>
            <a:ext cx="9398000" cy="6781800"/>
            <a:chOff x="285937" y="1342868"/>
            <a:chExt cx="9398000" cy="6781800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C1836C69-0D13-4261-8ADA-229E975CB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937" y="1342868"/>
              <a:ext cx="9398000" cy="6781800"/>
            </a:xfrm>
            <a:prstGeom prst="rect">
              <a:avLst/>
            </a:prstGeom>
          </p:spPr>
        </p:pic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28B3081C-A574-4935-ABDE-6E92590AE102}"/>
                </a:ext>
              </a:extLst>
            </p:cNvPr>
            <p:cNvSpPr/>
            <p:nvPr/>
          </p:nvSpPr>
          <p:spPr>
            <a:xfrm>
              <a:off x="6115675" y="5391114"/>
              <a:ext cx="3238186" cy="2493711"/>
            </a:xfrm>
            <a:prstGeom prst="roundRect">
              <a:avLst>
                <a:gd name="adj" fmla="val 6819"/>
              </a:avLst>
            </a:prstGeom>
            <a:solidFill>
              <a:srgbClr val="C00000">
                <a:alpha val="1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</p:txBody>
        </p:sp>
      </p:grpSp>
      <p:sp>
        <p:nvSpPr>
          <p:cNvPr id="30" name="スライド番号プレースホルダー 3">
            <a:extLst>
              <a:ext uri="{FF2B5EF4-FFF2-40B4-BE49-F238E27FC236}">
                <a16:creationId xmlns:a16="http://schemas.microsoft.com/office/drawing/2014/main" id="{DB54667E-B161-4C17-B033-D5077F2B2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12497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DC7D0E-2204-4227-B6B5-2B1BDA65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2" y="1328865"/>
            <a:ext cx="12412541" cy="8414548"/>
          </a:xfrm>
          <a:prstGeom prst="rect">
            <a:avLst/>
          </a:prstGeom>
        </p:spPr>
      </p:pic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7" name="タイトル 6">
            <a:extLst>
              <a:ext uri="{FF2B5EF4-FFF2-40B4-BE49-F238E27FC236}">
                <a16:creationId xmlns:a16="http://schemas.microsoft.com/office/drawing/2014/main" id="{F7656B72-7596-CF4F-969B-613F96F4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Clean Architecture ?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7648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F460A8C9-EF02-FE49-8579-AF4AECAA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2" y="1328865"/>
            <a:ext cx="12412541" cy="8414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7" name="矢印: 右 7">
            <a:extLst>
              <a:ext uri="{FF2B5EF4-FFF2-40B4-BE49-F238E27FC236}">
                <a16:creationId xmlns:a16="http://schemas.microsoft.com/office/drawing/2014/main" id="{35C5515C-5352-4F48-ABA6-56322F96D2CA}"/>
              </a:ext>
            </a:extLst>
          </p:cNvPr>
          <p:cNvSpPr/>
          <p:nvPr/>
        </p:nvSpPr>
        <p:spPr>
          <a:xfrm rot="10800000">
            <a:off x="4007054" y="7993881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3319132" y="6529725"/>
            <a:ext cx="2420486" cy="136225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89230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0D076B21-41D2-41C2-95D9-DDEC9A105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Gateway</a:t>
            </a:r>
            <a:r>
              <a:rPr kumimoji="1" lang="ja-JP" altLang="en-US"/>
              <a:t>はこのままという選択肢はありですが・・・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43EB13-1572-4265-BCBE-B6C5C8886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E5425-E1E5-4E9D-A597-E3DD95747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45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430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252C259-D4EC-42A9-99FC-78E11E1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Software Architecture</a:t>
            </a:r>
            <a:endParaRPr kumimoji="1" lang="ja-JP" altLang="en-US" dirty="0"/>
          </a:p>
        </p:txBody>
      </p:sp>
      <p:pic>
        <p:nvPicPr>
          <p:cNvPr id="3" name="コンテンツ プレースホルダー 5">
            <a:extLst>
              <a:ext uri="{FF2B5EF4-FFF2-40B4-BE49-F238E27FC236}">
                <a16:creationId xmlns:a16="http://schemas.microsoft.com/office/drawing/2014/main" id="{D0DAC3B3-58E1-4452-B26A-D5EFF536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08" y="1355880"/>
            <a:ext cx="10095156" cy="728488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7D3E6F-61BE-4603-BB88-A0870089B78B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B94F8A-31ED-452F-995C-31ECD65E714B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8B4B4DA-AD17-4134-9CF5-8ECC4C27D77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9" name="矢印: 右 7">
                <a:extLst>
                  <a:ext uri="{FF2B5EF4-FFF2-40B4-BE49-F238E27FC236}">
                    <a16:creationId xmlns:a16="http://schemas.microsoft.com/office/drawing/2014/main" id="{2AAA23BB-276B-42CF-8EAA-8BF2BFAE3E4C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A479-06DB-4AE3-B04C-06869377F101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854C724-94D8-443D-9FCC-D191217DA6F9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1" name="矢印: 右 7">
            <a:extLst>
              <a:ext uri="{FF2B5EF4-FFF2-40B4-BE49-F238E27FC236}">
                <a16:creationId xmlns:a16="http://schemas.microsoft.com/office/drawing/2014/main" id="{0E764921-A6DB-46FC-A505-41E8DF95722C}"/>
              </a:ext>
            </a:extLst>
          </p:cNvPr>
          <p:cNvSpPr/>
          <p:nvPr/>
        </p:nvSpPr>
        <p:spPr>
          <a:xfrm rot="18730196">
            <a:off x="5288494" y="6485733"/>
            <a:ext cx="544607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C1EB131-B0B7-43B0-9824-BE3DAE14197A}"/>
              </a:ext>
            </a:extLst>
          </p:cNvPr>
          <p:cNvSpPr/>
          <p:nvPr/>
        </p:nvSpPr>
        <p:spPr>
          <a:xfrm rot="3051740">
            <a:off x="4243831" y="5785600"/>
            <a:ext cx="2734195" cy="21210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979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0D076B21-41D2-41C2-95D9-DDEC9A1053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を呼び出さないといけないのに無理じゃない？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43EB13-1572-4265-BCBE-B6C5C8886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EE5425-E1E5-4E9D-A597-E3DD95747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47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692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59BF13-1EC0-F348-A7A9-F25A8D23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SQL</a:t>
            </a:r>
            <a:r>
              <a:rPr kumimoji="1" lang="ja-JP" altLang="en-US"/>
              <a:t>を利用しないという意味ではない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RDB</a:t>
            </a:r>
            <a:r>
              <a:rPr kumimoji="1" lang="ja-JP" altLang="en-US"/>
              <a:t>というアーキテクチャには依存する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/>
              <a:t>永続化データのスキーマに依存しないという意味</a:t>
            </a:r>
            <a:endParaRPr kumimoji="1"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02F74EB-E5F3-D14C-9560-151487B9D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/>
              <a:t>から</a:t>
            </a:r>
            <a:r>
              <a:rPr kumimoji="1" lang="en-US" altLang="ja-JP" dirty="0"/>
              <a:t>Gateway</a:t>
            </a:r>
            <a:r>
              <a:rPr kumimoji="1" lang="ja-JP" altLang="en-US"/>
              <a:t>へ依存させるとは？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B9782B-581D-5C44-B9DE-68A54E384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3E02E1-0E5E-5341-AFB3-51FA06C0D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8094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8F6875A6-C83F-DF43-B249-D93DF2A7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782" y="1328865"/>
            <a:ext cx="12412541" cy="8414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49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413" y="5978397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8104B72-E812-418F-BA87-FF0225AF14CB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721234" y="7178643"/>
            <a:ext cx="1596355" cy="0"/>
          </a:xfrm>
          <a:prstGeom prst="straightConnector1">
            <a:avLst/>
          </a:prstGeom>
          <a:ln>
            <a:prstDash val="dash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5031768" y="7541526"/>
            <a:ext cx="4112232" cy="19422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41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Today’s</a:t>
            </a:r>
            <a:r>
              <a:rPr kumimoji="1" lang="ja-JP" altLang="en-US" dirty="0"/>
              <a:t> </a:t>
            </a:r>
            <a:r>
              <a:rPr kumimoji="1" lang="en-US" altLang="ja-JP" dirty="0"/>
              <a:t>Goal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3862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27F53-87AE-408D-84B4-355C56B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Gateways</a:t>
            </a:r>
            <a:r>
              <a:rPr kumimoji="1" lang="ja-JP" altLang="en-US" dirty="0"/>
              <a:t>のクラス図と</a:t>
            </a:r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7349A9-A47E-4230-94D6-C2FE1ED9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2018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EE631-B0E2-4CE4-8F68-A2D6FE2D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A49770-74A9-496F-B6D8-910B5E80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194" y="1903658"/>
            <a:ext cx="7714395" cy="69027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114757-FE55-4B28-8C29-CF86D4EC9DFE}"/>
              </a:ext>
            </a:extLst>
          </p:cNvPr>
          <p:cNvSpPr txBox="1"/>
          <p:nvPr/>
        </p:nvSpPr>
        <p:spPr>
          <a:xfrm>
            <a:off x="4069204" y="1257327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クラス図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80759-6519-4058-935C-6B1F83EF201D}"/>
              </a:ext>
            </a:extLst>
          </p:cNvPr>
          <p:cNvSpPr txBox="1"/>
          <p:nvPr/>
        </p:nvSpPr>
        <p:spPr>
          <a:xfrm>
            <a:off x="13360646" y="1320359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ER</a:t>
            </a:r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5FFF26-C17A-4BE8-8E1F-C278FBB116B1}"/>
              </a:ext>
            </a:extLst>
          </p:cNvPr>
          <p:cNvSpPr txBox="1"/>
          <p:nvPr/>
        </p:nvSpPr>
        <p:spPr>
          <a:xfrm>
            <a:off x="2022289" y="8883858"/>
            <a:ext cx="1423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Gateways</a:t>
            </a:r>
            <a:r>
              <a:rPr kumimoji="1" lang="ja-JP" altLang="en-US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が完全に</a:t>
            </a:r>
            <a:r>
              <a:rPr kumimoji="1" lang="ja-JP" altLang="en-US" sz="5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データベースの文脈で</a:t>
            </a:r>
            <a:r>
              <a:rPr kumimoji="1" lang="ja-JP" altLang="en-US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記述されている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576B38-B438-423D-BF99-E2BE9525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99" y="1934461"/>
            <a:ext cx="9141373" cy="65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747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F27F53-87AE-408D-84B4-355C56BF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Gateways</a:t>
            </a:r>
            <a:r>
              <a:rPr kumimoji="1" lang="ja-JP" altLang="en-US" dirty="0"/>
              <a:t>のクラス図と</a:t>
            </a:r>
            <a:r>
              <a:rPr kumimoji="1" lang="en-US" altLang="ja-JP" dirty="0"/>
              <a:t>ER</a:t>
            </a:r>
            <a:r>
              <a:rPr kumimoji="1" lang="ja-JP" altLang="en-US" dirty="0"/>
              <a:t>図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7349A9-A47E-4230-94D6-C2FE1ED9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2018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EE631-B0E2-4CE4-8F68-A2D6FE2DC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BA49770-74A9-496F-B6D8-910B5E80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194" y="1903658"/>
            <a:ext cx="7714395" cy="690271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E114757-FE55-4B28-8C29-CF86D4EC9DFE}"/>
              </a:ext>
            </a:extLst>
          </p:cNvPr>
          <p:cNvSpPr txBox="1"/>
          <p:nvPr/>
        </p:nvSpPr>
        <p:spPr>
          <a:xfrm>
            <a:off x="4069204" y="1257327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クラス図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280759-6519-4058-935C-6B1F83EF201D}"/>
              </a:ext>
            </a:extLst>
          </p:cNvPr>
          <p:cNvSpPr txBox="1"/>
          <p:nvPr/>
        </p:nvSpPr>
        <p:spPr>
          <a:xfrm>
            <a:off x="13360646" y="1320359"/>
            <a:ext cx="1241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ER</a:t>
            </a:r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5FFF26-C17A-4BE8-8E1F-C278FBB116B1}"/>
              </a:ext>
            </a:extLst>
          </p:cNvPr>
          <p:cNvSpPr txBox="1"/>
          <p:nvPr/>
        </p:nvSpPr>
        <p:spPr>
          <a:xfrm>
            <a:off x="2022289" y="8883858"/>
            <a:ext cx="1423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Gateways</a:t>
            </a:r>
            <a:r>
              <a:rPr kumimoji="1" lang="ja-JP" altLang="en-US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が完全に</a:t>
            </a:r>
            <a:r>
              <a:rPr kumimoji="1" lang="ja-JP" altLang="en-US" sz="5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データベースの文脈で</a:t>
            </a:r>
            <a:r>
              <a:rPr kumimoji="1" lang="ja-JP" altLang="en-US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記述されている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C576B38-B438-423D-BF99-E2BE9525E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99" y="1934461"/>
            <a:ext cx="9141373" cy="6533786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34A8B60-2BDA-624A-B91E-D3B321A16CAA}"/>
              </a:ext>
            </a:extLst>
          </p:cNvPr>
          <p:cNvCxnSpPr>
            <a:cxnSpLocks/>
          </p:cNvCxnSpPr>
          <p:nvPr/>
        </p:nvCxnSpPr>
        <p:spPr>
          <a:xfrm>
            <a:off x="6692704" y="3477651"/>
            <a:ext cx="14797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1120F05-C84E-D54E-A93B-9F8F5BC882FC}"/>
              </a:ext>
            </a:extLst>
          </p:cNvPr>
          <p:cNvCxnSpPr>
            <a:cxnSpLocks/>
          </p:cNvCxnSpPr>
          <p:nvPr/>
        </p:nvCxnSpPr>
        <p:spPr>
          <a:xfrm>
            <a:off x="6692704" y="3687201"/>
            <a:ext cx="14797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5CA1E6-5C08-1D4B-8ED7-D8CEB33E0941}"/>
              </a:ext>
            </a:extLst>
          </p:cNvPr>
          <p:cNvCxnSpPr>
            <a:cxnSpLocks/>
          </p:cNvCxnSpPr>
          <p:nvPr/>
        </p:nvCxnSpPr>
        <p:spPr>
          <a:xfrm>
            <a:off x="2589458" y="5877951"/>
            <a:ext cx="14797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FB78BEA-2508-EF47-91C9-A35D9F3AD975}"/>
              </a:ext>
            </a:extLst>
          </p:cNvPr>
          <p:cNvCxnSpPr>
            <a:cxnSpLocks/>
          </p:cNvCxnSpPr>
          <p:nvPr/>
        </p:nvCxnSpPr>
        <p:spPr>
          <a:xfrm>
            <a:off x="2589458" y="6639951"/>
            <a:ext cx="14797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吹き出し: 四角形 18">
            <a:extLst>
              <a:ext uri="{FF2B5EF4-FFF2-40B4-BE49-F238E27FC236}">
                <a16:creationId xmlns:a16="http://schemas.microsoft.com/office/drawing/2014/main" id="{6384013F-369E-AD47-9E85-A7C21DDD150C}"/>
              </a:ext>
            </a:extLst>
          </p:cNvPr>
          <p:cNvSpPr/>
          <p:nvPr/>
        </p:nvSpPr>
        <p:spPr>
          <a:xfrm>
            <a:off x="5535041" y="4598350"/>
            <a:ext cx="7209289" cy="2756498"/>
          </a:xfrm>
          <a:prstGeom prst="wedgeRectCallout">
            <a:avLst>
              <a:gd name="adj1" fmla="val -29329"/>
              <a:gd name="adj2" fmla="val -358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0" rIns="360000" rtlCol="0" anchor="ctr"/>
          <a:lstStyle/>
          <a:p>
            <a:r>
              <a:rPr kumimoji="1" lang="ja-JP" altLang="en-US" sz="4400">
                <a:solidFill>
                  <a:schemeClr val="tx1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実際にはこの４項目しか必要ない</a:t>
            </a:r>
            <a:endParaRPr kumimoji="1" lang="ja-JP" altLang="en-US" sz="4400" dirty="0">
              <a:solidFill>
                <a:schemeClr val="tx1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277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3735DC1-F488-BE4F-8364-5E6FBBFC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たとえば・・・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/>
              <a:t>他機能の変更で列が増える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/>
              <a:t>影響がほぼないことは分かりきっている</a:t>
            </a:r>
            <a:endParaRPr kumimoji="1"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kumimoji="1" lang="ja-JP" altLang="en-US"/>
              <a:t>しかし回帰テストはせざるを得ない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B029C9-4079-374A-A797-91E3288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テーブルの構造にダイレクトに依存してしまうと・・・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CE3FAB-ACC4-D746-896A-642BC8D3D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31E0DC-6CE8-ED49-AD50-019218FCE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652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252C259-D4EC-42A9-99FC-78E11E1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Software Architecture</a:t>
            </a:r>
            <a:endParaRPr kumimoji="1" lang="ja-JP" altLang="en-US" dirty="0"/>
          </a:p>
        </p:txBody>
      </p:sp>
      <p:pic>
        <p:nvPicPr>
          <p:cNvPr id="3" name="コンテンツ プレースホルダー 5">
            <a:extLst>
              <a:ext uri="{FF2B5EF4-FFF2-40B4-BE49-F238E27FC236}">
                <a16:creationId xmlns:a16="http://schemas.microsoft.com/office/drawing/2014/main" id="{D0DAC3B3-58E1-4452-B26A-D5EFF536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108" y="1355880"/>
            <a:ext cx="10095156" cy="728488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77D3E6F-61BE-4603-BB88-A0870089B78B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B94F8A-31ED-452F-995C-31ECD65E714B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48B4B4DA-AD17-4134-9CF5-8ECC4C27D77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9" name="矢印: 右 7">
                <a:extLst>
                  <a:ext uri="{FF2B5EF4-FFF2-40B4-BE49-F238E27FC236}">
                    <a16:creationId xmlns:a16="http://schemas.microsoft.com/office/drawing/2014/main" id="{2AAA23BB-276B-42CF-8EAA-8BF2BFAE3E4C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382A479-06DB-4AE3-B04C-06869377F101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854C724-94D8-443D-9FCC-D191217DA6F9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1" name="矢印: 右 7">
            <a:extLst>
              <a:ext uri="{FF2B5EF4-FFF2-40B4-BE49-F238E27FC236}">
                <a16:creationId xmlns:a16="http://schemas.microsoft.com/office/drawing/2014/main" id="{0E764921-A6DB-46FC-A505-41E8DF95722C}"/>
              </a:ext>
            </a:extLst>
          </p:cNvPr>
          <p:cNvSpPr/>
          <p:nvPr/>
        </p:nvSpPr>
        <p:spPr>
          <a:xfrm rot="18730196">
            <a:off x="5288494" y="6485733"/>
            <a:ext cx="544607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C1EB131-B0B7-43B0-9824-BE3DAE14197A}"/>
              </a:ext>
            </a:extLst>
          </p:cNvPr>
          <p:cNvSpPr/>
          <p:nvPr/>
        </p:nvSpPr>
        <p:spPr>
          <a:xfrm rot="3051740">
            <a:off x="4243831" y="5785600"/>
            <a:ext cx="2734195" cy="212102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3827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4B836A4-5D58-436D-A42F-4EDCBCC2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94" y="1662279"/>
            <a:ext cx="16807983" cy="7726196"/>
          </a:xfr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dirty="0"/>
              <a:t>ひとつ目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sz="5400" dirty="0"/>
              <a:t>「依存性は、より上位レベルの方針にのみ向けよ」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C00000"/>
                </a:solidFill>
              </a:rPr>
              <a:t>ふたつ目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ja-JP" altLang="en-US" sz="5400" dirty="0">
                <a:solidFill>
                  <a:srgbClr val="C00000"/>
                </a:solidFill>
              </a:rPr>
              <a:t>「制御の流れと依存方向は分離しコントロールせよ」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ACC8EAC-EB6D-4363-BE84-D3B21882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おさえるべき二つのこと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D227F2-FD46-4122-A067-1A67C4EDE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537551-FADE-49AF-BEC2-964A14ABE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0971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6">
            <a:extLst>
              <a:ext uri="{FF2B5EF4-FFF2-40B4-BE49-F238E27FC236}">
                <a16:creationId xmlns:a16="http://schemas.microsoft.com/office/drawing/2014/main" id="{A623179B-A8FF-482F-82ED-C5255FF59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本質的に大切なのは文脈である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F8C0E2-DCB2-43EC-90DF-6B84024B3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2C864A-E0B5-45A8-89A2-6A4CA781D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55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337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79B9F8A2-F448-A742-9668-A37F250A1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03" y="1403217"/>
            <a:ext cx="12412541" cy="8414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15" y="4911711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6063395" y="7541526"/>
            <a:ext cx="4112232" cy="19422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4C3AF6D-05AF-4BAC-9030-C700DF310E85}"/>
              </a:ext>
            </a:extLst>
          </p:cNvPr>
          <p:cNvSpPr/>
          <p:nvPr/>
        </p:nvSpPr>
        <p:spPr>
          <a:xfrm>
            <a:off x="4405746" y="3269673"/>
            <a:ext cx="13352924" cy="3738045"/>
          </a:xfrm>
          <a:prstGeom prst="wedgeRectCallout">
            <a:avLst>
              <a:gd name="adj1" fmla="val -30017"/>
              <a:gd name="adj2" fmla="val 65705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0" rIns="360000" rtlCol="0" anchor="ctr"/>
          <a:lstStyle/>
          <a:p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ここで言う</a:t>
            </a:r>
            <a:r>
              <a:rPr kumimoji="1" lang="en-US" altLang="ja-JP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Gateways</a:t>
            </a:r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の</a:t>
            </a:r>
            <a:r>
              <a:rPr kumimoji="1" lang="en-US" altLang="ja-JP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DB</a:t>
            </a:r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依存とは</a:t>
            </a:r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kumimoji="1" lang="ja-JP" altLang="en-US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✖ </a:t>
            </a:r>
            <a:r>
              <a:rPr kumimoji="1" lang="en-US" altLang="ja-JP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DB</a:t>
            </a:r>
            <a:r>
              <a:rPr kumimoji="1" lang="ja-JP" altLang="en-US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を呼び出しているから</a:t>
            </a:r>
            <a:endParaRPr kumimoji="1" lang="en-US" altLang="ja-JP" sz="4400" dirty="0">
              <a:solidFill>
                <a:srgbClr val="C0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r>
              <a:rPr kumimoji="1" lang="ja-JP" altLang="en-US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〇 </a:t>
            </a:r>
            <a:r>
              <a:rPr kumimoji="1" lang="en-US" altLang="ja-JP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DB</a:t>
            </a:r>
            <a:r>
              <a:rPr kumimoji="1" lang="ja-JP" altLang="en-US" sz="4400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の文脈（スキーマ）で記述されているから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68882-14CC-4872-8208-F4C399DB8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6" y="7589653"/>
            <a:ext cx="5064533" cy="1937184"/>
          </a:xfrm>
          <a:prstGeom prst="rect">
            <a:avLst/>
          </a:prstGeom>
        </p:spPr>
      </p:pic>
      <p:sp>
        <p:nvSpPr>
          <p:cNvPr id="17" name="矢印: 右 7">
            <a:extLst>
              <a:ext uri="{FF2B5EF4-FFF2-40B4-BE49-F238E27FC236}">
                <a16:creationId xmlns:a16="http://schemas.microsoft.com/office/drawing/2014/main" id="{E2F7B40E-D984-4B16-BDE7-FCC4FA9B2183}"/>
              </a:ext>
            </a:extLst>
          </p:cNvPr>
          <p:cNvSpPr/>
          <p:nvPr/>
        </p:nvSpPr>
        <p:spPr>
          <a:xfrm rot="10800000">
            <a:off x="4868460" y="8097099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164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7C055D9F-29E6-884E-9F94-82947AB7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003" y="1403217"/>
            <a:ext cx="12412541" cy="841454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D9D4133-D534-4559-8722-EA8B1530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</a:t>
            </a:r>
            <a:r>
              <a:rPr kumimoji="1" lang="ja-JP" altLang="en-US" dirty="0"/>
              <a:t> </a:t>
            </a:r>
            <a:r>
              <a:rPr kumimoji="1" lang="en-US" altLang="ja-JP" dirty="0"/>
              <a:t>Clean 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BD240B-0743-466F-AFB1-DAF5011A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899C5F-74A2-49FA-BAB3-B5E48BF66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57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9" name="Picture 297" descr="データベースサーバー">
            <a:extLst>
              <a:ext uri="{FF2B5EF4-FFF2-40B4-BE49-F238E27FC236}">
                <a16:creationId xmlns:a16="http://schemas.microsoft.com/office/drawing/2014/main" id="{02C696AE-40D3-4DB8-BE9A-A4E29995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15" y="4911711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15BBD2C-7105-45A4-AA03-2C6C7DE23D39}"/>
              </a:ext>
            </a:extLst>
          </p:cNvPr>
          <p:cNvGrpSpPr/>
          <p:nvPr/>
        </p:nvGrpSpPr>
        <p:grpSpPr>
          <a:xfrm>
            <a:off x="316229" y="1589651"/>
            <a:ext cx="3552386" cy="2201115"/>
            <a:chOff x="316229" y="1589651"/>
            <a:chExt cx="3552386" cy="2201115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B34BA37-B7D4-435F-913F-330D9DF0E7B5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FC472F30-FAA9-4FC6-AB45-22B7DFD6CA50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4" name="矢印: 右 7">
                <a:extLst>
                  <a:ext uri="{FF2B5EF4-FFF2-40B4-BE49-F238E27FC236}">
                    <a16:creationId xmlns:a16="http://schemas.microsoft.com/office/drawing/2014/main" id="{F913B5AB-69C7-4150-A0F7-96EA7712BDFA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4290EE3-B3CE-47ED-A453-62975A871D07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032B612-6AC8-4A54-8343-F09CFDC9158F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8" name="楕円 17">
            <a:extLst>
              <a:ext uri="{FF2B5EF4-FFF2-40B4-BE49-F238E27FC236}">
                <a16:creationId xmlns:a16="http://schemas.microsoft.com/office/drawing/2014/main" id="{4412CD1C-9AF4-43A2-A4AC-E89BD04ED067}"/>
              </a:ext>
            </a:extLst>
          </p:cNvPr>
          <p:cNvSpPr/>
          <p:nvPr/>
        </p:nvSpPr>
        <p:spPr>
          <a:xfrm>
            <a:off x="6063395" y="7541526"/>
            <a:ext cx="4112232" cy="194224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B368882-14CC-4872-8208-F4C399DB8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06" y="7589653"/>
            <a:ext cx="5064533" cy="1937184"/>
          </a:xfrm>
          <a:prstGeom prst="rect">
            <a:avLst/>
          </a:prstGeom>
        </p:spPr>
      </p:pic>
      <p:sp>
        <p:nvSpPr>
          <p:cNvPr id="17" name="矢印: 右 7">
            <a:extLst>
              <a:ext uri="{FF2B5EF4-FFF2-40B4-BE49-F238E27FC236}">
                <a16:creationId xmlns:a16="http://schemas.microsoft.com/office/drawing/2014/main" id="{E2F7B40E-D984-4B16-BDE7-FCC4FA9B2183}"/>
              </a:ext>
            </a:extLst>
          </p:cNvPr>
          <p:cNvSpPr/>
          <p:nvPr/>
        </p:nvSpPr>
        <p:spPr>
          <a:xfrm>
            <a:off x="4868460" y="8097099"/>
            <a:ext cx="102471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E9A566FD-6091-4C30-AFC6-D70656A9FFA3}"/>
              </a:ext>
            </a:extLst>
          </p:cNvPr>
          <p:cNvSpPr/>
          <p:nvPr/>
        </p:nvSpPr>
        <p:spPr>
          <a:xfrm>
            <a:off x="4006726" y="4555705"/>
            <a:ext cx="7209289" cy="2756498"/>
          </a:xfrm>
          <a:prstGeom prst="wedgeRectCallout">
            <a:avLst>
              <a:gd name="adj1" fmla="val -33821"/>
              <a:gd name="adj2" fmla="val 7450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360000" rIns="360000" rtlCol="0" anchor="ctr"/>
          <a:lstStyle/>
          <a:p>
            <a:r>
              <a:rPr kumimoji="1" lang="en-US" altLang="ja-JP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DB</a:t>
            </a:r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が</a:t>
            </a:r>
            <a:r>
              <a:rPr kumimoji="1" lang="en-US" altLang="ja-JP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Gateways</a:t>
            </a:r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の文脈で定義されていればよい</a:t>
            </a:r>
            <a:endParaRPr kumimoji="1" lang="ja-JP" altLang="en-US" sz="4400" dirty="0">
              <a:solidFill>
                <a:srgbClr val="C00000"/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E5425CD7-9706-4258-B3AC-21710FAD78D6}"/>
              </a:ext>
            </a:extLst>
          </p:cNvPr>
          <p:cNvSpPr/>
          <p:nvPr/>
        </p:nvSpPr>
        <p:spPr>
          <a:xfrm>
            <a:off x="979940" y="6646132"/>
            <a:ext cx="3026786" cy="2064413"/>
          </a:xfrm>
          <a:prstGeom prst="cloudCallou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868157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FE9CF1EE-7983-4BB5-8E69-D7E5120A2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CQRS</a:t>
            </a:r>
            <a:r>
              <a:rPr kumimoji="1" lang="ja-JP" altLang="en-US"/>
              <a:t>を</a:t>
            </a:r>
            <a:r>
              <a:rPr kumimoji="1" lang="ja-JP" altLang="en-US" dirty="0"/>
              <a:t>使え</a:t>
            </a:r>
            <a:endParaRPr kumimoji="1" lang="ja-JP" altLang="en-US" baseline="30000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E2344C-36D1-42A8-8AA0-6A0ED34C4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E51A2-279A-47B1-9C5D-3118ED407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6131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326041-25DA-473B-8DFD-E187C0778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CQRS</a:t>
            </a:r>
            <a:r>
              <a:rPr kumimoji="1" lang="ja-JP" altLang="en-US"/>
              <a:t> ：</a:t>
            </a:r>
            <a:r>
              <a:rPr lang="en-US" altLang="ja-JP" dirty="0"/>
              <a:t>Command-Query Responsibility Segregation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データベースの操作を次</a:t>
            </a:r>
            <a:r>
              <a:rPr kumimoji="1" lang="ja-JP" altLang="en-US"/>
              <a:t>のふたつの責務に完全</a:t>
            </a:r>
            <a:r>
              <a:rPr kumimoji="1" lang="ja-JP" altLang="en-US" dirty="0"/>
              <a:t>に分離する方法論</a:t>
            </a:r>
            <a:endParaRPr kumimoji="1" lang="en-US" altLang="ja-JP" dirty="0"/>
          </a:p>
          <a:p>
            <a:r>
              <a:rPr kumimoji="1" lang="ja-JP" altLang="en-US" dirty="0"/>
              <a:t>データベースを更新する</a:t>
            </a:r>
            <a:r>
              <a:rPr kumimoji="1" lang="en-US" altLang="ja-JP" dirty="0"/>
              <a:t>Command</a:t>
            </a:r>
          </a:p>
          <a:p>
            <a:r>
              <a:rPr kumimoji="1" lang="ja-JP" altLang="en-US" dirty="0"/>
              <a:t>データベースを参照する</a:t>
            </a:r>
            <a:r>
              <a:rPr kumimoji="1" lang="en-US" altLang="ja-JP" dirty="0"/>
              <a:t>Query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今回のケースは</a:t>
            </a:r>
            <a:r>
              <a:rPr kumimoji="1" lang="en-US" altLang="ja-JP" dirty="0"/>
              <a:t>Query</a:t>
            </a:r>
            <a:r>
              <a:rPr kumimoji="1" lang="ja-JP" altLang="en-US"/>
              <a:t>に該当するため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Gateway</a:t>
            </a:r>
            <a:r>
              <a:rPr kumimoji="1" lang="ja-JP" altLang="en-US" dirty="0"/>
              <a:t>の文脈で</a:t>
            </a:r>
            <a:r>
              <a:rPr kumimoji="1" lang="en-US" altLang="ja-JP" dirty="0"/>
              <a:t>Query</a:t>
            </a:r>
            <a:r>
              <a:rPr kumimoji="1" lang="ja-JP" altLang="en-US" dirty="0"/>
              <a:t>用の</a:t>
            </a:r>
            <a:r>
              <a:rPr kumimoji="1" lang="en-US" altLang="ja-JP" dirty="0"/>
              <a:t>DB</a:t>
            </a:r>
            <a:r>
              <a:rPr kumimoji="1" lang="ja-JP" altLang="en-US" dirty="0"/>
              <a:t>オブジェクト</a:t>
            </a:r>
            <a:r>
              <a:rPr kumimoji="1" lang="ja-JP" altLang="en-US"/>
              <a:t>を用意します。</a:t>
            </a:r>
            <a:endParaRPr kumimoji="1"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09D4C40-DA7B-428E-9B88-56C45344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CQRS</a:t>
            </a:r>
            <a:r>
              <a:rPr kumimoji="1" lang="ja-JP" altLang="en-US"/>
              <a:t>と</a:t>
            </a:r>
            <a:r>
              <a:rPr kumimoji="1" lang="ja-JP" altLang="en-US" dirty="0"/>
              <a:t>は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69E0BA-FD1E-4013-B2D5-4DA53FCDD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E96739-DB53-4000-93BF-85A016E4B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59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633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4C4484E-C868-4559-A4E6-D8CC7DF6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Today’s</a:t>
            </a:r>
            <a:r>
              <a:rPr kumimoji="1" lang="ja-JP" altLang="en-US" dirty="0"/>
              <a:t> </a:t>
            </a:r>
            <a:r>
              <a:rPr kumimoji="1" lang="en-US" altLang="ja-JP" dirty="0"/>
              <a:t>Goal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4982FC-7491-4E5D-AF82-5C7B30CF32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kumimoji="1" lang="ja-JP" altLang="en-US" sz="5400" dirty="0"/>
              <a:t>全員が</a:t>
            </a:r>
            <a:endParaRPr kumimoji="1" lang="en-US" altLang="ja-JP" sz="5400" dirty="0"/>
          </a:p>
          <a:p>
            <a:endParaRPr kumimoji="1" lang="en-US" altLang="ja-JP" dirty="0"/>
          </a:p>
          <a:p>
            <a:pPr algn="ctr"/>
            <a:r>
              <a:rPr kumimoji="1" lang="ja-JP" altLang="en-US" sz="9600" dirty="0"/>
              <a:t>「ｸﾘｰﾝｱｰｷﾃｸﾁｬﾁｮｯﾄﾃﾞｷﾙ」</a:t>
            </a:r>
            <a:endParaRPr kumimoji="1" lang="en-US" altLang="ja-JP" sz="9600" dirty="0"/>
          </a:p>
          <a:p>
            <a:endParaRPr kumimoji="1" lang="en-US" altLang="ja-JP" dirty="0"/>
          </a:p>
          <a:p>
            <a:pPr algn="r"/>
            <a:r>
              <a:rPr kumimoji="1" lang="ja-JP" altLang="en-US" sz="5400" dirty="0"/>
              <a:t>ようになること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29825549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1D9B42-B73A-4548-9E53-BF66CBC7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893" y="1540042"/>
            <a:ext cx="17083250" cy="77261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完ぺき</a:t>
            </a:r>
            <a:r>
              <a:rPr kumimoji="1" lang="ja-JP" altLang="en-US"/>
              <a:t>な</a:t>
            </a:r>
            <a:r>
              <a:rPr kumimoji="1" lang="en-US" altLang="ja-JP" dirty="0"/>
              <a:t>CQRS</a:t>
            </a:r>
            <a:r>
              <a:rPr kumimoji="1" lang="ja-JP" altLang="en-US"/>
              <a:t>を</a:t>
            </a:r>
            <a:r>
              <a:rPr kumimoji="1" lang="ja-JP" altLang="en-US" dirty="0"/>
              <a:t>適用するのは難しい。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また、場合によってはオーバースペックでさえある。</a:t>
            </a:r>
            <a:endParaRPr kumimoji="1" lang="en-US" altLang="ja-JP" dirty="0"/>
          </a:p>
          <a:p>
            <a:r>
              <a:rPr kumimoji="1" lang="en-US" altLang="ja-JP" dirty="0"/>
              <a:t>Command</a:t>
            </a:r>
            <a:r>
              <a:rPr kumimoji="1" lang="ja-JP" altLang="en-US" dirty="0"/>
              <a:t>と</a:t>
            </a:r>
            <a:r>
              <a:rPr kumimoji="1" lang="en-US" altLang="ja-JP" dirty="0"/>
              <a:t>Query</a:t>
            </a:r>
            <a:r>
              <a:rPr kumimoji="1" lang="ja-JP" altLang="en-US" dirty="0"/>
              <a:t>のデータソースの</a:t>
            </a:r>
            <a:r>
              <a:rPr kumimoji="1" lang="ja-JP" altLang="en-US"/>
              <a:t>完全分離</a:t>
            </a:r>
            <a:endParaRPr kumimoji="1" lang="en-US" altLang="ja-JP" dirty="0"/>
          </a:p>
          <a:p>
            <a:r>
              <a:rPr kumimoji="1" lang="ja-JP" altLang="en-US"/>
              <a:t>ドメインイベント</a:t>
            </a:r>
            <a:endParaRPr kumimoji="1" lang="en-US" altLang="ja-JP" dirty="0"/>
          </a:p>
          <a:p>
            <a:r>
              <a:rPr kumimoji="1" lang="ja-JP" altLang="en-US"/>
              <a:t>非同期メッセージ</a:t>
            </a:r>
            <a:endParaRPr kumimoji="1" lang="en-US" altLang="ja-JP" dirty="0"/>
          </a:p>
          <a:p>
            <a:r>
              <a:rPr kumimoji="1" lang="ja-JP" altLang="en-US"/>
              <a:t>イベントソーシング</a:t>
            </a:r>
            <a:endParaRPr kumimoji="1" lang="en-US" altLang="ja-JP" dirty="0"/>
          </a:p>
          <a:p>
            <a:r>
              <a:rPr kumimoji="1" lang="ja-JP" altLang="en-US" dirty="0"/>
              <a:t>結果整合性</a:t>
            </a:r>
            <a:endParaRPr kumimoji="1" lang="en-US" altLang="ja-JP" dirty="0"/>
          </a:p>
          <a:p>
            <a:r>
              <a:rPr kumimoji="1" lang="ja-JP" altLang="en-US" dirty="0"/>
              <a:t>などなど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そこ</a:t>
            </a:r>
            <a:r>
              <a:rPr kumimoji="1" lang="ja-JP" altLang="en-US" dirty="0"/>
              <a:t>で今日は、データベースの</a:t>
            </a:r>
            <a:r>
              <a:rPr kumimoji="1" lang="en-US" altLang="ja-JP" dirty="0"/>
              <a:t>View</a:t>
            </a:r>
            <a:r>
              <a:rPr kumimoji="1" lang="ja-JP" altLang="en-US" dirty="0"/>
              <a:t>を使った軽量な方法論を紹介します</a:t>
            </a:r>
            <a:r>
              <a:rPr kumimoji="1" lang="en-US" altLang="ja-JP" baseline="30000" dirty="0"/>
              <a:t>※</a:t>
            </a:r>
          </a:p>
          <a:p>
            <a:pPr marL="0" indent="0" algn="r">
              <a:buNone/>
            </a:pPr>
            <a:r>
              <a:rPr kumimoji="1" lang="en-US" altLang="ja-JP" sz="3200" dirty="0">
                <a:solidFill>
                  <a:srgbClr val="C00000"/>
                </a:solidFill>
              </a:rPr>
              <a:t>※</a:t>
            </a:r>
            <a:r>
              <a:rPr kumimoji="1" lang="ja-JP" altLang="en-US" sz="3200">
                <a:solidFill>
                  <a:srgbClr val="C00000"/>
                </a:solidFill>
              </a:rPr>
              <a:t> </a:t>
            </a:r>
            <a:r>
              <a:rPr kumimoji="1" lang="ja-JP" altLang="en-US" sz="3200" dirty="0">
                <a:solidFill>
                  <a:srgbClr val="C00000"/>
                </a:solidFill>
              </a:rPr>
              <a:t>必ずしも</a:t>
            </a:r>
            <a:r>
              <a:rPr kumimoji="1" lang="en-US" altLang="ja-JP" sz="3200" dirty="0">
                <a:solidFill>
                  <a:srgbClr val="C00000"/>
                </a:solidFill>
              </a:rPr>
              <a:t>View</a:t>
            </a:r>
            <a:r>
              <a:rPr kumimoji="1" lang="ja-JP" altLang="en-US" sz="3200" dirty="0">
                <a:solidFill>
                  <a:srgbClr val="C00000"/>
                </a:solidFill>
              </a:rPr>
              <a:t>を使えという訳ではない</a:t>
            </a:r>
            <a:endParaRPr kumimoji="1" lang="en-US" altLang="ja-JP" sz="3200" dirty="0">
              <a:solidFill>
                <a:srgbClr val="C00000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11FF488F-A5BC-42F0-A0CA-6077F5B1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とはいえ・・・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5C76B5-882E-4F12-8367-4E500632F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68229-F1BE-4273-A98E-0E8AB47B4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87189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05C7D0F8-092A-46A4-999D-A3119D0860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これが</a:t>
            </a:r>
            <a:r>
              <a:rPr kumimoji="1" lang="en-US" altLang="ja-JP" dirty="0"/>
              <a:t>Clean</a:t>
            </a:r>
            <a:r>
              <a:rPr kumimoji="1" lang="ja-JP" altLang="en-US" dirty="0"/>
              <a:t>な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だ！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83CCF7-379F-43BE-AC14-9DA85D90A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</a:t>
            </a:r>
            <a:r>
              <a:rPr lang="ja-JP" alt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 </a:t>
            </a:r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584B61-204A-4972-8784-7B7F87DC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64AB85-FBF3-EF4B-B9B2-115BBF1B27ED}"/>
              </a:ext>
            </a:extLst>
          </p:cNvPr>
          <p:cNvSpPr/>
          <p:nvPr/>
        </p:nvSpPr>
        <p:spPr>
          <a:xfrm>
            <a:off x="14616384" y="8705745"/>
            <a:ext cx="35894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ja-JP" sz="3600" dirty="0">
                <a:solidFill>
                  <a:srgbClr val="C00000"/>
                </a:solidFill>
              </a:rPr>
              <a:t>※</a:t>
            </a:r>
            <a:r>
              <a:rPr kumimoji="1" lang="ja-JP" altLang="en-US" sz="3600">
                <a:solidFill>
                  <a:srgbClr val="C00000"/>
                </a:solidFill>
              </a:rPr>
              <a:t>　言い過ぎです</a:t>
            </a:r>
            <a:endParaRPr kumimoji="1" lang="en-US" altLang="ja-JP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313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FC6A5-AFF2-4E3F-B462-0F663118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96CD92-4FC0-4069-AD04-E6A4BE4A3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D7840-113E-4FC5-A20E-01A92E4EE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13F9C17-47A3-4447-BC03-69072651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52" y="1436037"/>
            <a:ext cx="11669798" cy="8196979"/>
          </a:xfrm>
          <a:prstGeom prst="rect">
            <a:avLst/>
          </a:prstGeom>
        </p:spPr>
      </p:pic>
      <p:pic>
        <p:nvPicPr>
          <p:cNvPr id="6" name="Picture 297" descr="データベースサーバー">
            <a:extLst>
              <a:ext uri="{FF2B5EF4-FFF2-40B4-BE49-F238E27FC236}">
                <a16:creationId xmlns:a16="http://schemas.microsoft.com/office/drawing/2014/main" id="{A500E6BC-F988-486F-AFBB-30DA2623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646" y="6906100"/>
            <a:ext cx="1884821" cy="240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F093900-74CD-46AE-99ED-3BE78A2E54B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578467" y="8092815"/>
            <a:ext cx="2702170" cy="1353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stealth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DE552CBF-E0DC-4B4F-A6EE-DDE967790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33" y="2438428"/>
            <a:ext cx="5569019" cy="3940081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3B5DAFD0-6CB5-4D92-9380-48E899AD1395}"/>
              </a:ext>
            </a:extLst>
          </p:cNvPr>
          <p:cNvSpPr/>
          <p:nvPr/>
        </p:nvSpPr>
        <p:spPr>
          <a:xfrm>
            <a:off x="1772748" y="4529820"/>
            <a:ext cx="2616372" cy="202572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77F7FBA-583A-470D-923E-456CBD3FF791}"/>
              </a:ext>
            </a:extLst>
          </p:cNvPr>
          <p:cNvGrpSpPr/>
          <p:nvPr/>
        </p:nvGrpSpPr>
        <p:grpSpPr>
          <a:xfrm>
            <a:off x="13652401" y="6906100"/>
            <a:ext cx="3552386" cy="2201115"/>
            <a:chOff x="316229" y="1589651"/>
            <a:chExt cx="3552386" cy="2201115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F44766BF-1CE9-426F-B7FF-D22501A9F354}"/>
                </a:ext>
              </a:extLst>
            </p:cNvPr>
            <p:cNvSpPr/>
            <p:nvPr/>
          </p:nvSpPr>
          <p:spPr>
            <a:xfrm>
              <a:off x="316229" y="1589651"/>
              <a:ext cx="3552386" cy="220111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2A9293-5928-4853-AA22-8F1E3FFC47B8}"/>
                </a:ext>
              </a:extLst>
            </p:cNvPr>
            <p:cNvGrpSpPr/>
            <p:nvPr/>
          </p:nvGrpSpPr>
          <p:grpSpPr>
            <a:xfrm>
              <a:off x="610097" y="2805711"/>
              <a:ext cx="3056039" cy="770016"/>
              <a:chOff x="13636780" y="1318570"/>
              <a:chExt cx="3056039" cy="770016"/>
            </a:xfrm>
          </p:grpSpPr>
          <p:sp>
            <p:nvSpPr>
              <p:cNvPr id="16" name="矢印: 右 7">
                <a:extLst>
                  <a:ext uri="{FF2B5EF4-FFF2-40B4-BE49-F238E27FC236}">
                    <a16:creationId xmlns:a16="http://schemas.microsoft.com/office/drawing/2014/main" id="{49BE57CD-B814-4766-8F7E-9516662AAEB6}"/>
                  </a:ext>
                </a:extLst>
              </p:cNvPr>
              <p:cNvSpPr/>
              <p:nvPr/>
            </p:nvSpPr>
            <p:spPr>
              <a:xfrm>
                <a:off x="13636780" y="1318570"/>
                <a:ext cx="1024714" cy="770016"/>
              </a:xfrm>
              <a:prstGeom prst="right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9C6F0B-6D23-4AE0-8805-D40E84021466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20313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依存方向</a:t>
                </a: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D15F4AD-F9FD-4062-A78E-2E67B18A1335}"/>
                </a:ext>
              </a:extLst>
            </p:cNvPr>
            <p:cNvSpPr txBox="1"/>
            <p:nvPr/>
          </p:nvSpPr>
          <p:spPr>
            <a:xfrm>
              <a:off x="568456" y="1821674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</p:grpSp>
      <p:sp>
        <p:nvSpPr>
          <p:cNvPr id="18" name="矢印: 右 7">
            <a:extLst>
              <a:ext uri="{FF2B5EF4-FFF2-40B4-BE49-F238E27FC236}">
                <a16:creationId xmlns:a16="http://schemas.microsoft.com/office/drawing/2014/main" id="{A28F7B65-E331-4912-99C4-89BEB782E7D0}"/>
              </a:ext>
            </a:extLst>
          </p:cNvPr>
          <p:cNvSpPr/>
          <p:nvPr/>
        </p:nvSpPr>
        <p:spPr>
          <a:xfrm>
            <a:off x="4520881" y="5157719"/>
            <a:ext cx="368058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4817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252C259-D4EC-42A9-99FC-78E11E12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！</a:t>
            </a:r>
          </a:p>
        </p:txBody>
      </p:sp>
      <p:pic>
        <p:nvPicPr>
          <p:cNvPr id="3" name="コンテンツ プレースホルダー 5">
            <a:extLst>
              <a:ext uri="{FF2B5EF4-FFF2-40B4-BE49-F238E27FC236}">
                <a16:creationId xmlns:a16="http://schemas.microsoft.com/office/drawing/2014/main" id="{D0DAC3B3-58E1-4452-B26A-D5EFF536F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981" y="2306056"/>
            <a:ext cx="10095156" cy="7284883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562EE-7714-41F8-B706-F1F3465CB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E51BE3-AA1C-0044-B5CA-59985FF5F5AA}"/>
              </a:ext>
            </a:extLst>
          </p:cNvPr>
          <p:cNvSpPr/>
          <p:nvPr/>
        </p:nvSpPr>
        <p:spPr>
          <a:xfrm>
            <a:off x="11921963" y="9542634"/>
            <a:ext cx="5230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1" lang="en-US" altLang="ja-JP" sz="3600" dirty="0">
                <a:solidFill>
                  <a:srgbClr val="C00000"/>
                </a:solidFill>
              </a:rPr>
              <a:t>※</a:t>
            </a:r>
            <a:r>
              <a:rPr kumimoji="1" lang="ja-JP" altLang="en-US" sz="3600">
                <a:solidFill>
                  <a:srgbClr val="C00000"/>
                </a:solidFill>
              </a:rPr>
              <a:t>　言い過ぎでもないです</a:t>
            </a:r>
            <a:endParaRPr kumimoji="1" lang="en-US" altLang="ja-JP" sz="3600" dirty="0">
              <a:solidFill>
                <a:srgbClr val="C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95F747-F7AB-9C49-9731-81A23B0622AE}"/>
              </a:ext>
            </a:extLst>
          </p:cNvPr>
          <p:cNvSpPr txBox="1"/>
          <p:nvPr/>
        </p:nvSpPr>
        <p:spPr>
          <a:xfrm>
            <a:off x="1875471" y="1536354"/>
            <a:ext cx="14588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このアーキテクチャの完璧な再現性を見てください！</a:t>
            </a:r>
            <a:endParaRPr kumimoji="1" lang="ja-JP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4416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62DBAE7-5FB8-2848-A4ED-49FA789E4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CQRS</a:t>
            </a:r>
            <a:r>
              <a:rPr kumimoji="1" lang="ja-JP" altLang="en-US"/>
              <a:t>と類似概念に</a:t>
            </a:r>
            <a:r>
              <a:rPr kumimoji="1" lang="en-US" altLang="ja-JP" dirty="0"/>
              <a:t>CQS</a:t>
            </a:r>
            <a:r>
              <a:rPr kumimoji="1" lang="ja-JP" altLang="en-US"/>
              <a:t>がある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/>
              <a:t>コマンドクエリ分離原則（</a:t>
            </a:r>
            <a:r>
              <a:rPr lang="en" altLang="ja-JP" dirty="0"/>
              <a:t>Command-Query Separation</a:t>
            </a:r>
            <a:r>
              <a:rPr lang="ja-JP" altLang="en-US"/>
              <a:t>）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雑に言うと・・・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CQRS</a:t>
            </a:r>
            <a:r>
              <a:rPr kumimoji="1" lang="ja-JP" altLang="en-US"/>
              <a:t>はデータソースに対するパターン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CQS</a:t>
            </a:r>
            <a:r>
              <a:rPr kumimoji="1" lang="ja-JP" altLang="en-US"/>
              <a:t>はクラスに対するパターン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DB</a:t>
            </a:r>
            <a:r>
              <a:rPr kumimoji="1" lang="ja-JP" altLang="en-US"/>
              <a:t>の文脈を</a:t>
            </a:r>
            <a:r>
              <a:rPr kumimoji="1" lang="en-US" altLang="ja-JP" dirty="0"/>
              <a:t>Gateway</a:t>
            </a:r>
            <a:r>
              <a:rPr kumimoji="1" lang="ja-JP" altLang="en-US"/>
              <a:t>で吸収する選択をする場合は</a:t>
            </a:r>
            <a:r>
              <a:rPr kumimoji="1" lang="en-US" altLang="ja-JP" dirty="0"/>
              <a:t>CQS</a:t>
            </a:r>
            <a:r>
              <a:rPr kumimoji="1" lang="ja-JP" altLang="en-US"/>
              <a:t>も検討する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68FC837-C1CF-9C40-9957-AE66422F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CQS</a:t>
            </a:r>
            <a:r>
              <a:rPr kumimoji="1" lang="ja-JP" altLang="en-US"/>
              <a:t>について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4E7E89-6724-3847-ACA4-144319E03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B93A24-850B-F04B-900B-D47D276F6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6491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制御の流れと依存関係の分離</a:t>
            </a:r>
          </a:p>
        </p:txBody>
      </p:sp>
    </p:spTree>
    <p:extLst>
      <p:ext uri="{BB962C8B-B14F-4D97-AF65-F5344CB8AC3E}">
        <p14:creationId xmlns:p14="http://schemas.microsoft.com/office/powerpoint/2010/main" val="1578730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500CEA8-F8D6-4B80-99C6-CF58436B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制御の流れと依存関係の分離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E130E8-731B-45D9-BE00-5825605D68D4}"/>
              </a:ext>
            </a:extLst>
          </p:cNvPr>
          <p:cNvGrpSpPr/>
          <p:nvPr/>
        </p:nvGrpSpPr>
        <p:grpSpPr>
          <a:xfrm>
            <a:off x="12906814" y="1610736"/>
            <a:ext cx="4396448" cy="3073805"/>
            <a:chOff x="10866998" y="5113592"/>
            <a:chExt cx="4396448" cy="3073805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0B67D7-CDBF-4EB8-93E5-7FA6223309EF}"/>
                </a:ext>
              </a:extLst>
            </p:cNvPr>
            <p:cNvSpPr/>
            <p:nvPr/>
          </p:nvSpPr>
          <p:spPr>
            <a:xfrm>
              <a:off x="10866998" y="5113592"/>
              <a:ext cx="4396448" cy="30738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A1745CA-7D56-4971-AF56-A925713A9AAC}"/>
                </a:ext>
              </a:extLst>
            </p:cNvPr>
            <p:cNvSpPr txBox="1"/>
            <p:nvPr/>
          </p:nvSpPr>
          <p:spPr>
            <a:xfrm>
              <a:off x="11119225" y="53456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EC79023-6CC4-417B-9187-F37C3D97C470}"/>
                </a:ext>
              </a:extLst>
            </p:cNvPr>
            <p:cNvGrpSpPr/>
            <p:nvPr/>
          </p:nvGrpSpPr>
          <p:grpSpPr>
            <a:xfrm>
              <a:off x="11301542" y="6166807"/>
              <a:ext cx="3517704" cy="1653724"/>
              <a:chOff x="13636780" y="1318570"/>
              <a:chExt cx="3517704" cy="1653724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2CCA0D7B-EBA7-4A3D-B36D-8A3C16F8C6B7}"/>
                  </a:ext>
                </a:extLst>
              </p:cNvPr>
              <p:cNvGrpSpPr/>
              <p:nvPr/>
            </p:nvGrpSpPr>
            <p:grpSpPr>
              <a:xfrm>
                <a:off x="13636780" y="1318570"/>
                <a:ext cx="3517704" cy="770016"/>
                <a:chOff x="13636780" y="1318570"/>
                <a:chExt cx="3517704" cy="770016"/>
              </a:xfrm>
            </p:grpSpPr>
            <p:sp>
              <p:nvSpPr>
                <p:cNvPr id="10" name="矢印: 右 7">
                  <a:extLst>
                    <a:ext uri="{FF2B5EF4-FFF2-40B4-BE49-F238E27FC236}">
                      <a16:creationId xmlns:a16="http://schemas.microsoft.com/office/drawing/2014/main" id="{F68EA0E3-42E0-46E0-9581-223482DAEEFE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B0DBBF9-C4D1-4509-AB8D-98CFCD58EEBE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4929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制御の流れ</a:t>
                  </a: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BFF9A8A-E48E-4AED-B25C-5F8077FBAAE1}"/>
                  </a:ext>
                </a:extLst>
              </p:cNvPr>
              <p:cNvGrpSpPr/>
              <p:nvPr/>
            </p:nvGrpSpPr>
            <p:grpSpPr>
              <a:xfrm>
                <a:off x="13636780" y="2202278"/>
                <a:ext cx="3056039" cy="770016"/>
                <a:chOff x="13636780" y="1318570"/>
                <a:chExt cx="3056039" cy="770016"/>
              </a:xfrm>
            </p:grpSpPr>
            <p:sp>
              <p:nvSpPr>
                <p:cNvPr id="8" name="矢印: 右 7">
                  <a:extLst>
                    <a:ext uri="{FF2B5EF4-FFF2-40B4-BE49-F238E27FC236}">
                      <a16:creationId xmlns:a16="http://schemas.microsoft.com/office/drawing/2014/main" id="{84E4A83A-CB17-4099-AFA9-A4EEEF6D53B4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FD9E794-241E-4C2D-BA7F-3D4F7055A36C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依存方向</a:t>
                  </a:r>
                  <a:endPara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</p:grpSp>
        </p:grp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293230-9927-40C0-AF0B-8D0575C171BB}"/>
              </a:ext>
            </a:extLst>
          </p:cNvPr>
          <p:cNvSpPr/>
          <p:nvPr/>
        </p:nvSpPr>
        <p:spPr>
          <a:xfrm>
            <a:off x="1758462" y="5559363"/>
            <a:ext cx="5472332" cy="37420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アプリケーション</a:t>
            </a:r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コード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326B56-415C-413D-81E3-E7FA96A96535}"/>
              </a:ext>
            </a:extLst>
          </p:cNvPr>
          <p:cNvSpPr/>
          <p:nvPr/>
        </p:nvSpPr>
        <p:spPr>
          <a:xfrm>
            <a:off x="11629906" y="5593224"/>
            <a:ext cx="5472332" cy="37420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データベース</a:t>
            </a:r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オブジェクト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19B3CA-B92C-405D-8E58-BD7707B15296}"/>
              </a:ext>
            </a:extLst>
          </p:cNvPr>
          <p:cNvSpPr txBox="1"/>
          <p:nvPr/>
        </p:nvSpPr>
        <p:spPr>
          <a:xfrm>
            <a:off x="1758462" y="1515779"/>
            <a:ext cx="9674497" cy="295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一般的に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制御の流れ＝依存方向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  <a:p>
            <a:pPr algn="r"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になりがち</a:t>
            </a:r>
          </a:p>
        </p:txBody>
      </p:sp>
      <p:sp>
        <p:nvSpPr>
          <p:cNvPr id="23" name="矢印: 右 7">
            <a:extLst>
              <a:ext uri="{FF2B5EF4-FFF2-40B4-BE49-F238E27FC236}">
                <a16:creationId xmlns:a16="http://schemas.microsoft.com/office/drawing/2014/main" id="{23CA8AB4-0736-461C-BD0F-CAF8550FC6B1}"/>
              </a:ext>
            </a:extLst>
          </p:cNvPr>
          <p:cNvSpPr/>
          <p:nvPr/>
        </p:nvSpPr>
        <p:spPr>
          <a:xfrm>
            <a:off x="7500921" y="6659457"/>
            <a:ext cx="3932038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2DAE54E-7AF6-4C24-823D-63847016AEFE}"/>
              </a:ext>
            </a:extLst>
          </p:cNvPr>
          <p:cNvSpPr/>
          <p:nvPr/>
        </p:nvSpPr>
        <p:spPr>
          <a:xfrm>
            <a:off x="7500921" y="7543165"/>
            <a:ext cx="3932038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4C88F0-AF16-4592-86F8-BC75E1417788}"/>
              </a:ext>
            </a:extLst>
          </p:cNvPr>
          <p:cNvSpPr txBox="1"/>
          <p:nvPr/>
        </p:nvSpPr>
        <p:spPr>
          <a:xfrm>
            <a:off x="3297835" y="5679929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&lt;&lt;</a:t>
            </a:r>
            <a:r>
              <a:rPr kumimoji="1" lang="ja-JP" altLang="en-US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具象概念</a:t>
            </a:r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&gt;&gt;</a:t>
            </a:r>
            <a:endParaRPr kumimoji="1" lang="ja-JP" altLang="en-US" dirty="0">
              <a:solidFill>
                <a:schemeClr val="bg1"/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8C1C77-8404-42E9-BA92-1FBF4E849808}"/>
              </a:ext>
            </a:extLst>
          </p:cNvPr>
          <p:cNvSpPr txBox="1"/>
          <p:nvPr/>
        </p:nvSpPr>
        <p:spPr>
          <a:xfrm>
            <a:off x="13106753" y="5683352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&lt;&lt;</a:t>
            </a:r>
            <a:r>
              <a:rPr kumimoji="1" lang="ja-JP" altLang="en-US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具象概念</a:t>
            </a:r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&gt;&gt;</a:t>
            </a:r>
            <a:endParaRPr kumimoji="1" lang="ja-JP" altLang="en-US" dirty="0">
              <a:solidFill>
                <a:schemeClr val="bg1"/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64FCF55-79E4-4C5B-82CE-14390BA24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618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3901A416-7093-48C8-8C2A-FCB9E8FEA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制御の流れと依存方向は分離しコントロールできる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83B692-4758-44DA-82A5-8D63199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45C414-BE15-41EC-B196-A63CA35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67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11230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500CEA8-F8D6-4B80-99C6-CF58436B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制御の流れと依存関係の分離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BE130E8-731B-45D9-BE00-5825605D68D4}"/>
              </a:ext>
            </a:extLst>
          </p:cNvPr>
          <p:cNvGrpSpPr/>
          <p:nvPr/>
        </p:nvGrpSpPr>
        <p:grpSpPr>
          <a:xfrm>
            <a:off x="13575324" y="1519959"/>
            <a:ext cx="4396448" cy="3073805"/>
            <a:chOff x="10866998" y="5113592"/>
            <a:chExt cx="4396448" cy="3073805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80B67D7-CDBF-4EB8-93E5-7FA6223309EF}"/>
                </a:ext>
              </a:extLst>
            </p:cNvPr>
            <p:cNvSpPr/>
            <p:nvPr/>
          </p:nvSpPr>
          <p:spPr>
            <a:xfrm>
              <a:off x="10866998" y="5113592"/>
              <a:ext cx="4396448" cy="307380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A1745CA-7D56-4971-AF56-A925713A9AAC}"/>
                </a:ext>
              </a:extLst>
            </p:cNvPr>
            <p:cNvSpPr txBox="1"/>
            <p:nvPr/>
          </p:nvSpPr>
          <p:spPr>
            <a:xfrm>
              <a:off x="11119225" y="534561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EC79023-6CC4-417B-9187-F37C3D97C470}"/>
                </a:ext>
              </a:extLst>
            </p:cNvPr>
            <p:cNvGrpSpPr/>
            <p:nvPr/>
          </p:nvGrpSpPr>
          <p:grpSpPr>
            <a:xfrm>
              <a:off x="11301542" y="6166807"/>
              <a:ext cx="3517704" cy="1653724"/>
              <a:chOff x="13636780" y="1318570"/>
              <a:chExt cx="3517704" cy="1653724"/>
            </a:xfrm>
          </p:grpSpPr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2CCA0D7B-EBA7-4A3D-B36D-8A3C16F8C6B7}"/>
                  </a:ext>
                </a:extLst>
              </p:cNvPr>
              <p:cNvGrpSpPr/>
              <p:nvPr/>
            </p:nvGrpSpPr>
            <p:grpSpPr>
              <a:xfrm>
                <a:off x="13636780" y="1318570"/>
                <a:ext cx="3517704" cy="770016"/>
                <a:chOff x="13636780" y="1318570"/>
                <a:chExt cx="3517704" cy="770016"/>
              </a:xfrm>
            </p:grpSpPr>
            <p:sp>
              <p:nvSpPr>
                <p:cNvPr id="10" name="矢印: 右 7">
                  <a:extLst>
                    <a:ext uri="{FF2B5EF4-FFF2-40B4-BE49-F238E27FC236}">
                      <a16:creationId xmlns:a16="http://schemas.microsoft.com/office/drawing/2014/main" id="{F68EA0E3-42E0-46E0-9581-223482DAEEFE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CB0DBBF9-C4D1-4509-AB8D-98CFCD58EEBE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4929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制御の流れ</a:t>
                  </a: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ABFF9A8A-E48E-4AED-B25C-5F8077FBAAE1}"/>
                  </a:ext>
                </a:extLst>
              </p:cNvPr>
              <p:cNvGrpSpPr/>
              <p:nvPr/>
            </p:nvGrpSpPr>
            <p:grpSpPr>
              <a:xfrm>
                <a:off x="13636780" y="2202278"/>
                <a:ext cx="3056039" cy="770016"/>
                <a:chOff x="13636780" y="1318570"/>
                <a:chExt cx="3056039" cy="770016"/>
              </a:xfrm>
            </p:grpSpPr>
            <p:sp>
              <p:nvSpPr>
                <p:cNvPr id="8" name="矢印: 右 7">
                  <a:extLst>
                    <a:ext uri="{FF2B5EF4-FFF2-40B4-BE49-F238E27FC236}">
                      <a16:creationId xmlns:a16="http://schemas.microsoft.com/office/drawing/2014/main" id="{84E4A83A-CB17-4099-AFA9-A4EEEF6D53B4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FD9E794-241E-4C2D-BA7F-3D4F7055A36C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依存方向</a:t>
                  </a:r>
                  <a:endPara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</p:grpSp>
        </p:grp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9293230-9927-40C0-AF0B-8D0575C171BB}"/>
              </a:ext>
            </a:extLst>
          </p:cNvPr>
          <p:cNvSpPr/>
          <p:nvPr/>
        </p:nvSpPr>
        <p:spPr>
          <a:xfrm>
            <a:off x="316228" y="5558469"/>
            <a:ext cx="4819877" cy="37420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アプリケーション</a:t>
            </a:r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コード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8326B56-415C-413D-81E3-E7FA96A96535}"/>
              </a:ext>
            </a:extLst>
          </p:cNvPr>
          <p:cNvSpPr/>
          <p:nvPr/>
        </p:nvSpPr>
        <p:spPr>
          <a:xfrm>
            <a:off x="13115255" y="5602460"/>
            <a:ext cx="4819877" cy="37420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データベース</a:t>
            </a:r>
            <a:endParaRPr kumimoji="1" lang="en-US" altLang="ja-JP" sz="4400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オブジェクト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19B3CA-B92C-405D-8E58-BD7707B15296}"/>
              </a:ext>
            </a:extLst>
          </p:cNvPr>
          <p:cNvSpPr txBox="1"/>
          <p:nvPr/>
        </p:nvSpPr>
        <p:spPr>
          <a:xfrm>
            <a:off x="316228" y="1462673"/>
            <a:ext cx="13605644" cy="184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そのためには関係のコントラクト（契約・仕様・お約束）のコンテキスト（文脈）を制御する</a:t>
            </a:r>
          </a:p>
        </p:txBody>
      </p:sp>
      <p:sp>
        <p:nvSpPr>
          <p:cNvPr id="23" name="矢印: 右 7">
            <a:extLst>
              <a:ext uri="{FF2B5EF4-FFF2-40B4-BE49-F238E27FC236}">
                <a16:creationId xmlns:a16="http://schemas.microsoft.com/office/drawing/2014/main" id="{23CA8AB4-0736-461C-BD0F-CAF8550FC6B1}"/>
              </a:ext>
            </a:extLst>
          </p:cNvPr>
          <p:cNvSpPr/>
          <p:nvPr/>
        </p:nvSpPr>
        <p:spPr>
          <a:xfrm>
            <a:off x="5215883" y="6659456"/>
            <a:ext cx="7690931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C2DAE54E-7AF6-4C24-823D-63847016AEFE}"/>
              </a:ext>
            </a:extLst>
          </p:cNvPr>
          <p:cNvSpPr/>
          <p:nvPr/>
        </p:nvSpPr>
        <p:spPr>
          <a:xfrm>
            <a:off x="5233384" y="7543165"/>
            <a:ext cx="148948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A4C88F0-AF16-4592-86F8-BC75E1417788}"/>
              </a:ext>
            </a:extLst>
          </p:cNvPr>
          <p:cNvSpPr txBox="1"/>
          <p:nvPr/>
        </p:nvSpPr>
        <p:spPr>
          <a:xfrm>
            <a:off x="1452665" y="5941104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&lt;&lt;</a:t>
            </a:r>
            <a:r>
              <a:rPr kumimoji="1" lang="ja-JP" altLang="en-US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具象概念</a:t>
            </a:r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&gt;&gt;</a:t>
            </a:r>
            <a:endParaRPr kumimoji="1" lang="ja-JP" altLang="en-US" dirty="0">
              <a:solidFill>
                <a:schemeClr val="bg1"/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F8C1C77-8404-42E9-BA92-1FBF4E849808}"/>
              </a:ext>
            </a:extLst>
          </p:cNvPr>
          <p:cNvSpPr txBox="1"/>
          <p:nvPr/>
        </p:nvSpPr>
        <p:spPr>
          <a:xfrm>
            <a:off x="14122415" y="5941105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&lt;&lt;</a:t>
            </a:r>
            <a:r>
              <a:rPr kumimoji="1" lang="ja-JP" altLang="en-US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具象概念</a:t>
            </a:r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&gt;&gt;</a:t>
            </a:r>
            <a:endParaRPr kumimoji="1" lang="ja-JP" altLang="en-US" dirty="0">
              <a:solidFill>
                <a:schemeClr val="bg1"/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821E93E7-F0C5-4713-8BF4-9E55240086A8}"/>
              </a:ext>
            </a:extLst>
          </p:cNvPr>
          <p:cNvSpPr/>
          <p:nvPr/>
        </p:nvSpPr>
        <p:spPr>
          <a:xfrm>
            <a:off x="6498079" y="5399314"/>
            <a:ext cx="5255202" cy="3570049"/>
          </a:xfrm>
          <a:prstGeom prst="cloudCallout">
            <a:avLst>
              <a:gd name="adj1" fmla="val -1129"/>
              <a:gd name="adj2" fmla="val -621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44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コントラクト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8C706437-FA84-4520-B18A-9BF71C694BC6}"/>
              </a:ext>
            </a:extLst>
          </p:cNvPr>
          <p:cNvSpPr/>
          <p:nvPr/>
        </p:nvSpPr>
        <p:spPr>
          <a:xfrm rot="10800000">
            <a:off x="11417330" y="7543165"/>
            <a:ext cx="1489484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3D6BC8-A781-419C-B7B8-F92FA3AA3364}"/>
              </a:ext>
            </a:extLst>
          </p:cNvPr>
          <p:cNvSpPr txBox="1"/>
          <p:nvPr/>
        </p:nvSpPr>
        <p:spPr>
          <a:xfrm>
            <a:off x="7906528" y="5941104"/>
            <a:ext cx="24663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&lt;&lt;</a:t>
            </a:r>
            <a:r>
              <a:rPr kumimoji="1" lang="ja-JP" altLang="en-US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抽象概念</a:t>
            </a:r>
            <a:r>
              <a:rPr kumimoji="1" lang="en-US" altLang="ja-JP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&gt;&gt;</a:t>
            </a:r>
            <a:endParaRPr kumimoji="1" lang="ja-JP" altLang="en-US" dirty="0">
              <a:solidFill>
                <a:schemeClr val="bg1"/>
              </a:solidFill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FCF9AA-9A51-487D-8EAF-A84DCDC3A3FB}"/>
              </a:ext>
            </a:extLst>
          </p:cNvPr>
          <p:cNvSpPr txBox="1"/>
          <p:nvPr/>
        </p:nvSpPr>
        <p:spPr>
          <a:xfrm>
            <a:off x="2726166" y="9266162"/>
            <a:ext cx="13113111" cy="926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rPr>
              <a:t>それぞれの具象概念は抽象的な契約（仕様）に依存する</a:t>
            </a:r>
          </a:p>
        </p:txBody>
      </p:sp>
      <p:sp>
        <p:nvSpPr>
          <p:cNvPr id="30" name="スライド番号プレースホルダー 3">
            <a:extLst>
              <a:ext uri="{FF2B5EF4-FFF2-40B4-BE49-F238E27FC236}">
                <a16:creationId xmlns:a16="http://schemas.microsoft.com/office/drawing/2014/main" id="{E6EC9C49-5836-4569-B8BF-450F09BD3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19508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500CEA8-F8D6-4B80-99C6-CF58436B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" y="469235"/>
            <a:ext cx="17646914" cy="770016"/>
          </a:xfrm>
        </p:spPr>
        <p:txBody>
          <a:bodyPr/>
          <a:lstStyle/>
          <a:p>
            <a:r>
              <a:rPr kumimoji="1" lang="ja-JP" altLang="en-US" dirty="0"/>
              <a:t>契約の文脈をコントロールする</a:t>
            </a:r>
          </a:p>
        </p:txBody>
      </p:sp>
      <p:sp>
        <p:nvSpPr>
          <p:cNvPr id="38" name="矢印: 右 7">
            <a:extLst>
              <a:ext uri="{FF2B5EF4-FFF2-40B4-BE49-F238E27FC236}">
                <a16:creationId xmlns:a16="http://schemas.microsoft.com/office/drawing/2014/main" id="{82E228DE-903E-40F0-92C3-DACDEEDB3EB1}"/>
              </a:ext>
            </a:extLst>
          </p:cNvPr>
          <p:cNvSpPr/>
          <p:nvPr/>
        </p:nvSpPr>
        <p:spPr>
          <a:xfrm>
            <a:off x="4569056" y="2212625"/>
            <a:ext cx="5310115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9C8767-71A9-455A-9199-2A945497462B}"/>
              </a:ext>
            </a:extLst>
          </p:cNvPr>
          <p:cNvGrpSpPr/>
          <p:nvPr/>
        </p:nvGrpSpPr>
        <p:grpSpPr>
          <a:xfrm>
            <a:off x="688949" y="1839740"/>
            <a:ext cx="3761879" cy="2499319"/>
            <a:chOff x="316228" y="5558469"/>
            <a:chExt cx="4819877" cy="3742007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3B9BF3B-1509-4E65-B2D4-1AF740783851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アプリケーション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コード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8E7DC4A-FC88-4DCB-B006-4B9B40B4A7E5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18EC0A6-8FB1-43B5-9044-BDC6237A26EC}"/>
              </a:ext>
            </a:extLst>
          </p:cNvPr>
          <p:cNvSpPr/>
          <p:nvPr/>
        </p:nvSpPr>
        <p:spPr>
          <a:xfrm>
            <a:off x="4530304" y="3084806"/>
            <a:ext cx="534317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85B22C-3681-455A-A0AC-F1F1F7BF4E8A}"/>
              </a:ext>
            </a:extLst>
          </p:cNvPr>
          <p:cNvGrpSpPr/>
          <p:nvPr/>
        </p:nvGrpSpPr>
        <p:grpSpPr>
          <a:xfrm>
            <a:off x="5504921" y="1708862"/>
            <a:ext cx="3438381" cy="2499319"/>
            <a:chOff x="6498079" y="5399314"/>
            <a:chExt cx="5255202" cy="3570049"/>
          </a:xfrm>
        </p:grpSpPr>
        <p:sp>
          <p:nvSpPr>
            <p:cNvPr id="48" name="思考の吹き出し: 雲形 47">
              <a:extLst>
                <a:ext uri="{FF2B5EF4-FFF2-40B4-BE49-F238E27FC236}">
                  <a16:creationId xmlns:a16="http://schemas.microsoft.com/office/drawing/2014/main" id="{22F6039A-BFE0-4D67-85BC-AD08EFBABBEE}"/>
                </a:ext>
              </a:extLst>
            </p:cNvPr>
            <p:cNvSpPr/>
            <p:nvPr/>
          </p:nvSpPr>
          <p:spPr>
            <a:xfrm>
              <a:off x="6498079" y="5399314"/>
              <a:ext cx="5255202" cy="3570049"/>
            </a:xfrm>
            <a:prstGeom prst="cloudCallout">
              <a:avLst>
                <a:gd name="adj1" fmla="val -1129"/>
                <a:gd name="adj2" fmla="val -6215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28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コントラクト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DF23357-6EC3-42B8-B8FD-A67FF0A0A077}"/>
                </a:ext>
              </a:extLst>
            </p:cNvPr>
            <p:cNvSpPr txBox="1"/>
            <p:nvPr/>
          </p:nvSpPr>
          <p:spPr>
            <a:xfrm>
              <a:off x="7906528" y="5941104"/>
              <a:ext cx="2319194" cy="57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抽象概念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50" name="矢印: 右 7">
            <a:extLst>
              <a:ext uri="{FF2B5EF4-FFF2-40B4-BE49-F238E27FC236}">
                <a16:creationId xmlns:a16="http://schemas.microsoft.com/office/drawing/2014/main" id="{844B543B-16C0-4FD8-A339-119F5F2D0EE1}"/>
              </a:ext>
            </a:extLst>
          </p:cNvPr>
          <p:cNvSpPr/>
          <p:nvPr/>
        </p:nvSpPr>
        <p:spPr>
          <a:xfrm>
            <a:off x="469705" y="1498724"/>
            <a:ext cx="4153342" cy="3193143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51" name="矢印: 右 7">
            <a:extLst>
              <a:ext uri="{FF2B5EF4-FFF2-40B4-BE49-F238E27FC236}">
                <a16:creationId xmlns:a16="http://schemas.microsoft.com/office/drawing/2014/main" id="{B940A21E-D927-467E-A8D3-730F112BB234}"/>
              </a:ext>
            </a:extLst>
          </p:cNvPr>
          <p:cNvSpPr/>
          <p:nvPr/>
        </p:nvSpPr>
        <p:spPr>
          <a:xfrm>
            <a:off x="4827947" y="1498724"/>
            <a:ext cx="8728633" cy="316720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A560844-A9D9-4E23-BE94-2602DAC636EC}"/>
              </a:ext>
            </a:extLst>
          </p:cNvPr>
          <p:cNvGrpSpPr/>
          <p:nvPr/>
        </p:nvGrpSpPr>
        <p:grpSpPr>
          <a:xfrm>
            <a:off x="9998171" y="1839739"/>
            <a:ext cx="3259307" cy="2499319"/>
            <a:chOff x="316228" y="5558469"/>
            <a:chExt cx="4819877" cy="3742007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ACA2196-1639-4FE3-8195-A60878C8F9D0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データベース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オブジェクト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90A857C-63AE-462E-89AC-D843B178F94F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57" name="スライド番号プレースホルダー 3">
            <a:extLst>
              <a:ext uri="{FF2B5EF4-FFF2-40B4-BE49-F238E27FC236}">
                <a16:creationId xmlns:a16="http://schemas.microsoft.com/office/drawing/2014/main" id="{7DBD04B2-A846-4DF4-876D-55B1FF3A4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69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1" name="矢印: 右 7">
            <a:extLst>
              <a:ext uri="{FF2B5EF4-FFF2-40B4-BE49-F238E27FC236}">
                <a16:creationId xmlns:a16="http://schemas.microsoft.com/office/drawing/2014/main" id="{1A8EE19C-7A65-4B72-8EFC-0DF70B55F358}"/>
              </a:ext>
            </a:extLst>
          </p:cNvPr>
          <p:cNvSpPr/>
          <p:nvPr/>
        </p:nvSpPr>
        <p:spPr>
          <a:xfrm>
            <a:off x="4569055" y="5759127"/>
            <a:ext cx="5310115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0D2168-CCD8-43E7-B880-215A29174A2B}"/>
              </a:ext>
            </a:extLst>
          </p:cNvPr>
          <p:cNvGrpSpPr/>
          <p:nvPr/>
        </p:nvGrpSpPr>
        <p:grpSpPr>
          <a:xfrm>
            <a:off x="688948" y="5386242"/>
            <a:ext cx="3761879" cy="2499319"/>
            <a:chOff x="316228" y="5558469"/>
            <a:chExt cx="4819877" cy="374200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55890363-E900-417C-8EB9-AC9EB27B3A19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アプリケーション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コード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B039F3B-CECA-4FDF-894C-A5F1DC79CB20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85" name="矢印: 左 84">
            <a:extLst>
              <a:ext uri="{FF2B5EF4-FFF2-40B4-BE49-F238E27FC236}">
                <a16:creationId xmlns:a16="http://schemas.microsoft.com/office/drawing/2014/main" id="{2C616966-EE05-4603-BDF1-34160075CC95}"/>
              </a:ext>
            </a:extLst>
          </p:cNvPr>
          <p:cNvSpPr/>
          <p:nvPr/>
        </p:nvSpPr>
        <p:spPr>
          <a:xfrm>
            <a:off x="4530303" y="6631308"/>
            <a:ext cx="5343173" cy="770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8D52D5D9-A5A9-4599-A5E9-3C8AA3F3ACBB}"/>
              </a:ext>
            </a:extLst>
          </p:cNvPr>
          <p:cNvGrpSpPr/>
          <p:nvPr/>
        </p:nvGrpSpPr>
        <p:grpSpPr>
          <a:xfrm>
            <a:off x="5320949" y="5400081"/>
            <a:ext cx="3761879" cy="2499319"/>
            <a:chOff x="6498079" y="5399314"/>
            <a:chExt cx="5255202" cy="3570049"/>
          </a:xfrm>
        </p:grpSpPr>
        <p:sp>
          <p:nvSpPr>
            <p:cNvPr id="87" name="思考の吹き出し: 雲形 86">
              <a:extLst>
                <a:ext uri="{FF2B5EF4-FFF2-40B4-BE49-F238E27FC236}">
                  <a16:creationId xmlns:a16="http://schemas.microsoft.com/office/drawing/2014/main" id="{FFB45AA9-8A5A-4DB4-B5F9-F13272B99639}"/>
                </a:ext>
              </a:extLst>
            </p:cNvPr>
            <p:cNvSpPr/>
            <p:nvPr/>
          </p:nvSpPr>
          <p:spPr>
            <a:xfrm>
              <a:off x="6498079" y="5399314"/>
              <a:ext cx="5255202" cy="3570049"/>
            </a:xfrm>
            <a:prstGeom prst="cloudCallout">
              <a:avLst>
                <a:gd name="adj1" fmla="val -1129"/>
                <a:gd name="adj2" fmla="val -6215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32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コントラクト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2C706BC0-2252-438E-B160-12D0EE70DBB8}"/>
                </a:ext>
              </a:extLst>
            </p:cNvPr>
            <p:cNvSpPr txBox="1"/>
            <p:nvPr/>
          </p:nvSpPr>
          <p:spPr>
            <a:xfrm>
              <a:off x="7906528" y="5941104"/>
              <a:ext cx="1888051" cy="447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抽象概念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89" name="矢印: 右 7">
            <a:extLst>
              <a:ext uri="{FF2B5EF4-FFF2-40B4-BE49-F238E27FC236}">
                <a16:creationId xmlns:a16="http://schemas.microsoft.com/office/drawing/2014/main" id="{D491651D-E0A1-4842-B09B-E87CA83E6409}"/>
              </a:ext>
            </a:extLst>
          </p:cNvPr>
          <p:cNvSpPr/>
          <p:nvPr/>
        </p:nvSpPr>
        <p:spPr>
          <a:xfrm>
            <a:off x="469703" y="5045226"/>
            <a:ext cx="8827771" cy="3193143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90" name="矢印: 右 7">
            <a:extLst>
              <a:ext uri="{FF2B5EF4-FFF2-40B4-BE49-F238E27FC236}">
                <a16:creationId xmlns:a16="http://schemas.microsoft.com/office/drawing/2014/main" id="{5F17B0FE-8286-4967-9B90-0112FC6B3499}"/>
              </a:ext>
            </a:extLst>
          </p:cNvPr>
          <p:cNvSpPr/>
          <p:nvPr/>
        </p:nvSpPr>
        <p:spPr>
          <a:xfrm>
            <a:off x="9403237" y="5045226"/>
            <a:ext cx="4153342" cy="316720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70045DB-7248-4832-ADCB-BD924EEA2536}"/>
              </a:ext>
            </a:extLst>
          </p:cNvPr>
          <p:cNvGrpSpPr/>
          <p:nvPr/>
        </p:nvGrpSpPr>
        <p:grpSpPr>
          <a:xfrm>
            <a:off x="9998170" y="5386241"/>
            <a:ext cx="3259307" cy="2499319"/>
            <a:chOff x="316228" y="5558469"/>
            <a:chExt cx="4819877" cy="3742007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0E82B773-C589-4161-ACFF-E064E796CC6C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データベース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オブジェクト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CFD359F-D8FA-433F-9F6E-94AF3BB06BB8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153BBC4-B0EE-4566-AA0D-A5510948C9EF}"/>
              </a:ext>
            </a:extLst>
          </p:cNvPr>
          <p:cNvGrpSpPr/>
          <p:nvPr/>
        </p:nvGrpSpPr>
        <p:grpSpPr>
          <a:xfrm>
            <a:off x="13778809" y="5822295"/>
            <a:ext cx="4396448" cy="3995470"/>
            <a:chOff x="13575324" y="1519959"/>
            <a:chExt cx="4396448" cy="3995470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4A32C127-D4AB-4CC8-844B-57205C1A4DD4}"/>
                </a:ext>
              </a:extLst>
            </p:cNvPr>
            <p:cNvSpPr/>
            <p:nvPr/>
          </p:nvSpPr>
          <p:spPr>
            <a:xfrm>
              <a:off x="13575324" y="1519959"/>
              <a:ext cx="4396448" cy="399547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E8E3A7E3-1E11-4ECD-82D5-440E82266F33}"/>
                </a:ext>
              </a:extLst>
            </p:cNvPr>
            <p:cNvSpPr txBox="1"/>
            <p:nvPr/>
          </p:nvSpPr>
          <p:spPr>
            <a:xfrm>
              <a:off x="13827551" y="1751982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凡例</a:t>
              </a:r>
            </a:p>
          </p:txBody>
        </p:sp>
        <p:grpSp>
          <p:nvGrpSpPr>
            <p:cNvPr id="74" name="グループ化 73">
              <a:extLst>
                <a:ext uri="{FF2B5EF4-FFF2-40B4-BE49-F238E27FC236}">
                  <a16:creationId xmlns:a16="http://schemas.microsoft.com/office/drawing/2014/main" id="{2F4B9F45-8485-4666-AB62-C6C12D048C7B}"/>
                </a:ext>
              </a:extLst>
            </p:cNvPr>
            <p:cNvGrpSpPr/>
            <p:nvPr/>
          </p:nvGrpSpPr>
          <p:grpSpPr>
            <a:xfrm>
              <a:off x="14009868" y="2573174"/>
              <a:ext cx="3517704" cy="1653724"/>
              <a:chOff x="13636780" y="1318570"/>
              <a:chExt cx="3517704" cy="1653724"/>
            </a:xfrm>
          </p:grpSpPr>
          <p:grpSp>
            <p:nvGrpSpPr>
              <p:cNvPr id="75" name="グループ化 74">
                <a:extLst>
                  <a:ext uri="{FF2B5EF4-FFF2-40B4-BE49-F238E27FC236}">
                    <a16:creationId xmlns:a16="http://schemas.microsoft.com/office/drawing/2014/main" id="{6C337EF7-40AC-4974-94F8-1BA5EDEA2E02}"/>
                  </a:ext>
                </a:extLst>
              </p:cNvPr>
              <p:cNvGrpSpPr/>
              <p:nvPr/>
            </p:nvGrpSpPr>
            <p:grpSpPr>
              <a:xfrm>
                <a:off x="13636780" y="1318570"/>
                <a:ext cx="3517704" cy="770016"/>
                <a:chOff x="13636780" y="1318570"/>
                <a:chExt cx="3517704" cy="770016"/>
              </a:xfrm>
            </p:grpSpPr>
            <p:sp>
              <p:nvSpPr>
                <p:cNvPr id="79" name="矢印: 右 7">
                  <a:extLst>
                    <a:ext uri="{FF2B5EF4-FFF2-40B4-BE49-F238E27FC236}">
                      <a16:creationId xmlns:a16="http://schemas.microsoft.com/office/drawing/2014/main" id="{070AFC67-EF81-4B7D-8308-C6F34D78E4ED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C12F1C04-7CD6-4097-B152-CF2715E02AED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49299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制御の流れ</a:t>
                  </a:r>
                </a:p>
              </p:txBody>
            </p:sp>
          </p:grpSp>
          <p:grpSp>
            <p:nvGrpSpPr>
              <p:cNvPr id="76" name="グループ化 75">
                <a:extLst>
                  <a:ext uri="{FF2B5EF4-FFF2-40B4-BE49-F238E27FC236}">
                    <a16:creationId xmlns:a16="http://schemas.microsoft.com/office/drawing/2014/main" id="{C7A253A5-EF7E-449B-83CA-C439757482A2}"/>
                  </a:ext>
                </a:extLst>
              </p:cNvPr>
              <p:cNvGrpSpPr/>
              <p:nvPr/>
            </p:nvGrpSpPr>
            <p:grpSpPr>
              <a:xfrm>
                <a:off x="13636780" y="2202278"/>
                <a:ext cx="3056039" cy="770016"/>
                <a:chOff x="13636780" y="1318570"/>
                <a:chExt cx="3056039" cy="770016"/>
              </a:xfrm>
            </p:grpSpPr>
            <p:sp>
              <p:nvSpPr>
                <p:cNvPr id="77" name="矢印: 右 76">
                  <a:extLst>
                    <a:ext uri="{FF2B5EF4-FFF2-40B4-BE49-F238E27FC236}">
                      <a16:creationId xmlns:a16="http://schemas.microsoft.com/office/drawing/2014/main" id="{E6EE6326-8273-4E52-8041-10562E8401DB}"/>
                    </a:ext>
                  </a:extLst>
                </p:cNvPr>
                <p:cNvSpPr/>
                <p:nvPr/>
              </p:nvSpPr>
              <p:spPr>
                <a:xfrm>
                  <a:off x="13636780" y="1318570"/>
                  <a:ext cx="1024714" cy="770016"/>
                </a:xfrm>
                <a:prstGeom prst="rightArrow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3600"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  <p:sp>
              <p:nvSpPr>
                <p:cNvPr id="78" name="テキスト ボックス 77">
                  <a:extLst>
                    <a:ext uri="{FF2B5EF4-FFF2-40B4-BE49-F238E27FC236}">
                      <a16:creationId xmlns:a16="http://schemas.microsoft.com/office/drawing/2014/main" id="{B767AFF7-2BAF-4A56-888F-870BB37B623B}"/>
                    </a:ext>
                  </a:extLst>
                </p:cNvPr>
                <p:cNvSpPr txBox="1"/>
                <p:nvPr/>
              </p:nvSpPr>
              <p:spPr>
                <a:xfrm>
                  <a:off x="14661494" y="1379844"/>
                  <a:ext cx="203132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sz="36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M+ 1c light" panose="020B0403020203020207" pitchFamily="50" charset="-128"/>
                      <a:ea typeface="M+ 1c light" panose="020B0403020203020207" pitchFamily="50" charset="-128"/>
                      <a:cs typeface="M+ 1c light" panose="020B0403020203020207" pitchFamily="50" charset="-128"/>
                    </a:rPr>
                    <a:t>依存方向</a:t>
                  </a:r>
                  <a:endPara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endParaRPr>
                </a:p>
              </p:txBody>
            </p:sp>
          </p:grp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CCA0D7B-EBA7-4A3D-B36D-8A3C16F8C6B7}"/>
                </a:ext>
              </a:extLst>
            </p:cNvPr>
            <p:cNvGrpSpPr/>
            <p:nvPr/>
          </p:nvGrpSpPr>
          <p:grpSpPr>
            <a:xfrm>
              <a:off x="14082046" y="4478525"/>
              <a:ext cx="2060532" cy="646331"/>
              <a:chOff x="13708958" y="1379844"/>
              <a:chExt cx="2060532" cy="646331"/>
            </a:xfrm>
          </p:grpSpPr>
          <p:sp>
            <p:nvSpPr>
              <p:cNvPr id="10" name="矢印: 右 7">
                <a:extLst>
                  <a:ext uri="{FF2B5EF4-FFF2-40B4-BE49-F238E27FC236}">
                    <a16:creationId xmlns:a16="http://schemas.microsoft.com/office/drawing/2014/main" id="{F68EA0E3-42E0-46E0-9581-223482DAEEFE}"/>
                  </a:ext>
                </a:extLst>
              </p:cNvPr>
              <p:cNvSpPr/>
              <p:nvPr/>
            </p:nvSpPr>
            <p:spPr>
              <a:xfrm>
                <a:off x="13708958" y="1451819"/>
                <a:ext cx="880358" cy="502379"/>
              </a:xfrm>
              <a:prstGeom prst="rect">
                <a:avLst/>
              </a:prstGeom>
              <a:noFill/>
              <a:ln w="571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600"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B0DBBF9-C4D1-4509-AB8D-98CFCD58EEBE}"/>
                  </a:ext>
                </a:extLst>
              </p:cNvPr>
              <p:cNvSpPr txBox="1"/>
              <p:nvPr/>
            </p:nvSpPr>
            <p:spPr>
              <a:xfrm>
                <a:off x="14661494" y="1379844"/>
                <a:ext cx="11079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3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+ 1c light" panose="020B0403020203020207" pitchFamily="50" charset="-128"/>
                    <a:ea typeface="M+ 1c light" panose="020B0403020203020207" pitchFamily="50" charset="-128"/>
                    <a:cs typeface="M+ 1c light" panose="020B0403020203020207" pitchFamily="50" charset="-128"/>
                  </a:rPr>
                  <a:t>文脈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39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04595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3901A416-7093-48C8-8C2A-FCB9E8FEA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- The architecture rules are the same! -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83B692-4758-44DA-82A5-8D63199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45C414-BE15-41EC-B196-A63CA35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70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0774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0E8607-E525-4C0C-899E-DEA0F090453D}"/>
              </a:ext>
            </a:extLst>
          </p:cNvPr>
          <p:cNvSpPr/>
          <p:nvPr/>
        </p:nvSpPr>
        <p:spPr>
          <a:xfrm>
            <a:off x="316229" y="1654628"/>
            <a:ext cx="15922172" cy="551361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システム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ACBD761-509E-4B02-82B8-AE7EFDA049CB}"/>
              </a:ext>
            </a:extLst>
          </p:cNvPr>
          <p:cNvSpPr/>
          <p:nvPr/>
        </p:nvSpPr>
        <p:spPr>
          <a:xfrm>
            <a:off x="722630" y="2705099"/>
            <a:ext cx="11205028" cy="43107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サブシステム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DB6BC7-AEC7-4D64-8B3F-998B1AE4BF34}"/>
              </a:ext>
            </a:extLst>
          </p:cNvPr>
          <p:cNvSpPr/>
          <p:nvPr/>
        </p:nvSpPr>
        <p:spPr>
          <a:xfrm>
            <a:off x="1100001" y="3706584"/>
            <a:ext cx="5152571" cy="29899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コンポーネント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EF0E664-6CBE-4988-B973-B6FB6977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ソフトウェアのフラクタル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61F325-EF2E-43CB-B08F-20755ECE9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2018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A74A3C-0684-4AD6-AF0E-6A3285DAC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71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9A68C3-97AC-4212-8977-1A0D28ECF3E6}"/>
              </a:ext>
            </a:extLst>
          </p:cNvPr>
          <p:cNvSpPr/>
          <p:nvPr/>
        </p:nvSpPr>
        <p:spPr>
          <a:xfrm>
            <a:off x="1419317" y="4650013"/>
            <a:ext cx="2162628" cy="15675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クラス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4EDFCC-058D-4F50-9568-F69AA9323869}"/>
              </a:ext>
            </a:extLst>
          </p:cNvPr>
          <p:cNvSpPr/>
          <p:nvPr/>
        </p:nvSpPr>
        <p:spPr>
          <a:xfrm>
            <a:off x="12246975" y="2705099"/>
            <a:ext cx="3628570" cy="431074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216000" rtlCol="0" anchor="t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サブシステム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2E9AB3-7692-44EB-8074-FF99678BE2F0}"/>
              </a:ext>
            </a:extLst>
          </p:cNvPr>
          <p:cNvSpPr/>
          <p:nvPr/>
        </p:nvSpPr>
        <p:spPr>
          <a:xfrm>
            <a:off x="3790588" y="4650013"/>
            <a:ext cx="2162628" cy="1567543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クラス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BCB7FDB-D2C8-4066-B144-AE1C3A8EB856}"/>
              </a:ext>
            </a:extLst>
          </p:cNvPr>
          <p:cNvGrpSpPr/>
          <p:nvPr/>
        </p:nvGrpSpPr>
        <p:grpSpPr>
          <a:xfrm>
            <a:off x="6461215" y="3706584"/>
            <a:ext cx="5152571" cy="2989942"/>
            <a:chOff x="7327900" y="3721099"/>
            <a:chExt cx="5152571" cy="2989942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80529CE-2848-4FC8-8FC0-A8E534B9C0E1}"/>
                </a:ext>
              </a:extLst>
            </p:cNvPr>
            <p:cNvSpPr/>
            <p:nvPr/>
          </p:nvSpPr>
          <p:spPr>
            <a:xfrm>
              <a:off x="7327900" y="3721099"/>
              <a:ext cx="5152571" cy="2989942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tIns="216000" rtlCol="0" anchor="t"/>
            <a:lstStyle/>
            <a:p>
              <a:pPr algn="ctr"/>
              <a:r>
                <a:rPr kumimoji="1" lang="ja-JP" altLang="en-US" sz="40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コンポーネント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5A3D2FA-22E3-486D-A430-E13D6744640D}"/>
                </a:ext>
              </a:extLst>
            </p:cNvPr>
            <p:cNvSpPr/>
            <p:nvPr/>
          </p:nvSpPr>
          <p:spPr>
            <a:xfrm>
              <a:off x="7647216" y="4664528"/>
              <a:ext cx="2162628" cy="156754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クラス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0EB4B23-4ECA-435D-B380-E35BFF3AFB87}"/>
                </a:ext>
              </a:extLst>
            </p:cNvPr>
            <p:cNvSpPr/>
            <p:nvPr/>
          </p:nvSpPr>
          <p:spPr>
            <a:xfrm>
              <a:off x="10018487" y="4664528"/>
              <a:ext cx="2162628" cy="1567543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40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クラス</a:t>
              </a: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E20DE0-5B21-4352-80B6-F4246576536F}"/>
              </a:ext>
            </a:extLst>
          </p:cNvPr>
          <p:cNvSpPr txBox="1"/>
          <p:nvPr/>
        </p:nvSpPr>
        <p:spPr>
          <a:xfrm>
            <a:off x="1103086" y="7370121"/>
            <a:ext cx="16430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ソフトウェア エンティティすべてに、ここまでの話は適用可能</a:t>
            </a:r>
            <a:endParaRPr kumimoji="1"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要素間のインターフェースの文脈により、制御の流れと依存関係は制御可能</a:t>
            </a:r>
            <a:endParaRPr kumimoji="1"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依存関係によって、安定性と柔軟性をコントロール可能</a:t>
            </a:r>
            <a:endParaRPr kumimoji="1" lang="en-US" altLang="ja-JP" sz="3600" dirty="0">
              <a:solidFill>
                <a:schemeClr val="tx1">
                  <a:lumMod val="75000"/>
                  <a:lumOff val="25000"/>
                </a:schemeClr>
              </a:solidFill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EFCFB86-A869-4A28-B2D8-4D6B96E56E8E}"/>
              </a:ext>
            </a:extLst>
          </p:cNvPr>
          <p:cNvGrpSpPr/>
          <p:nvPr/>
        </p:nvGrpSpPr>
        <p:grpSpPr>
          <a:xfrm>
            <a:off x="16372114" y="1595278"/>
            <a:ext cx="1235233" cy="5632311"/>
            <a:chOff x="16372114" y="1595278"/>
            <a:chExt cx="1235233" cy="5632311"/>
          </a:xfrm>
        </p:grpSpPr>
        <p:sp>
          <p:nvSpPr>
            <p:cNvPr id="7" name="右中かっこ 6">
              <a:extLst>
                <a:ext uri="{FF2B5EF4-FFF2-40B4-BE49-F238E27FC236}">
                  <a16:creationId xmlns:a16="http://schemas.microsoft.com/office/drawing/2014/main" id="{FACEB7C9-BF31-41F7-8F95-AF627656D8D4}"/>
                </a:ext>
              </a:extLst>
            </p:cNvPr>
            <p:cNvSpPr/>
            <p:nvPr/>
          </p:nvSpPr>
          <p:spPr>
            <a:xfrm>
              <a:off x="16372114" y="1654628"/>
              <a:ext cx="496569" cy="551361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977FD2-D32F-4E6A-8529-8B1F8632FDB9}"/>
                </a:ext>
              </a:extLst>
            </p:cNvPr>
            <p:cNvSpPr txBox="1"/>
            <p:nvPr/>
          </p:nvSpPr>
          <p:spPr>
            <a:xfrm>
              <a:off x="16868683" y="1595278"/>
              <a:ext cx="738664" cy="563231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kumimoji="1" lang="ja-JP" altLang="en-US" sz="3600" dirty="0">
                  <a:solidFill>
                    <a:srgbClr val="C00000"/>
                  </a:solidFill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ソフトウェア　エンティティ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591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8" grpId="0" animBg="1"/>
      <p:bldP spid="6" grpId="0" animBg="1"/>
      <p:bldP spid="13" grpId="0" animBg="1"/>
      <p:bldP spid="14" grpId="0" animBg="1"/>
      <p:bldP spid="1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1A54C6D5-D265-40B9-8D79-D1E0C95C7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235567"/>
              </p:ext>
            </p:extLst>
          </p:nvPr>
        </p:nvGraphicFramePr>
        <p:xfrm>
          <a:off x="517083" y="1497237"/>
          <a:ext cx="16290745" cy="7257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082700">
                  <a:extLst>
                    <a:ext uri="{9D8B030D-6E8A-4147-A177-3AD203B41FA5}">
                      <a16:colId xmlns:a16="http://schemas.microsoft.com/office/drawing/2014/main" val="2041008256"/>
                    </a:ext>
                  </a:extLst>
                </a:gridCol>
                <a:gridCol w="9208045">
                  <a:extLst>
                    <a:ext uri="{9D8B030D-6E8A-4147-A177-3AD203B41FA5}">
                      <a16:colId xmlns:a16="http://schemas.microsoft.com/office/drawing/2014/main" val="4247257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ソフトウェア エンティティ</a:t>
                      </a:r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代表的なコントラクト</a:t>
                      </a:r>
                    </a:p>
                  </a:txBody>
                  <a:tcPr marL="360000" marR="360000" marT="360000" marB="360000"/>
                </a:tc>
                <a:extLst>
                  <a:ext uri="{0D108BD9-81ED-4DB2-BD59-A6C34878D82A}">
                    <a16:rowId xmlns:a16="http://schemas.microsoft.com/office/drawing/2014/main" val="3136250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システム</a:t>
                      </a:r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4000" dirty="0" err="1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OpenAPI</a:t>
                      </a:r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（なんなら</a:t>
                      </a:r>
                      <a:r>
                        <a:rPr kumimoji="1" lang="en-US" altLang="ja-JP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CSV</a:t>
                      </a:r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の</a:t>
                      </a:r>
                      <a:r>
                        <a:rPr kumimoji="1" lang="en-US" altLang="ja-JP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FTP</a:t>
                      </a:r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転送）</a:t>
                      </a:r>
                    </a:p>
                  </a:txBody>
                  <a:tcPr marL="360000" marR="360000" marT="360000" marB="360000"/>
                </a:tc>
                <a:extLst>
                  <a:ext uri="{0D108BD9-81ED-4DB2-BD59-A6C34878D82A}">
                    <a16:rowId xmlns:a16="http://schemas.microsoft.com/office/drawing/2014/main" val="10920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サブシステム</a:t>
                      </a:r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4000" dirty="0" err="1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OpenAPI</a:t>
                      </a:r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や</a:t>
                      </a:r>
                      <a:r>
                        <a:rPr kumimoji="1" lang="en-US" altLang="ja-JP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Swagger</a:t>
                      </a:r>
                      <a:endParaRPr kumimoji="1" lang="ja-JP" altLang="en-US" sz="4000" dirty="0">
                        <a:latin typeface="M+ 1c light" panose="020B0403020204020204" pitchFamily="50" charset="-128"/>
                        <a:ea typeface="M+ 1c light" panose="020B0403020204020204" pitchFamily="50" charset="-128"/>
                        <a:cs typeface="M+ 1c light" panose="020B0403020204020204" pitchFamily="50" charset="-128"/>
                      </a:endParaRPr>
                    </a:p>
                  </a:txBody>
                  <a:tcPr marL="360000" marR="360000" marT="360000" marB="360000"/>
                </a:tc>
                <a:extLst>
                  <a:ext uri="{0D108BD9-81ED-4DB2-BD59-A6C34878D82A}">
                    <a16:rowId xmlns:a16="http://schemas.microsoft.com/office/drawing/2014/main" val="2337583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コンポーネント</a:t>
                      </a:r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プログラム インターフェース</a:t>
                      </a:r>
                    </a:p>
                  </a:txBody>
                  <a:tcPr marL="360000" marR="360000" marT="360000" marB="360000"/>
                </a:tc>
                <a:extLst>
                  <a:ext uri="{0D108BD9-81ED-4DB2-BD59-A6C34878D82A}">
                    <a16:rowId xmlns:a16="http://schemas.microsoft.com/office/drawing/2014/main" val="2100870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クラス</a:t>
                      </a:r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4000" dirty="0">
                          <a:latin typeface="M+ 1c light" panose="020B0403020204020204" pitchFamily="50" charset="-128"/>
                          <a:ea typeface="M+ 1c light" panose="020B0403020204020204" pitchFamily="50" charset="-128"/>
                          <a:cs typeface="M+ 1c light" panose="020B0403020204020204" pitchFamily="50" charset="-128"/>
                        </a:rPr>
                        <a:t>プログラム インターフェース</a:t>
                      </a:r>
                    </a:p>
                  </a:txBody>
                  <a:tcPr marL="360000" marR="360000" marT="360000" marB="360000"/>
                </a:tc>
                <a:extLst>
                  <a:ext uri="{0D108BD9-81ED-4DB2-BD59-A6C34878D82A}">
                    <a16:rowId xmlns:a16="http://schemas.microsoft.com/office/drawing/2014/main" val="1631879556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2EC9B8CE-4BD0-4ADC-8C1A-3B69D697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ソフトウェア エンティティとコントラクト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15CB6D2-54FD-4A13-812E-E13ED686B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2018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2CC699-95A6-4414-952D-77DAFDA5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72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63488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500CEA8-F8D6-4B80-99C6-CF58436B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29" y="469235"/>
            <a:ext cx="17646914" cy="770016"/>
          </a:xfrm>
        </p:spPr>
        <p:txBody>
          <a:bodyPr/>
          <a:lstStyle/>
          <a:p>
            <a:r>
              <a:rPr kumimoji="1" lang="ja-JP" altLang="en-US" dirty="0"/>
              <a:t>文脈によって、制御の流れと依存方向は分離し制御せよ</a:t>
            </a:r>
          </a:p>
        </p:txBody>
      </p:sp>
      <p:sp>
        <p:nvSpPr>
          <p:cNvPr id="38" name="矢印: 右 7">
            <a:extLst>
              <a:ext uri="{FF2B5EF4-FFF2-40B4-BE49-F238E27FC236}">
                <a16:creationId xmlns:a16="http://schemas.microsoft.com/office/drawing/2014/main" id="{82E228DE-903E-40F0-92C3-DACDEEDB3EB1}"/>
              </a:ext>
            </a:extLst>
          </p:cNvPr>
          <p:cNvSpPr/>
          <p:nvPr/>
        </p:nvSpPr>
        <p:spPr>
          <a:xfrm>
            <a:off x="5933397" y="2564296"/>
            <a:ext cx="5310115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DA9C8767-71A9-455A-9199-2A945497462B}"/>
              </a:ext>
            </a:extLst>
          </p:cNvPr>
          <p:cNvGrpSpPr/>
          <p:nvPr/>
        </p:nvGrpSpPr>
        <p:grpSpPr>
          <a:xfrm>
            <a:off x="2053290" y="2191411"/>
            <a:ext cx="3761879" cy="2499319"/>
            <a:chOff x="316228" y="5558469"/>
            <a:chExt cx="4819877" cy="3742007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3B9BF3B-1509-4E65-B2D4-1AF740783851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クライアント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エンティティ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8E7DC4A-FC88-4DCB-B006-4B9B40B4A7E5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18EC0A6-8FB1-43B5-9044-BDC6237A26EC}"/>
              </a:ext>
            </a:extLst>
          </p:cNvPr>
          <p:cNvSpPr/>
          <p:nvPr/>
        </p:nvSpPr>
        <p:spPr>
          <a:xfrm>
            <a:off x="5894645" y="3436477"/>
            <a:ext cx="5343173" cy="77001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B85B22C-3681-455A-A0AC-F1F1F7BF4E8A}"/>
              </a:ext>
            </a:extLst>
          </p:cNvPr>
          <p:cNvGrpSpPr/>
          <p:nvPr/>
        </p:nvGrpSpPr>
        <p:grpSpPr>
          <a:xfrm>
            <a:off x="6869262" y="2060533"/>
            <a:ext cx="3438381" cy="2499319"/>
            <a:chOff x="6498079" y="5399314"/>
            <a:chExt cx="5255202" cy="3570049"/>
          </a:xfrm>
        </p:grpSpPr>
        <p:sp>
          <p:nvSpPr>
            <p:cNvPr id="48" name="思考の吹き出し: 雲形 47">
              <a:extLst>
                <a:ext uri="{FF2B5EF4-FFF2-40B4-BE49-F238E27FC236}">
                  <a16:creationId xmlns:a16="http://schemas.microsoft.com/office/drawing/2014/main" id="{22F6039A-BFE0-4D67-85BC-AD08EFBABBEE}"/>
                </a:ext>
              </a:extLst>
            </p:cNvPr>
            <p:cNvSpPr/>
            <p:nvPr/>
          </p:nvSpPr>
          <p:spPr>
            <a:xfrm>
              <a:off x="6498079" y="5399314"/>
              <a:ext cx="5255202" cy="3570049"/>
            </a:xfrm>
            <a:prstGeom prst="cloudCallout">
              <a:avLst>
                <a:gd name="adj1" fmla="val -1129"/>
                <a:gd name="adj2" fmla="val -6215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28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コントラクト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DF23357-6EC3-42B8-B8FD-A67FF0A0A077}"/>
                </a:ext>
              </a:extLst>
            </p:cNvPr>
            <p:cNvSpPr txBox="1"/>
            <p:nvPr/>
          </p:nvSpPr>
          <p:spPr>
            <a:xfrm>
              <a:off x="7906528" y="5941104"/>
              <a:ext cx="2319194" cy="5715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抽象概念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50" name="矢印: 右 7">
            <a:extLst>
              <a:ext uri="{FF2B5EF4-FFF2-40B4-BE49-F238E27FC236}">
                <a16:creationId xmlns:a16="http://schemas.microsoft.com/office/drawing/2014/main" id="{844B543B-16C0-4FD8-A339-119F5F2D0EE1}"/>
              </a:ext>
            </a:extLst>
          </p:cNvPr>
          <p:cNvSpPr/>
          <p:nvPr/>
        </p:nvSpPr>
        <p:spPr>
          <a:xfrm>
            <a:off x="1834046" y="1850395"/>
            <a:ext cx="4153342" cy="3193143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51" name="矢印: 右 7">
            <a:extLst>
              <a:ext uri="{FF2B5EF4-FFF2-40B4-BE49-F238E27FC236}">
                <a16:creationId xmlns:a16="http://schemas.microsoft.com/office/drawing/2014/main" id="{B940A21E-D927-467E-A8D3-730F112BB234}"/>
              </a:ext>
            </a:extLst>
          </p:cNvPr>
          <p:cNvSpPr/>
          <p:nvPr/>
        </p:nvSpPr>
        <p:spPr>
          <a:xfrm>
            <a:off x="6192288" y="1850395"/>
            <a:ext cx="8728633" cy="316720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CA560844-A9D9-4E23-BE94-2602DAC636EC}"/>
              </a:ext>
            </a:extLst>
          </p:cNvPr>
          <p:cNvGrpSpPr/>
          <p:nvPr/>
        </p:nvGrpSpPr>
        <p:grpSpPr>
          <a:xfrm>
            <a:off x="11362512" y="2191410"/>
            <a:ext cx="3259307" cy="2499319"/>
            <a:chOff x="316228" y="5558469"/>
            <a:chExt cx="4819877" cy="3742007"/>
          </a:xfrm>
        </p:grpSpPr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1ACA2196-1639-4FE3-8195-A60878C8F9D0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サーバー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エンティティ</a:t>
              </a: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90A857C-63AE-462E-89AC-D843B178F94F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57" name="スライド番号プレースホルダー 3">
            <a:extLst>
              <a:ext uri="{FF2B5EF4-FFF2-40B4-BE49-F238E27FC236}">
                <a16:creationId xmlns:a16="http://schemas.microsoft.com/office/drawing/2014/main" id="{7DBD04B2-A846-4DF4-876D-55B1FF3A4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73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81" name="矢印: 右 7">
            <a:extLst>
              <a:ext uri="{FF2B5EF4-FFF2-40B4-BE49-F238E27FC236}">
                <a16:creationId xmlns:a16="http://schemas.microsoft.com/office/drawing/2014/main" id="{1A8EE19C-7A65-4B72-8EFC-0DF70B55F358}"/>
              </a:ext>
            </a:extLst>
          </p:cNvPr>
          <p:cNvSpPr/>
          <p:nvPr/>
        </p:nvSpPr>
        <p:spPr>
          <a:xfrm>
            <a:off x="5933398" y="6924752"/>
            <a:ext cx="5310115" cy="770016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610D2168-CCD8-43E7-B880-215A29174A2B}"/>
              </a:ext>
            </a:extLst>
          </p:cNvPr>
          <p:cNvGrpSpPr/>
          <p:nvPr/>
        </p:nvGrpSpPr>
        <p:grpSpPr>
          <a:xfrm>
            <a:off x="2053291" y="6551867"/>
            <a:ext cx="3761879" cy="2499319"/>
            <a:chOff x="316228" y="5558469"/>
            <a:chExt cx="4819877" cy="374200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55890363-E900-417C-8EB9-AC9EB27B3A19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クライアント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エンティティ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7B039F3B-CECA-4FDF-894C-A5F1DC79CB20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85" name="矢印: 左 84">
            <a:extLst>
              <a:ext uri="{FF2B5EF4-FFF2-40B4-BE49-F238E27FC236}">
                <a16:creationId xmlns:a16="http://schemas.microsoft.com/office/drawing/2014/main" id="{2C616966-EE05-4603-BDF1-34160075CC95}"/>
              </a:ext>
            </a:extLst>
          </p:cNvPr>
          <p:cNvSpPr/>
          <p:nvPr/>
        </p:nvSpPr>
        <p:spPr>
          <a:xfrm>
            <a:off x="5894646" y="7796933"/>
            <a:ext cx="5343173" cy="770016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8D52D5D9-A5A9-4599-A5E9-3C8AA3F3ACBB}"/>
              </a:ext>
            </a:extLst>
          </p:cNvPr>
          <p:cNvGrpSpPr/>
          <p:nvPr/>
        </p:nvGrpSpPr>
        <p:grpSpPr>
          <a:xfrm>
            <a:off x="6685292" y="6565706"/>
            <a:ext cx="3761879" cy="2499319"/>
            <a:chOff x="6498079" y="5399314"/>
            <a:chExt cx="5255202" cy="3570049"/>
          </a:xfrm>
        </p:grpSpPr>
        <p:sp>
          <p:nvSpPr>
            <p:cNvPr id="87" name="思考の吹き出し: 雲形 86">
              <a:extLst>
                <a:ext uri="{FF2B5EF4-FFF2-40B4-BE49-F238E27FC236}">
                  <a16:creationId xmlns:a16="http://schemas.microsoft.com/office/drawing/2014/main" id="{FFB45AA9-8A5A-4DB4-B5F9-F13272B99639}"/>
                </a:ext>
              </a:extLst>
            </p:cNvPr>
            <p:cNvSpPr/>
            <p:nvPr/>
          </p:nvSpPr>
          <p:spPr>
            <a:xfrm>
              <a:off x="6498079" y="5399314"/>
              <a:ext cx="5255202" cy="3570049"/>
            </a:xfrm>
            <a:prstGeom prst="cloudCallout">
              <a:avLst>
                <a:gd name="adj1" fmla="val -1129"/>
                <a:gd name="adj2" fmla="val -6215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ja-JP" altLang="en-US" sz="32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コントラクト</a:t>
              </a: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2C706BC0-2252-438E-B160-12D0EE70DBB8}"/>
                </a:ext>
              </a:extLst>
            </p:cNvPr>
            <p:cNvSpPr txBox="1"/>
            <p:nvPr/>
          </p:nvSpPr>
          <p:spPr>
            <a:xfrm>
              <a:off x="7906528" y="5941104"/>
              <a:ext cx="1888051" cy="447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抽象概念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  <p:sp>
        <p:nvSpPr>
          <p:cNvPr id="89" name="矢印: 右 7">
            <a:extLst>
              <a:ext uri="{FF2B5EF4-FFF2-40B4-BE49-F238E27FC236}">
                <a16:creationId xmlns:a16="http://schemas.microsoft.com/office/drawing/2014/main" id="{D491651D-E0A1-4842-B09B-E87CA83E6409}"/>
              </a:ext>
            </a:extLst>
          </p:cNvPr>
          <p:cNvSpPr/>
          <p:nvPr/>
        </p:nvSpPr>
        <p:spPr>
          <a:xfrm>
            <a:off x="1834046" y="6210851"/>
            <a:ext cx="8827771" cy="3193143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sp>
        <p:nvSpPr>
          <p:cNvPr id="90" name="矢印: 右 7">
            <a:extLst>
              <a:ext uri="{FF2B5EF4-FFF2-40B4-BE49-F238E27FC236}">
                <a16:creationId xmlns:a16="http://schemas.microsoft.com/office/drawing/2014/main" id="{5F17B0FE-8286-4967-9B90-0112FC6B3499}"/>
              </a:ext>
            </a:extLst>
          </p:cNvPr>
          <p:cNvSpPr/>
          <p:nvPr/>
        </p:nvSpPr>
        <p:spPr>
          <a:xfrm>
            <a:off x="10767580" y="6210851"/>
            <a:ext cx="4153342" cy="3167206"/>
          </a:xfrm>
          <a:prstGeom prst="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latin typeface="M+ 1c light" panose="020B0403020203020207" pitchFamily="50" charset="-128"/>
              <a:ea typeface="M+ 1c light" panose="020B0403020203020207" pitchFamily="50" charset="-128"/>
              <a:cs typeface="M+ 1c light" panose="020B0403020203020207" pitchFamily="50" charset="-128"/>
            </a:endParaRPr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70045DB-7248-4832-ADCB-BD924EEA2536}"/>
              </a:ext>
            </a:extLst>
          </p:cNvPr>
          <p:cNvGrpSpPr/>
          <p:nvPr/>
        </p:nvGrpSpPr>
        <p:grpSpPr>
          <a:xfrm>
            <a:off x="11362513" y="6551866"/>
            <a:ext cx="3259307" cy="2499319"/>
            <a:chOff x="316228" y="5558469"/>
            <a:chExt cx="4819877" cy="3742007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0E82B773-C589-4161-ACFF-E064E796CC6C}"/>
                </a:ext>
              </a:extLst>
            </p:cNvPr>
            <p:cNvSpPr/>
            <p:nvPr/>
          </p:nvSpPr>
          <p:spPr>
            <a:xfrm>
              <a:off x="316228" y="5558469"/>
              <a:ext cx="4819877" cy="374200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サーバー</a:t>
              </a:r>
              <a:endParaRPr kumimoji="1" lang="en-US" altLang="ja-JP" sz="3600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endParaRPr>
            </a:p>
            <a:p>
              <a:pPr algn="ctr"/>
              <a:r>
                <a:rPr kumimoji="1" lang="ja-JP" altLang="en-US" sz="3600" dirty="0">
                  <a:latin typeface="M+ 1c light" panose="020B0403020204020204" pitchFamily="50" charset="-128"/>
                  <a:ea typeface="M+ 1c light" panose="020B0403020204020204" pitchFamily="50" charset="-128"/>
                  <a:cs typeface="M+ 1c light" panose="020B0403020204020204" pitchFamily="50" charset="-128"/>
                </a:rPr>
                <a:t>エンティティ</a:t>
              </a: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FCFD359F-D8FA-433F-9F6E-94AF3BB06BB8}"/>
                </a:ext>
              </a:extLst>
            </p:cNvPr>
            <p:cNvSpPr txBox="1"/>
            <p:nvPr/>
          </p:nvSpPr>
          <p:spPr>
            <a:xfrm>
              <a:off x="1789370" y="5941104"/>
              <a:ext cx="1873590" cy="493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&lt;&lt;</a:t>
              </a:r>
              <a:r>
                <a:rPr kumimoji="1" lang="ja-JP" altLang="en-US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具象概念</a:t>
              </a:r>
              <a:r>
                <a:rPr kumimoji="1" lang="en-US" altLang="ja-JP" sz="2000" dirty="0">
                  <a:solidFill>
                    <a:schemeClr val="bg1"/>
                  </a:solidFill>
                  <a:latin typeface="M+ 1c light" panose="020B0403020203020207" pitchFamily="50" charset="-128"/>
                  <a:ea typeface="M+ 1c light" panose="020B0403020203020207" pitchFamily="50" charset="-128"/>
                  <a:cs typeface="M+ 1c light" panose="020B0403020203020207" pitchFamily="50" charset="-128"/>
                </a:rPr>
                <a:t>&gt;&gt;</a:t>
              </a:r>
              <a:endParaRPr kumimoji="1" lang="ja-JP" altLang="en-US" sz="2000" dirty="0">
                <a:solidFill>
                  <a:schemeClr val="bg1"/>
                </a:solidFill>
                <a:latin typeface="M+ 1c light" panose="020B0403020203020207" pitchFamily="50" charset="-128"/>
                <a:ea typeface="M+ 1c light" panose="020B0403020203020207" pitchFamily="50" charset="-128"/>
                <a:cs typeface="M+ 1c light" panose="020B0403020203020207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143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字幕 4">
            <a:extLst>
              <a:ext uri="{FF2B5EF4-FFF2-40B4-BE49-F238E27FC236}">
                <a16:creationId xmlns:a16="http://schemas.microsoft.com/office/drawing/2014/main" id="{3901A416-7093-48C8-8C2A-FCB9E8FEAB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 - The architecture rules are the same! -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83B692-4758-44DA-82A5-8D6319947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45C414-BE15-41EC-B196-A63CA35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74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906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1035892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283206F-FAA6-4215-8587-D1866D7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55756-3219-4DA5-98FE-D039429D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76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12CA-9AC3-4A33-AF11-9D115D4F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コンテンツ プレースホルダー 9">
            <a:extLst>
              <a:ext uri="{FF2B5EF4-FFF2-40B4-BE49-F238E27FC236}">
                <a16:creationId xmlns:a16="http://schemas.microsoft.com/office/drawing/2014/main" id="{FD17A0D3-B73E-4887-8687-A6419993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Clean Architecture</a:t>
            </a:r>
            <a:r>
              <a:rPr kumimoji="1" lang="ja-JP" altLang="en-US" dirty="0"/>
              <a:t>とは、どんなソフトウェアにも適用可能な普遍的なアーキテクチャである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は、次のふたつを誤解されがち</a:t>
            </a:r>
            <a:endParaRPr kumimoji="1" lang="en-US" altLang="ja-JP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参考図の通りに関心を分離するのが</a:t>
            </a: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である</a:t>
            </a:r>
            <a:endParaRPr kumimoji="1" lang="en-US" altLang="ja-JP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en-US" altLang="ja-JP" dirty="0"/>
              <a:t>Presentation</a:t>
            </a:r>
            <a:r>
              <a:rPr kumimoji="1" lang="ja-JP" altLang="en-US" dirty="0"/>
              <a:t>と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の境界は</a:t>
            </a:r>
            <a:r>
              <a:rPr kumimoji="1" lang="en-US" altLang="ja-JP" dirty="0"/>
              <a:t>Input</a:t>
            </a:r>
            <a:r>
              <a:rPr kumimoji="1" lang="ja-JP" altLang="en-US" dirty="0"/>
              <a:t>と</a:t>
            </a:r>
            <a:r>
              <a:rPr kumimoji="1" lang="en-US" altLang="ja-JP" dirty="0"/>
              <a:t>Output</a:t>
            </a:r>
            <a:r>
              <a:rPr kumimoji="1" lang="ja-JP" altLang="en-US" dirty="0"/>
              <a:t>を分離すべし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次のふたつを理解せず</a:t>
            </a: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は語れない</a:t>
            </a:r>
            <a:endParaRPr kumimoji="1" lang="en-US" altLang="ja-JP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依存性は、より上位レベルの方針にのみ向けよ</a:t>
            </a:r>
            <a:endParaRPr kumimoji="1" lang="en-US" altLang="ja-JP" dirty="0"/>
          </a:p>
          <a:p>
            <a:pPr marL="1317625" lvl="1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制御の流れと依存方向は分離し制御せよ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9346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283206F-FAA6-4215-8587-D1866D70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555756-3219-4DA5-98FE-D039429D1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49137" y="9829802"/>
            <a:ext cx="4114800" cy="336881"/>
          </a:xfrm>
        </p:spPr>
        <p:txBody>
          <a:bodyPr/>
          <a:lstStyle/>
          <a:p>
            <a:r>
              <a:rPr lang="en-US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Slide </a:t>
            </a:r>
            <a:fld id="{DAEF4D36-AE85-49C9-90DE-66D02B257272}" type="slidenum">
              <a:rPr lang="en-US" smtClean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pPr/>
              <a:t>8</a:t>
            </a:fld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1F12CA-9AC3-4A33-AF11-9D115D4F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9051" y="9820652"/>
            <a:ext cx="6172200" cy="346031"/>
          </a:xfrm>
        </p:spPr>
        <p:txBody>
          <a:bodyPr/>
          <a:lstStyle/>
          <a:p>
            <a:r>
              <a:rPr lang="en-US" altLang="ja-JP" dirty="0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Copyright 2019 @</a:t>
            </a:r>
            <a:r>
              <a:rPr lang="en-US" altLang="ja-JP" dirty="0" err="1">
                <a:latin typeface="M+ 1c light" panose="020B0403020204020204" pitchFamily="50" charset="-128"/>
                <a:ea typeface="M+ 1c light" panose="020B0403020204020204" pitchFamily="50" charset="-128"/>
                <a:cs typeface="M+ 1c light" panose="020B0403020204020204" pitchFamily="50" charset="-128"/>
              </a:rPr>
              <a:t>nuits_jp</a:t>
            </a:r>
            <a:endParaRPr lang="en-US" dirty="0">
              <a:latin typeface="M+ 1c light" panose="020B0403020204020204" pitchFamily="50" charset="-128"/>
              <a:ea typeface="M+ 1c light" panose="020B0403020204020204" pitchFamily="50" charset="-128"/>
              <a:cs typeface="M+ 1c light" panose="020B0403020204020204" pitchFamily="50" charset="-128"/>
            </a:endParaRPr>
          </a:p>
        </p:txBody>
      </p:sp>
      <p:sp>
        <p:nvSpPr>
          <p:cNvPr id="7" name="コンテンツ プレースホルダー 9">
            <a:extLst>
              <a:ext uri="{FF2B5EF4-FFF2-40B4-BE49-F238E27FC236}">
                <a16:creationId xmlns:a16="http://schemas.microsoft.com/office/drawing/2014/main" id="{FD17A0D3-B73E-4887-8687-A6419993A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kumimoji="1" lang="en-US" altLang="ja-JP" dirty="0"/>
              <a:t>Clean</a:t>
            </a:r>
            <a:r>
              <a:rPr kumimoji="1" lang="ja-JP" altLang="en-US" dirty="0"/>
              <a:t> </a:t>
            </a:r>
            <a:r>
              <a:rPr kumimoji="1" lang="en-US" altLang="ja-JP" dirty="0"/>
              <a:t>Architecture</a:t>
            </a:r>
            <a:r>
              <a:rPr kumimoji="1" lang="ja-JP" altLang="en-US" dirty="0"/>
              <a:t>の次の点についてお話させていただきます。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誤解されがちな二つのこと</a:t>
            </a:r>
            <a:endParaRPr kumimoji="1" lang="en-US" altLang="ja-JP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dirty="0"/>
              <a:t>おさえるべき二つのこと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933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87ADCCD-FC39-425F-9863-2ADA753F5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Easiest Clean Architecture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F2B18021-8AA2-47AC-B68F-627FFB2E6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</p:spTree>
    <p:extLst>
      <p:ext uri="{BB962C8B-B14F-4D97-AF65-F5344CB8AC3E}">
        <p14:creationId xmlns:p14="http://schemas.microsoft.com/office/powerpoint/2010/main" val="2114698731"/>
      </p:ext>
    </p:extLst>
  </p:cSld>
  <p:clrMapOvr>
    <a:masterClrMapping/>
  </p:clrMapOvr>
</p:sld>
</file>

<file path=ppt/theme/theme1.xml><?xml version="1.0" encoding="utf-8"?>
<a:theme xmlns:a="http://schemas.openxmlformats.org/drawingml/2006/main" name="No Head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kumimoji="1" dirty="0" smtClean="0">
            <a:latin typeface="M+ 1c light" panose="020B0403020204020204" pitchFamily="50" charset="-128"/>
            <a:ea typeface="M+ 1c light" panose="020B0403020204020204" pitchFamily="50" charset="-128"/>
            <a:cs typeface="M+ 1c light" panose="020B040302020402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75000"/>
                <a:lumOff val="25000"/>
              </a:schemeClr>
            </a:solidFill>
            <a:latin typeface="Open Sans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2173</Words>
  <Application>Microsoft Office PowerPoint</Application>
  <PresentationFormat>ユーザー設定</PresentationFormat>
  <Paragraphs>533</Paragraphs>
  <Slides>77</Slides>
  <Notes>77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77</vt:i4>
      </vt:variant>
    </vt:vector>
  </HeadingPairs>
  <TitlesOfParts>
    <vt:vector size="85" baseType="lpstr">
      <vt:lpstr>Aller Light</vt:lpstr>
      <vt:lpstr>Bebas Neue Bold</vt:lpstr>
      <vt:lpstr>M+ 1c light</vt:lpstr>
      <vt:lpstr>M+ 2p light</vt:lpstr>
      <vt:lpstr>Arial</vt:lpstr>
      <vt:lpstr>Calibri</vt:lpstr>
      <vt:lpstr>Wingdings</vt:lpstr>
      <vt:lpstr>No Header</vt:lpstr>
      <vt:lpstr>世界一わかりやすいClean Architecture</vt:lpstr>
      <vt:lpstr>PowerPoint プレゼンテーション</vt:lpstr>
      <vt:lpstr>この図を見たことはありますか？</vt:lpstr>
      <vt:lpstr>書籍読んでみましたか？</vt:lpstr>
      <vt:lpstr>Easiest Clean Architecture</vt:lpstr>
      <vt:lpstr>Today’s Goal</vt:lpstr>
      <vt:lpstr>Easiest Clean Architecture</vt:lpstr>
      <vt:lpstr>Overview</vt:lpstr>
      <vt:lpstr>Easiest Clean Architecture</vt:lpstr>
      <vt:lpstr>注意事項</vt:lpstr>
      <vt:lpstr>異論・反論大歓迎</vt:lpstr>
      <vt:lpstr>Easiest Clean Architecture</vt:lpstr>
      <vt:lpstr>About Me</vt:lpstr>
      <vt:lpstr>Easiest Clean Architecture</vt:lpstr>
      <vt:lpstr>Clean Architectureといえば・・・</vt:lpstr>
      <vt:lpstr>PowerPoint プレゼンテーション</vt:lpstr>
      <vt:lpstr>ひとつ目の誤解</vt:lpstr>
      <vt:lpstr>ふたつ目の誤解</vt:lpstr>
      <vt:lpstr>PowerPoint プレゼンテーション</vt:lpstr>
      <vt:lpstr>図の解釈</vt:lpstr>
      <vt:lpstr>図の解釈</vt:lpstr>
      <vt:lpstr>Easiest Clean Architecture</vt:lpstr>
      <vt:lpstr>PowerPoint プレゼンテーション</vt:lpstr>
      <vt:lpstr>著者は明言しています</vt:lpstr>
      <vt:lpstr>すべてが同一アーキテクチャに帰結するとすれば</vt:lpstr>
      <vt:lpstr>あくまで例示であると取れる記載もある</vt:lpstr>
      <vt:lpstr>Chean Architectureとは</vt:lpstr>
      <vt:lpstr>Easiest Clean Architecture</vt:lpstr>
      <vt:lpstr>おさえるべき二つのこと</vt:lpstr>
      <vt:lpstr>おさえるべき二つのこと</vt:lpstr>
      <vt:lpstr>Easiest Clean Architecture</vt:lpstr>
      <vt:lpstr>Overview</vt:lpstr>
      <vt:lpstr>Software Architecture</vt:lpstr>
      <vt:lpstr>PowerPoint プレゼンテーション</vt:lpstr>
      <vt:lpstr>Not Clean Architecture</vt:lpstr>
      <vt:lpstr>Not Clean Architecture</vt:lpstr>
      <vt:lpstr>Software Architecture</vt:lpstr>
      <vt:lpstr>Not Clean Architecture</vt:lpstr>
      <vt:lpstr>PowerPoint プレゼンテーション</vt:lpstr>
      <vt:lpstr>PowerPoint プレゼンテーション</vt:lpstr>
      <vt:lpstr>Clean Architecture ?</vt:lpstr>
      <vt:lpstr>Clean Architecture ?</vt:lpstr>
      <vt:lpstr>Clean Architecture ?</vt:lpstr>
      <vt:lpstr>Not Clean Architecture</vt:lpstr>
      <vt:lpstr>PowerPoint プレゼンテーション</vt:lpstr>
      <vt:lpstr>Software Architecture</vt:lpstr>
      <vt:lpstr>PowerPoint プレゼンテーション</vt:lpstr>
      <vt:lpstr>DBからGatewayへ依存させるとは？</vt:lpstr>
      <vt:lpstr>Not Clean Architecture</vt:lpstr>
      <vt:lpstr>Gatewaysのクラス図とER図</vt:lpstr>
      <vt:lpstr>Gatewaysのクラス図とER図</vt:lpstr>
      <vt:lpstr>テーブルの構造にダイレクトに依存してしまうと・・・</vt:lpstr>
      <vt:lpstr>Software Architecture</vt:lpstr>
      <vt:lpstr>おさえるべき二つのこと</vt:lpstr>
      <vt:lpstr>PowerPoint プレゼンテーション</vt:lpstr>
      <vt:lpstr>Not Clean Architecture</vt:lpstr>
      <vt:lpstr>Not Clean Architecture</vt:lpstr>
      <vt:lpstr>PowerPoint プレゼンテーション</vt:lpstr>
      <vt:lpstr>CQRSとは</vt:lpstr>
      <vt:lpstr>とはいえ・・・</vt:lpstr>
      <vt:lpstr>PowerPoint プレゼンテーション</vt:lpstr>
      <vt:lpstr>Clean Architecture</vt:lpstr>
      <vt:lpstr>Clean Architecture！</vt:lpstr>
      <vt:lpstr>CQSについて</vt:lpstr>
      <vt:lpstr>Easiest Clean Architecture</vt:lpstr>
      <vt:lpstr>制御の流れと依存関係の分離</vt:lpstr>
      <vt:lpstr>PowerPoint プレゼンテーション</vt:lpstr>
      <vt:lpstr>制御の流れと依存関係の分離</vt:lpstr>
      <vt:lpstr>契約の文脈をコントロールする</vt:lpstr>
      <vt:lpstr>PowerPoint プレゼンテーション</vt:lpstr>
      <vt:lpstr>ソフトウェアのフラクタル</vt:lpstr>
      <vt:lpstr>ソフトウェア エンティティとコントラクト</vt:lpstr>
      <vt:lpstr>文脈によって、制御の流れと依存方向は分離し制御せよ</vt:lpstr>
      <vt:lpstr>PowerPoint プレゼンテーション</vt:lpstr>
      <vt:lpstr>Easiest Clean Architecture</vt:lpstr>
      <vt:lpstr>まとめ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2019-09-19T20:19:44Z</dcterms:created>
  <dcterms:modified xsi:type="dcterms:W3CDTF">2019-09-19T20:19:50Z</dcterms:modified>
</cp:coreProperties>
</file>