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5" r:id="rId1"/>
    <p:sldMasterId id="2147483714" r:id="rId2"/>
    <p:sldMasterId id="2147483657" r:id="rId3"/>
  </p:sldMasterIdLst>
  <p:notesMasterIdLst>
    <p:notesMasterId r:id="rId165"/>
  </p:notesMasterIdLst>
  <p:handoutMasterIdLst>
    <p:handoutMasterId r:id="rId166"/>
  </p:handoutMasterIdLst>
  <p:sldIdLst>
    <p:sldId id="279" r:id="rId4"/>
    <p:sldId id="535" r:id="rId5"/>
    <p:sldId id="443" r:id="rId6"/>
    <p:sldId id="548" r:id="rId7"/>
    <p:sldId id="549" r:id="rId8"/>
    <p:sldId id="550" r:id="rId9"/>
    <p:sldId id="770" r:id="rId10"/>
    <p:sldId id="797" r:id="rId11"/>
    <p:sldId id="374" r:id="rId12"/>
    <p:sldId id="536" r:id="rId13"/>
    <p:sldId id="464" r:id="rId14"/>
    <p:sldId id="538" r:id="rId15"/>
    <p:sldId id="539" r:id="rId16"/>
    <p:sldId id="540" r:id="rId17"/>
    <p:sldId id="541" r:id="rId18"/>
    <p:sldId id="543" r:id="rId19"/>
    <p:sldId id="552" r:id="rId20"/>
    <p:sldId id="556" r:id="rId21"/>
    <p:sldId id="551" r:id="rId22"/>
    <p:sldId id="553" r:id="rId23"/>
    <p:sldId id="613" r:id="rId24"/>
    <p:sldId id="799" r:id="rId25"/>
    <p:sldId id="554" r:id="rId26"/>
    <p:sldId id="798" r:id="rId27"/>
    <p:sldId id="545" r:id="rId28"/>
    <p:sldId id="614" r:id="rId29"/>
    <p:sldId id="616" r:id="rId30"/>
    <p:sldId id="617" r:id="rId31"/>
    <p:sldId id="557" r:id="rId32"/>
    <p:sldId id="727" r:id="rId33"/>
    <p:sldId id="619" r:id="rId34"/>
    <p:sldId id="623" r:id="rId35"/>
    <p:sldId id="728" r:id="rId36"/>
    <p:sldId id="560" r:id="rId37"/>
    <p:sldId id="622" r:id="rId38"/>
    <p:sldId id="620" r:id="rId39"/>
    <p:sldId id="621" r:id="rId40"/>
    <p:sldId id="644" r:id="rId41"/>
    <p:sldId id="645" r:id="rId42"/>
    <p:sldId id="631" r:id="rId43"/>
    <p:sldId id="729" r:id="rId44"/>
    <p:sldId id="730" r:id="rId45"/>
    <p:sldId id="633" r:id="rId46"/>
    <p:sldId id="629" r:id="rId47"/>
    <p:sldId id="637" r:id="rId48"/>
    <p:sldId id="638" r:id="rId49"/>
    <p:sldId id="771" r:id="rId50"/>
    <p:sldId id="639" r:id="rId51"/>
    <p:sldId id="640" r:id="rId52"/>
    <p:sldId id="820" r:id="rId53"/>
    <p:sldId id="647" r:id="rId54"/>
    <p:sldId id="648" r:id="rId55"/>
    <p:sldId id="649" r:id="rId56"/>
    <p:sldId id="642" r:id="rId57"/>
    <p:sldId id="625" r:id="rId58"/>
    <p:sldId id="650" r:id="rId59"/>
    <p:sldId id="651" r:id="rId60"/>
    <p:sldId id="652" r:id="rId61"/>
    <p:sldId id="653" r:id="rId62"/>
    <p:sldId id="731" r:id="rId63"/>
    <p:sldId id="772" r:id="rId64"/>
    <p:sldId id="646" r:id="rId65"/>
    <p:sldId id="666" r:id="rId66"/>
    <p:sldId id="664" r:id="rId67"/>
    <p:sldId id="654" r:id="rId68"/>
    <p:sldId id="663" r:id="rId69"/>
    <p:sldId id="655" r:id="rId70"/>
    <p:sldId id="656" r:id="rId71"/>
    <p:sldId id="657" r:id="rId72"/>
    <p:sldId id="658" r:id="rId73"/>
    <p:sldId id="659" r:id="rId74"/>
    <p:sldId id="773" r:id="rId75"/>
    <p:sldId id="660" r:id="rId76"/>
    <p:sldId id="827" r:id="rId77"/>
    <p:sldId id="667" r:id="rId78"/>
    <p:sldId id="668" r:id="rId79"/>
    <p:sldId id="670" r:id="rId80"/>
    <p:sldId id="669" r:id="rId81"/>
    <p:sldId id="672" r:id="rId82"/>
    <p:sldId id="671" r:id="rId83"/>
    <p:sldId id="675" r:id="rId84"/>
    <p:sldId id="673" r:id="rId85"/>
    <p:sldId id="674" r:id="rId86"/>
    <p:sldId id="676" r:id="rId87"/>
    <p:sldId id="678" r:id="rId88"/>
    <p:sldId id="679" r:id="rId89"/>
    <p:sldId id="718" r:id="rId90"/>
    <p:sldId id="681" r:id="rId91"/>
    <p:sldId id="732" r:id="rId92"/>
    <p:sldId id="683" r:id="rId93"/>
    <p:sldId id="733" r:id="rId94"/>
    <p:sldId id="719" r:id="rId95"/>
    <p:sldId id="677" r:id="rId96"/>
    <p:sldId id="682" r:id="rId97"/>
    <p:sldId id="734" r:id="rId98"/>
    <p:sldId id="735" r:id="rId99"/>
    <p:sldId id="686" r:id="rId100"/>
    <p:sldId id="749" r:id="rId101"/>
    <p:sldId id="688" r:id="rId102"/>
    <p:sldId id="695" r:id="rId103"/>
    <p:sldId id="696" r:id="rId104"/>
    <p:sldId id="737" r:id="rId105"/>
    <p:sldId id="698" r:id="rId106"/>
    <p:sldId id="721" r:id="rId107"/>
    <p:sldId id="701" r:id="rId108"/>
    <p:sldId id="750" r:id="rId109"/>
    <p:sldId id="774" r:id="rId110"/>
    <p:sldId id="753" r:id="rId111"/>
    <p:sldId id="776" r:id="rId112"/>
    <p:sldId id="778" r:id="rId113"/>
    <p:sldId id="779" r:id="rId114"/>
    <p:sldId id="780" r:id="rId115"/>
    <p:sldId id="782" r:id="rId116"/>
    <p:sldId id="781" r:id="rId117"/>
    <p:sldId id="702" r:id="rId118"/>
    <p:sldId id="759" r:id="rId119"/>
    <p:sldId id="760" r:id="rId120"/>
    <p:sldId id="758" r:id="rId121"/>
    <p:sldId id="791" r:id="rId122"/>
    <p:sldId id="826" r:id="rId123"/>
    <p:sldId id="341" r:id="rId124"/>
    <p:sldId id="335" r:id="rId125"/>
    <p:sldId id="336" r:id="rId126"/>
    <p:sldId id="346" r:id="rId127"/>
    <p:sldId id="347" r:id="rId128"/>
    <p:sldId id="344" r:id="rId129"/>
    <p:sldId id="348" r:id="rId130"/>
    <p:sldId id="339" r:id="rId131"/>
    <p:sldId id="792" r:id="rId132"/>
    <p:sldId id="793" r:id="rId133"/>
    <p:sldId id="800" r:id="rId134"/>
    <p:sldId id="794" r:id="rId135"/>
    <p:sldId id="795" r:id="rId136"/>
    <p:sldId id="801" r:id="rId137"/>
    <p:sldId id="804" r:id="rId138"/>
    <p:sldId id="808" r:id="rId139"/>
    <p:sldId id="805" r:id="rId140"/>
    <p:sldId id="802" r:id="rId141"/>
    <p:sldId id="803" r:id="rId142"/>
    <p:sldId id="828" r:id="rId143"/>
    <p:sldId id="834" r:id="rId144"/>
    <p:sldId id="717" r:id="rId145"/>
    <p:sldId id="785" r:id="rId146"/>
    <p:sldId id="716" r:id="rId147"/>
    <p:sldId id="815" r:id="rId148"/>
    <p:sldId id="784" r:id="rId149"/>
    <p:sldId id="788" r:id="rId150"/>
    <p:sldId id="790" r:id="rId151"/>
    <p:sldId id="787" r:id="rId152"/>
    <p:sldId id="495" r:id="rId153"/>
    <p:sldId id="764" r:id="rId154"/>
    <p:sldId id="831" r:id="rId155"/>
    <p:sldId id="830" r:id="rId156"/>
    <p:sldId id="766" r:id="rId157"/>
    <p:sldId id="824" r:id="rId158"/>
    <p:sldId id="825" r:id="rId159"/>
    <p:sldId id="765" r:id="rId160"/>
    <p:sldId id="832" r:id="rId161"/>
    <p:sldId id="767" r:id="rId162"/>
    <p:sldId id="611" r:id="rId163"/>
    <p:sldId id="278" r:id="rId164"/>
  </p:sldIdLst>
  <p:sldSz cx="18288000" cy="10287000"/>
  <p:notesSz cx="7099300" cy="10234613"/>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CCFF"/>
    <a:srgbClr val="A1FCB9"/>
    <a:srgbClr val="FDA09B"/>
    <a:srgbClr val="C00000"/>
    <a:srgbClr val="FFECD9"/>
    <a:srgbClr val="F5F5F5"/>
    <a:srgbClr val="2B91AF"/>
    <a:srgbClr val="EAEAE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8B59CF-91BC-4847-AD2D-DC2C0F2FD58E}" v="721" dt="2020-04-03T04:47:42.23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826" autoAdjust="0"/>
  </p:normalViewPr>
  <p:slideViewPr>
    <p:cSldViewPr snapToGrid="0">
      <p:cViewPr varScale="1">
        <p:scale>
          <a:sx n="66" d="100"/>
          <a:sy n="66" d="100"/>
        </p:scale>
        <p:origin x="2634" y="84"/>
      </p:cViewPr>
      <p:guideLst>
        <p:guide orient="horz" pos="3240"/>
        <p:guide pos="576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theme" Target="theme/theme1.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tableStyles" Target="tableStyles.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72" Type="http://schemas.microsoft.com/office/2015/10/relationships/revisionInfo" Target="revisionInfo.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commentAuthors" Target="commentAuthor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notesMaster" Target="notesMasters/notesMaster1.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日付プレースホルダー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30DB6074-3ABC-45E1-B916-FEC97060DD13}" type="datetimeFigureOut">
              <a:rPr lang="en-US" smtClean="0"/>
              <a:t>4/3/2020</a:t>
            </a:fld>
            <a:endParaRPr lang="en-US"/>
          </a:p>
        </p:txBody>
      </p:sp>
      <p:sp>
        <p:nvSpPr>
          <p:cNvPr id="4" name="フッター プレースホルダー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5" name="スライド番号プレースホルダー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701DD687-6233-47B9-B4B4-25AECA70699E}" type="slidenum">
              <a:rPr lang="en-US" smtClean="0"/>
              <a:t>‹#›</a:t>
            </a:fld>
            <a:endParaRPr lang="en-US"/>
          </a:p>
        </p:txBody>
      </p:sp>
    </p:spTree>
    <p:extLst>
      <p:ext uri="{BB962C8B-B14F-4D97-AF65-F5344CB8AC3E}">
        <p14:creationId xmlns:p14="http://schemas.microsoft.com/office/powerpoint/2010/main" val="4150869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FD09915-3BD3-4C61-BDA5-20689B9856F8}" type="datetimeFigureOut">
              <a:rPr lang="en-US" smtClean="0"/>
              <a:t>4/3/2020</a:t>
            </a:fld>
            <a:endParaRPr 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8129B96-90C9-4C4A-9463-7040911BA0B2}" type="slidenum">
              <a:rPr lang="en-US" smtClean="0"/>
              <a:t>‹#›</a:t>
            </a:fld>
            <a:endParaRPr lang="en-US"/>
          </a:p>
        </p:txBody>
      </p:sp>
    </p:spTree>
    <p:extLst>
      <p:ext uri="{BB962C8B-B14F-4D97-AF65-F5344CB8AC3E}">
        <p14:creationId xmlns:p14="http://schemas.microsoft.com/office/powerpoint/2010/main" val="361498969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a:t>
            </a:fld>
            <a:endParaRPr lang="en-US"/>
          </a:p>
        </p:txBody>
      </p:sp>
    </p:spTree>
    <p:extLst>
      <p:ext uri="{BB962C8B-B14F-4D97-AF65-F5344CB8AC3E}">
        <p14:creationId xmlns:p14="http://schemas.microsoft.com/office/powerpoint/2010/main" val="891122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10</a:t>
            </a:fld>
            <a:endParaRPr lang="en-US"/>
          </a:p>
        </p:txBody>
      </p:sp>
    </p:spTree>
    <p:extLst>
      <p:ext uri="{BB962C8B-B14F-4D97-AF65-F5344CB8AC3E}">
        <p14:creationId xmlns:p14="http://schemas.microsoft.com/office/powerpoint/2010/main" val="107023159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100</a:t>
            </a:fld>
            <a:endParaRPr lang="en-US"/>
          </a:p>
        </p:txBody>
      </p:sp>
    </p:spTree>
    <p:extLst>
      <p:ext uri="{BB962C8B-B14F-4D97-AF65-F5344CB8AC3E}">
        <p14:creationId xmlns:p14="http://schemas.microsoft.com/office/powerpoint/2010/main" val="1325177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101</a:t>
            </a:fld>
            <a:endParaRPr lang="en-US"/>
          </a:p>
        </p:txBody>
      </p:sp>
    </p:spTree>
    <p:extLst>
      <p:ext uri="{BB962C8B-B14F-4D97-AF65-F5344CB8AC3E}">
        <p14:creationId xmlns:p14="http://schemas.microsoft.com/office/powerpoint/2010/main" val="41655624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102</a:t>
            </a:fld>
            <a:endParaRPr lang="en-US"/>
          </a:p>
        </p:txBody>
      </p:sp>
    </p:spTree>
    <p:extLst>
      <p:ext uri="{BB962C8B-B14F-4D97-AF65-F5344CB8AC3E}">
        <p14:creationId xmlns:p14="http://schemas.microsoft.com/office/powerpoint/2010/main" val="239040358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103</a:t>
            </a:fld>
            <a:endParaRPr lang="en-US"/>
          </a:p>
        </p:txBody>
      </p:sp>
    </p:spTree>
    <p:extLst>
      <p:ext uri="{BB962C8B-B14F-4D97-AF65-F5344CB8AC3E}">
        <p14:creationId xmlns:p14="http://schemas.microsoft.com/office/powerpoint/2010/main" val="188181993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104</a:t>
            </a:fld>
            <a:endParaRPr lang="en-US"/>
          </a:p>
        </p:txBody>
      </p:sp>
    </p:spTree>
    <p:extLst>
      <p:ext uri="{BB962C8B-B14F-4D97-AF65-F5344CB8AC3E}">
        <p14:creationId xmlns:p14="http://schemas.microsoft.com/office/powerpoint/2010/main" val="246828403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105</a:t>
            </a:fld>
            <a:endParaRPr lang="en-US"/>
          </a:p>
        </p:txBody>
      </p:sp>
    </p:spTree>
    <p:extLst>
      <p:ext uri="{BB962C8B-B14F-4D97-AF65-F5344CB8AC3E}">
        <p14:creationId xmlns:p14="http://schemas.microsoft.com/office/powerpoint/2010/main" val="42322893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106</a:t>
            </a:fld>
            <a:endParaRPr lang="en-US"/>
          </a:p>
        </p:txBody>
      </p:sp>
    </p:spTree>
    <p:extLst>
      <p:ext uri="{BB962C8B-B14F-4D97-AF65-F5344CB8AC3E}">
        <p14:creationId xmlns:p14="http://schemas.microsoft.com/office/powerpoint/2010/main" val="9562357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107</a:t>
            </a:fld>
            <a:endParaRPr lang="en-US"/>
          </a:p>
        </p:txBody>
      </p:sp>
    </p:spTree>
    <p:extLst>
      <p:ext uri="{BB962C8B-B14F-4D97-AF65-F5344CB8AC3E}">
        <p14:creationId xmlns:p14="http://schemas.microsoft.com/office/powerpoint/2010/main" val="270497560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108</a:t>
            </a:fld>
            <a:endParaRPr lang="en-US"/>
          </a:p>
        </p:txBody>
      </p:sp>
    </p:spTree>
    <p:extLst>
      <p:ext uri="{BB962C8B-B14F-4D97-AF65-F5344CB8AC3E}">
        <p14:creationId xmlns:p14="http://schemas.microsoft.com/office/powerpoint/2010/main" val="287482273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109</a:t>
            </a:fld>
            <a:endParaRPr lang="en-US"/>
          </a:p>
        </p:txBody>
      </p:sp>
    </p:spTree>
    <p:extLst>
      <p:ext uri="{BB962C8B-B14F-4D97-AF65-F5344CB8AC3E}">
        <p14:creationId xmlns:p14="http://schemas.microsoft.com/office/powerpoint/2010/main" val="388998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11</a:t>
            </a:fld>
            <a:endParaRPr lang="en-US"/>
          </a:p>
        </p:txBody>
      </p:sp>
    </p:spTree>
    <p:extLst>
      <p:ext uri="{BB962C8B-B14F-4D97-AF65-F5344CB8AC3E}">
        <p14:creationId xmlns:p14="http://schemas.microsoft.com/office/powerpoint/2010/main" val="366836696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110</a:t>
            </a:fld>
            <a:endParaRPr lang="en-US"/>
          </a:p>
        </p:txBody>
      </p:sp>
    </p:spTree>
    <p:extLst>
      <p:ext uri="{BB962C8B-B14F-4D97-AF65-F5344CB8AC3E}">
        <p14:creationId xmlns:p14="http://schemas.microsoft.com/office/powerpoint/2010/main" val="65428307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111</a:t>
            </a:fld>
            <a:endParaRPr lang="en-US"/>
          </a:p>
        </p:txBody>
      </p:sp>
    </p:spTree>
    <p:extLst>
      <p:ext uri="{BB962C8B-B14F-4D97-AF65-F5344CB8AC3E}">
        <p14:creationId xmlns:p14="http://schemas.microsoft.com/office/powerpoint/2010/main" val="175538379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112</a:t>
            </a:fld>
            <a:endParaRPr lang="en-US"/>
          </a:p>
        </p:txBody>
      </p:sp>
    </p:spTree>
    <p:extLst>
      <p:ext uri="{BB962C8B-B14F-4D97-AF65-F5344CB8AC3E}">
        <p14:creationId xmlns:p14="http://schemas.microsoft.com/office/powerpoint/2010/main" val="40535539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113</a:t>
            </a:fld>
            <a:endParaRPr lang="en-US"/>
          </a:p>
        </p:txBody>
      </p:sp>
    </p:spTree>
    <p:extLst>
      <p:ext uri="{BB962C8B-B14F-4D97-AF65-F5344CB8AC3E}">
        <p14:creationId xmlns:p14="http://schemas.microsoft.com/office/powerpoint/2010/main" val="212884566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114</a:t>
            </a:fld>
            <a:endParaRPr lang="en-US"/>
          </a:p>
        </p:txBody>
      </p:sp>
    </p:spTree>
    <p:extLst>
      <p:ext uri="{BB962C8B-B14F-4D97-AF65-F5344CB8AC3E}">
        <p14:creationId xmlns:p14="http://schemas.microsoft.com/office/powerpoint/2010/main" val="369609237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115</a:t>
            </a:fld>
            <a:endParaRPr lang="en-US"/>
          </a:p>
        </p:txBody>
      </p:sp>
    </p:spTree>
    <p:extLst>
      <p:ext uri="{BB962C8B-B14F-4D97-AF65-F5344CB8AC3E}">
        <p14:creationId xmlns:p14="http://schemas.microsoft.com/office/powerpoint/2010/main" val="6954526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116</a:t>
            </a:fld>
            <a:endParaRPr lang="en-US"/>
          </a:p>
        </p:txBody>
      </p:sp>
    </p:spTree>
    <p:extLst>
      <p:ext uri="{BB962C8B-B14F-4D97-AF65-F5344CB8AC3E}">
        <p14:creationId xmlns:p14="http://schemas.microsoft.com/office/powerpoint/2010/main" val="312546378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117</a:t>
            </a:fld>
            <a:endParaRPr lang="en-US"/>
          </a:p>
        </p:txBody>
      </p:sp>
    </p:spTree>
    <p:extLst>
      <p:ext uri="{BB962C8B-B14F-4D97-AF65-F5344CB8AC3E}">
        <p14:creationId xmlns:p14="http://schemas.microsoft.com/office/powerpoint/2010/main" val="327570390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118</a:t>
            </a:fld>
            <a:endParaRPr lang="en-US"/>
          </a:p>
        </p:txBody>
      </p:sp>
    </p:spTree>
    <p:extLst>
      <p:ext uri="{BB962C8B-B14F-4D97-AF65-F5344CB8AC3E}">
        <p14:creationId xmlns:p14="http://schemas.microsoft.com/office/powerpoint/2010/main" val="333623694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119</a:t>
            </a:fld>
            <a:endParaRPr lang="en-US"/>
          </a:p>
        </p:txBody>
      </p:sp>
    </p:spTree>
    <p:extLst>
      <p:ext uri="{BB962C8B-B14F-4D97-AF65-F5344CB8AC3E}">
        <p14:creationId xmlns:p14="http://schemas.microsoft.com/office/powerpoint/2010/main" val="140296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12</a:t>
            </a:fld>
            <a:endParaRPr lang="en-US"/>
          </a:p>
        </p:txBody>
      </p:sp>
    </p:spTree>
    <p:extLst>
      <p:ext uri="{BB962C8B-B14F-4D97-AF65-F5344CB8AC3E}">
        <p14:creationId xmlns:p14="http://schemas.microsoft.com/office/powerpoint/2010/main" val="366446581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120</a:t>
            </a:fld>
            <a:endParaRPr lang="en-US"/>
          </a:p>
        </p:txBody>
      </p:sp>
    </p:spTree>
    <p:extLst>
      <p:ext uri="{BB962C8B-B14F-4D97-AF65-F5344CB8AC3E}">
        <p14:creationId xmlns:p14="http://schemas.microsoft.com/office/powerpoint/2010/main" val="398701364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121</a:t>
            </a:fld>
            <a:endParaRPr lang="en-US"/>
          </a:p>
        </p:txBody>
      </p:sp>
    </p:spTree>
    <p:extLst>
      <p:ext uri="{BB962C8B-B14F-4D97-AF65-F5344CB8AC3E}">
        <p14:creationId xmlns:p14="http://schemas.microsoft.com/office/powerpoint/2010/main" val="375601793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122</a:t>
            </a:fld>
            <a:endParaRPr lang="en-US"/>
          </a:p>
        </p:txBody>
      </p:sp>
    </p:spTree>
    <p:extLst>
      <p:ext uri="{BB962C8B-B14F-4D97-AF65-F5344CB8AC3E}">
        <p14:creationId xmlns:p14="http://schemas.microsoft.com/office/powerpoint/2010/main" val="26629529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123</a:t>
            </a:fld>
            <a:endParaRPr lang="en-US"/>
          </a:p>
        </p:txBody>
      </p:sp>
    </p:spTree>
    <p:extLst>
      <p:ext uri="{BB962C8B-B14F-4D97-AF65-F5344CB8AC3E}">
        <p14:creationId xmlns:p14="http://schemas.microsoft.com/office/powerpoint/2010/main" val="226827791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124</a:t>
            </a:fld>
            <a:endParaRPr lang="en-US"/>
          </a:p>
        </p:txBody>
      </p:sp>
    </p:spTree>
    <p:extLst>
      <p:ext uri="{BB962C8B-B14F-4D97-AF65-F5344CB8AC3E}">
        <p14:creationId xmlns:p14="http://schemas.microsoft.com/office/powerpoint/2010/main" val="68476678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125</a:t>
            </a:fld>
            <a:endParaRPr lang="en-US"/>
          </a:p>
        </p:txBody>
      </p:sp>
    </p:spTree>
    <p:extLst>
      <p:ext uri="{BB962C8B-B14F-4D97-AF65-F5344CB8AC3E}">
        <p14:creationId xmlns:p14="http://schemas.microsoft.com/office/powerpoint/2010/main" val="39483503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126</a:t>
            </a:fld>
            <a:endParaRPr lang="en-US"/>
          </a:p>
        </p:txBody>
      </p:sp>
    </p:spTree>
    <p:extLst>
      <p:ext uri="{BB962C8B-B14F-4D97-AF65-F5344CB8AC3E}">
        <p14:creationId xmlns:p14="http://schemas.microsoft.com/office/powerpoint/2010/main" val="201373555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127</a:t>
            </a:fld>
            <a:endParaRPr lang="en-US"/>
          </a:p>
        </p:txBody>
      </p:sp>
    </p:spTree>
    <p:extLst>
      <p:ext uri="{BB962C8B-B14F-4D97-AF65-F5344CB8AC3E}">
        <p14:creationId xmlns:p14="http://schemas.microsoft.com/office/powerpoint/2010/main" val="63440114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128</a:t>
            </a:fld>
            <a:endParaRPr lang="en-US"/>
          </a:p>
        </p:txBody>
      </p:sp>
    </p:spTree>
    <p:extLst>
      <p:ext uri="{BB962C8B-B14F-4D97-AF65-F5344CB8AC3E}">
        <p14:creationId xmlns:p14="http://schemas.microsoft.com/office/powerpoint/2010/main" val="189649855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129</a:t>
            </a:fld>
            <a:endParaRPr lang="en-US"/>
          </a:p>
        </p:txBody>
      </p:sp>
    </p:spTree>
    <p:extLst>
      <p:ext uri="{BB962C8B-B14F-4D97-AF65-F5344CB8AC3E}">
        <p14:creationId xmlns:p14="http://schemas.microsoft.com/office/powerpoint/2010/main" val="3115300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13</a:t>
            </a:fld>
            <a:endParaRPr lang="en-US"/>
          </a:p>
        </p:txBody>
      </p:sp>
    </p:spTree>
    <p:extLst>
      <p:ext uri="{BB962C8B-B14F-4D97-AF65-F5344CB8AC3E}">
        <p14:creationId xmlns:p14="http://schemas.microsoft.com/office/powerpoint/2010/main" val="226786596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130</a:t>
            </a:fld>
            <a:endParaRPr lang="en-US"/>
          </a:p>
        </p:txBody>
      </p:sp>
    </p:spTree>
    <p:extLst>
      <p:ext uri="{BB962C8B-B14F-4D97-AF65-F5344CB8AC3E}">
        <p14:creationId xmlns:p14="http://schemas.microsoft.com/office/powerpoint/2010/main" val="372814454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131</a:t>
            </a:fld>
            <a:endParaRPr lang="en-US"/>
          </a:p>
        </p:txBody>
      </p:sp>
    </p:spTree>
    <p:extLst>
      <p:ext uri="{BB962C8B-B14F-4D97-AF65-F5344CB8AC3E}">
        <p14:creationId xmlns:p14="http://schemas.microsoft.com/office/powerpoint/2010/main" val="5429381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132</a:t>
            </a:fld>
            <a:endParaRPr lang="en-US"/>
          </a:p>
        </p:txBody>
      </p:sp>
    </p:spTree>
    <p:extLst>
      <p:ext uri="{BB962C8B-B14F-4D97-AF65-F5344CB8AC3E}">
        <p14:creationId xmlns:p14="http://schemas.microsoft.com/office/powerpoint/2010/main" val="1129694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133</a:t>
            </a:fld>
            <a:endParaRPr lang="en-US"/>
          </a:p>
        </p:txBody>
      </p:sp>
    </p:spTree>
    <p:extLst>
      <p:ext uri="{BB962C8B-B14F-4D97-AF65-F5344CB8AC3E}">
        <p14:creationId xmlns:p14="http://schemas.microsoft.com/office/powerpoint/2010/main" val="17085785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134</a:t>
            </a:fld>
            <a:endParaRPr lang="en-US"/>
          </a:p>
        </p:txBody>
      </p:sp>
    </p:spTree>
    <p:extLst>
      <p:ext uri="{BB962C8B-B14F-4D97-AF65-F5344CB8AC3E}">
        <p14:creationId xmlns:p14="http://schemas.microsoft.com/office/powerpoint/2010/main" val="39499461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135</a:t>
            </a:fld>
            <a:endParaRPr lang="en-US"/>
          </a:p>
        </p:txBody>
      </p:sp>
    </p:spTree>
    <p:extLst>
      <p:ext uri="{BB962C8B-B14F-4D97-AF65-F5344CB8AC3E}">
        <p14:creationId xmlns:p14="http://schemas.microsoft.com/office/powerpoint/2010/main" val="136129620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136</a:t>
            </a:fld>
            <a:endParaRPr lang="en-US"/>
          </a:p>
        </p:txBody>
      </p:sp>
    </p:spTree>
    <p:extLst>
      <p:ext uri="{BB962C8B-B14F-4D97-AF65-F5344CB8AC3E}">
        <p14:creationId xmlns:p14="http://schemas.microsoft.com/office/powerpoint/2010/main" val="424100254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137</a:t>
            </a:fld>
            <a:endParaRPr lang="en-US"/>
          </a:p>
        </p:txBody>
      </p:sp>
    </p:spTree>
    <p:extLst>
      <p:ext uri="{BB962C8B-B14F-4D97-AF65-F5344CB8AC3E}">
        <p14:creationId xmlns:p14="http://schemas.microsoft.com/office/powerpoint/2010/main" val="328209926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138</a:t>
            </a:fld>
            <a:endParaRPr lang="en-US"/>
          </a:p>
        </p:txBody>
      </p:sp>
    </p:spTree>
    <p:extLst>
      <p:ext uri="{BB962C8B-B14F-4D97-AF65-F5344CB8AC3E}">
        <p14:creationId xmlns:p14="http://schemas.microsoft.com/office/powerpoint/2010/main" val="262854219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139</a:t>
            </a:fld>
            <a:endParaRPr lang="en-US"/>
          </a:p>
        </p:txBody>
      </p:sp>
    </p:spTree>
    <p:extLst>
      <p:ext uri="{BB962C8B-B14F-4D97-AF65-F5344CB8AC3E}">
        <p14:creationId xmlns:p14="http://schemas.microsoft.com/office/powerpoint/2010/main" val="2681891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14</a:t>
            </a:fld>
            <a:endParaRPr lang="en-US"/>
          </a:p>
        </p:txBody>
      </p:sp>
    </p:spTree>
    <p:extLst>
      <p:ext uri="{BB962C8B-B14F-4D97-AF65-F5344CB8AC3E}">
        <p14:creationId xmlns:p14="http://schemas.microsoft.com/office/powerpoint/2010/main" val="299951339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140</a:t>
            </a:fld>
            <a:endParaRPr lang="en-US"/>
          </a:p>
        </p:txBody>
      </p:sp>
    </p:spTree>
    <p:extLst>
      <p:ext uri="{BB962C8B-B14F-4D97-AF65-F5344CB8AC3E}">
        <p14:creationId xmlns:p14="http://schemas.microsoft.com/office/powerpoint/2010/main" val="202799901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141</a:t>
            </a:fld>
            <a:endParaRPr lang="en-US"/>
          </a:p>
        </p:txBody>
      </p:sp>
    </p:spTree>
    <p:extLst>
      <p:ext uri="{BB962C8B-B14F-4D97-AF65-F5344CB8AC3E}">
        <p14:creationId xmlns:p14="http://schemas.microsoft.com/office/powerpoint/2010/main" val="195723400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142</a:t>
            </a:fld>
            <a:endParaRPr lang="en-US"/>
          </a:p>
        </p:txBody>
      </p:sp>
    </p:spTree>
    <p:extLst>
      <p:ext uri="{BB962C8B-B14F-4D97-AF65-F5344CB8AC3E}">
        <p14:creationId xmlns:p14="http://schemas.microsoft.com/office/powerpoint/2010/main" val="312238676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143</a:t>
            </a:fld>
            <a:endParaRPr lang="en-US"/>
          </a:p>
        </p:txBody>
      </p:sp>
    </p:spTree>
    <p:extLst>
      <p:ext uri="{BB962C8B-B14F-4D97-AF65-F5344CB8AC3E}">
        <p14:creationId xmlns:p14="http://schemas.microsoft.com/office/powerpoint/2010/main" val="13610404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144</a:t>
            </a:fld>
            <a:endParaRPr lang="en-US"/>
          </a:p>
        </p:txBody>
      </p:sp>
    </p:spTree>
    <p:extLst>
      <p:ext uri="{BB962C8B-B14F-4D97-AF65-F5344CB8AC3E}">
        <p14:creationId xmlns:p14="http://schemas.microsoft.com/office/powerpoint/2010/main" val="289334092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145</a:t>
            </a:fld>
            <a:endParaRPr lang="en-US"/>
          </a:p>
        </p:txBody>
      </p:sp>
    </p:spTree>
    <p:extLst>
      <p:ext uri="{BB962C8B-B14F-4D97-AF65-F5344CB8AC3E}">
        <p14:creationId xmlns:p14="http://schemas.microsoft.com/office/powerpoint/2010/main" val="331119469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146</a:t>
            </a:fld>
            <a:endParaRPr lang="en-US"/>
          </a:p>
        </p:txBody>
      </p:sp>
    </p:spTree>
    <p:extLst>
      <p:ext uri="{BB962C8B-B14F-4D97-AF65-F5344CB8AC3E}">
        <p14:creationId xmlns:p14="http://schemas.microsoft.com/office/powerpoint/2010/main" val="210656344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147</a:t>
            </a:fld>
            <a:endParaRPr lang="en-US"/>
          </a:p>
        </p:txBody>
      </p:sp>
    </p:spTree>
    <p:extLst>
      <p:ext uri="{BB962C8B-B14F-4D97-AF65-F5344CB8AC3E}">
        <p14:creationId xmlns:p14="http://schemas.microsoft.com/office/powerpoint/2010/main" val="303494280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148</a:t>
            </a:fld>
            <a:endParaRPr lang="en-US"/>
          </a:p>
        </p:txBody>
      </p:sp>
    </p:spTree>
    <p:extLst>
      <p:ext uri="{BB962C8B-B14F-4D97-AF65-F5344CB8AC3E}">
        <p14:creationId xmlns:p14="http://schemas.microsoft.com/office/powerpoint/2010/main" val="241519605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149</a:t>
            </a:fld>
            <a:endParaRPr lang="en-US"/>
          </a:p>
        </p:txBody>
      </p:sp>
    </p:spTree>
    <p:extLst>
      <p:ext uri="{BB962C8B-B14F-4D97-AF65-F5344CB8AC3E}">
        <p14:creationId xmlns:p14="http://schemas.microsoft.com/office/powerpoint/2010/main" val="267384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15</a:t>
            </a:fld>
            <a:endParaRPr lang="en-US"/>
          </a:p>
        </p:txBody>
      </p:sp>
    </p:spTree>
    <p:extLst>
      <p:ext uri="{BB962C8B-B14F-4D97-AF65-F5344CB8AC3E}">
        <p14:creationId xmlns:p14="http://schemas.microsoft.com/office/powerpoint/2010/main" val="53684271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150</a:t>
            </a:fld>
            <a:endParaRPr lang="en-US"/>
          </a:p>
        </p:txBody>
      </p:sp>
    </p:spTree>
    <p:extLst>
      <p:ext uri="{BB962C8B-B14F-4D97-AF65-F5344CB8AC3E}">
        <p14:creationId xmlns:p14="http://schemas.microsoft.com/office/powerpoint/2010/main" val="84979703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151</a:t>
            </a:fld>
            <a:endParaRPr lang="en-US"/>
          </a:p>
        </p:txBody>
      </p:sp>
    </p:spTree>
    <p:extLst>
      <p:ext uri="{BB962C8B-B14F-4D97-AF65-F5344CB8AC3E}">
        <p14:creationId xmlns:p14="http://schemas.microsoft.com/office/powerpoint/2010/main" val="266915237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152</a:t>
            </a:fld>
            <a:endParaRPr lang="en-US"/>
          </a:p>
        </p:txBody>
      </p:sp>
    </p:spTree>
    <p:extLst>
      <p:ext uri="{BB962C8B-B14F-4D97-AF65-F5344CB8AC3E}">
        <p14:creationId xmlns:p14="http://schemas.microsoft.com/office/powerpoint/2010/main" val="235725402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153</a:t>
            </a:fld>
            <a:endParaRPr lang="en-US"/>
          </a:p>
        </p:txBody>
      </p:sp>
    </p:spTree>
    <p:extLst>
      <p:ext uri="{BB962C8B-B14F-4D97-AF65-F5344CB8AC3E}">
        <p14:creationId xmlns:p14="http://schemas.microsoft.com/office/powerpoint/2010/main" val="294070346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154</a:t>
            </a:fld>
            <a:endParaRPr lang="en-US"/>
          </a:p>
        </p:txBody>
      </p:sp>
    </p:spTree>
    <p:extLst>
      <p:ext uri="{BB962C8B-B14F-4D97-AF65-F5344CB8AC3E}">
        <p14:creationId xmlns:p14="http://schemas.microsoft.com/office/powerpoint/2010/main" val="2724380649"/>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155</a:t>
            </a:fld>
            <a:endParaRPr lang="en-US"/>
          </a:p>
        </p:txBody>
      </p:sp>
    </p:spTree>
    <p:extLst>
      <p:ext uri="{BB962C8B-B14F-4D97-AF65-F5344CB8AC3E}">
        <p14:creationId xmlns:p14="http://schemas.microsoft.com/office/powerpoint/2010/main" val="223571090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156</a:t>
            </a:fld>
            <a:endParaRPr lang="en-US"/>
          </a:p>
        </p:txBody>
      </p:sp>
    </p:spTree>
    <p:extLst>
      <p:ext uri="{BB962C8B-B14F-4D97-AF65-F5344CB8AC3E}">
        <p14:creationId xmlns:p14="http://schemas.microsoft.com/office/powerpoint/2010/main" val="78858520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157</a:t>
            </a:fld>
            <a:endParaRPr lang="en-US"/>
          </a:p>
        </p:txBody>
      </p:sp>
    </p:spTree>
    <p:extLst>
      <p:ext uri="{BB962C8B-B14F-4D97-AF65-F5344CB8AC3E}">
        <p14:creationId xmlns:p14="http://schemas.microsoft.com/office/powerpoint/2010/main" val="171805325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158</a:t>
            </a:fld>
            <a:endParaRPr lang="en-US"/>
          </a:p>
        </p:txBody>
      </p:sp>
    </p:spTree>
    <p:extLst>
      <p:ext uri="{BB962C8B-B14F-4D97-AF65-F5344CB8AC3E}">
        <p14:creationId xmlns:p14="http://schemas.microsoft.com/office/powerpoint/2010/main" val="73004330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159</a:t>
            </a:fld>
            <a:endParaRPr lang="en-US"/>
          </a:p>
        </p:txBody>
      </p:sp>
    </p:spTree>
    <p:extLst>
      <p:ext uri="{BB962C8B-B14F-4D97-AF65-F5344CB8AC3E}">
        <p14:creationId xmlns:p14="http://schemas.microsoft.com/office/powerpoint/2010/main" val="742639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16</a:t>
            </a:fld>
            <a:endParaRPr lang="en-US"/>
          </a:p>
        </p:txBody>
      </p:sp>
    </p:spTree>
    <p:extLst>
      <p:ext uri="{BB962C8B-B14F-4D97-AF65-F5344CB8AC3E}">
        <p14:creationId xmlns:p14="http://schemas.microsoft.com/office/powerpoint/2010/main" val="157627641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160</a:t>
            </a:fld>
            <a:endParaRPr lang="en-US"/>
          </a:p>
        </p:txBody>
      </p:sp>
    </p:spTree>
    <p:extLst>
      <p:ext uri="{BB962C8B-B14F-4D97-AF65-F5344CB8AC3E}">
        <p14:creationId xmlns:p14="http://schemas.microsoft.com/office/powerpoint/2010/main" val="118942515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161</a:t>
            </a:fld>
            <a:endParaRPr lang="en-US"/>
          </a:p>
        </p:txBody>
      </p:sp>
    </p:spTree>
    <p:extLst>
      <p:ext uri="{BB962C8B-B14F-4D97-AF65-F5344CB8AC3E}">
        <p14:creationId xmlns:p14="http://schemas.microsoft.com/office/powerpoint/2010/main" val="1357527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17</a:t>
            </a:fld>
            <a:endParaRPr lang="en-US"/>
          </a:p>
        </p:txBody>
      </p:sp>
    </p:spTree>
    <p:extLst>
      <p:ext uri="{BB962C8B-B14F-4D97-AF65-F5344CB8AC3E}">
        <p14:creationId xmlns:p14="http://schemas.microsoft.com/office/powerpoint/2010/main" val="1452532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18</a:t>
            </a:fld>
            <a:endParaRPr lang="en-US"/>
          </a:p>
        </p:txBody>
      </p:sp>
    </p:spTree>
    <p:extLst>
      <p:ext uri="{BB962C8B-B14F-4D97-AF65-F5344CB8AC3E}">
        <p14:creationId xmlns:p14="http://schemas.microsoft.com/office/powerpoint/2010/main" val="3382747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19</a:t>
            </a:fld>
            <a:endParaRPr lang="en-US"/>
          </a:p>
        </p:txBody>
      </p:sp>
    </p:spTree>
    <p:extLst>
      <p:ext uri="{BB962C8B-B14F-4D97-AF65-F5344CB8AC3E}">
        <p14:creationId xmlns:p14="http://schemas.microsoft.com/office/powerpoint/2010/main" val="1461338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2</a:t>
            </a:fld>
            <a:endParaRPr lang="en-US"/>
          </a:p>
        </p:txBody>
      </p:sp>
    </p:spTree>
    <p:extLst>
      <p:ext uri="{BB962C8B-B14F-4D97-AF65-F5344CB8AC3E}">
        <p14:creationId xmlns:p14="http://schemas.microsoft.com/office/powerpoint/2010/main" val="3656706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20</a:t>
            </a:fld>
            <a:endParaRPr lang="en-US"/>
          </a:p>
        </p:txBody>
      </p:sp>
    </p:spTree>
    <p:extLst>
      <p:ext uri="{BB962C8B-B14F-4D97-AF65-F5344CB8AC3E}">
        <p14:creationId xmlns:p14="http://schemas.microsoft.com/office/powerpoint/2010/main" val="2363426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21</a:t>
            </a:fld>
            <a:endParaRPr lang="en-US"/>
          </a:p>
        </p:txBody>
      </p:sp>
    </p:spTree>
    <p:extLst>
      <p:ext uri="{BB962C8B-B14F-4D97-AF65-F5344CB8AC3E}">
        <p14:creationId xmlns:p14="http://schemas.microsoft.com/office/powerpoint/2010/main" val="2748296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22</a:t>
            </a:fld>
            <a:endParaRPr lang="en-US"/>
          </a:p>
        </p:txBody>
      </p:sp>
    </p:spTree>
    <p:extLst>
      <p:ext uri="{BB962C8B-B14F-4D97-AF65-F5344CB8AC3E}">
        <p14:creationId xmlns:p14="http://schemas.microsoft.com/office/powerpoint/2010/main" val="3741588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23</a:t>
            </a:fld>
            <a:endParaRPr lang="en-US"/>
          </a:p>
        </p:txBody>
      </p:sp>
    </p:spTree>
    <p:extLst>
      <p:ext uri="{BB962C8B-B14F-4D97-AF65-F5344CB8AC3E}">
        <p14:creationId xmlns:p14="http://schemas.microsoft.com/office/powerpoint/2010/main" val="773926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24</a:t>
            </a:fld>
            <a:endParaRPr lang="en-US"/>
          </a:p>
        </p:txBody>
      </p:sp>
    </p:spTree>
    <p:extLst>
      <p:ext uri="{BB962C8B-B14F-4D97-AF65-F5344CB8AC3E}">
        <p14:creationId xmlns:p14="http://schemas.microsoft.com/office/powerpoint/2010/main" val="398913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25</a:t>
            </a:fld>
            <a:endParaRPr lang="en-US"/>
          </a:p>
        </p:txBody>
      </p:sp>
    </p:spTree>
    <p:extLst>
      <p:ext uri="{BB962C8B-B14F-4D97-AF65-F5344CB8AC3E}">
        <p14:creationId xmlns:p14="http://schemas.microsoft.com/office/powerpoint/2010/main" val="1742665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26</a:t>
            </a:fld>
            <a:endParaRPr lang="en-US"/>
          </a:p>
        </p:txBody>
      </p:sp>
    </p:spTree>
    <p:extLst>
      <p:ext uri="{BB962C8B-B14F-4D97-AF65-F5344CB8AC3E}">
        <p14:creationId xmlns:p14="http://schemas.microsoft.com/office/powerpoint/2010/main" val="1798832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27</a:t>
            </a:fld>
            <a:endParaRPr lang="en-US"/>
          </a:p>
        </p:txBody>
      </p:sp>
    </p:spTree>
    <p:extLst>
      <p:ext uri="{BB962C8B-B14F-4D97-AF65-F5344CB8AC3E}">
        <p14:creationId xmlns:p14="http://schemas.microsoft.com/office/powerpoint/2010/main" val="1812551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28</a:t>
            </a:fld>
            <a:endParaRPr lang="en-US"/>
          </a:p>
        </p:txBody>
      </p:sp>
    </p:spTree>
    <p:extLst>
      <p:ext uri="{BB962C8B-B14F-4D97-AF65-F5344CB8AC3E}">
        <p14:creationId xmlns:p14="http://schemas.microsoft.com/office/powerpoint/2010/main" val="4255169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29</a:t>
            </a:fld>
            <a:endParaRPr lang="en-US"/>
          </a:p>
        </p:txBody>
      </p:sp>
    </p:spTree>
    <p:extLst>
      <p:ext uri="{BB962C8B-B14F-4D97-AF65-F5344CB8AC3E}">
        <p14:creationId xmlns:p14="http://schemas.microsoft.com/office/powerpoint/2010/main" val="3566445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3</a:t>
            </a:fld>
            <a:endParaRPr lang="en-US"/>
          </a:p>
        </p:txBody>
      </p:sp>
    </p:spTree>
    <p:extLst>
      <p:ext uri="{BB962C8B-B14F-4D97-AF65-F5344CB8AC3E}">
        <p14:creationId xmlns:p14="http://schemas.microsoft.com/office/powerpoint/2010/main" val="3798945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30</a:t>
            </a:fld>
            <a:endParaRPr lang="en-US"/>
          </a:p>
        </p:txBody>
      </p:sp>
    </p:spTree>
    <p:extLst>
      <p:ext uri="{BB962C8B-B14F-4D97-AF65-F5344CB8AC3E}">
        <p14:creationId xmlns:p14="http://schemas.microsoft.com/office/powerpoint/2010/main" val="4196036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31</a:t>
            </a:fld>
            <a:endParaRPr lang="en-US"/>
          </a:p>
        </p:txBody>
      </p:sp>
    </p:spTree>
    <p:extLst>
      <p:ext uri="{BB962C8B-B14F-4D97-AF65-F5344CB8AC3E}">
        <p14:creationId xmlns:p14="http://schemas.microsoft.com/office/powerpoint/2010/main" val="2907843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32</a:t>
            </a:fld>
            <a:endParaRPr lang="en-US"/>
          </a:p>
        </p:txBody>
      </p:sp>
    </p:spTree>
    <p:extLst>
      <p:ext uri="{BB962C8B-B14F-4D97-AF65-F5344CB8AC3E}">
        <p14:creationId xmlns:p14="http://schemas.microsoft.com/office/powerpoint/2010/main" val="2039407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33</a:t>
            </a:fld>
            <a:endParaRPr lang="en-US"/>
          </a:p>
        </p:txBody>
      </p:sp>
    </p:spTree>
    <p:extLst>
      <p:ext uri="{BB962C8B-B14F-4D97-AF65-F5344CB8AC3E}">
        <p14:creationId xmlns:p14="http://schemas.microsoft.com/office/powerpoint/2010/main" val="658879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34</a:t>
            </a:fld>
            <a:endParaRPr lang="en-US"/>
          </a:p>
        </p:txBody>
      </p:sp>
    </p:spTree>
    <p:extLst>
      <p:ext uri="{BB962C8B-B14F-4D97-AF65-F5344CB8AC3E}">
        <p14:creationId xmlns:p14="http://schemas.microsoft.com/office/powerpoint/2010/main" val="3419404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35</a:t>
            </a:fld>
            <a:endParaRPr lang="en-US"/>
          </a:p>
        </p:txBody>
      </p:sp>
    </p:spTree>
    <p:extLst>
      <p:ext uri="{BB962C8B-B14F-4D97-AF65-F5344CB8AC3E}">
        <p14:creationId xmlns:p14="http://schemas.microsoft.com/office/powerpoint/2010/main" val="3211208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36</a:t>
            </a:fld>
            <a:endParaRPr lang="en-US"/>
          </a:p>
        </p:txBody>
      </p:sp>
    </p:spTree>
    <p:extLst>
      <p:ext uri="{BB962C8B-B14F-4D97-AF65-F5344CB8AC3E}">
        <p14:creationId xmlns:p14="http://schemas.microsoft.com/office/powerpoint/2010/main" val="1886066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37</a:t>
            </a:fld>
            <a:endParaRPr lang="en-US"/>
          </a:p>
        </p:txBody>
      </p:sp>
    </p:spTree>
    <p:extLst>
      <p:ext uri="{BB962C8B-B14F-4D97-AF65-F5344CB8AC3E}">
        <p14:creationId xmlns:p14="http://schemas.microsoft.com/office/powerpoint/2010/main" val="2808245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38</a:t>
            </a:fld>
            <a:endParaRPr lang="en-US"/>
          </a:p>
        </p:txBody>
      </p:sp>
    </p:spTree>
    <p:extLst>
      <p:ext uri="{BB962C8B-B14F-4D97-AF65-F5344CB8AC3E}">
        <p14:creationId xmlns:p14="http://schemas.microsoft.com/office/powerpoint/2010/main" val="3732675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39</a:t>
            </a:fld>
            <a:endParaRPr lang="en-US"/>
          </a:p>
        </p:txBody>
      </p:sp>
    </p:spTree>
    <p:extLst>
      <p:ext uri="{BB962C8B-B14F-4D97-AF65-F5344CB8AC3E}">
        <p14:creationId xmlns:p14="http://schemas.microsoft.com/office/powerpoint/2010/main" val="359049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4</a:t>
            </a:fld>
            <a:endParaRPr lang="en-US"/>
          </a:p>
        </p:txBody>
      </p:sp>
    </p:spTree>
    <p:extLst>
      <p:ext uri="{BB962C8B-B14F-4D97-AF65-F5344CB8AC3E}">
        <p14:creationId xmlns:p14="http://schemas.microsoft.com/office/powerpoint/2010/main" val="39630038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40</a:t>
            </a:fld>
            <a:endParaRPr lang="en-US"/>
          </a:p>
        </p:txBody>
      </p:sp>
    </p:spTree>
    <p:extLst>
      <p:ext uri="{BB962C8B-B14F-4D97-AF65-F5344CB8AC3E}">
        <p14:creationId xmlns:p14="http://schemas.microsoft.com/office/powerpoint/2010/main" val="7574181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41</a:t>
            </a:fld>
            <a:endParaRPr lang="en-US"/>
          </a:p>
        </p:txBody>
      </p:sp>
    </p:spTree>
    <p:extLst>
      <p:ext uri="{BB962C8B-B14F-4D97-AF65-F5344CB8AC3E}">
        <p14:creationId xmlns:p14="http://schemas.microsoft.com/office/powerpoint/2010/main" val="2120546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42</a:t>
            </a:fld>
            <a:endParaRPr lang="en-US"/>
          </a:p>
        </p:txBody>
      </p:sp>
    </p:spTree>
    <p:extLst>
      <p:ext uri="{BB962C8B-B14F-4D97-AF65-F5344CB8AC3E}">
        <p14:creationId xmlns:p14="http://schemas.microsoft.com/office/powerpoint/2010/main" val="3076846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43</a:t>
            </a:fld>
            <a:endParaRPr lang="en-US"/>
          </a:p>
        </p:txBody>
      </p:sp>
    </p:spTree>
    <p:extLst>
      <p:ext uri="{BB962C8B-B14F-4D97-AF65-F5344CB8AC3E}">
        <p14:creationId xmlns:p14="http://schemas.microsoft.com/office/powerpoint/2010/main" val="3062776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44</a:t>
            </a:fld>
            <a:endParaRPr lang="en-US"/>
          </a:p>
        </p:txBody>
      </p:sp>
    </p:spTree>
    <p:extLst>
      <p:ext uri="{BB962C8B-B14F-4D97-AF65-F5344CB8AC3E}">
        <p14:creationId xmlns:p14="http://schemas.microsoft.com/office/powerpoint/2010/main" val="523006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45</a:t>
            </a:fld>
            <a:endParaRPr lang="en-US"/>
          </a:p>
        </p:txBody>
      </p:sp>
    </p:spTree>
    <p:extLst>
      <p:ext uri="{BB962C8B-B14F-4D97-AF65-F5344CB8AC3E}">
        <p14:creationId xmlns:p14="http://schemas.microsoft.com/office/powerpoint/2010/main" val="1450243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46</a:t>
            </a:fld>
            <a:endParaRPr lang="en-US"/>
          </a:p>
        </p:txBody>
      </p:sp>
    </p:spTree>
    <p:extLst>
      <p:ext uri="{BB962C8B-B14F-4D97-AF65-F5344CB8AC3E}">
        <p14:creationId xmlns:p14="http://schemas.microsoft.com/office/powerpoint/2010/main" val="15897034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47</a:t>
            </a:fld>
            <a:endParaRPr lang="en-US"/>
          </a:p>
        </p:txBody>
      </p:sp>
    </p:spTree>
    <p:extLst>
      <p:ext uri="{BB962C8B-B14F-4D97-AF65-F5344CB8AC3E}">
        <p14:creationId xmlns:p14="http://schemas.microsoft.com/office/powerpoint/2010/main" val="1386682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48</a:t>
            </a:fld>
            <a:endParaRPr lang="en-US"/>
          </a:p>
        </p:txBody>
      </p:sp>
    </p:spTree>
    <p:extLst>
      <p:ext uri="{BB962C8B-B14F-4D97-AF65-F5344CB8AC3E}">
        <p14:creationId xmlns:p14="http://schemas.microsoft.com/office/powerpoint/2010/main" val="1685760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49</a:t>
            </a:fld>
            <a:endParaRPr lang="en-US"/>
          </a:p>
        </p:txBody>
      </p:sp>
    </p:spTree>
    <p:extLst>
      <p:ext uri="{BB962C8B-B14F-4D97-AF65-F5344CB8AC3E}">
        <p14:creationId xmlns:p14="http://schemas.microsoft.com/office/powerpoint/2010/main" val="309121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5</a:t>
            </a:fld>
            <a:endParaRPr lang="en-US"/>
          </a:p>
        </p:txBody>
      </p:sp>
    </p:spTree>
    <p:extLst>
      <p:ext uri="{BB962C8B-B14F-4D97-AF65-F5344CB8AC3E}">
        <p14:creationId xmlns:p14="http://schemas.microsoft.com/office/powerpoint/2010/main" val="212440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50</a:t>
            </a:fld>
            <a:endParaRPr lang="en-US"/>
          </a:p>
        </p:txBody>
      </p:sp>
    </p:spTree>
    <p:extLst>
      <p:ext uri="{BB962C8B-B14F-4D97-AF65-F5344CB8AC3E}">
        <p14:creationId xmlns:p14="http://schemas.microsoft.com/office/powerpoint/2010/main" val="26346732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51</a:t>
            </a:fld>
            <a:endParaRPr lang="en-US"/>
          </a:p>
        </p:txBody>
      </p:sp>
    </p:spTree>
    <p:extLst>
      <p:ext uri="{BB962C8B-B14F-4D97-AF65-F5344CB8AC3E}">
        <p14:creationId xmlns:p14="http://schemas.microsoft.com/office/powerpoint/2010/main" val="38399829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52</a:t>
            </a:fld>
            <a:endParaRPr lang="en-US"/>
          </a:p>
        </p:txBody>
      </p:sp>
    </p:spTree>
    <p:extLst>
      <p:ext uri="{BB962C8B-B14F-4D97-AF65-F5344CB8AC3E}">
        <p14:creationId xmlns:p14="http://schemas.microsoft.com/office/powerpoint/2010/main" val="26553777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53</a:t>
            </a:fld>
            <a:endParaRPr lang="en-US"/>
          </a:p>
        </p:txBody>
      </p:sp>
    </p:spTree>
    <p:extLst>
      <p:ext uri="{BB962C8B-B14F-4D97-AF65-F5344CB8AC3E}">
        <p14:creationId xmlns:p14="http://schemas.microsoft.com/office/powerpoint/2010/main" val="8083704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54</a:t>
            </a:fld>
            <a:endParaRPr lang="en-US"/>
          </a:p>
        </p:txBody>
      </p:sp>
    </p:spTree>
    <p:extLst>
      <p:ext uri="{BB962C8B-B14F-4D97-AF65-F5344CB8AC3E}">
        <p14:creationId xmlns:p14="http://schemas.microsoft.com/office/powerpoint/2010/main" val="3013403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55</a:t>
            </a:fld>
            <a:endParaRPr lang="en-US"/>
          </a:p>
        </p:txBody>
      </p:sp>
    </p:spTree>
    <p:extLst>
      <p:ext uri="{BB962C8B-B14F-4D97-AF65-F5344CB8AC3E}">
        <p14:creationId xmlns:p14="http://schemas.microsoft.com/office/powerpoint/2010/main" val="24687342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56</a:t>
            </a:fld>
            <a:endParaRPr lang="en-US"/>
          </a:p>
        </p:txBody>
      </p:sp>
    </p:spTree>
    <p:extLst>
      <p:ext uri="{BB962C8B-B14F-4D97-AF65-F5344CB8AC3E}">
        <p14:creationId xmlns:p14="http://schemas.microsoft.com/office/powerpoint/2010/main" val="22026030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57</a:t>
            </a:fld>
            <a:endParaRPr lang="en-US"/>
          </a:p>
        </p:txBody>
      </p:sp>
    </p:spTree>
    <p:extLst>
      <p:ext uri="{BB962C8B-B14F-4D97-AF65-F5344CB8AC3E}">
        <p14:creationId xmlns:p14="http://schemas.microsoft.com/office/powerpoint/2010/main" val="11770935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58</a:t>
            </a:fld>
            <a:endParaRPr lang="en-US"/>
          </a:p>
        </p:txBody>
      </p:sp>
    </p:spTree>
    <p:extLst>
      <p:ext uri="{BB962C8B-B14F-4D97-AF65-F5344CB8AC3E}">
        <p14:creationId xmlns:p14="http://schemas.microsoft.com/office/powerpoint/2010/main" val="15797638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59</a:t>
            </a:fld>
            <a:endParaRPr lang="en-US"/>
          </a:p>
        </p:txBody>
      </p:sp>
    </p:spTree>
    <p:extLst>
      <p:ext uri="{BB962C8B-B14F-4D97-AF65-F5344CB8AC3E}">
        <p14:creationId xmlns:p14="http://schemas.microsoft.com/office/powerpoint/2010/main" val="353143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6</a:t>
            </a:fld>
            <a:endParaRPr lang="en-US"/>
          </a:p>
        </p:txBody>
      </p:sp>
    </p:spTree>
    <p:extLst>
      <p:ext uri="{BB962C8B-B14F-4D97-AF65-F5344CB8AC3E}">
        <p14:creationId xmlns:p14="http://schemas.microsoft.com/office/powerpoint/2010/main" val="40548553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60</a:t>
            </a:fld>
            <a:endParaRPr lang="en-US"/>
          </a:p>
        </p:txBody>
      </p:sp>
    </p:spTree>
    <p:extLst>
      <p:ext uri="{BB962C8B-B14F-4D97-AF65-F5344CB8AC3E}">
        <p14:creationId xmlns:p14="http://schemas.microsoft.com/office/powerpoint/2010/main" val="31645995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61</a:t>
            </a:fld>
            <a:endParaRPr lang="en-US"/>
          </a:p>
        </p:txBody>
      </p:sp>
    </p:spTree>
    <p:extLst>
      <p:ext uri="{BB962C8B-B14F-4D97-AF65-F5344CB8AC3E}">
        <p14:creationId xmlns:p14="http://schemas.microsoft.com/office/powerpoint/2010/main" val="19399021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62</a:t>
            </a:fld>
            <a:endParaRPr lang="en-US"/>
          </a:p>
        </p:txBody>
      </p:sp>
    </p:spTree>
    <p:extLst>
      <p:ext uri="{BB962C8B-B14F-4D97-AF65-F5344CB8AC3E}">
        <p14:creationId xmlns:p14="http://schemas.microsoft.com/office/powerpoint/2010/main" val="5830986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63</a:t>
            </a:fld>
            <a:endParaRPr lang="en-US"/>
          </a:p>
        </p:txBody>
      </p:sp>
    </p:spTree>
    <p:extLst>
      <p:ext uri="{BB962C8B-B14F-4D97-AF65-F5344CB8AC3E}">
        <p14:creationId xmlns:p14="http://schemas.microsoft.com/office/powerpoint/2010/main" val="6484287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64</a:t>
            </a:fld>
            <a:endParaRPr lang="en-US"/>
          </a:p>
        </p:txBody>
      </p:sp>
    </p:spTree>
    <p:extLst>
      <p:ext uri="{BB962C8B-B14F-4D97-AF65-F5344CB8AC3E}">
        <p14:creationId xmlns:p14="http://schemas.microsoft.com/office/powerpoint/2010/main" val="30248775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65</a:t>
            </a:fld>
            <a:endParaRPr lang="en-US"/>
          </a:p>
        </p:txBody>
      </p:sp>
    </p:spTree>
    <p:extLst>
      <p:ext uri="{BB962C8B-B14F-4D97-AF65-F5344CB8AC3E}">
        <p14:creationId xmlns:p14="http://schemas.microsoft.com/office/powerpoint/2010/main" val="18863189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66</a:t>
            </a:fld>
            <a:endParaRPr lang="en-US"/>
          </a:p>
        </p:txBody>
      </p:sp>
    </p:spTree>
    <p:extLst>
      <p:ext uri="{BB962C8B-B14F-4D97-AF65-F5344CB8AC3E}">
        <p14:creationId xmlns:p14="http://schemas.microsoft.com/office/powerpoint/2010/main" val="16190531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67</a:t>
            </a:fld>
            <a:endParaRPr lang="en-US"/>
          </a:p>
        </p:txBody>
      </p:sp>
    </p:spTree>
    <p:extLst>
      <p:ext uri="{BB962C8B-B14F-4D97-AF65-F5344CB8AC3E}">
        <p14:creationId xmlns:p14="http://schemas.microsoft.com/office/powerpoint/2010/main" val="13506198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68</a:t>
            </a:fld>
            <a:endParaRPr lang="en-US"/>
          </a:p>
        </p:txBody>
      </p:sp>
    </p:spTree>
    <p:extLst>
      <p:ext uri="{BB962C8B-B14F-4D97-AF65-F5344CB8AC3E}">
        <p14:creationId xmlns:p14="http://schemas.microsoft.com/office/powerpoint/2010/main" val="40856735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69</a:t>
            </a:fld>
            <a:endParaRPr lang="en-US"/>
          </a:p>
        </p:txBody>
      </p:sp>
    </p:spTree>
    <p:extLst>
      <p:ext uri="{BB962C8B-B14F-4D97-AF65-F5344CB8AC3E}">
        <p14:creationId xmlns:p14="http://schemas.microsoft.com/office/powerpoint/2010/main" val="1935409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7</a:t>
            </a:fld>
            <a:endParaRPr lang="en-US"/>
          </a:p>
        </p:txBody>
      </p:sp>
    </p:spTree>
    <p:extLst>
      <p:ext uri="{BB962C8B-B14F-4D97-AF65-F5344CB8AC3E}">
        <p14:creationId xmlns:p14="http://schemas.microsoft.com/office/powerpoint/2010/main" val="25999922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70</a:t>
            </a:fld>
            <a:endParaRPr lang="en-US"/>
          </a:p>
        </p:txBody>
      </p:sp>
    </p:spTree>
    <p:extLst>
      <p:ext uri="{BB962C8B-B14F-4D97-AF65-F5344CB8AC3E}">
        <p14:creationId xmlns:p14="http://schemas.microsoft.com/office/powerpoint/2010/main" val="29678877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71</a:t>
            </a:fld>
            <a:endParaRPr lang="en-US"/>
          </a:p>
        </p:txBody>
      </p:sp>
    </p:spTree>
    <p:extLst>
      <p:ext uri="{BB962C8B-B14F-4D97-AF65-F5344CB8AC3E}">
        <p14:creationId xmlns:p14="http://schemas.microsoft.com/office/powerpoint/2010/main" val="37572791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72</a:t>
            </a:fld>
            <a:endParaRPr lang="en-US"/>
          </a:p>
        </p:txBody>
      </p:sp>
    </p:spTree>
    <p:extLst>
      <p:ext uri="{BB962C8B-B14F-4D97-AF65-F5344CB8AC3E}">
        <p14:creationId xmlns:p14="http://schemas.microsoft.com/office/powerpoint/2010/main" val="37109585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73</a:t>
            </a:fld>
            <a:endParaRPr lang="en-US"/>
          </a:p>
        </p:txBody>
      </p:sp>
    </p:spTree>
    <p:extLst>
      <p:ext uri="{BB962C8B-B14F-4D97-AF65-F5344CB8AC3E}">
        <p14:creationId xmlns:p14="http://schemas.microsoft.com/office/powerpoint/2010/main" val="42618395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74</a:t>
            </a:fld>
            <a:endParaRPr lang="en-US"/>
          </a:p>
        </p:txBody>
      </p:sp>
    </p:spTree>
    <p:extLst>
      <p:ext uri="{BB962C8B-B14F-4D97-AF65-F5344CB8AC3E}">
        <p14:creationId xmlns:p14="http://schemas.microsoft.com/office/powerpoint/2010/main" val="27164824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75</a:t>
            </a:fld>
            <a:endParaRPr lang="en-US"/>
          </a:p>
        </p:txBody>
      </p:sp>
    </p:spTree>
    <p:extLst>
      <p:ext uri="{BB962C8B-B14F-4D97-AF65-F5344CB8AC3E}">
        <p14:creationId xmlns:p14="http://schemas.microsoft.com/office/powerpoint/2010/main" val="23474167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76</a:t>
            </a:fld>
            <a:endParaRPr lang="en-US"/>
          </a:p>
        </p:txBody>
      </p:sp>
    </p:spTree>
    <p:extLst>
      <p:ext uri="{BB962C8B-B14F-4D97-AF65-F5344CB8AC3E}">
        <p14:creationId xmlns:p14="http://schemas.microsoft.com/office/powerpoint/2010/main" val="5031971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77</a:t>
            </a:fld>
            <a:endParaRPr lang="en-US"/>
          </a:p>
        </p:txBody>
      </p:sp>
    </p:spTree>
    <p:extLst>
      <p:ext uri="{BB962C8B-B14F-4D97-AF65-F5344CB8AC3E}">
        <p14:creationId xmlns:p14="http://schemas.microsoft.com/office/powerpoint/2010/main" val="3090225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78</a:t>
            </a:fld>
            <a:endParaRPr lang="en-US"/>
          </a:p>
        </p:txBody>
      </p:sp>
    </p:spTree>
    <p:extLst>
      <p:ext uri="{BB962C8B-B14F-4D97-AF65-F5344CB8AC3E}">
        <p14:creationId xmlns:p14="http://schemas.microsoft.com/office/powerpoint/2010/main" val="29565057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79</a:t>
            </a:fld>
            <a:endParaRPr lang="en-US"/>
          </a:p>
        </p:txBody>
      </p:sp>
    </p:spTree>
    <p:extLst>
      <p:ext uri="{BB962C8B-B14F-4D97-AF65-F5344CB8AC3E}">
        <p14:creationId xmlns:p14="http://schemas.microsoft.com/office/powerpoint/2010/main" val="2562757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8</a:t>
            </a:fld>
            <a:endParaRPr lang="en-US"/>
          </a:p>
        </p:txBody>
      </p:sp>
    </p:spTree>
    <p:extLst>
      <p:ext uri="{BB962C8B-B14F-4D97-AF65-F5344CB8AC3E}">
        <p14:creationId xmlns:p14="http://schemas.microsoft.com/office/powerpoint/2010/main" val="12916005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80</a:t>
            </a:fld>
            <a:endParaRPr lang="en-US"/>
          </a:p>
        </p:txBody>
      </p:sp>
    </p:spTree>
    <p:extLst>
      <p:ext uri="{BB962C8B-B14F-4D97-AF65-F5344CB8AC3E}">
        <p14:creationId xmlns:p14="http://schemas.microsoft.com/office/powerpoint/2010/main" val="4759340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81</a:t>
            </a:fld>
            <a:endParaRPr lang="en-US"/>
          </a:p>
        </p:txBody>
      </p:sp>
    </p:spTree>
    <p:extLst>
      <p:ext uri="{BB962C8B-B14F-4D97-AF65-F5344CB8AC3E}">
        <p14:creationId xmlns:p14="http://schemas.microsoft.com/office/powerpoint/2010/main" val="27742499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82</a:t>
            </a:fld>
            <a:endParaRPr lang="en-US"/>
          </a:p>
        </p:txBody>
      </p:sp>
    </p:spTree>
    <p:extLst>
      <p:ext uri="{BB962C8B-B14F-4D97-AF65-F5344CB8AC3E}">
        <p14:creationId xmlns:p14="http://schemas.microsoft.com/office/powerpoint/2010/main" val="26134699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83</a:t>
            </a:fld>
            <a:endParaRPr lang="en-US"/>
          </a:p>
        </p:txBody>
      </p:sp>
    </p:spTree>
    <p:extLst>
      <p:ext uri="{BB962C8B-B14F-4D97-AF65-F5344CB8AC3E}">
        <p14:creationId xmlns:p14="http://schemas.microsoft.com/office/powerpoint/2010/main" val="30154753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84</a:t>
            </a:fld>
            <a:endParaRPr lang="en-US"/>
          </a:p>
        </p:txBody>
      </p:sp>
    </p:spTree>
    <p:extLst>
      <p:ext uri="{BB962C8B-B14F-4D97-AF65-F5344CB8AC3E}">
        <p14:creationId xmlns:p14="http://schemas.microsoft.com/office/powerpoint/2010/main" val="50460419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85</a:t>
            </a:fld>
            <a:endParaRPr lang="en-US"/>
          </a:p>
        </p:txBody>
      </p:sp>
    </p:spTree>
    <p:extLst>
      <p:ext uri="{BB962C8B-B14F-4D97-AF65-F5344CB8AC3E}">
        <p14:creationId xmlns:p14="http://schemas.microsoft.com/office/powerpoint/2010/main" val="19209147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86</a:t>
            </a:fld>
            <a:endParaRPr lang="en-US"/>
          </a:p>
        </p:txBody>
      </p:sp>
    </p:spTree>
    <p:extLst>
      <p:ext uri="{BB962C8B-B14F-4D97-AF65-F5344CB8AC3E}">
        <p14:creationId xmlns:p14="http://schemas.microsoft.com/office/powerpoint/2010/main" val="39757793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87</a:t>
            </a:fld>
            <a:endParaRPr lang="en-US"/>
          </a:p>
        </p:txBody>
      </p:sp>
    </p:spTree>
    <p:extLst>
      <p:ext uri="{BB962C8B-B14F-4D97-AF65-F5344CB8AC3E}">
        <p14:creationId xmlns:p14="http://schemas.microsoft.com/office/powerpoint/2010/main" val="6155774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88</a:t>
            </a:fld>
            <a:endParaRPr lang="en-US"/>
          </a:p>
        </p:txBody>
      </p:sp>
    </p:spTree>
    <p:extLst>
      <p:ext uri="{BB962C8B-B14F-4D97-AF65-F5344CB8AC3E}">
        <p14:creationId xmlns:p14="http://schemas.microsoft.com/office/powerpoint/2010/main" val="12330680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89</a:t>
            </a:fld>
            <a:endParaRPr lang="en-US"/>
          </a:p>
        </p:txBody>
      </p:sp>
    </p:spTree>
    <p:extLst>
      <p:ext uri="{BB962C8B-B14F-4D97-AF65-F5344CB8AC3E}">
        <p14:creationId xmlns:p14="http://schemas.microsoft.com/office/powerpoint/2010/main" val="4003539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9</a:t>
            </a:fld>
            <a:endParaRPr lang="en-US"/>
          </a:p>
        </p:txBody>
      </p:sp>
    </p:spTree>
    <p:extLst>
      <p:ext uri="{BB962C8B-B14F-4D97-AF65-F5344CB8AC3E}">
        <p14:creationId xmlns:p14="http://schemas.microsoft.com/office/powerpoint/2010/main" val="141183300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90</a:t>
            </a:fld>
            <a:endParaRPr lang="en-US"/>
          </a:p>
        </p:txBody>
      </p:sp>
    </p:spTree>
    <p:extLst>
      <p:ext uri="{BB962C8B-B14F-4D97-AF65-F5344CB8AC3E}">
        <p14:creationId xmlns:p14="http://schemas.microsoft.com/office/powerpoint/2010/main" val="42582220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91</a:t>
            </a:fld>
            <a:endParaRPr lang="en-US"/>
          </a:p>
        </p:txBody>
      </p:sp>
    </p:spTree>
    <p:extLst>
      <p:ext uri="{BB962C8B-B14F-4D97-AF65-F5344CB8AC3E}">
        <p14:creationId xmlns:p14="http://schemas.microsoft.com/office/powerpoint/2010/main" val="344380815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92</a:t>
            </a:fld>
            <a:endParaRPr lang="en-US"/>
          </a:p>
        </p:txBody>
      </p:sp>
    </p:spTree>
    <p:extLst>
      <p:ext uri="{BB962C8B-B14F-4D97-AF65-F5344CB8AC3E}">
        <p14:creationId xmlns:p14="http://schemas.microsoft.com/office/powerpoint/2010/main" val="2721834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93</a:t>
            </a:fld>
            <a:endParaRPr lang="en-US"/>
          </a:p>
        </p:txBody>
      </p:sp>
    </p:spTree>
    <p:extLst>
      <p:ext uri="{BB962C8B-B14F-4D97-AF65-F5344CB8AC3E}">
        <p14:creationId xmlns:p14="http://schemas.microsoft.com/office/powerpoint/2010/main" val="317039656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94</a:t>
            </a:fld>
            <a:endParaRPr lang="en-US"/>
          </a:p>
        </p:txBody>
      </p:sp>
    </p:spTree>
    <p:extLst>
      <p:ext uri="{BB962C8B-B14F-4D97-AF65-F5344CB8AC3E}">
        <p14:creationId xmlns:p14="http://schemas.microsoft.com/office/powerpoint/2010/main" val="27516192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95</a:t>
            </a:fld>
            <a:endParaRPr lang="en-US"/>
          </a:p>
        </p:txBody>
      </p:sp>
    </p:spTree>
    <p:extLst>
      <p:ext uri="{BB962C8B-B14F-4D97-AF65-F5344CB8AC3E}">
        <p14:creationId xmlns:p14="http://schemas.microsoft.com/office/powerpoint/2010/main" val="225619595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96</a:t>
            </a:fld>
            <a:endParaRPr lang="en-US"/>
          </a:p>
        </p:txBody>
      </p:sp>
    </p:spTree>
    <p:extLst>
      <p:ext uri="{BB962C8B-B14F-4D97-AF65-F5344CB8AC3E}">
        <p14:creationId xmlns:p14="http://schemas.microsoft.com/office/powerpoint/2010/main" val="260387258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97</a:t>
            </a:fld>
            <a:endParaRPr lang="en-US"/>
          </a:p>
        </p:txBody>
      </p:sp>
    </p:spTree>
    <p:extLst>
      <p:ext uri="{BB962C8B-B14F-4D97-AF65-F5344CB8AC3E}">
        <p14:creationId xmlns:p14="http://schemas.microsoft.com/office/powerpoint/2010/main" val="212224430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98</a:t>
            </a:fld>
            <a:endParaRPr lang="en-US"/>
          </a:p>
        </p:txBody>
      </p:sp>
    </p:spTree>
    <p:extLst>
      <p:ext uri="{BB962C8B-B14F-4D97-AF65-F5344CB8AC3E}">
        <p14:creationId xmlns:p14="http://schemas.microsoft.com/office/powerpoint/2010/main" val="178437169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D8129B96-90C9-4C4A-9463-7040911BA0B2}" type="slidenum">
              <a:rPr lang="en-US" smtClean="0"/>
              <a:t>99</a:t>
            </a:fld>
            <a:endParaRPr lang="en-US"/>
          </a:p>
        </p:txBody>
      </p:sp>
    </p:spTree>
    <p:extLst>
      <p:ext uri="{BB962C8B-B14F-4D97-AF65-F5344CB8AC3E}">
        <p14:creationId xmlns:p14="http://schemas.microsoft.com/office/powerpoint/2010/main" val="246130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bg>
      <p:bgPr>
        <a:solidFill>
          <a:schemeClr val="tx1">
            <a:alpha val="60000"/>
          </a:schemeClr>
        </a:solidFill>
        <a:effectLst/>
      </p:bgPr>
    </p:bg>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123CEEBB-45E1-4665-B96E-E14EA88A1BAE}"/>
              </a:ext>
            </a:extLst>
          </p:cNvPr>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4400" baseline="0">
                <a:solidFill>
                  <a:schemeClr val="bg1"/>
                </a:solidFill>
                <a:latin typeface="M+ 1c light" panose="020B0403020204020204" pitchFamily="50" charset="-128"/>
                <a:ea typeface="M+ 1c light" panose="020B0403020204020204" pitchFamily="50" charset="-128"/>
                <a:cs typeface="M+ 1c light" panose="020B0403020204020204" pitchFamily="50" charset="-128"/>
              </a:defRPr>
            </a:lvl1pPr>
          </a:lstStyle>
          <a:p>
            <a:r>
              <a:rPr lang="en-US"/>
              <a:t>Presentation Title</a:t>
            </a:r>
          </a:p>
        </p:txBody>
      </p:sp>
      <p:sp>
        <p:nvSpPr>
          <p:cNvPr id="8" name="サブタイトル 2">
            <a:extLst>
              <a:ext uri="{FF2B5EF4-FFF2-40B4-BE49-F238E27FC236}">
                <a16:creationId xmlns:a16="http://schemas.microsoft.com/office/drawing/2014/main" id="{D6173ACA-888A-47CB-85F4-F6D3DE2AC7ED}"/>
              </a:ext>
            </a:extLst>
          </p:cNvPr>
          <p:cNvSpPr>
            <a:spLocks noGrp="1"/>
          </p:cNvSpPr>
          <p:nvPr>
            <p:ph type="subTitle" idx="1" hasCustomPrompt="1"/>
          </p:nvPr>
        </p:nvSpPr>
        <p:spPr>
          <a:xfrm>
            <a:off x="2260600" y="5697065"/>
            <a:ext cx="13741400" cy="1066805"/>
          </a:xfrm>
          <a:prstGeom prst="rect">
            <a:avLst/>
          </a:prstGeom>
        </p:spPr>
        <p:txBody>
          <a:bodyPr>
            <a:noAutofit/>
          </a:bodyPr>
          <a:lstStyle>
            <a:lvl1pPr marL="0" indent="0" algn="ctr">
              <a:lnSpc>
                <a:spcPct val="110000"/>
              </a:lnSpc>
              <a:buNone/>
              <a:defRPr sz="2400" baseline="0">
                <a:solidFill>
                  <a:schemeClr val="bg1"/>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a:t>Author or subtitle here</a:t>
            </a:r>
            <a:endParaRPr lang="en-US"/>
          </a:p>
        </p:txBody>
      </p:sp>
      <p:cxnSp>
        <p:nvCxnSpPr>
          <p:cNvPr id="9" name="直線コネクタ 8">
            <a:extLst>
              <a:ext uri="{FF2B5EF4-FFF2-40B4-BE49-F238E27FC236}">
                <a16:creationId xmlns:a16="http://schemas.microsoft.com/office/drawing/2014/main" id="{F6CB455D-13C4-43A0-8514-521B063C3CA7}"/>
              </a:ext>
            </a:extLst>
          </p:cNvPr>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81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ubtitle 1">
    <p:bg>
      <p:bgPr>
        <a:solidFill>
          <a:srgbClr val="0099FF"/>
        </a:solidFill>
        <a:effectLst/>
      </p:bgPr>
    </p:bg>
    <p:spTree>
      <p:nvGrpSpPr>
        <p:cNvPr id="1" name=""/>
        <p:cNvGrpSpPr/>
        <p:nvPr/>
      </p:nvGrpSpPr>
      <p:grpSpPr>
        <a:xfrm>
          <a:off x="0" y="0"/>
          <a:ext cx="0" cy="0"/>
          <a:chOff x="0" y="0"/>
          <a:chExt cx="0" cy="0"/>
        </a:xfrm>
      </p:grpSpPr>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2800" baseline="0">
                <a:solidFill>
                  <a:schemeClr val="bg1"/>
                </a:solidFill>
                <a:latin typeface="M+ 1c light" panose="020B0403020204020204" pitchFamily="50" charset="-128"/>
                <a:ea typeface="M+ 1c light" panose="020B0403020204020204" pitchFamily="50" charset="-128"/>
                <a:cs typeface="M+ 1c light" panose="020B0403020204020204" pitchFamily="50" charset="-128"/>
              </a:defRPr>
            </a:lvl1pPr>
          </a:lstStyle>
          <a:p>
            <a:r>
              <a:rPr lang="en-US"/>
              <a:t>Presentation Title</a:t>
            </a:r>
          </a:p>
        </p:txBody>
      </p:sp>
      <p:sp>
        <p:nvSpPr>
          <p:cNvPr id="7" name="サブタイトル 2"/>
          <p:cNvSpPr>
            <a:spLocks noGrp="1"/>
          </p:cNvSpPr>
          <p:nvPr>
            <p:ph type="subTitle" idx="1" hasCustomPrompt="1"/>
          </p:nvPr>
        </p:nvSpPr>
        <p:spPr>
          <a:xfrm>
            <a:off x="2260600" y="5697065"/>
            <a:ext cx="13741400" cy="1066805"/>
          </a:xfrm>
          <a:prstGeom prst="rect">
            <a:avLst/>
          </a:prstGeom>
        </p:spPr>
        <p:txBody>
          <a:bodyPr>
            <a:noAutofit/>
          </a:bodyPr>
          <a:lstStyle>
            <a:lvl1pPr marL="0" indent="0" algn="ctr">
              <a:lnSpc>
                <a:spcPct val="110000"/>
              </a:lnSpc>
              <a:buNone/>
              <a:defRPr sz="4400" baseline="0">
                <a:solidFill>
                  <a:schemeClr val="bg1"/>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a:t>Author or subtitle here</a:t>
            </a:r>
            <a:endParaRPr lang="en-US"/>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01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79893" y="1540042"/>
            <a:ext cx="16441949" cy="7726196"/>
          </a:xfrm>
          <a:prstGeom prst="rect">
            <a:avLst/>
          </a:prstGeom>
        </p:spPr>
        <p:txBody>
          <a:bodyPr/>
          <a:lstStyle>
            <a:lvl1pPr marL="742950" indent="-742950">
              <a:lnSpc>
                <a:spcPct val="110000"/>
              </a:lnSpc>
              <a:buFont typeface="+mj-lt"/>
              <a:buAutoNum type="arabicPeriod"/>
              <a:defRPr sz="4000">
                <a:latin typeface="M+ 1c light" panose="020B0403020204020204" pitchFamily="50" charset="-128"/>
                <a:ea typeface="M+ 1c light" panose="020B0403020204020204" pitchFamily="50" charset="-128"/>
                <a:cs typeface="M+ 1c light" panose="020B0403020204020204" pitchFamily="50" charset="-128"/>
              </a:defRPr>
            </a:lvl1pPr>
            <a:lvl2pPr marL="1489075" indent="-733425">
              <a:lnSpc>
                <a:spcPct val="110000"/>
              </a:lnSpc>
              <a:buFont typeface="+mj-lt"/>
              <a:buAutoNum type="arabicPeriod"/>
              <a:tabLst/>
              <a:defRPr sz="4000">
                <a:latin typeface="M+ 1c light" panose="020B0403020204020204" pitchFamily="50" charset="-128"/>
                <a:ea typeface="M+ 1c light" panose="020B0403020204020204" pitchFamily="50" charset="-128"/>
                <a:cs typeface="M+ 1c light" panose="020B0403020204020204" pitchFamily="50" charset="-128"/>
              </a:defRPr>
            </a:lvl2pPr>
            <a:lvl3pPr marL="2368550" indent="-806450">
              <a:lnSpc>
                <a:spcPct val="110000"/>
              </a:lnSpc>
              <a:buFont typeface="+mj-lt"/>
              <a:buAutoNum type="arabicPeriod"/>
              <a:tabLst/>
              <a:defRPr sz="4000">
                <a:latin typeface="M+ 1c light" panose="020B0403020204020204" pitchFamily="50" charset="-128"/>
                <a:ea typeface="M+ 1c light" panose="020B0403020204020204" pitchFamily="50" charset="-128"/>
                <a:cs typeface="M+ 1c light" panose="020B0403020204020204" pitchFamily="50" charset="-128"/>
              </a:defRPr>
            </a:lvl3pPr>
            <a:lvl4pPr marL="3027363" indent="-757238">
              <a:lnSpc>
                <a:spcPct val="110000"/>
              </a:lnSpc>
              <a:buFont typeface="+mj-lt"/>
              <a:buAutoNum type="arabicPeriod"/>
              <a:tabLst>
                <a:tab pos="2660650" algn="l"/>
              </a:tabLst>
              <a:defRPr sz="3600">
                <a:latin typeface="M+ 1c light" panose="020B0403020204020204" pitchFamily="50" charset="-128"/>
                <a:ea typeface="M+ 1c light" panose="020B0403020204020204" pitchFamily="50" charset="-128"/>
                <a:cs typeface="M+ 1c light" panose="020B0403020204020204" pitchFamily="50" charset="-128"/>
              </a:defRPr>
            </a:lvl4pPr>
            <a:lvl5pPr marL="3833813" indent="-903288">
              <a:lnSpc>
                <a:spcPct val="110000"/>
              </a:lnSpc>
              <a:buFont typeface="+mj-lt"/>
              <a:buAutoNum type="arabicPeriod"/>
              <a:tabLst/>
              <a:defRPr sz="3600">
                <a:latin typeface="M+ 1c light" panose="020B0403020204020204" pitchFamily="50" charset="-128"/>
                <a:ea typeface="M+ 1c light" panose="020B0403020204020204" pitchFamily="50" charset="-128"/>
                <a:cs typeface="M+ 1c light" panose="020B0403020204020204" pitchFamily="50" charset="-128"/>
              </a:defRPr>
            </a:lvl5pPr>
          </a:lstStyle>
          <a:p>
            <a:pPr lvl="0"/>
            <a:r>
              <a:rPr kumimoji="1" lang="ja-JP" altLang="en-US"/>
              <a:t>マスター テキストの書式設定</a:t>
            </a:r>
            <a:endParaRPr kumimoji="1" lang="en-US" altLang="ja-JP"/>
          </a:p>
          <a:p>
            <a:pPr lvl="1"/>
            <a:r>
              <a:rPr kumimoji="1" lang="ja-JP" altLang="en-US"/>
              <a:t>第 </a:t>
            </a:r>
            <a:r>
              <a:rPr kumimoji="1" lang="en-US" altLang="ja-JP"/>
              <a:t>2 </a:t>
            </a:r>
            <a:r>
              <a:rPr kumimoji="1" lang="ja-JP" altLang="en-US"/>
              <a:t>レベル</a:t>
            </a:r>
            <a:endParaRPr kumimoji="1" lang="en-US" altLang="ja-JP"/>
          </a:p>
          <a:p>
            <a:pPr lvl="2"/>
            <a:r>
              <a:rPr kumimoji="1" lang="ja-JP" altLang="en-US"/>
              <a:t>第 </a:t>
            </a:r>
            <a:r>
              <a:rPr kumimoji="1" lang="en-US" altLang="ja-JP"/>
              <a:t>3 </a:t>
            </a:r>
            <a:r>
              <a:rPr kumimoji="1" lang="ja-JP" altLang="en-US"/>
              <a:t>レベル</a:t>
            </a:r>
            <a:endParaRPr kumimoji="1" lang="en-US" altLang="ja-JP"/>
          </a:p>
          <a:p>
            <a:pPr lvl="3"/>
            <a:r>
              <a:rPr kumimoji="1" lang="ja-JP" altLang="en-US"/>
              <a:t>第 </a:t>
            </a:r>
            <a:r>
              <a:rPr kumimoji="1" lang="en-US" altLang="ja-JP"/>
              <a:t>4 </a:t>
            </a:r>
            <a:r>
              <a:rPr kumimoji="1" lang="ja-JP" altLang="en-US"/>
              <a:t>レベル</a:t>
            </a:r>
            <a:endParaRPr kumimoji="1" lang="en-US" altLang="ja-JP"/>
          </a:p>
          <a:p>
            <a:pPr lvl="4"/>
            <a:r>
              <a:rPr kumimoji="1" lang="ja-JP" altLang="en-US"/>
              <a:t>第 </a:t>
            </a:r>
            <a:r>
              <a:rPr kumimoji="1" lang="en-US" altLang="ja-JP"/>
              <a:t>5 </a:t>
            </a:r>
            <a:r>
              <a:rPr kumimoji="1" lang="ja-JP" altLang="en-US"/>
              <a:t>レベル</a:t>
            </a:r>
          </a:p>
        </p:txBody>
      </p:sp>
      <p:sp>
        <p:nvSpPr>
          <p:cNvPr id="7"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M+ 1c light" panose="020B0403020204020204" pitchFamily="50" charset="-128"/>
                <a:ea typeface="M+ 1c light" panose="020B0403020204020204" pitchFamily="50" charset="-128"/>
                <a:cs typeface="M+ 1c light" panose="020B0403020204020204" pitchFamily="50" charset="-128"/>
              </a:defRPr>
            </a:lvl1pPr>
          </a:lstStyle>
          <a:p>
            <a:r>
              <a:rPr lang="en-US"/>
              <a:t>Slide Title Here</a:t>
            </a:r>
          </a:p>
        </p:txBody>
      </p:sp>
      <p:cxnSp>
        <p:nvCxnSpPr>
          <p:cNvPr id="8" name="直線コネクタ 7">
            <a:extLst>
              <a:ext uri="{FF2B5EF4-FFF2-40B4-BE49-F238E27FC236}">
                <a16:creationId xmlns:a16="http://schemas.microsoft.com/office/drawing/2014/main" id="{01E675B1-6DC1-4F33-8402-B1981875F07D}"/>
              </a:ext>
            </a:extLst>
          </p:cNvPr>
          <p:cNvCxnSpPr>
            <a:cxnSpLocks/>
          </p:cNvCxnSpPr>
          <p:nvPr userDrawn="1"/>
        </p:nvCxnSpPr>
        <p:spPr>
          <a:xfrm>
            <a:off x="879893" y="1239251"/>
            <a:ext cx="16441949"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88CEEA18-6132-4BC5-8049-2768B64249A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486" y="129511"/>
            <a:ext cx="1027090" cy="1027090"/>
          </a:xfrm>
          <a:prstGeom prst="rect">
            <a:avLst/>
          </a:prstGeom>
        </p:spPr>
      </p:pic>
    </p:spTree>
    <p:extLst>
      <p:ext uri="{BB962C8B-B14F-4D97-AF65-F5344CB8AC3E}">
        <p14:creationId xmlns:p14="http://schemas.microsoft.com/office/powerpoint/2010/main" val="263331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ubtitle 2">
    <p:spTree>
      <p:nvGrpSpPr>
        <p:cNvPr id="1" name=""/>
        <p:cNvGrpSpPr/>
        <p:nvPr/>
      </p:nvGrpSpPr>
      <p:grpSpPr>
        <a:xfrm>
          <a:off x="0" y="0"/>
          <a:ext cx="0" cy="0"/>
          <a:chOff x="0" y="0"/>
          <a:chExt cx="0" cy="0"/>
        </a:xfrm>
      </p:grpSpPr>
      <p:sp>
        <p:nvSpPr>
          <p:cNvPr id="2" name="正方形/長方形 1"/>
          <p:cNvSpPr/>
          <p:nvPr userDrawn="1"/>
        </p:nvSpPr>
        <p:spPr>
          <a:xfrm>
            <a:off x="0" y="3187700"/>
            <a:ext cx="18288000" cy="4140200"/>
          </a:xfrm>
          <a:prstGeom prst="rect">
            <a:avLst/>
          </a:prstGeom>
          <a:solidFill>
            <a:srgbClr val="00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サブタイトル 2"/>
          <p:cNvSpPr>
            <a:spLocks noGrp="1"/>
          </p:cNvSpPr>
          <p:nvPr>
            <p:ph type="subTitle" idx="1" hasCustomPrompt="1"/>
          </p:nvPr>
        </p:nvSpPr>
        <p:spPr>
          <a:xfrm>
            <a:off x="2273300" y="4509245"/>
            <a:ext cx="13741400" cy="1497110"/>
          </a:xfrm>
          <a:prstGeom prst="rect">
            <a:avLst/>
          </a:prstGeom>
        </p:spPr>
        <p:txBody>
          <a:bodyPr anchor="ctr">
            <a:noAutofit/>
          </a:bodyPr>
          <a:lstStyle>
            <a:lvl1pPr marL="0" indent="0" algn="ctr">
              <a:lnSpc>
                <a:spcPct val="110000"/>
              </a:lnSpc>
              <a:buNone/>
              <a:defRPr sz="4400" baseline="0">
                <a:solidFill>
                  <a:schemeClr val="bg1"/>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a:t>Author or subtitle here</a:t>
            </a:r>
            <a:endParaRPr lang="en-US"/>
          </a:p>
        </p:txBody>
      </p:sp>
    </p:spTree>
    <p:extLst>
      <p:ext uri="{BB962C8B-B14F-4D97-AF65-F5344CB8AC3E}">
        <p14:creationId xmlns:p14="http://schemas.microsoft.com/office/powerpoint/2010/main" val="176034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Single">
    <p:spTree>
      <p:nvGrpSpPr>
        <p:cNvPr id="1" name=""/>
        <p:cNvGrpSpPr/>
        <p:nvPr/>
      </p:nvGrpSpPr>
      <p:grpSpPr>
        <a:xfrm>
          <a:off x="0" y="0"/>
          <a:ext cx="0" cy="0"/>
          <a:chOff x="0" y="0"/>
          <a:chExt cx="0" cy="0"/>
        </a:xfrm>
      </p:grpSpPr>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M+ 1c light" panose="020B0403020204020204" pitchFamily="50" charset="-128"/>
                <a:ea typeface="M+ 1c light" panose="020B0403020204020204" pitchFamily="50" charset="-128"/>
                <a:cs typeface="M+ 1c light" panose="020B0403020204020204" pitchFamily="50" charset="-128"/>
              </a:defRPr>
            </a:lvl1pPr>
          </a:lstStyle>
          <a:p>
            <a:r>
              <a:rPr lang="en-US"/>
              <a:t>Slide Title Here</a:t>
            </a:r>
          </a:p>
        </p:txBody>
      </p:sp>
      <p:cxnSp>
        <p:nvCxnSpPr>
          <p:cNvPr id="7" name="直線コネクタ 6"/>
          <p:cNvCxnSpPr>
            <a:cxnSpLocks/>
          </p:cNvCxnSpPr>
          <p:nvPr userDrawn="1"/>
        </p:nvCxnSpPr>
        <p:spPr>
          <a:xfrm>
            <a:off x="879893" y="1239251"/>
            <a:ext cx="16441949"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8"/>
          <p:cNvSpPr>
            <a:spLocks noGrp="1"/>
          </p:cNvSpPr>
          <p:nvPr>
            <p:ph type="body" sz="quarter" idx="12" hasCustomPrompt="1"/>
          </p:nvPr>
        </p:nvSpPr>
        <p:spPr>
          <a:xfrm>
            <a:off x="879893" y="1648325"/>
            <a:ext cx="16441949" cy="7853483"/>
          </a:xfrm>
          <a:prstGeom prst="rect">
            <a:avLst/>
          </a:prstGeom>
        </p:spPr>
        <p:txBody>
          <a:bodyPr anchor="t"/>
          <a:lstStyle>
            <a:lvl1pPr marL="0" indent="0" algn="l">
              <a:buNone/>
              <a:defRPr sz="3600" baseline="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a:t>Text Here</a:t>
            </a:r>
            <a:endParaRPr lang="ja-JP" altLang="en-US"/>
          </a:p>
        </p:txBody>
      </p:sp>
      <p:pic>
        <p:nvPicPr>
          <p:cNvPr id="13" name="図 12">
            <a:extLst>
              <a:ext uri="{FF2B5EF4-FFF2-40B4-BE49-F238E27FC236}">
                <a16:creationId xmlns:a16="http://schemas.microsoft.com/office/drawing/2014/main" id="{8D4BE14F-C3D9-4C62-934E-D8EECD95F0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486" y="129511"/>
            <a:ext cx="1027090" cy="1027090"/>
          </a:xfrm>
          <a:prstGeom prst="rect">
            <a:avLst/>
          </a:prstGeom>
        </p:spPr>
      </p:pic>
    </p:spTree>
    <p:extLst>
      <p:ext uri="{BB962C8B-B14F-4D97-AF65-F5344CB8AC3E}">
        <p14:creationId xmlns:p14="http://schemas.microsoft.com/office/powerpoint/2010/main" val="167840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M+ 1c light" panose="020B0403020204020204" pitchFamily="50" charset="-128"/>
                <a:ea typeface="M+ 1c light" panose="020B0403020204020204" pitchFamily="50" charset="-128"/>
                <a:cs typeface="M+ 1c light" panose="020B0403020204020204" pitchFamily="50" charset="-128"/>
              </a:defRPr>
            </a:lvl1pPr>
          </a:lstStyle>
          <a:p>
            <a:r>
              <a:rPr lang="en-US"/>
              <a:t>Slide Title Here</a:t>
            </a:r>
          </a:p>
        </p:txBody>
      </p:sp>
      <p:cxnSp>
        <p:nvCxnSpPr>
          <p:cNvPr id="8" name="直線コネクタ 7">
            <a:extLst>
              <a:ext uri="{FF2B5EF4-FFF2-40B4-BE49-F238E27FC236}">
                <a16:creationId xmlns:a16="http://schemas.microsoft.com/office/drawing/2014/main" id="{9155F484-8A2D-4FEA-A804-C772EFEBBBAB}"/>
              </a:ext>
            </a:extLst>
          </p:cNvPr>
          <p:cNvCxnSpPr>
            <a:cxnSpLocks/>
          </p:cNvCxnSpPr>
          <p:nvPr userDrawn="1"/>
        </p:nvCxnSpPr>
        <p:spPr>
          <a:xfrm>
            <a:off x="879893" y="1239251"/>
            <a:ext cx="16441949"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1783FE9F-FC25-460A-9C5F-FF43E3C7B9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486" y="129511"/>
            <a:ext cx="1027090" cy="1027090"/>
          </a:xfrm>
          <a:prstGeom prst="rect">
            <a:avLst/>
          </a:prstGeom>
        </p:spPr>
      </p:pic>
    </p:spTree>
    <p:extLst>
      <p:ext uri="{BB962C8B-B14F-4D97-AF65-F5344CB8AC3E}">
        <p14:creationId xmlns:p14="http://schemas.microsoft.com/office/powerpoint/2010/main" val="1226589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79893" y="1540042"/>
            <a:ext cx="16441949" cy="7726196"/>
          </a:xfrm>
          <a:prstGeom prst="rect">
            <a:avLst/>
          </a:prstGeom>
        </p:spPr>
        <p:txBody>
          <a:bodyPr/>
          <a:lstStyle>
            <a:lvl1pPr marL="742950" indent="-742950">
              <a:lnSpc>
                <a:spcPct val="110000"/>
              </a:lnSpc>
              <a:buFont typeface="+mj-lt"/>
              <a:buAutoNum type="arabicPeriod"/>
              <a:defRPr sz="4000">
                <a:latin typeface="M+ 1c light" panose="020B0403020204020204" pitchFamily="50" charset="-128"/>
                <a:ea typeface="M+ 1c light" panose="020B0403020204020204" pitchFamily="50" charset="-128"/>
                <a:cs typeface="M+ 1c light" panose="020B0403020204020204" pitchFamily="50" charset="-128"/>
              </a:defRPr>
            </a:lvl1pPr>
            <a:lvl2pPr marL="1489075" indent="-733425">
              <a:lnSpc>
                <a:spcPct val="110000"/>
              </a:lnSpc>
              <a:buFont typeface="+mj-lt"/>
              <a:buAutoNum type="arabicPeriod"/>
              <a:tabLst/>
              <a:defRPr sz="4000">
                <a:latin typeface="M+ 1c light" panose="020B0403020204020204" pitchFamily="50" charset="-128"/>
                <a:ea typeface="M+ 1c light" panose="020B0403020204020204" pitchFamily="50" charset="-128"/>
                <a:cs typeface="M+ 1c light" panose="020B0403020204020204" pitchFamily="50" charset="-128"/>
              </a:defRPr>
            </a:lvl2pPr>
            <a:lvl3pPr marL="2368550" indent="-806450">
              <a:lnSpc>
                <a:spcPct val="110000"/>
              </a:lnSpc>
              <a:buFont typeface="+mj-lt"/>
              <a:buAutoNum type="arabicPeriod"/>
              <a:tabLst/>
              <a:defRPr sz="4000">
                <a:latin typeface="M+ 1c light" panose="020B0403020204020204" pitchFamily="50" charset="-128"/>
                <a:ea typeface="M+ 1c light" panose="020B0403020204020204" pitchFamily="50" charset="-128"/>
                <a:cs typeface="M+ 1c light" panose="020B0403020204020204" pitchFamily="50" charset="-128"/>
              </a:defRPr>
            </a:lvl3pPr>
            <a:lvl4pPr marL="3027363" indent="-757238">
              <a:lnSpc>
                <a:spcPct val="110000"/>
              </a:lnSpc>
              <a:buFont typeface="+mj-lt"/>
              <a:buAutoNum type="arabicPeriod"/>
              <a:tabLst>
                <a:tab pos="2660650" algn="l"/>
              </a:tabLst>
              <a:defRPr sz="3600">
                <a:latin typeface="M+ 1c light" panose="020B0403020204020204" pitchFamily="50" charset="-128"/>
                <a:ea typeface="M+ 1c light" panose="020B0403020204020204" pitchFamily="50" charset="-128"/>
                <a:cs typeface="M+ 1c light" panose="020B0403020204020204" pitchFamily="50" charset="-128"/>
              </a:defRPr>
            </a:lvl4pPr>
            <a:lvl5pPr marL="3833813" indent="-903288">
              <a:lnSpc>
                <a:spcPct val="110000"/>
              </a:lnSpc>
              <a:buFont typeface="+mj-lt"/>
              <a:buAutoNum type="arabicPeriod"/>
              <a:tabLst/>
              <a:defRPr sz="3600">
                <a:latin typeface="M+ 1c light" panose="020B0403020204020204" pitchFamily="50" charset="-128"/>
                <a:ea typeface="M+ 1c light" panose="020B0403020204020204" pitchFamily="50" charset="-128"/>
                <a:cs typeface="M+ 1c light" panose="020B0403020204020204" pitchFamily="50" charset="-128"/>
              </a:defRPr>
            </a:lvl5pPr>
          </a:lstStyle>
          <a:p>
            <a:pPr lvl="0"/>
            <a:r>
              <a:rPr kumimoji="1" lang="ja-JP" altLang="en-US"/>
              <a:t>マスター テキストの書式設定</a:t>
            </a:r>
            <a:endParaRPr kumimoji="1" lang="en-US" altLang="ja-JP"/>
          </a:p>
          <a:p>
            <a:pPr lvl="1"/>
            <a:r>
              <a:rPr kumimoji="1" lang="ja-JP" altLang="en-US"/>
              <a:t>第 </a:t>
            </a:r>
            <a:r>
              <a:rPr kumimoji="1" lang="en-US" altLang="ja-JP"/>
              <a:t>2 </a:t>
            </a:r>
            <a:r>
              <a:rPr kumimoji="1" lang="ja-JP" altLang="en-US"/>
              <a:t>レベル</a:t>
            </a:r>
            <a:endParaRPr kumimoji="1" lang="en-US" altLang="ja-JP"/>
          </a:p>
          <a:p>
            <a:pPr lvl="2"/>
            <a:r>
              <a:rPr kumimoji="1" lang="ja-JP" altLang="en-US"/>
              <a:t>第 </a:t>
            </a:r>
            <a:r>
              <a:rPr kumimoji="1" lang="en-US" altLang="ja-JP"/>
              <a:t>3 </a:t>
            </a:r>
            <a:r>
              <a:rPr kumimoji="1" lang="ja-JP" altLang="en-US"/>
              <a:t>レベル</a:t>
            </a:r>
            <a:endParaRPr kumimoji="1" lang="en-US" altLang="ja-JP"/>
          </a:p>
          <a:p>
            <a:pPr lvl="3"/>
            <a:r>
              <a:rPr kumimoji="1" lang="ja-JP" altLang="en-US"/>
              <a:t>第 </a:t>
            </a:r>
            <a:r>
              <a:rPr kumimoji="1" lang="en-US" altLang="ja-JP"/>
              <a:t>4 </a:t>
            </a:r>
            <a:r>
              <a:rPr kumimoji="1" lang="ja-JP" altLang="en-US"/>
              <a:t>レベル</a:t>
            </a:r>
            <a:endParaRPr kumimoji="1" lang="en-US" altLang="ja-JP"/>
          </a:p>
          <a:p>
            <a:pPr lvl="4"/>
            <a:r>
              <a:rPr kumimoji="1" lang="ja-JP" altLang="en-US"/>
              <a:t>第 </a:t>
            </a:r>
            <a:r>
              <a:rPr kumimoji="1" lang="en-US" altLang="ja-JP"/>
              <a:t>5 </a:t>
            </a:r>
            <a:r>
              <a:rPr kumimoji="1" lang="ja-JP" altLang="en-US"/>
              <a:t>レベル</a:t>
            </a:r>
          </a:p>
        </p:txBody>
      </p:sp>
      <p:sp>
        <p:nvSpPr>
          <p:cNvPr id="7" name="タイトル 1"/>
          <p:cNvSpPr>
            <a:spLocks noGrp="1"/>
          </p:cNvSpPr>
          <p:nvPr>
            <p:ph type="title" hasCustomPrompt="1"/>
          </p:nvPr>
        </p:nvSpPr>
        <p:spPr>
          <a:xfrm>
            <a:off x="316229" y="469235"/>
            <a:ext cx="17646914" cy="770016"/>
          </a:xfrm>
          <a:prstGeom prst="rect">
            <a:avLst/>
          </a:prstGeom>
        </p:spPr>
        <p:txBody>
          <a:bodyPr anchor="b"/>
          <a:lstStyle>
            <a:lvl1pPr algn="ctr">
              <a:defRPr sz="4000" baseline="0">
                <a:solidFill>
                  <a:srgbClr val="0099FF"/>
                </a:solidFill>
                <a:latin typeface="M+ 1c light" panose="020B0403020204020204" pitchFamily="50" charset="-128"/>
                <a:ea typeface="M+ 1c light" panose="020B0403020204020204" pitchFamily="50" charset="-128"/>
                <a:cs typeface="M+ 1c light" panose="020B0403020204020204" pitchFamily="50" charset="-128"/>
              </a:defRPr>
            </a:lvl1pPr>
          </a:lstStyle>
          <a:p>
            <a:r>
              <a:rPr lang="en-US"/>
              <a:t>Slide Title Here</a:t>
            </a:r>
          </a:p>
        </p:txBody>
      </p:sp>
      <p:cxnSp>
        <p:nvCxnSpPr>
          <p:cNvPr id="8" name="直線コネクタ 7">
            <a:extLst>
              <a:ext uri="{FF2B5EF4-FFF2-40B4-BE49-F238E27FC236}">
                <a16:creationId xmlns:a16="http://schemas.microsoft.com/office/drawing/2014/main" id="{01E675B1-6DC1-4F33-8402-B1981875F07D}"/>
              </a:ext>
            </a:extLst>
          </p:cNvPr>
          <p:cNvCxnSpPr>
            <a:cxnSpLocks/>
          </p:cNvCxnSpPr>
          <p:nvPr userDrawn="1"/>
        </p:nvCxnSpPr>
        <p:spPr>
          <a:xfrm>
            <a:off x="879893" y="1239251"/>
            <a:ext cx="16441949" cy="0"/>
          </a:xfrm>
          <a:prstGeom prst="line">
            <a:avLst/>
          </a:prstGeom>
          <a:ln>
            <a:solidFill>
              <a:srgbClr val="0099FF"/>
            </a:solidFill>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88CEEA18-6132-4BC5-8049-2768B64249A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486" y="129511"/>
            <a:ext cx="1027090" cy="1027090"/>
          </a:xfrm>
          <a:prstGeom prst="rect">
            <a:avLst/>
          </a:prstGeom>
        </p:spPr>
      </p:pic>
    </p:spTree>
    <p:extLst>
      <p:ext uri="{BB962C8B-B14F-4D97-AF65-F5344CB8AC3E}">
        <p14:creationId xmlns:p14="http://schemas.microsoft.com/office/powerpoint/2010/main" val="971448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Subtitle 1">
    <p:bg>
      <p:bgPr>
        <a:solidFill>
          <a:srgbClr val="0099FF"/>
        </a:solidFill>
        <a:effectLst/>
      </p:bgPr>
    </p:bg>
    <p:spTree>
      <p:nvGrpSpPr>
        <p:cNvPr id="1" name=""/>
        <p:cNvGrpSpPr/>
        <p:nvPr/>
      </p:nvGrpSpPr>
      <p:grpSpPr>
        <a:xfrm>
          <a:off x="0" y="0"/>
          <a:ext cx="0" cy="0"/>
          <a:chOff x="0" y="0"/>
          <a:chExt cx="0" cy="0"/>
        </a:xfrm>
      </p:grpSpPr>
      <p:sp>
        <p:nvSpPr>
          <p:cNvPr id="5" name="タイトル 1"/>
          <p:cNvSpPr>
            <a:spLocks noGrp="1"/>
          </p:cNvSpPr>
          <p:nvPr>
            <p:ph type="ctrTitle" hasCustomPrompt="1"/>
          </p:nvPr>
        </p:nvSpPr>
        <p:spPr>
          <a:xfrm>
            <a:off x="2273300" y="3537283"/>
            <a:ext cx="13728700" cy="1852863"/>
          </a:xfrm>
          <a:prstGeom prst="rect">
            <a:avLst/>
          </a:prstGeom>
        </p:spPr>
        <p:txBody>
          <a:bodyPr anchor="b">
            <a:noAutofit/>
          </a:bodyPr>
          <a:lstStyle>
            <a:lvl1pPr algn="ctr">
              <a:lnSpc>
                <a:spcPct val="100000"/>
              </a:lnSpc>
              <a:defRPr sz="2800" baseline="0">
                <a:solidFill>
                  <a:schemeClr val="bg1"/>
                </a:solidFill>
                <a:latin typeface="M+ 1c light" panose="020B0403020204020204" pitchFamily="50" charset="-128"/>
                <a:ea typeface="M+ 1c light" panose="020B0403020204020204" pitchFamily="50" charset="-128"/>
                <a:cs typeface="M+ 1c light" panose="020B0403020204020204" pitchFamily="50" charset="-128"/>
              </a:defRPr>
            </a:lvl1pPr>
          </a:lstStyle>
          <a:p>
            <a:r>
              <a:rPr lang="en-US"/>
              <a:t>Presentation Title</a:t>
            </a:r>
          </a:p>
        </p:txBody>
      </p:sp>
      <p:sp>
        <p:nvSpPr>
          <p:cNvPr id="7" name="サブタイトル 2"/>
          <p:cNvSpPr>
            <a:spLocks noGrp="1"/>
          </p:cNvSpPr>
          <p:nvPr>
            <p:ph type="subTitle" idx="1" hasCustomPrompt="1"/>
          </p:nvPr>
        </p:nvSpPr>
        <p:spPr>
          <a:xfrm>
            <a:off x="2260600" y="5697065"/>
            <a:ext cx="13741400" cy="1066805"/>
          </a:xfrm>
          <a:prstGeom prst="rect">
            <a:avLst/>
          </a:prstGeom>
        </p:spPr>
        <p:txBody>
          <a:bodyPr>
            <a:noAutofit/>
          </a:bodyPr>
          <a:lstStyle>
            <a:lvl1pPr marL="0" indent="0" algn="ctr">
              <a:lnSpc>
                <a:spcPct val="110000"/>
              </a:lnSpc>
              <a:buNone/>
              <a:defRPr sz="4400" baseline="0">
                <a:solidFill>
                  <a:schemeClr val="bg1"/>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a:t>Author or subtitle here</a:t>
            </a:r>
            <a:endParaRPr lang="en-US"/>
          </a:p>
        </p:txBody>
      </p:sp>
      <p:cxnSp>
        <p:nvCxnSpPr>
          <p:cNvPr id="8" name="直線コネクタ 7"/>
          <p:cNvCxnSpPr/>
          <p:nvPr userDrawn="1"/>
        </p:nvCxnSpPr>
        <p:spPr>
          <a:xfrm>
            <a:off x="2260600" y="5438274"/>
            <a:ext cx="13741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64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4149137" y="9829802"/>
            <a:ext cx="4114800" cy="336881"/>
          </a:xfrm>
          <a:prstGeom prst="rect">
            <a:avLst/>
          </a:prstGeom>
        </p:spPr>
        <p:txBody>
          <a:bodyPr/>
          <a:lstStyle>
            <a:lvl1pPr>
              <a:defRPr>
                <a:latin typeface="M+ 2p light" panose="020B0402020203020204" pitchFamily="50" charset="-128"/>
                <a:ea typeface="M+ 2p light" panose="020B0402020203020204" pitchFamily="50" charset="-128"/>
                <a:cs typeface="M+ 2p light" panose="020B0402020203020204" pitchFamily="50" charset="-128"/>
              </a:defRPr>
            </a:lvl1pPr>
          </a:lstStyle>
          <a:p>
            <a:r>
              <a:rPr lang="en-US">
                <a:latin typeface="M+ 1c light" panose="020B0403020204020204" pitchFamily="50" charset="-128"/>
                <a:ea typeface="M+ 1c light" panose="020B0403020204020204" pitchFamily="50" charset="-128"/>
                <a:cs typeface="M+ 1c light" panose="020B0403020204020204" pitchFamily="50" charset="-128"/>
              </a:rPr>
              <a:t>Slide </a:t>
            </a:r>
            <a:fld id="{DAEF4D36-AE85-49C9-90DE-66D02B257272}" type="slidenum">
              <a:rPr lang="en-US" smtClean="0">
                <a:latin typeface="M+ 1c light" panose="020B0403020204020204" pitchFamily="50" charset="-128"/>
                <a:ea typeface="M+ 1c light" panose="020B0403020204020204" pitchFamily="50" charset="-128"/>
                <a:cs typeface="M+ 1c light" panose="020B0403020204020204" pitchFamily="50" charset="-128"/>
              </a:rPr>
              <a:pPr/>
              <a:t>‹#›</a:t>
            </a:fld>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 name="フッター プレースホルダー 2">
            <a:extLst>
              <a:ext uri="{FF2B5EF4-FFF2-40B4-BE49-F238E27FC236}">
                <a16:creationId xmlns:a16="http://schemas.microsoft.com/office/drawing/2014/main" id="{4166C125-3F84-4568-9535-25BE999AD511}"/>
              </a:ext>
            </a:extLst>
          </p:cNvPr>
          <p:cNvSpPr>
            <a:spLocks noGrp="1"/>
          </p:cNvSpPr>
          <p:nvPr>
            <p:ph type="ftr" sz="quarter" idx="3"/>
          </p:nvPr>
        </p:nvSpPr>
        <p:spPr>
          <a:xfrm>
            <a:off x="5849051" y="9820652"/>
            <a:ext cx="6172200" cy="346031"/>
          </a:xfrm>
          <a:prstGeom prst="rect">
            <a:avLst/>
          </a:prstGeom>
        </p:spPr>
        <p:txBody>
          <a:bodyPr/>
          <a:lstStyle>
            <a:lvl1pPr algn="ctr">
              <a:defRPr sz="20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2017</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正方形/長方形 7">
            <a:extLst>
              <a:ext uri="{FF2B5EF4-FFF2-40B4-BE49-F238E27FC236}">
                <a16:creationId xmlns:a16="http://schemas.microsoft.com/office/drawing/2014/main" id="{F1E222DE-F494-4684-8BA9-676E19939A62}"/>
              </a:ext>
            </a:extLst>
          </p:cNvPr>
          <p:cNvSpPr/>
          <p:nvPr userDrawn="1"/>
        </p:nvSpPr>
        <p:spPr>
          <a:xfrm>
            <a:off x="0" y="3187700"/>
            <a:ext cx="18288000" cy="4140200"/>
          </a:xfrm>
          <a:prstGeom prst="rect">
            <a:avLst/>
          </a:prstGeom>
          <a:solidFill>
            <a:srgbClr val="00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サブタイトル 2">
            <a:extLst>
              <a:ext uri="{FF2B5EF4-FFF2-40B4-BE49-F238E27FC236}">
                <a16:creationId xmlns:a16="http://schemas.microsoft.com/office/drawing/2014/main" id="{BD860120-4E72-435D-A434-460FE4B96C38}"/>
              </a:ext>
            </a:extLst>
          </p:cNvPr>
          <p:cNvSpPr>
            <a:spLocks noGrp="1"/>
          </p:cNvSpPr>
          <p:nvPr>
            <p:ph type="subTitle" idx="1" hasCustomPrompt="1"/>
          </p:nvPr>
        </p:nvSpPr>
        <p:spPr>
          <a:xfrm>
            <a:off x="2273300" y="4509245"/>
            <a:ext cx="13741400" cy="1497110"/>
          </a:xfrm>
          <a:prstGeom prst="rect">
            <a:avLst/>
          </a:prstGeom>
        </p:spPr>
        <p:txBody>
          <a:bodyPr anchor="ctr">
            <a:noAutofit/>
          </a:bodyPr>
          <a:lstStyle>
            <a:lvl1pPr marL="0" indent="0" algn="ctr">
              <a:lnSpc>
                <a:spcPct val="110000"/>
              </a:lnSpc>
              <a:buNone/>
              <a:defRPr sz="4400" baseline="0">
                <a:solidFill>
                  <a:schemeClr val="bg1"/>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a:t>Author or subtitle here</a:t>
            </a:r>
            <a:endParaRPr lang="en-US"/>
          </a:p>
        </p:txBody>
      </p:sp>
    </p:spTree>
    <p:extLst>
      <p:ext uri="{BB962C8B-B14F-4D97-AF65-F5344CB8AC3E}">
        <p14:creationId xmlns:p14="http://schemas.microsoft.com/office/powerpoint/2010/main" val="996862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alpha val="60000"/>
          </a:schemeClr>
        </a:solidFill>
        <a:effectLst/>
      </p:bgPr>
    </p:bg>
    <p:spTree>
      <p:nvGrpSpPr>
        <p:cNvPr id="1" name=""/>
        <p:cNvGrpSpPr/>
        <p:nvPr/>
      </p:nvGrpSpPr>
      <p:grpSpPr>
        <a:xfrm>
          <a:off x="0" y="0"/>
          <a:ext cx="0" cy="0"/>
          <a:chOff x="0" y="0"/>
          <a:chExt cx="0" cy="0"/>
        </a:xfrm>
      </p:grpSpPr>
      <p:sp>
        <p:nvSpPr>
          <p:cNvPr id="7" name="フッター プレースホルダー 2">
            <a:extLst>
              <a:ext uri="{FF2B5EF4-FFF2-40B4-BE49-F238E27FC236}">
                <a16:creationId xmlns:a16="http://schemas.microsoft.com/office/drawing/2014/main" id="{A157100C-86AC-4D10-9AD7-4DF1E0BB5B7E}"/>
              </a:ext>
            </a:extLst>
          </p:cNvPr>
          <p:cNvSpPr txBox="1">
            <a:spLocks/>
          </p:cNvSpPr>
          <p:nvPr userDrawn="1"/>
        </p:nvSpPr>
        <p:spPr>
          <a:xfrm>
            <a:off x="6057900" y="9820652"/>
            <a:ext cx="6172200" cy="346031"/>
          </a:xfrm>
          <a:prstGeom prst="rect">
            <a:avLst/>
          </a:prstGeom>
        </p:spPr>
        <p:txBody>
          <a:bodyPr anchor="ctr"/>
          <a:lstStyle>
            <a:defPPr>
              <a:defRPr lang="en-US"/>
            </a:defPPr>
            <a:lvl1pPr marL="0" algn="ctr" defTabSz="1371600" rtl="0" eaLnBrk="1" latinLnBrk="0" hangingPunct="1">
              <a:defRPr sz="2000" kern="1200">
                <a:solidFill>
                  <a:schemeClr val="tx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solidFill>
                  <a:schemeClr val="bg1"/>
                </a:solidFill>
                <a:latin typeface="M+ 1c light" panose="020B0403020204020204" pitchFamily="50" charset="-128"/>
                <a:ea typeface="M+ 1c light" panose="020B0403020204020204" pitchFamily="50" charset="-128"/>
                <a:cs typeface="M+ 1c light" panose="020B0403020204020204" pitchFamily="50" charset="-128"/>
              </a:rPr>
              <a:t>Copyright 2020</a:t>
            </a:r>
            <a:r>
              <a:rPr lang="ja-JP" altLang="en-US">
                <a:solidFill>
                  <a:schemeClr val="bg1"/>
                </a:solidFill>
                <a:latin typeface="M+ 1c light" panose="020B0403020204020204" pitchFamily="50" charset="-128"/>
                <a:ea typeface="M+ 1c light" panose="020B0403020204020204" pitchFamily="50" charset="-128"/>
                <a:cs typeface="M+ 1c light" panose="020B0403020204020204" pitchFamily="50" charset="-128"/>
              </a:rPr>
              <a:t> </a:t>
            </a:r>
            <a:r>
              <a:rPr lang="en-US" altLang="ja-JP">
                <a:solidFill>
                  <a:schemeClr val="bg1"/>
                </a:solidFill>
                <a:latin typeface="M+ 1c light" panose="020B0403020204020204" pitchFamily="50" charset="-128"/>
                <a:ea typeface="M+ 1c light" panose="020B0403020204020204" pitchFamily="50" charset="-128"/>
                <a:cs typeface="M+ 1c light" panose="020B0403020204020204" pitchFamily="50" charset="-128"/>
              </a:rPr>
              <a:t>@nuits_jp</a:t>
            </a:r>
            <a:endParaRPr lang="en-US">
              <a:solidFill>
                <a:schemeClr val="bg1"/>
              </a:solidFill>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1808495579"/>
      </p:ext>
    </p:extLst>
  </p:cSld>
  <p:clrMap bg1="lt1" tx1="dk1" bg2="lt2" tx2="dk2" accent1="accent1" accent2="accent2" accent3="accent3" accent4="accent4" accent5="accent5" accent6="accent6" hlink="hlink" folHlink="folHlink"/>
  <p:sldLayoutIdLst>
    <p:sldLayoutId id="2147483713" r:id="rId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99FF"/>
        </a:solidFill>
        <a:effectLst/>
      </p:bgPr>
    </p:bg>
    <p:spTree>
      <p:nvGrpSpPr>
        <p:cNvPr id="1" name=""/>
        <p:cNvGrpSpPr/>
        <p:nvPr/>
      </p:nvGrpSpPr>
      <p:grpSpPr>
        <a:xfrm>
          <a:off x="0" y="0"/>
          <a:ext cx="0" cy="0"/>
          <a:chOff x="0" y="0"/>
          <a:chExt cx="0" cy="0"/>
        </a:xfrm>
      </p:grpSpPr>
      <p:sp>
        <p:nvSpPr>
          <p:cNvPr id="7" name="フッター プレースホルダー 2">
            <a:extLst>
              <a:ext uri="{FF2B5EF4-FFF2-40B4-BE49-F238E27FC236}">
                <a16:creationId xmlns:a16="http://schemas.microsoft.com/office/drawing/2014/main" id="{8ED4D517-A532-4CCA-BDA3-8F72FCFA4100}"/>
              </a:ext>
            </a:extLst>
          </p:cNvPr>
          <p:cNvSpPr txBox="1">
            <a:spLocks/>
          </p:cNvSpPr>
          <p:nvPr userDrawn="1"/>
        </p:nvSpPr>
        <p:spPr>
          <a:xfrm>
            <a:off x="6057900" y="9820652"/>
            <a:ext cx="6172200" cy="346031"/>
          </a:xfrm>
          <a:prstGeom prst="rect">
            <a:avLst/>
          </a:prstGeom>
        </p:spPr>
        <p:txBody>
          <a:bodyPr anchor="ctr"/>
          <a:lstStyle>
            <a:defPPr>
              <a:defRPr lang="en-US"/>
            </a:defPPr>
            <a:lvl1pPr marL="0" algn="ctr" defTabSz="1371600" rtl="0" eaLnBrk="1" latinLnBrk="0" hangingPunct="1">
              <a:defRPr sz="2000" kern="1200">
                <a:solidFill>
                  <a:schemeClr val="tx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solidFill>
                  <a:schemeClr val="bg1"/>
                </a:solidFill>
                <a:latin typeface="M+ 1c light" panose="020B0403020204020204" pitchFamily="50" charset="-128"/>
                <a:ea typeface="M+ 1c light" panose="020B0403020204020204" pitchFamily="50" charset="-128"/>
                <a:cs typeface="M+ 1c light" panose="020B0403020204020204" pitchFamily="50" charset="-128"/>
              </a:rPr>
              <a:t>Copyright 2020</a:t>
            </a:r>
            <a:r>
              <a:rPr lang="ja-JP" altLang="en-US">
                <a:solidFill>
                  <a:schemeClr val="bg1"/>
                </a:solidFill>
                <a:latin typeface="M+ 1c light" panose="020B0403020204020204" pitchFamily="50" charset="-128"/>
                <a:ea typeface="M+ 1c light" panose="020B0403020204020204" pitchFamily="50" charset="-128"/>
                <a:cs typeface="M+ 1c light" panose="020B0403020204020204" pitchFamily="50" charset="-128"/>
              </a:rPr>
              <a:t> </a:t>
            </a:r>
            <a:r>
              <a:rPr lang="en-US" altLang="ja-JP">
                <a:solidFill>
                  <a:schemeClr val="bg1"/>
                </a:solidFill>
                <a:latin typeface="M+ 1c light" panose="020B0403020204020204" pitchFamily="50" charset="-128"/>
                <a:ea typeface="M+ 1c light" panose="020B0403020204020204" pitchFamily="50" charset="-128"/>
                <a:cs typeface="M+ 1c light" panose="020B0403020204020204" pitchFamily="50" charset="-128"/>
              </a:rPr>
              <a:t>@nuits_jp</a:t>
            </a:r>
            <a:endParaRPr lang="en-US">
              <a:solidFill>
                <a:schemeClr val="bg1"/>
              </a:solidFill>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スライド番号プレースホルダー 3">
            <a:extLst>
              <a:ext uri="{FF2B5EF4-FFF2-40B4-BE49-F238E27FC236}">
                <a16:creationId xmlns:a16="http://schemas.microsoft.com/office/drawing/2014/main" id="{D5631FAB-2506-45F4-AAB7-3683A5F849F5}"/>
              </a:ext>
            </a:extLst>
          </p:cNvPr>
          <p:cNvSpPr txBox="1">
            <a:spLocks/>
          </p:cNvSpPr>
          <p:nvPr userDrawn="1"/>
        </p:nvSpPr>
        <p:spPr>
          <a:xfrm>
            <a:off x="16714040" y="9829802"/>
            <a:ext cx="1573960" cy="336881"/>
          </a:xfrm>
          <a:prstGeom prst="rect">
            <a:avLst/>
          </a:prstGeom>
        </p:spPr>
        <p:txBody>
          <a:bodyPr anchor="ctr"/>
          <a:lstStyle>
            <a:defPPr>
              <a:defRPr lang="en-US"/>
            </a:defPPr>
            <a:lvl1pPr marL="0" algn="l" defTabSz="1371600" rtl="0" eaLnBrk="1" latinLnBrk="0" hangingPunct="1">
              <a:defRPr sz="2700" kern="1200">
                <a:solidFill>
                  <a:schemeClr val="tx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gn="r"/>
            <a:r>
              <a:rPr lang="en-US" sz="2000">
                <a:solidFill>
                  <a:schemeClr val="bg1"/>
                </a:solidFill>
                <a:latin typeface="M+ 1c light" panose="020B0403020204020204" pitchFamily="50" charset="-128"/>
                <a:ea typeface="M+ 1c light" panose="020B0403020204020204" pitchFamily="50" charset="-128"/>
                <a:cs typeface="M+ 1c light" panose="020B0403020204020204" pitchFamily="50" charset="-128"/>
              </a:rPr>
              <a:t>Slide </a:t>
            </a:r>
            <a:fld id="{DAEF4D36-AE85-49C9-90DE-66D02B257272}" type="slidenum">
              <a:rPr lang="en-US" sz="2000" smtClean="0">
                <a:solidFill>
                  <a:schemeClr val="bg1"/>
                </a:solidFill>
                <a:latin typeface="M+ 1c light" panose="020B0403020204020204" pitchFamily="50" charset="-128"/>
                <a:ea typeface="M+ 1c light" panose="020B0403020204020204" pitchFamily="50" charset="-128"/>
                <a:cs typeface="M+ 1c light" panose="020B0403020204020204" pitchFamily="50" charset="-128"/>
              </a:rPr>
              <a:pPr algn="r"/>
              <a:t>‹#›</a:t>
            </a:fld>
            <a:endParaRPr lang="en-US" sz="2000">
              <a:solidFill>
                <a:schemeClr val="bg1"/>
              </a:solidFill>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4150837856"/>
      </p:ext>
    </p:extLst>
  </p:cSld>
  <p:clrMap bg1="lt1" tx1="dk1" bg2="lt2" tx2="dk2" accent1="accent1" accent2="accent2" accent3="accent3" accent4="accent4" accent5="accent5" accent6="accent6" hlink="hlink" folHlink="folHlink"/>
  <p:sldLayoutIdLst>
    <p:sldLayoutId id="2147483706" r:id="rId1"/>
    <p:sldLayoutId id="2147483717"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5F5F5"/>
        </a:solidFill>
        <a:effectLst/>
      </p:bgPr>
    </p:bg>
    <p:spTree>
      <p:nvGrpSpPr>
        <p:cNvPr id="1" name=""/>
        <p:cNvGrpSpPr/>
        <p:nvPr/>
      </p:nvGrpSpPr>
      <p:grpSpPr>
        <a:xfrm>
          <a:off x="0" y="0"/>
          <a:ext cx="0" cy="0"/>
          <a:chOff x="0" y="0"/>
          <a:chExt cx="0" cy="0"/>
        </a:xfrm>
      </p:grpSpPr>
      <p:sp>
        <p:nvSpPr>
          <p:cNvPr id="7" name="フッター プレースホルダー 2">
            <a:extLst>
              <a:ext uri="{FF2B5EF4-FFF2-40B4-BE49-F238E27FC236}">
                <a16:creationId xmlns:a16="http://schemas.microsoft.com/office/drawing/2014/main" id="{BF8EB3AE-E771-4DCD-AAF1-8D535951F9E6}"/>
              </a:ext>
            </a:extLst>
          </p:cNvPr>
          <p:cNvSpPr txBox="1">
            <a:spLocks/>
          </p:cNvSpPr>
          <p:nvPr userDrawn="1"/>
        </p:nvSpPr>
        <p:spPr>
          <a:xfrm>
            <a:off x="6057900" y="9820652"/>
            <a:ext cx="6172200" cy="346031"/>
          </a:xfrm>
          <a:prstGeom prst="rect">
            <a:avLst/>
          </a:prstGeom>
        </p:spPr>
        <p:txBody>
          <a:bodyPr anchor="ctr"/>
          <a:lstStyle>
            <a:defPPr>
              <a:defRPr lang="en-US"/>
            </a:defPPr>
            <a:lvl1pPr marL="0" algn="ctr" defTabSz="1371600" rtl="0" eaLnBrk="1" latinLnBrk="0" hangingPunct="1">
              <a:defRPr sz="2000" kern="1200">
                <a:solidFill>
                  <a:schemeClr val="tx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2020</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0" name="スライド番号プレースホルダー 3">
            <a:extLst>
              <a:ext uri="{FF2B5EF4-FFF2-40B4-BE49-F238E27FC236}">
                <a16:creationId xmlns:a16="http://schemas.microsoft.com/office/drawing/2014/main" id="{F601A4C9-452F-4254-8FF2-E69183648E37}"/>
              </a:ext>
            </a:extLst>
          </p:cNvPr>
          <p:cNvSpPr txBox="1">
            <a:spLocks/>
          </p:cNvSpPr>
          <p:nvPr userDrawn="1"/>
        </p:nvSpPr>
        <p:spPr>
          <a:xfrm>
            <a:off x="16714040" y="9829802"/>
            <a:ext cx="1573960" cy="336881"/>
          </a:xfrm>
          <a:prstGeom prst="rect">
            <a:avLst/>
          </a:prstGeom>
        </p:spPr>
        <p:txBody>
          <a:bodyPr anchor="ctr"/>
          <a:lstStyle>
            <a:defPPr>
              <a:defRPr lang="en-US"/>
            </a:defPPr>
            <a:lvl1pPr marL="0" algn="l" defTabSz="1371600" rtl="0" eaLnBrk="1" latinLnBrk="0" hangingPunct="1">
              <a:defRPr sz="2700" kern="1200">
                <a:solidFill>
                  <a:schemeClr val="tx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gn="r"/>
            <a:r>
              <a:rPr lang="en-US" sz="2000">
                <a:latin typeface="M+ 1c light" panose="020B0403020204020204" pitchFamily="50" charset="-128"/>
                <a:ea typeface="M+ 1c light" panose="020B0403020204020204" pitchFamily="50" charset="-128"/>
                <a:cs typeface="M+ 1c light" panose="020B0403020204020204" pitchFamily="50" charset="-128"/>
              </a:rPr>
              <a:t>Slide </a:t>
            </a:r>
            <a:fld id="{DAEF4D36-AE85-49C9-90DE-66D02B257272}" type="slidenum">
              <a:rPr lang="en-US" sz="2000" smtClean="0">
                <a:latin typeface="M+ 1c light" panose="020B0403020204020204" pitchFamily="50" charset="-128"/>
                <a:ea typeface="M+ 1c light" panose="020B0403020204020204" pitchFamily="50" charset="-128"/>
                <a:cs typeface="M+ 1c light" panose="020B0403020204020204" pitchFamily="50" charset="-128"/>
              </a:rPr>
              <a:pPr algn="r"/>
              <a:t>‹#›</a:t>
            </a:fld>
            <a:endParaRPr lang="en-US" sz="2000">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1235637300"/>
      </p:ext>
    </p:extLst>
  </p:cSld>
  <p:clrMap bg1="lt1" tx1="dk1" bg2="lt2" tx2="dk2" accent1="accent1" accent2="accent2" accent3="accent3" accent4="accent4" accent5="accent5" accent6="accent6" hlink="hlink" folHlink="folHlink"/>
  <p:sldLayoutIdLst>
    <p:sldLayoutId id="2147483711" r:id="rId1"/>
    <p:sldLayoutId id="2147483701" r:id="rId2"/>
    <p:sldLayoutId id="2147483708" r:id="rId3"/>
    <p:sldLayoutId id="2147483705" r:id="rId4"/>
    <p:sldLayoutId id="2147483718" r:id="rId5"/>
    <p:sldLayoutId id="2147483719" r:id="rId6"/>
  </p:sldLayoutIdLst>
  <p:hf hdr="0" ftr="0" dt="0"/>
  <p:txStyles>
    <p:titleStyle>
      <a:lvl1pPr algn="l" defTabSz="1371600" rtl="0" eaLnBrk="1" latinLnBrk="0" hangingPunct="1">
        <a:lnSpc>
          <a:spcPct val="90000"/>
        </a:lnSpc>
        <a:spcBef>
          <a:spcPct val="0"/>
        </a:spcBef>
        <a:buNone/>
        <a:defRPr sz="4200" kern="1200">
          <a:solidFill>
            <a:schemeClr val="tx1"/>
          </a:solidFill>
          <a:latin typeface="Aller Light" panose="02000503000000020004" pitchFamily="2" charset="0"/>
          <a:ea typeface="A-OTF Shin Go Pro L" panose="020B0300000000000000" pitchFamily="34" charset="-128"/>
          <a:cs typeface="+mj-cs"/>
        </a:defRPr>
      </a:lvl1pPr>
    </p:titleStyle>
    <p:bodyStyle>
      <a:lvl1pPr marL="342900" indent="-342900" algn="l" defTabSz="1371600" rtl="0" eaLnBrk="1" latinLnBrk="0" hangingPunct="1">
        <a:lnSpc>
          <a:spcPct val="90000"/>
        </a:lnSpc>
        <a:spcBef>
          <a:spcPts val="1500"/>
        </a:spcBef>
        <a:buFont typeface="Wingdings" panose="05000000000000000000" pitchFamily="2" charset="2"/>
        <a:buChar char=""/>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blog.cleancoder.com/uncle-bob/2012/08/13/the-clean-architecture.html"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5.xml"/><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nuits.jp/entry/easiest-clean-architecture-2019-09"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github.com/nuitsjp/Easiest-Clean-Architecture"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prstGeom prst="rect">
            <a:avLst/>
          </a:prstGeom>
        </p:spPr>
        <p:txBody>
          <a:bodyPr/>
          <a:lstStyle/>
          <a:p>
            <a:r>
              <a:rPr lang="ja-JP" altLang="en-US" sz="6000" dirty="0"/>
              <a:t>世界一わかりやすい</a:t>
            </a:r>
            <a:r>
              <a:rPr lang="en-US" altLang="ja-JP" sz="6000" dirty="0"/>
              <a:t>Clean Architecture</a:t>
            </a:r>
            <a:endParaRPr lang="en-US" sz="6000" dirty="0"/>
          </a:p>
        </p:txBody>
      </p:sp>
      <p:sp>
        <p:nvSpPr>
          <p:cNvPr id="3" name="サブタイトル 2"/>
          <p:cNvSpPr>
            <a:spLocks noGrp="1"/>
          </p:cNvSpPr>
          <p:nvPr>
            <p:ph type="subTitle" idx="1"/>
          </p:nvPr>
        </p:nvSpPr>
        <p:spPr/>
        <p:txBody>
          <a:bodyPr>
            <a:normAutofit fontScale="85000" lnSpcReduction="10000"/>
          </a:bodyPr>
          <a:lstStyle/>
          <a:p>
            <a:r>
              <a:rPr lang="en-US" altLang="ja-JP" sz="3900" dirty="0"/>
              <a:t>~ </a:t>
            </a:r>
            <a:r>
              <a:rPr lang="ja-JP" altLang="en-US" sz="3900" dirty="0"/>
              <a:t>誤解されがちな二つのことと、おさえるべき三つのことと本質 </a:t>
            </a:r>
            <a:r>
              <a:rPr lang="en-US" altLang="ja-JP" sz="3900" dirty="0"/>
              <a:t>~</a:t>
            </a:r>
            <a:endParaRPr lang="en-US" altLang="ja-JP" dirty="0"/>
          </a:p>
          <a:p>
            <a:r>
              <a:rPr lang="en-US" sz="2400" dirty="0"/>
              <a:t>Atsushi Nakamura</a:t>
            </a:r>
          </a:p>
        </p:txBody>
      </p:sp>
      <p:cxnSp>
        <p:nvCxnSpPr>
          <p:cNvPr id="11" name="直線コネクタ 10"/>
          <p:cNvCxnSpPr/>
          <p:nvPr/>
        </p:nvCxnSpPr>
        <p:spPr>
          <a:xfrm>
            <a:off x="2260600" y="5438274"/>
            <a:ext cx="137414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48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819D1135-7735-4359-8A65-B86F5CF507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92108" y="1355880"/>
            <a:ext cx="10095156" cy="7284883"/>
          </a:xfrm>
        </p:spPr>
      </p:pic>
      <p:sp>
        <p:nvSpPr>
          <p:cNvPr id="4" name="タイトル 3">
            <a:extLst>
              <a:ext uri="{FF2B5EF4-FFF2-40B4-BE49-F238E27FC236}">
                <a16:creationId xmlns:a16="http://schemas.microsoft.com/office/drawing/2014/main" id="{79902655-6D96-4D79-8531-CAE79922CAAC}"/>
              </a:ext>
            </a:extLst>
          </p:cNvPr>
          <p:cNvSpPr>
            <a:spLocks noGrp="1"/>
          </p:cNvSpPr>
          <p:nvPr>
            <p:ph type="title"/>
          </p:nvPr>
        </p:nvSpPr>
        <p:spPr/>
        <p:txBody>
          <a:bodyPr/>
          <a:lstStyle/>
          <a:p>
            <a:r>
              <a:rPr kumimoji="1" lang="en-US" altLang="ja-JP"/>
              <a:t>Clean</a:t>
            </a:r>
            <a:r>
              <a:rPr kumimoji="1" lang="ja-JP" altLang="en-US"/>
              <a:t> </a:t>
            </a:r>
            <a:r>
              <a:rPr kumimoji="1" lang="en-US" altLang="ja-JP"/>
              <a:t>Architecture</a:t>
            </a:r>
            <a:r>
              <a:rPr kumimoji="1" lang="ja-JP" altLang="en-US"/>
              <a:t>といえば・・・</a:t>
            </a:r>
          </a:p>
        </p:txBody>
      </p:sp>
      <p:sp>
        <p:nvSpPr>
          <p:cNvPr id="10" name="テキスト ボックス 9">
            <a:extLst>
              <a:ext uri="{FF2B5EF4-FFF2-40B4-BE49-F238E27FC236}">
                <a16:creationId xmlns:a16="http://schemas.microsoft.com/office/drawing/2014/main" id="{B934CED3-C36C-4999-AE3A-AA83F8789D7D}"/>
              </a:ext>
            </a:extLst>
          </p:cNvPr>
          <p:cNvSpPr txBox="1"/>
          <p:nvPr/>
        </p:nvSpPr>
        <p:spPr>
          <a:xfrm>
            <a:off x="1783830" y="8757393"/>
            <a:ext cx="15564902" cy="1077218"/>
          </a:xfrm>
          <a:prstGeom prst="rect">
            <a:avLst/>
          </a:prstGeom>
          <a:noFill/>
        </p:spPr>
        <p:txBody>
          <a:bodyPr wrap="none" rtlCol="0">
            <a:spAutoFit/>
          </a:bodyPr>
          <a:lstStyle/>
          <a:p>
            <a:r>
              <a:rPr kumimoji="1" lang="ja-JP" altLang="en-US" sz="32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出典：</a:t>
            </a:r>
            <a:r>
              <a:rPr kumimoji="1" lang="en-US" altLang="ja-JP" sz="32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The</a:t>
            </a:r>
            <a:r>
              <a:rPr kumimoji="1" lang="ja-JP" altLang="en-US" sz="32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a:t>
            </a:r>
            <a:r>
              <a:rPr kumimoji="1" lang="en-US" altLang="ja-JP" sz="32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Clean</a:t>
            </a:r>
            <a:r>
              <a:rPr kumimoji="1" lang="ja-JP" altLang="en-US" sz="32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a:t>
            </a:r>
            <a:r>
              <a:rPr kumimoji="1" lang="en-US" altLang="ja-JP" sz="32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Architecture</a:t>
            </a:r>
          </a:p>
          <a:p>
            <a:r>
              <a:rPr lang="en-US" altLang="ja-JP" sz="3200">
                <a:latin typeface="M+ 1c light" panose="020B0403020203020207" pitchFamily="50" charset="-128"/>
                <a:ea typeface="M+ 1c light" panose="020B0403020203020207" pitchFamily="50" charset="-128"/>
                <a:cs typeface="M+ 1c light" panose="020B0403020203020207" pitchFamily="50" charset="-128"/>
                <a:hlinkClick r:id="rId4"/>
              </a:rPr>
              <a:t>https://blog.cleancoder.com/uncle-bob/2012/08/13/the-clean-architecture.html</a:t>
            </a:r>
            <a:endParaRPr kumimoji="1" lang="ja-JP" altLang="en-US" sz="32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14549871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11973B4E-C213-4685-924E-7260F2723299}"/>
              </a:ext>
            </a:extLst>
          </p:cNvPr>
          <p:cNvSpPr>
            <a:spLocks noGrp="1"/>
          </p:cNvSpPr>
          <p:nvPr>
            <p:ph type="subTitle" idx="1"/>
          </p:nvPr>
        </p:nvSpPr>
        <p:spPr/>
        <p:txBody>
          <a:bodyPr/>
          <a:lstStyle/>
          <a:p>
            <a:r>
              <a:rPr kumimoji="1" lang="ja-JP" altLang="en-US"/>
              <a:t>視点を上げてみよう</a:t>
            </a:r>
          </a:p>
        </p:txBody>
      </p:sp>
    </p:spTree>
    <p:extLst>
      <p:ext uri="{BB962C8B-B14F-4D97-AF65-F5344CB8AC3E}">
        <p14:creationId xmlns:p14="http://schemas.microsoft.com/office/powerpoint/2010/main" val="19282560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A024A5A-E47B-46D6-9EFE-8B633DDFC9AE}"/>
              </a:ext>
            </a:extLst>
          </p:cNvPr>
          <p:cNvSpPr>
            <a:spLocks noGrp="1"/>
          </p:cNvSpPr>
          <p:nvPr>
            <p:ph type="title"/>
          </p:nvPr>
        </p:nvSpPr>
        <p:spPr/>
        <p:txBody>
          <a:bodyPr/>
          <a:lstStyle/>
          <a:p>
            <a:r>
              <a:rPr kumimoji="1" lang="ja-JP" altLang="en-US"/>
              <a:t>アプリケーションを取り巻く依存関係</a:t>
            </a:r>
          </a:p>
        </p:txBody>
      </p:sp>
      <p:pic>
        <p:nvPicPr>
          <p:cNvPr id="5" name="図 4">
            <a:extLst>
              <a:ext uri="{FF2B5EF4-FFF2-40B4-BE49-F238E27FC236}">
                <a16:creationId xmlns:a16="http://schemas.microsoft.com/office/drawing/2014/main" id="{F68AFF5B-D9BB-43E3-9021-8FBBC7BF228C}"/>
              </a:ext>
            </a:extLst>
          </p:cNvPr>
          <p:cNvPicPr>
            <a:picLocks noChangeAspect="1"/>
          </p:cNvPicPr>
          <p:nvPr/>
        </p:nvPicPr>
        <p:blipFill>
          <a:blip r:embed="rId3"/>
          <a:stretch>
            <a:fillRect/>
          </a:stretch>
        </p:blipFill>
        <p:spPr>
          <a:xfrm>
            <a:off x="3422055" y="1604392"/>
            <a:ext cx="5193812" cy="4231995"/>
          </a:xfrm>
          <a:prstGeom prst="rect">
            <a:avLst/>
          </a:prstGeom>
        </p:spPr>
      </p:pic>
      <p:pic>
        <p:nvPicPr>
          <p:cNvPr id="2050" name="Picture 2" descr="ホットペッパー HOTPEPPER グルメ">
            <a:extLst>
              <a:ext uri="{FF2B5EF4-FFF2-40B4-BE49-F238E27FC236}">
                <a16:creationId xmlns:a16="http://schemas.microsoft.com/office/drawing/2014/main" id="{7266A8E3-EF2F-413E-8349-65220D220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0822" y="8332434"/>
            <a:ext cx="6575092" cy="1169693"/>
          </a:xfrm>
          <a:prstGeom prst="rect">
            <a:avLst/>
          </a:prstGeom>
          <a:noFill/>
          <a:extLst>
            <a:ext uri="{909E8E84-426E-40DD-AFC4-6F175D3DCCD1}">
              <a14:hiddenFill xmlns:a14="http://schemas.microsoft.com/office/drawing/2010/main">
                <a:solidFill>
                  <a:srgbClr val="FFFFFF"/>
                </a:solidFill>
              </a14:hiddenFill>
            </a:ext>
          </a:extLst>
        </p:spPr>
      </p:pic>
      <p:sp>
        <p:nvSpPr>
          <p:cNvPr id="9" name="矢印: 右 8">
            <a:extLst>
              <a:ext uri="{FF2B5EF4-FFF2-40B4-BE49-F238E27FC236}">
                <a16:creationId xmlns:a16="http://schemas.microsoft.com/office/drawing/2014/main" id="{68B81B21-6829-43C1-BF87-81BF498A2033}"/>
              </a:ext>
            </a:extLst>
          </p:cNvPr>
          <p:cNvSpPr/>
          <p:nvPr/>
        </p:nvSpPr>
        <p:spPr>
          <a:xfrm rot="5400000">
            <a:off x="5021712" y="6815564"/>
            <a:ext cx="2240912" cy="54696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pic>
        <p:nvPicPr>
          <p:cNvPr id="7" name="図 6">
            <a:extLst>
              <a:ext uri="{FF2B5EF4-FFF2-40B4-BE49-F238E27FC236}">
                <a16:creationId xmlns:a16="http://schemas.microsoft.com/office/drawing/2014/main" id="{0919629C-1BF6-4408-880D-F419E5B638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9178" y="6039999"/>
            <a:ext cx="1904316" cy="1904316"/>
          </a:xfrm>
          <a:prstGeom prst="rect">
            <a:avLst/>
          </a:prstGeom>
        </p:spPr>
      </p:pic>
      <p:cxnSp>
        <p:nvCxnSpPr>
          <p:cNvPr id="10" name="直線矢印コネクタ 9">
            <a:extLst>
              <a:ext uri="{FF2B5EF4-FFF2-40B4-BE49-F238E27FC236}">
                <a16:creationId xmlns:a16="http://schemas.microsoft.com/office/drawing/2014/main" id="{24B64A0B-CB75-48A1-BB2E-2FA42D0218AB}"/>
              </a:ext>
            </a:extLst>
          </p:cNvPr>
          <p:cNvCxnSpPr>
            <a:endCxn id="7" idx="0"/>
          </p:cNvCxnSpPr>
          <p:nvPr/>
        </p:nvCxnSpPr>
        <p:spPr>
          <a:xfrm>
            <a:off x="4511336" y="5406013"/>
            <a:ext cx="0" cy="6339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62E5C78-8764-4954-A5E2-4E259171EA67}"/>
              </a:ext>
            </a:extLst>
          </p:cNvPr>
          <p:cNvCxnSpPr>
            <a:cxnSpLocks/>
            <a:stCxn id="7" idx="2"/>
            <a:endCxn id="2050" idx="0"/>
          </p:cNvCxnSpPr>
          <p:nvPr/>
        </p:nvCxnSpPr>
        <p:spPr>
          <a:xfrm>
            <a:off x="4511336" y="7944315"/>
            <a:ext cx="17032" cy="3881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E361BC9-400E-47C7-87AE-D804977EDA06}"/>
              </a:ext>
            </a:extLst>
          </p:cNvPr>
          <p:cNvSpPr txBox="1"/>
          <p:nvPr/>
        </p:nvSpPr>
        <p:spPr>
          <a:xfrm>
            <a:off x="6509473" y="6765881"/>
            <a:ext cx="2492990"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依存の方向</a:t>
            </a:r>
          </a:p>
        </p:txBody>
      </p:sp>
      <p:sp>
        <p:nvSpPr>
          <p:cNvPr id="14" name="テキスト ボックス 13">
            <a:extLst>
              <a:ext uri="{FF2B5EF4-FFF2-40B4-BE49-F238E27FC236}">
                <a16:creationId xmlns:a16="http://schemas.microsoft.com/office/drawing/2014/main" id="{0F2E78DB-CB13-4004-A356-FFE6D22A2D26}"/>
              </a:ext>
            </a:extLst>
          </p:cNvPr>
          <p:cNvSpPr txBox="1"/>
          <p:nvPr/>
        </p:nvSpPr>
        <p:spPr>
          <a:xfrm>
            <a:off x="9002463" y="4682738"/>
            <a:ext cx="8839279" cy="1446550"/>
          </a:xfrm>
          <a:prstGeom prst="rect">
            <a:avLst/>
          </a:prstGeom>
          <a:noFill/>
        </p:spPr>
        <p:txBody>
          <a:bodyPr wrap="none" rtlCol="0">
            <a:spAutoFit/>
          </a:bodyPr>
          <a:lstStyle/>
          <a:p>
            <a:r>
              <a:rPr kumimoji="1" lang="en-US" altLang="ja-JP"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api</a:t>
            </a:r>
            <a:r>
              <a:rPr kumimoji="1" lang="ja-JP" altLang="en-US"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が外部サービスに依存している</a:t>
            </a:r>
            <a:endParaRPr kumimoji="1" lang="en-US" altLang="ja-JP"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endParaRPr>
          </a:p>
          <a:p>
            <a:r>
              <a:rPr kumimoji="1" lang="ja-JP" altLang="en-US"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いいのか？</a:t>
            </a:r>
          </a:p>
        </p:txBody>
      </p:sp>
    </p:spTree>
    <p:extLst>
      <p:ext uri="{BB962C8B-B14F-4D97-AF65-F5344CB8AC3E}">
        <p14:creationId xmlns:p14="http://schemas.microsoft.com/office/powerpoint/2010/main" val="20654641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092F373-3FC3-465D-A1D7-510A34B9E28B}"/>
              </a:ext>
            </a:extLst>
          </p:cNvPr>
          <p:cNvSpPr>
            <a:spLocks noGrp="1"/>
          </p:cNvSpPr>
          <p:nvPr>
            <p:ph type="subTitle" idx="1"/>
          </p:nvPr>
        </p:nvSpPr>
        <p:spPr/>
        <p:txBody>
          <a:bodyPr/>
          <a:lstStyle/>
          <a:p>
            <a:r>
              <a:rPr kumimoji="1" lang="ja-JP" altLang="en-US"/>
              <a:t>いいんです！</a:t>
            </a:r>
          </a:p>
        </p:txBody>
      </p:sp>
    </p:spTree>
    <p:extLst>
      <p:ext uri="{BB962C8B-B14F-4D97-AF65-F5344CB8AC3E}">
        <p14:creationId xmlns:p14="http://schemas.microsoft.com/office/powerpoint/2010/main" val="34763555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5D038C7-F111-4A15-B7E3-5280CAA2854E}"/>
              </a:ext>
            </a:extLst>
          </p:cNvPr>
          <p:cNvSpPr>
            <a:spLocks noGrp="1"/>
          </p:cNvSpPr>
          <p:nvPr>
            <p:ph type="title"/>
          </p:nvPr>
        </p:nvSpPr>
        <p:spPr/>
        <p:txBody>
          <a:bodyPr/>
          <a:lstStyle/>
          <a:p>
            <a:r>
              <a:rPr kumimoji="1" lang="ja-JP" altLang="en-US"/>
              <a:t>具体例の背景と狙い</a:t>
            </a:r>
          </a:p>
        </p:txBody>
      </p:sp>
      <p:sp>
        <p:nvSpPr>
          <p:cNvPr id="5" name="テキスト プレースホルダー 4">
            <a:extLst>
              <a:ext uri="{FF2B5EF4-FFF2-40B4-BE49-F238E27FC236}">
                <a16:creationId xmlns:a16="http://schemas.microsoft.com/office/drawing/2014/main" id="{AAFCE51E-F39F-4D7B-AF7A-015A82B0D944}"/>
              </a:ext>
            </a:extLst>
          </p:cNvPr>
          <p:cNvSpPr>
            <a:spLocks noGrp="1"/>
          </p:cNvSpPr>
          <p:nvPr>
            <p:ph type="body" sz="quarter" idx="12"/>
          </p:nvPr>
        </p:nvSpPr>
        <p:spPr>
          <a:xfrm>
            <a:off x="914399" y="2149632"/>
            <a:ext cx="16894629" cy="2931885"/>
          </a:xfrm>
        </p:spPr>
        <p:txBody>
          <a:bodyPr tIns="360000" anchor="t"/>
          <a:lstStyle/>
          <a:p>
            <a:pPr marL="571500" indent="-571500">
              <a:buFont typeface="Arial" panose="020B0604020202020204" pitchFamily="34" charset="0"/>
              <a:buChar char="•"/>
            </a:pPr>
            <a:r>
              <a:rPr lang="ja-JP" altLang="en-US"/>
              <a:t>田中さん</a:t>
            </a:r>
            <a:r>
              <a:rPr kumimoji="1" lang="ja-JP" altLang="en-US"/>
              <a:t>（仮名）は某業種の技術営業をしています</a:t>
            </a:r>
            <a:endParaRPr kumimoji="1" lang="en-US" altLang="ja-JP"/>
          </a:p>
          <a:p>
            <a:pPr marL="571500" indent="-571500">
              <a:buFont typeface="Arial" panose="020B0604020202020204" pitchFamily="34" charset="0"/>
              <a:buChar char="•"/>
            </a:pPr>
            <a:r>
              <a:rPr kumimoji="1" lang="ja-JP" altLang="en-US">
                <a:solidFill>
                  <a:srgbClr val="C00000"/>
                </a:solidFill>
              </a:rPr>
              <a:t>田中さん（仮名）は「</a:t>
            </a:r>
            <a:r>
              <a:rPr lang="ja-JP" altLang="en-US">
                <a:solidFill>
                  <a:srgbClr val="C00000"/>
                </a:solidFill>
              </a:rPr>
              <a:t>ホットペッパーグルメ</a:t>
            </a:r>
            <a:r>
              <a:rPr lang="en-US" altLang="ja-JP" baseline="30000">
                <a:solidFill>
                  <a:srgbClr val="C00000"/>
                </a:solidFill>
              </a:rPr>
              <a:t>※</a:t>
            </a:r>
            <a:r>
              <a:rPr lang="ja-JP" altLang="en-US">
                <a:solidFill>
                  <a:srgbClr val="C00000"/>
                </a:solidFill>
              </a:rPr>
              <a:t>」が大好きです。愛しています。</a:t>
            </a:r>
            <a:endParaRPr lang="en-US" altLang="ja-JP">
              <a:solidFill>
                <a:srgbClr val="C00000"/>
              </a:solidFill>
            </a:endParaRPr>
          </a:p>
          <a:p>
            <a:pPr marL="571500" indent="-571500">
              <a:buFont typeface="Arial" panose="020B0604020202020204" pitchFamily="34" charset="0"/>
              <a:buChar char="•"/>
            </a:pPr>
            <a:r>
              <a:rPr lang="ja-JP" altLang="en-US">
                <a:solidFill>
                  <a:srgbClr val="C00000"/>
                </a:solidFill>
              </a:rPr>
              <a:t>外出先でホットペッパーを調べ、お店を探究することが生きがいです</a:t>
            </a:r>
            <a:endParaRPr lang="en-US" altLang="ja-JP">
              <a:solidFill>
                <a:srgbClr val="C00000"/>
              </a:solidFill>
            </a:endParaRPr>
          </a:p>
          <a:p>
            <a:pPr marL="571500" indent="-571500">
              <a:buFont typeface="Arial" panose="020B0604020202020204" pitchFamily="34" charset="0"/>
              <a:buChar char="•"/>
            </a:pPr>
            <a:r>
              <a:rPr lang="ja-JP" altLang="en-US"/>
              <a:t>ただ、ホットペッパーを愛しているのですが、一つだけ不満があります</a:t>
            </a:r>
            <a:endParaRPr lang="en-US" altLang="ja-JP"/>
          </a:p>
          <a:p>
            <a:pPr marL="571500" indent="-571500">
              <a:buFont typeface="Arial" panose="020B0604020202020204" pitchFamily="34" charset="0"/>
              <a:buChar char="•"/>
            </a:pPr>
            <a:r>
              <a:rPr lang="ja-JP" altLang="en-US"/>
              <a:t>毎日同じ条件で、都度検索することを面倒に感じています</a:t>
            </a:r>
            <a:endParaRPr lang="en-US" altLang="ja-JP"/>
          </a:p>
          <a:p>
            <a:pPr marL="571500" indent="-571500">
              <a:buFont typeface="Arial" panose="020B0604020202020204" pitchFamily="34" charset="0"/>
              <a:buChar char="•"/>
            </a:pPr>
            <a:r>
              <a:rPr kumimoji="1" lang="ja-JP" altLang="en-US"/>
              <a:t>田中さん（仮名）は</a:t>
            </a:r>
            <a:r>
              <a:rPr kumimoji="1" lang="en-US" altLang="ja-JP"/>
              <a:t>Android</a:t>
            </a:r>
            <a:r>
              <a:rPr kumimoji="1" lang="ja-JP" altLang="en-US"/>
              <a:t>ユーザーです</a:t>
            </a:r>
          </a:p>
        </p:txBody>
      </p:sp>
      <p:sp>
        <p:nvSpPr>
          <p:cNvPr id="6" name="矢印: 五方向 5">
            <a:extLst>
              <a:ext uri="{FF2B5EF4-FFF2-40B4-BE49-F238E27FC236}">
                <a16:creationId xmlns:a16="http://schemas.microsoft.com/office/drawing/2014/main" id="{DDE43239-ABA5-4170-915B-5D0B1E3C43FB}"/>
              </a:ext>
            </a:extLst>
          </p:cNvPr>
          <p:cNvSpPr/>
          <p:nvPr/>
        </p:nvSpPr>
        <p:spPr>
          <a:xfrm>
            <a:off x="914400" y="1378857"/>
            <a:ext cx="2989943" cy="77001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M+ 1c light" panose="020B0403020204020204" pitchFamily="50" charset="-128"/>
                <a:ea typeface="M+ 1c light" panose="020B0403020204020204" pitchFamily="50" charset="-128"/>
                <a:cs typeface="M+ 1c light" panose="020B0403020204020204" pitchFamily="50" charset="-128"/>
              </a:rPr>
              <a:t>背景</a:t>
            </a:r>
          </a:p>
        </p:txBody>
      </p:sp>
      <p:sp>
        <p:nvSpPr>
          <p:cNvPr id="9" name="テキスト プレースホルダー 4">
            <a:extLst>
              <a:ext uri="{FF2B5EF4-FFF2-40B4-BE49-F238E27FC236}">
                <a16:creationId xmlns:a16="http://schemas.microsoft.com/office/drawing/2014/main" id="{B7EB42AB-34A8-4979-A250-521BB6C5EDDB}"/>
              </a:ext>
            </a:extLst>
          </p:cNvPr>
          <p:cNvSpPr txBox="1">
            <a:spLocks/>
          </p:cNvSpPr>
          <p:nvPr/>
        </p:nvSpPr>
        <p:spPr>
          <a:xfrm>
            <a:off x="7257139" y="9301359"/>
            <a:ext cx="10174517" cy="516406"/>
          </a:xfrm>
          <a:prstGeom prst="rect">
            <a:avLst/>
          </a:prstGeom>
        </p:spPr>
        <p:txBody>
          <a:bodyPr tIns="46800" anchor="t"/>
          <a:lstStyle>
            <a:lvl1pPr marL="0" indent="0" algn="l" defTabSz="1371600" rtl="0" eaLnBrk="1" latinLnBrk="0" hangingPunct="1">
              <a:lnSpc>
                <a:spcPct val="90000"/>
              </a:lnSpc>
              <a:spcBef>
                <a:spcPts val="1500"/>
              </a:spcBef>
              <a:buFont typeface="Wingdings" panose="05000000000000000000" pitchFamily="2" charset="2"/>
              <a:buNone/>
              <a:defRPr sz="3600" kern="1200" baseline="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altLang="ja-JP" sz="2800"/>
              <a:t>※</a:t>
            </a:r>
            <a:r>
              <a:rPr lang="ja-JP" altLang="en-US" sz="2800"/>
              <a:t>「ホットペッパー」は株式会社リクルート様の登録商標です</a:t>
            </a:r>
            <a:endParaRPr kumimoji="1" lang="ja-JP" altLang="en-US" sz="2800"/>
          </a:p>
        </p:txBody>
      </p:sp>
      <p:sp>
        <p:nvSpPr>
          <p:cNvPr id="10" name="二等辺三角形 9">
            <a:extLst>
              <a:ext uri="{FF2B5EF4-FFF2-40B4-BE49-F238E27FC236}">
                <a16:creationId xmlns:a16="http://schemas.microsoft.com/office/drawing/2014/main" id="{1904BEAF-3198-4694-B265-302C414C4827}"/>
              </a:ext>
            </a:extLst>
          </p:cNvPr>
          <p:cNvSpPr/>
          <p:nvPr/>
        </p:nvSpPr>
        <p:spPr>
          <a:xfrm rot="10800000">
            <a:off x="8527143" y="6665137"/>
            <a:ext cx="1233714" cy="110308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1" name="テキスト ボックス 10">
            <a:extLst>
              <a:ext uri="{FF2B5EF4-FFF2-40B4-BE49-F238E27FC236}">
                <a16:creationId xmlns:a16="http://schemas.microsoft.com/office/drawing/2014/main" id="{E8AE4052-F898-41C2-B5B7-5D4BEC8B6735}"/>
              </a:ext>
            </a:extLst>
          </p:cNvPr>
          <p:cNvSpPr txBox="1"/>
          <p:nvPr/>
        </p:nvSpPr>
        <p:spPr>
          <a:xfrm>
            <a:off x="9760857" y="6895180"/>
            <a:ext cx="2954655" cy="646331"/>
          </a:xfrm>
          <a:prstGeom prst="rect">
            <a:avLst/>
          </a:prstGeom>
          <a:noFill/>
        </p:spPr>
        <p:txBody>
          <a:bodyPr wrap="none" rtlCol="0">
            <a:spAutoFit/>
          </a:bodyPr>
          <a:lstStyle/>
          <a:p>
            <a:r>
              <a:rPr kumimoji="1" lang="ja-JP" altLang="en-US" sz="36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そこで・・・</a:t>
            </a:r>
          </a:p>
        </p:txBody>
      </p:sp>
      <p:sp>
        <p:nvSpPr>
          <p:cNvPr id="12" name="テキスト ボックス 11">
            <a:extLst>
              <a:ext uri="{FF2B5EF4-FFF2-40B4-BE49-F238E27FC236}">
                <a16:creationId xmlns:a16="http://schemas.microsoft.com/office/drawing/2014/main" id="{FBE14DEB-10DA-400A-89A5-643A751D275C}"/>
              </a:ext>
            </a:extLst>
          </p:cNvPr>
          <p:cNvSpPr txBox="1"/>
          <p:nvPr/>
        </p:nvSpPr>
        <p:spPr>
          <a:xfrm>
            <a:off x="2896135" y="7998266"/>
            <a:ext cx="12495729" cy="830997"/>
          </a:xfrm>
          <a:prstGeom prst="rect">
            <a:avLst/>
          </a:prstGeom>
          <a:noFill/>
        </p:spPr>
        <p:txBody>
          <a:bodyPr wrap="none" rtlCol="0">
            <a:spAutoFit/>
          </a:bodyPr>
          <a:lstStyle/>
          <a:p>
            <a:pPr algn="ctr"/>
            <a:r>
              <a:rPr kumimoji="1" lang="ja-JP" altLang="en-US" sz="4800">
                <a:solidFill>
                  <a:srgbClr val="C00000"/>
                </a:solidFill>
                <a:latin typeface="Open Sans Light" panose="020B0306030504020204" pitchFamily="34" charset="0"/>
                <a:ea typeface="M+ 1c light" panose="020B0403020204020204"/>
                <a:cs typeface="Open Sans Light" panose="020B0306030504020204" pitchFamily="34" charset="0"/>
              </a:rPr>
              <a:t>自分専用のアプリケーションを開発しよう！</a:t>
            </a:r>
          </a:p>
        </p:txBody>
      </p:sp>
    </p:spTree>
    <p:extLst>
      <p:ext uri="{BB962C8B-B14F-4D97-AF65-F5344CB8AC3E}">
        <p14:creationId xmlns:p14="http://schemas.microsoft.com/office/powerpoint/2010/main" val="1433354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5D038C7-F111-4A15-B7E3-5280CAA2854E}"/>
              </a:ext>
            </a:extLst>
          </p:cNvPr>
          <p:cNvSpPr>
            <a:spLocks noGrp="1"/>
          </p:cNvSpPr>
          <p:nvPr>
            <p:ph type="title"/>
          </p:nvPr>
        </p:nvSpPr>
        <p:spPr/>
        <p:txBody>
          <a:bodyPr/>
          <a:lstStyle/>
          <a:p>
            <a:r>
              <a:rPr kumimoji="1" lang="ja-JP" altLang="en-US"/>
              <a:t>具体例の背景と狙い</a:t>
            </a:r>
          </a:p>
        </p:txBody>
      </p:sp>
      <p:sp>
        <p:nvSpPr>
          <p:cNvPr id="5" name="テキスト プレースホルダー 4">
            <a:extLst>
              <a:ext uri="{FF2B5EF4-FFF2-40B4-BE49-F238E27FC236}">
                <a16:creationId xmlns:a16="http://schemas.microsoft.com/office/drawing/2014/main" id="{AAFCE51E-F39F-4D7B-AF7A-015A82B0D944}"/>
              </a:ext>
            </a:extLst>
          </p:cNvPr>
          <p:cNvSpPr>
            <a:spLocks noGrp="1"/>
          </p:cNvSpPr>
          <p:nvPr>
            <p:ph type="body" sz="quarter" idx="12"/>
          </p:nvPr>
        </p:nvSpPr>
        <p:spPr>
          <a:xfrm>
            <a:off x="914399" y="2149632"/>
            <a:ext cx="16894629" cy="2931885"/>
          </a:xfrm>
        </p:spPr>
        <p:txBody>
          <a:bodyPr tIns="360000" anchor="t"/>
          <a:lstStyle/>
          <a:p>
            <a:pPr marL="571500" indent="-571500">
              <a:buFont typeface="Arial" panose="020B0604020202020204" pitchFamily="34" charset="0"/>
              <a:buChar char="•"/>
            </a:pPr>
            <a:r>
              <a:rPr lang="ja-JP" altLang="en-US"/>
              <a:t>田中さん</a:t>
            </a:r>
            <a:r>
              <a:rPr kumimoji="1" lang="ja-JP" altLang="en-US"/>
              <a:t>（仮名）は某業種の技術営業をしています</a:t>
            </a:r>
            <a:endParaRPr kumimoji="1" lang="en-US" altLang="ja-JP"/>
          </a:p>
          <a:p>
            <a:pPr marL="571500" indent="-571500">
              <a:buFont typeface="Arial" panose="020B0604020202020204" pitchFamily="34" charset="0"/>
              <a:buChar char="•"/>
            </a:pPr>
            <a:r>
              <a:rPr kumimoji="1" lang="ja-JP" altLang="en-US">
                <a:solidFill>
                  <a:srgbClr val="C00000"/>
                </a:solidFill>
              </a:rPr>
              <a:t>田中さん（仮名）は「</a:t>
            </a:r>
            <a:r>
              <a:rPr lang="ja-JP" altLang="en-US">
                <a:solidFill>
                  <a:srgbClr val="C00000"/>
                </a:solidFill>
              </a:rPr>
              <a:t>ホットペッパーグルメ</a:t>
            </a:r>
            <a:r>
              <a:rPr lang="en-US" altLang="ja-JP" baseline="30000">
                <a:solidFill>
                  <a:srgbClr val="C00000"/>
                </a:solidFill>
              </a:rPr>
              <a:t>※</a:t>
            </a:r>
            <a:r>
              <a:rPr lang="ja-JP" altLang="en-US">
                <a:solidFill>
                  <a:srgbClr val="C00000"/>
                </a:solidFill>
              </a:rPr>
              <a:t>」が大好きです。愛しています。</a:t>
            </a:r>
            <a:endParaRPr lang="en-US" altLang="ja-JP">
              <a:solidFill>
                <a:srgbClr val="C00000"/>
              </a:solidFill>
            </a:endParaRPr>
          </a:p>
          <a:p>
            <a:pPr marL="571500" indent="-571500">
              <a:buFont typeface="Arial" panose="020B0604020202020204" pitchFamily="34" charset="0"/>
              <a:buChar char="•"/>
            </a:pPr>
            <a:r>
              <a:rPr lang="ja-JP" altLang="en-US">
                <a:solidFill>
                  <a:srgbClr val="C00000"/>
                </a:solidFill>
              </a:rPr>
              <a:t>外出先でホットペッパーを調べ、お店を探究することが生きがいです</a:t>
            </a:r>
            <a:endParaRPr lang="en-US" altLang="ja-JP">
              <a:solidFill>
                <a:srgbClr val="C00000"/>
              </a:solidFill>
            </a:endParaRPr>
          </a:p>
          <a:p>
            <a:pPr marL="571500" indent="-571500">
              <a:buFont typeface="Arial" panose="020B0604020202020204" pitchFamily="34" charset="0"/>
              <a:buChar char="•"/>
            </a:pPr>
            <a:r>
              <a:rPr lang="ja-JP" altLang="en-US"/>
              <a:t>ただ、ホットペッパーを愛しているのですが、一つだけ不満があります</a:t>
            </a:r>
            <a:endParaRPr lang="en-US" altLang="ja-JP"/>
          </a:p>
          <a:p>
            <a:pPr marL="571500" indent="-571500">
              <a:buFont typeface="Arial" panose="020B0604020202020204" pitchFamily="34" charset="0"/>
              <a:buChar char="•"/>
            </a:pPr>
            <a:r>
              <a:rPr lang="ja-JP" altLang="en-US"/>
              <a:t>毎日同じ条件で、都度検索することを面倒に感じています</a:t>
            </a:r>
            <a:endParaRPr lang="en-US" altLang="ja-JP"/>
          </a:p>
          <a:p>
            <a:pPr marL="571500" indent="-571500">
              <a:buFont typeface="Arial" panose="020B0604020202020204" pitchFamily="34" charset="0"/>
              <a:buChar char="•"/>
            </a:pPr>
            <a:r>
              <a:rPr kumimoji="1" lang="ja-JP" altLang="en-US"/>
              <a:t>田中さん（仮名）は</a:t>
            </a:r>
            <a:r>
              <a:rPr kumimoji="1" lang="en-US" altLang="ja-JP"/>
              <a:t>Android</a:t>
            </a:r>
            <a:r>
              <a:rPr kumimoji="1" lang="ja-JP" altLang="en-US"/>
              <a:t>ユーザーです</a:t>
            </a:r>
          </a:p>
        </p:txBody>
      </p:sp>
      <p:sp>
        <p:nvSpPr>
          <p:cNvPr id="6" name="矢印: 五方向 5">
            <a:extLst>
              <a:ext uri="{FF2B5EF4-FFF2-40B4-BE49-F238E27FC236}">
                <a16:creationId xmlns:a16="http://schemas.microsoft.com/office/drawing/2014/main" id="{DDE43239-ABA5-4170-915B-5D0B1E3C43FB}"/>
              </a:ext>
            </a:extLst>
          </p:cNvPr>
          <p:cNvSpPr/>
          <p:nvPr/>
        </p:nvSpPr>
        <p:spPr>
          <a:xfrm>
            <a:off x="914400" y="1378857"/>
            <a:ext cx="2989943" cy="77001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M+ 1c light" panose="020B0403020204020204" pitchFamily="50" charset="-128"/>
                <a:ea typeface="M+ 1c light" panose="020B0403020204020204" pitchFamily="50" charset="-128"/>
                <a:cs typeface="M+ 1c light" panose="020B0403020204020204" pitchFamily="50" charset="-128"/>
              </a:rPr>
              <a:t>背景</a:t>
            </a:r>
          </a:p>
        </p:txBody>
      </p:sp>
      <p:sp>
        <p:nvSpPr>
          <p:cNvPr id="9" name="テキスト プレースホルダー 4">
            <a:extLst>
              <a:ext uri="{FF2B5EF4-FFF2-40B4-BE49-F238E27FC236}">
                <a16:creationId xmlns:a16="http://schemas.microsoft.com/office/drawing/2014/main" id="{B7EB42AB-34A8-4979-A250-521BB6C5EDDB}"/>
              </a:ext>
            </a:extLst>
          </p:cNvPr>
          <p:cNvSpPr txBox="1">
            <a:spLocks/>
          </p:cNvSpPr>
          <p:nvPr/>
        </p:nvSpPr>
        <p:spPr>
          <a:xfrm>
            <a:off x="7257139" y="9301359"/>
            <a:ext cx="10174517" cy="516406"/>
          </a:xfrm>
          <a:prstGeom prst="rect">
            <a:avLst/>
          </a:prstGeom>
        </p:spPr>
        <p:txBody>
          <a:bodyPr tIns="46800" anchor="t"/>
          <a:lstStyle>
            <a:lvl1pPr marL="0" indent="0" algn="l" defTabSz="1371600" rtl="0" eaLnBrk="1" latinLnBrk="0" hangingPunct="1">
              <a:lnSpc>
                <a:spcPct val="90000"/>
              </a:lnSpc>
              <a:spcBef>
                <a:spcPts val="1500"/>
              </a:spcBef>
              <a:buFont typeface="Wingdings" panose="05000000000000000000" pitchFamily="2" charset="2"/>
              <a:buNone/>
              <a:defRPr sz="3600" kern="1200" baseline="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altLang="ja-JP" sz="2800"/>
              <a:t>※</a:t>
            </a:r>
            <a:r>
              <a:rPr lang="ja-JP" altLang="en-US" sz="2800"/>
              <a:t>「ホットペッパー」は株式会社リクルート様の登録商標です</a:t>
            </a:r>
            <a:endParaRPr kumimoji="1" lang="ja-JP" altLang="en-US" sz="2800"/>
          </a:p>
        </p:txBody>
      </p:sp>
      <p:sp>
        <p:nvSpPr>
          <p:cNvPr id="10" name="二等辺三角形 9">
            <a:extLst>
              <a:ext uri="{FF2B5EF4-FFF2-40B4-BE49-F238E27FC236}">
                <a16:creationId xmlns:a16="http://schemas.microsoft.com/office/drawing/2014/main" id="{1904BEAF-3198-4694-B265-302C414C4827}"/>
              </a:ext>
            </a:extLst>
          </p:cNvPr>
          <p:cNvSpPr/>
          <p:nvPr/>
        </p:nvSpPr>
        <p:spPr>
          <a:xfrm rot="10800000">
            <a:off x="8527143" y="6665137"/>
            <a:ext cx="1233714" cy="110308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1" name="テキスト ボックス 10">
            <a:extLst>
              <a:ext uri="{FF2B5EF4-FFF2-40B4-BE49-F238E27FC236}">
                <a16:creationId xmlns:a16="http://schemas.microsoft.com/office/drawing/2014/main" id="{E8AE4052-F898-41C2-B5B7-5D4BEC8B6735}"/>
              </a:ext>
            </a:extLst>
          </p:cNvPr>
          <p:cNvSpPr txBox="1"/>
          <p:nvPr/>
        </p:nvSpPr>
        <p:spPr>
          <a:xfrm>
            <a:off x="9760857" y="6895180"/>
            <a:ext cx="2954655" cy="646331"/>
          </a:xfrm>
          <a:prstGeom prst="rect">
            <a:avLst/>
          </a:prstGeom>
          <a:noFill/>
        </p:spPr>
        <p:txBody>
          <a:bodyPr wrap="none" rtlCol="0">
            <a:spAutoFit/>
          </a:bodyPr>
          <a:lstStyle/>
          <a:p>
            <a:r>
              <a:rPr kumimoji="1" lang="ja-JP" altLang="en-US" sz="36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そこで・・・</a:t>
            </a:r>
          </a:p>
        </p:txBody>
      </p:sp>
      <p:sp>
        <p:nvSpPr>
          <p:cNvPr id="12" name="テキスト ボックス 11">
            <a:extLst>
              <a:ext uri="{FF2B5EF4-FFF2-40B4-BE49-F238E27FC236}">
                <a16:creationId xmlns:a16="http://schemas.microsoft.com/office/drawing/2014/main" id="{FBE14DEB-10DA-400A-89A5-643A751D275C}"/>
              </a:ext>
            </a:extLst>
          </p:cNvPr>
          <p:cNvSpPr txBox="1"/>
          <p:nvPr/>
        </p:nvSpPr>
        <p:spPr>
          <a:xfrm>
            <a:off x="2896135" y="7998266"/>
            <a:ext cx="12495729" cy="830997"/>
          </a:xfrm>
          <a:prstGeom prst="rect">
            <a:avLst/>
          </a:prstGeom>
          <a:noFill/>
        </p:spPr>
        <p:txBody>
          <a:bodyPr wrap="none" rtlCol="0">
            <a:spAutoFit/>
          </a:bodyPr>
          <a:lstStyle/>
          <a:p>
            <a:pPr algn="ctr"/>
            <a:r>
              <a:rPr kumimoji="1" lang="ja-JP" altLang="en-US" sz="4800">
                <a:solidFill>
                  <a:srgbClr val="C00000"/>
                </a:solidFill>
                <a:latin typeface="Open Sans Light" panose="020B0306030504020204" pitchFamily="34" charset="0"/>
                <a:ea typeface="M+ 1c light" panose="020B0403020204020204"/>
                <a:cs typeface="Open Sans Light" panose="020B0306030504020204" pitchFamily="34" charset="0"/>
              </a:rPr>
              <a:t>自分専用のアプリケーションを開発しよう！</a:t>
            </a:r>
          </a:p>
        </p:txBody>
      </p:sp>
      <p:sp>
        <p:nvSpPr>
          <p:cNvPr id="2" name="爆発: 14 pt 1">
            <a:extLst>
              <a:ext uri="{FF2B5EF4-FFF2-40B4-BE49-F238E27FC236}">
                <a16:creationId xmlns:a16="http://schemas.microsoft.com/office/drawing/2014/main" id="{6B2E74AF-74EE-445C-952F-D8915EE2AECB}"/>
              </a:ext>
            </a:extLst>
          </p:cNvPr>
          <p:cNvSpPr/>
          <p:nvPr/>
        </p:nvSpPr>
        <p:spPr>
          <a:xfrm>
            <a:off x="1277294" y="1981080"/>
            <a:ext cx="16685849" cy="6448808"/>
          </a:xfrm>
          <a:prstGeom prst="irregularSeal2">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r>
              <a:rPr kumimoji="1" lang="ja-JP" altLang="en-US" sz="5400">
                <a:latin typeface="M+ 1c light" panose="020B0403020204020204" pitchFamily="50" charset="-128"/>
                <a:ea typeface="M+ 1c light" panose="020B0403020204020204" pitchFamily="50" charset="-128"/>
                <a:cs typeface="M+ 1c light" panose="020B0403020204020204" pitchFamily="50" charset="-128"/>
              </a:rPr>
              <a:t>最上位レベルの方針！</a:t>
            </a:r>
            <a:endParaRPr kumimoji="1" lang="en-US" altLang="ja-JP" sz="54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5400">
                <a:latin typeface="M+ 1c light" panose="020B0403020204020204" pitchFamily="50" charset="-128"/>
                <a:ea typeface="M+ 1c light" panose="020B0403020204020204" pitchFamily="50" charset="-128"/>
                <a:cs typeface="M+ 1c light" panose="020B0403020204020204" pitchFamily="50" charset="-128"/>
              </a:rPr>
              <a:t>（つまり</a:t>
            </a:r>
            <a:r>
              <a:rPr kumimoji="1" lang="en-US" altLang="ja-JP" sz="5400">
                <a:latin typeface="M+ 1c light" panose="020B0403020204020204" pitchFamily="50" charset="-128"/>
                <a:ea typeface="M+ 1c light" panose="020B0403020204020204" pitchFamily="50" charset="-128"/>
                <a:cs typeface="M+ 1c light" panose="020B0403020204020204" pitchFamily="50" charset="-128"/>
              </a:rPr>
              <a:t>Solution</a:t>
            </a:r>
            <a:r>
              <a:rPr kumimoji="1" lang="ja-JP" altLang="en-US" sz="5400">
                <a:latin typeface="M+ 1c light" panose="020B0403020204020204" pitchFamily="50" charset="-128"/>
                <a:ea typeface="M+ 1c light" panose="020B0403020204020204" pitchFamily="50" charset="-128"/>
                <a:cs typeface="M+ 1c light" panose="020B0403020204020204" pitchFamily="50" charset="-128"/>
              </a:rPr>
              <a:t>）</a:t>
            </a:r>
          </a:p>
        </p:txBody>
      </p:sp>
    </p:spTree>
    <p:extLst>
      <p:ext uri="{BB962C8B-B14F-4D97-AF65-F5344CB8AC3E}">
        <p14:creationId xmlns:p14="http://schemas.microsoft.com/office/powerpoint/2010/main" val="41292372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D6B5E17-77FB-4340-B563-2BDACE365AC6}"/>
              </a:ext>
            </a:extLst>
          </p:cNvPr>
          <p:cNvSpPr>
            <a:spLocks noGrp="1"/>
          </p:cNvSpPr>
          <p:nvPr>
            <p:ph type="title"/>
          </p:nvPr>
        </p:nvSpPr>
        <p:spPr/>
        <p:txBody>
          <a:bodyPr/>
          <a:lstStyle/>
          <a:p>
            <a:endParaRPr kumimoji="1" lang="ja-JP" altLang="en-US"/>
          </a:p>
        </p:txBody>
      </p:sp>
      <p:pic>
        <p:nvPicPr>
          <p:cNvPr id="7" name="図 6">
            <a:extLst>
              <a:ext uri="{FF2B5EF4-FFF2-40B4-BE49-F238E27FC236}">
                <a16:creationId xmlns:a16="http://schemas.microsoft.com/office/drawing/2014/main" id="{E4086065-C081-4CAD-90E2-D022FC933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634" y="5784278"/>
            <a:ext cx="1957912" cy="3915824"/>
          </a:xfrm>
          <a:prstGeom prst="rect">
            <a:avLst/>
          </a:prstGeom>
          <a:ln>
            <a:noFill/>
          </a:ln>
          <a:effectLst>
            <a:outerShdw blurRad="190500" algn="tl" rotWithShape="0">
              <a:srgbClr val="000000">
                <a:alpha val="70000"/>
              </a:srgbClr>
            </a:outerShdw>
          </a:effectLst>
        </p:spPr>
      </p:pic>
      <p:sp>
        <p:nvSpPr>
          <p:cNvPr id="8" name="矢印: 右 7">
            <a:extLst>
              <a:ext uri="{FF2B5EF4-FFF2-40B4-BE49-F238E27FC236}">
                <a16:creationId xmlns:a16="http://schemas.microsoft.com/office/drawing/2014/main" id="{06844828-7AB7-42D5-B1DD-3EE8E1B6A017}"/>
              </a:ext>
            </a:extLst>
          </p:cNvPr>
          <p:cNvSpPr/>
          <p:nvPr/>
        </p:nvSpPr>
        <p:spPr>
          <a:xfrm>
            <a:off x="6106934" y="7468707"/>
            <a:ext cx="2240912" cy="54696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pic>
        <p:nvPicPr>
          <p:cNvPr id="9" name="Picture 2" descr="ホットペッパー HOTPEPPER グルメ">
            <a:extLst>
              <a:ext uri="{FF2B5EF4-FFF2-40B4-BE49-F238E27FC236}">
                <a16:creationId xmlns:a16="http://schemas.microsoft.com/office/drawing/2014/main" id="{1525503B-0385-4734-A56C-78056DB70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8234" y="7145541"/>
            <a:ext cx="6575092" cy="1169693"/>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6BE65C9-8B30-47D3-8283-9739FE0BE448}"/>
              </a:ext>
            </a:extLst>
          </p:cNvPr>
          <p:cNvSpPr txBox="1"/>
          <p:nvPr/>
        </p:nvSpPr>
        <p:spPr>
          <a:xfrm>
            <a:off x="5980895" y="6822376"/>
            <a:ext cx="2492990"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依存の方向</a:t>
            </a:r>
          </a:p>
        </p:txBody>
      </p:sp>
      <p:sp>
        <p:nvSpPr>
          <p:cNvPr id="11" name="テキスト プレースホルダー 4">
            <a:extLst>
              <a:ext uri="{FF2B5EF4-FFF2-40B4-BE49-F238E27FC236}">
                <a16:creationId xmlns:a16="http://schemas.microsoft.com/office/drawing/2014/main" id="{0AA7116C-BCA0-4ADF-B13E-E73487D2F2F3}"/>
              </a:ext>
            </a:extLst>
          </p:cNvPr>
          <p:cNvSpPr txBox="1">
            <a:spLocks/>
          </p:cNvSpPr>
          <p:nvPr/>
        </p:nvSpPr>
        <p:spPr>
          <a:xfrm>
            <a:off x="914399" y="1239251"/>
            <a:ext cx="16894629" cy="2931885"/>
          </a:xfrm>
          <a:prstGeom prst="rect">
            <a:avLst/>
          </a:prstGeom>
        </p:spPr>
        <p:txBody>
          <a:bodyPr tIns="360000" anchor="t"/>
          <a:lstStyle>
            <a:lvl1pPr marL="342900" indent="-342900" algn="l" defTabSz="1371600" rtl="0" eaLnBrk="1" latinLnBrk="0" hangingPunct="1">
              <a:lnSpc>
                <a:spcPct val="90000"/>
              </a:lnSpc>
              <a:spcBef>
                <a:spcPts val="1500"/>
              </a:spcBef>
              <a:buFont typeface="Wingdings" panose="05000000000000000000" pitchFamily="2" charset="2"/>
              <a:buChar char=""/>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571500" indent="-571500">
              <a:buFont typeface="Arial" panose="020B0604020202020204" pitchFamily="34" charset="0"/>
              <a:buChar char="•"/>
            </a:pPr>
            <a:r>
              <a:rPr kumimoji="1" lang="ja-JP" altLang="en-US" sz="4400">
                <a:latin typeface="+mn-ea"/>
                <a:ea typeface="+mn-ea"/>
              </a:rPr>
              <a:t>アプリケーションは</a:t>
            </a:r>
            <a:r>
              <a:rPr kumimoji="1" lang="en-US" altLang="ja-JP" sz="4400">
                <a:latin typeface="+mn-ea"/>
                <a:ea typeface="+mn-ea"/>
              </a:rPr>
              <a:t>Web</a:t>
            </a:r>
            <a:r>
              <a:rPr kumimoji="1" lang="ja-JP" altLang="en-US" sz="4400">
                <a:latin typeface="+mn-ea"/>
                <a:ea typeface="+mn-ea"/>
              </a:rPr>
              <a:t>サービスのインターフェースである</a:t>
            </a:r>
            <a:endParaRPr kumimoji="1" lang="en-US" altLang="ja-JP" sz="4400">
              <a:latin typeface="+mn-ea"/>
              <a:ea typeface="+mn-ea"/>
            </a:endParaRPr>
          </a:p>
          <a:p>
            <a:pPr marL="571500" indent="-571500">
              <a:buFont typeface="Arial" panose="020B0604020202020204" pitchFamily="34" charset="0"/>
              <a:buChar char="•"/>
            </a:pPr>
            <a:r>
              <a:rPr kumimoji="1" lang="ja-JP" altLang="en-US" sz="4400">
                <a:latin typeface="+mn-ea"/>
                <a:ea typeface="+mn-ea"/>
              </a:rPr>
              <a:t>本質は</a:t>
            </a:r>
            <a:r>
              <a:rPr kumimoji="1" lang="en-US" altLang="ja-JP" sz="4400">
                <a:latin typeface="+mn-ea"/>
                <a:ea typeface="+mn-ea"/>
              </a:rPr>
              <a:t>Web</a:t>
            </a:r>
            <a:r>
              <a:rPr kumimoji="1" lang="ja-JP" altLang="en-US" sz="4400">
                <a:latin typeface="+mn-ea"/>
                <a:ea typeface="+mn-ea"/>
              </a:rPr>
              <a:t>サービスにある</a:t>
            </a:r>
            <a:endParaRPr kumimoji="1" lang="en-US" altLang="ja-JP" sz="4400">
              <a:latin typeface="+mn-ea"/>
              <a:ea typeface="+mn-ea"/>
            </a:endParaRPr>
          </a:p>
          <a:p>
            <a:pPr marL="571500" indent="-571500">
              <a:buFont typeface="Arial" panose="020B0604020202020204" pitchFamily="34" charset="0"/>
              <a:buChar char="•"/>
            </a:pPr>
            <a:r>
              <a:rPr kumimoji="1" lang="ja-JP" altLang="en-US" sz="4400">
                <a:latin typeface="+mn-ea"/>
                <a:ea typeface="+mn-ea"/>
              </a:rPr>
              <a:t>アプリケーションが</a:t>
            </a:r>
            <a:r>
              <a:rPr kumimoji="1" lang="en-US" altLang="ja-JP" sz="4400">
                <a:latin typeface="+mn-ea"/>
                <a:ea typeface="+mn-ea"/>
              </a:rPr>
              <a:t>Web</a:t>
            </a:r>
            <a:r>
              <a:rPr kumimoji="1" lang="ja-JP" altLang="en-US" sz="4400">
                <a:latin typeface="+mn-ea"/>
                <a:ea typeface="+mn-ea"/>
              </a:rPr>
              <a:t>サービスに依存してよい</a:t>
            </a:r>
            <a:endParaRPr kumimoji="1" lang="en-US" altLang="ja-JP" sz="4400">
              <a:latin typeface="+mn-ea"/>
              <a:ea typeface="+mn-ea"/>
            </a:endParaRPr>
          </a:p>
          <a:p>
            <a:pPr marL="571500" indent="-571500">
              <a:buFont typeface="Arial" panose="020B0604020202020204" pitchFamily="34" charset="0"/>
              <a:buChar char="•"/>
            </a:pPr>
            <a:endParaRPr kumimoji="1" lang="ja-JP" altLang="en-US" sz="4400">
              <a:latin typeface="+mn-ea"/>
              <a:ea typeface="+mn-ea"/>
            </a:endParaRPr>
          </a:p>
        </p:txBody>
      </p:sp>
      <p:sp>
        <p:nvSpPr>
          <p:cNvPr id="12" name="テキスト プレースホルダー 4">
            <a:extLst>
              <a:ext uri="{FF2B5EF4-FFF2-40B4-BE49-F238E27FC236}">
                <a16:creationId xmlns:a16="http://schemas.microsoft.com/office/drawing/2014/main" id="{D7944EB4-E681-4C09-A487-8BC01759DD58}"/>
              </a:ext>
            </a:extLst>
          </p:cNvPr>
          <p:cNvSpPr txBox="1">
            <a:spLocks/>
          </p:cNvSpPr>
          <p:nvPr/>
        </p:nvSpPr>
        <p:spPr>
          <a:xfrm>
            <a:off x="7257139" y="9301359"/>
            <a:ext cx="10174517" cy="516406"/>
          </a:xfrm>
          <a:prstGeom prst="rect">
            <a:avLst/>
          </a:prstGeom>
        </p:spPr>
        <p:txBody>
          <a:bodyPr tIns="46800" anchor="t"/>
          <a:lstStyle>
            <a:lvl1pPr marL="0" indent="0" algn="l" defTabSz="1371600" rtl="0" eaLnBrk="1" latinLnBrk="0" hangingPunct="1">
              <a:lnSpc>
                <a:spcPct val="90000"/>
              </a:lnSpc>
              <a:spcBef>
                <a:spcPts val="1500"/>
              </a:spcBef>
              <a:buFont typeface="Wingdings" panose="05000000000000000000" pitchFamily="2" charset="2"/>
              <a:buNone/>
              <a:defRPr sz="3600" kern="1200" baseline="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457200" indent="-457200" algn="r">
              <a:buFontTx/>
              <a:buChar char="※"/>
            </a:pPr>
            <a:r>
              <a:rPr kumimoji="1" lang="ja-JP" altLang="en-US" sz="2800"/>
              <a:t>腐敗防止層を設けることは否定しない</a:t>
            </a:r>
          </a:p>
        </p:txBody>
      </p:sp>
      <p:sp>
        <p:nvSpPr>
          <p:cNvPr id="13" name="二等辺三角形 12">
            <a:extLst>
              <a:ext uri="{FF2B5EF4-FFF2-40B4-BE49-F238E27FC236}">
                <a16:creationId xmlns:a16="http://schemas.microsoft.com/office/drawing/2014/main" id="{EC5A283A-D0A0-437D-B501-8EA0C0509C78}"/>
              </a:ext>
            </a:extLst>
          </p:cNvPr>
          <p:cNvSpPr/>
          <p:nvPr/>
        </p:nvSpPr>
        <p:spPr>
          <a:xfrm rot="10800000">
            <a:off x="8773032" y="3884033"/>
            <a:ext cx="733305" cy="51640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4" name="テキスト ボックス 13">
            <a:extLst>
              <a:ext uri="{FF2B5EF4-FFF2-40B4-BE49-F238E27FC236}">
                <a16:creationId xmlns:a16="http://schemas.microsoft.com/office/drawing/2014/main" id="{61CBA7C7-2621-4A1F-A9DF-947E355AAFB5}"/>
              </a:ext>
            </a:extLst>
          </p:cNvPr>
          <p:cNvSpPr txBox="1"/>
          <p:nvPr/>
        </p:nvSpPr>
        <p:spPr>
          <a:xfrm>
            <a:off x="2427751" y="4591287"/>
            <a:ext cx="13423868" cy="769441"/>
          </a:xfrm>
          <a:prstGeom prst="rect">
            <a:avLst/>
          </a:prstGeom>
          <a:noFill/>
        </p:spPr>
        <p:txBody>
          <a:bodyPr wrap="none" rtlCol="0">
            <a:spAutoFit/>
          </a:bodyPr>
          <a:lstStyle/>
          <a:p>
            <a:pPr algn="ctr"/>
            <a:r>
              <a:rPr kumimoji="1" lang="en-US" altLang="ja-JP" sz="4400">
                <a:solidFill>
                  <a:schemeClr val="tx1">
                    <a:lumMod val="75000"/>
                    <a:lumOff val="25000"/>
                  </a:schemeClr>
                </a:solidFill>
                <a:latin typeface="+mn-ea"/>
                <a:cs typeface="Open Sans Light" panose="020B0306030504020204" pitchFamily="34" charset="0"/>
              </a:rPr>
              <a:t>api</a:t>
            </a:r>
            <a:r>
              <a:rPr kumimoji="1" lang="ja-JP" altLang="en-US" sz="4400">
                <a:solidFill>
                  <a:schemeClr val="tx1">
                    <a:lumMod val="75000"/>
                    <a:lumOff val="25000"/>
                  </a:schemeClr>
                </a:solidFill>
                <a:latin typeface="+mn-ea"/>
                <a:cs typeface="Open Sans Light" panose="020B0306030504020204" pitchFamily="34" charset="0"/>
              </a:rPr>
              <a:t>コンポーネントは</a:t>
            </a:r>
            <a:r>
              <a:rPr kumimoji="1" lang="en-US" altLang="ja-JP" sz="4400">
                <a:solidFill>
                  <a:schemeClr val="tx1">
                    <a:lumMod val="75000"/>
                    <a:lumOff val="25000"/>
                  </a:schemeClr>
                </a:solidFill>
                <a:latin typeface="+mn-ea"/>
                <a:cs typeface="Open Sans Light" panose="020B0306030504020204" pitchFamily="34" charset="0"/>
              </a:rPr>
              <a:t>Web</a:t>
            </a:r>
            <a:r>
              <a:rPr kumimoji="1" lang="ja-JP" altLang="en-US" sz="4400">
                <a:solidFill>
                  <a:schemeClr val="tx1">
                    <a:lumMod val="75000"/>
                    <a:lumOff val="25000"/>
                  </a:schemeClr>
                </a:solidFill>
                <a:latin typeface="+mn-ea"/>
                <a:cs typeface="Open Sans Light" panose="020B0306030504020204" pitchFamily="34" charset="0"/>
              </a:rPr>
              <a:t>サービスに依存してよい</a:t>
            </a:r>
            <a:r>
              <a:rPr kumimoji="1" lang="en-US" altLang="ja-JP" sz="4400" baseline="30000">
                <a:solidFill>
                  <a:schemeClr val="tx1">
                    <a:lumMod val="75000"/>
                    <a:lumOff val="25000"/>
                  </a:schemeClr>
                </a:solidFill>
                <a:latin typeface="+mn-ea"/>
                <a:cs typeface="Open Sans Light" panose="020B0306030504020204" pitchFamily="34" charset="0"/>
              </a:rPr>
              <a:t>※</a:t>
            </a:r>
            <a:endParaRPr kumimoji="1" lang="ja-JP" altLang="en-US" sz="4400" baseline="30000">
              <a:solidFill>
                <a:schemeClr val="tx1">
                  <a:lumMod val="75000"/>
                  <a:lumOff val="25000"/>
                </a:schemeClr>
              </a:solidFill>
              <a:latin typeface="+mn-ea"/>
              <a:cs typeface="Open Sans Light" panose="020B0306030504020204" pitchFamily="34" charset="0"/>
            </a:endParaRPr>
          </a:p>
        </p:txBody>
      </p:sp>
    </p:spTree>
    <p:extLst>
      <p:ext uri="{BB962C8B-B14F-4D97-AF65-F5344CB8AC3E}">
        <p14:creationId xmlns:p14="http://schemas.microsoft.com/office/powerpoint/2010/main" val="15775889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2FC476F-BD5B-4F2E-88BD-CF6D430B342B}"/>
              </a:ext>
            </a:extLst>
          </p:cNvPr>
          <p:cNvSpPr>
            <a:spLocks noGrp="1"/>
          </p:cNvSpPr>
          <p:nvPr>
            <p:ph type="title"/>
          </p:nvPr>
        </p:nvSpPr>
        <p:spPr/>
        <p:txBody>
          <a:bodyPr/>
          <a:lstStyle/>
          <a:p>
            <a:r>
              <a:rPr kumimoji="1" lang="ja-JP" altLang="en-US"/>
              <a:t>アプリケーション構造</a:t>
            </a:r>
          </a:p>
        </p:txBody>
      </p:sp>
      <p:grpSp>
        <p:nvGrpSpPr>
          <p:cNvPr id="16" name="グループ化 15">
            <a:extLst>
              <a:ext uri="{FF2B5EF4-FFF2-40B4-BE49-F238E27FC236}">
                <a16:creationId xmlns:a16="http://schemas.microsoft.com/office/drawing/2014/main" id="{583E9442-8D72-43EC-B0D3-BE97C00C774C}"/>
              </a:ext>
            </a:extLst>
          </p:cNvPr>
          <p:cNvGrpSpPr/>
          <p:nvPr/>
        </p:nvGrpSpPr>
        <p:grpSpPr>
          <a:xfrm>
            <a:off x="2087887" y="1949534"/>
            <a:ext cx="7543800" cy="7327899"/>
            <a:chOff x="9144000" y="1822534"/>
            <a:chExt cx="7543800" cy="7327899"/>
          </a:xfrm>
        </p:grpSpPr>
        <p:sp>
          <p:nvSpPr>
            <p:cNvPr id="9" name="楕円 8">
              <a:extLst>
                <a:ext uri="{FF2B5EF4-FFF2-40B4-BE49-F238E27FC236}">
                  <a16:creationId xmlns:a16="http://schemas.microsoft.com/office/drawing/2014/main" id="{25C30323-C6A9-44E9-86A4-5B5485DFA6BE}"/>
                </a:ext>
              </a:extLst>
            </p:cNvPr>
            <p:cNvSpPr/>
            <p:nvPr/>
          </p:nvSpPr>
          <p:spPr>
            <a:xfrm>
              <a:off x="9144000" y="1822534"/>
              <a:ext cx="7543800" cy="7327899"/>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5" name="楕円 4">
              <a:extLst>
                <a:ext uri="{FF2B5EF4-FFF2-40B4-BE49-F238E27FC236}">
                  <a16:creationId xmlns:a16="http://schemas.microsoft.com/office/drawing/2014/main" id="{47791942-0BC5-4044-81B4-F01EFD1B35CB}"/>
                </a:ext>
              </a:extLst>
            </p:cNvPr>
            <p:cNvSpPr/>
            <p:nvPr/>
          </p:nvSpPr>
          <p:spPr>
            <a:xfrm>
              <a:off x="11290330" y="3828283"/>
              <a:ext cx="3257550" cy="3086100"/>
            </a:xfrm>
            <a:prstGeom prst="ellipse">
              <a:avLst/>
            </a:prstGeom>
            <a:solidFill>
              <a:srgbClr val="FDA09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rPr>
                <a:t>usecase</a:t>
              </a: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sp>
          <p:nvSpPr>
            <p:cNvPr id="11" name="テキスト ボックス 10">
              <a:extLst>
                <a:ext uri="{FF2B5EF4-FFF2-40B4-BE49-F238E27FC236}">
                  <a16:creationId xmlns:a16="http://schemas.microsoft.com/office/drawing/2014/main" id="{B6706ED9-B301-4646-A724-09B7219578DC}"/>
                </a:ext>
              </a:extLst>
            </p:cNvPr>
            <p:cNvSpPr txBox="1"/>
            <p:nvPr/>
          </p:nvSpPr>
          <p:spPr>
            <a:xfrm>
              <a:off x="14522333" y="5232569"/>
              <a:ext cx="2102114"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presentation</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テキスト ボックス 11">
              <a:extLst>
                <a:ext uri="{FF2B5EF4-FFF2-40B4-BE49-F238E27FC236}">
                  <a16:creationId xmlns:a16="http://schemas.microsoft.com/office/drawing/2014/main" id="{3B78A921-00BD-42A8-865B-EAEE88FC8718}"/>
                </a:ext>
              </a:extLst>
            </p:cNvPr>
            <p:cNvSpPr txBox="1"/>
            <p:nvPr/>
          </p:nvSpPr>
          <p:spPr>
            <a:xfrm>
              <a:off x="10750597" y="7222403"/>
              <a:ext cx="647934"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api</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テキスト ボックス 12">
              <a:extLst>
                <a:ext uri="{FF2B5EF4-FFF2-40B4-BE49-F238E27FC236}">
                  <a16:creationId xmlns:a16="http://schemas.microsoft.com/office/drawing/2014/main" id="{D45B9DBB-7223-4E04-8665-E6CE6FE82F59}"/>
                </a:ext>
              </a:extLst>
            </p:cNvPr>
            <p:cNvSpPr txBox="1"/>
            <p:nvPr/>
          </p:nvSpPr>
          <p:spPr>
            <a:xfrm>
              <a:off x="9322771" y="5239376"/>
              <a:ext cx="1407758"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location</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テキスト ボックス 13">
              <a:extLst>
                <a:ext uri="{FF2B5EF4-FFF2-40B4-BE49-F238E27FC236}">
                  <a16:creationId xmlns:a16="http://schemas.microsoft.com/office/drawing/2014/main" id="{A73CE07A-5212-4893-8F46-EA3609E5C508}"/>
                </a:ext>
              </a:extLst>
            </p:cNvPr>
            <p:cNvSpPr txBox="1"/>
            <p:nvPr/>
          </p:nvSpPr>
          <p:spPr>
            <a:xfrm>
              <a:off x="10642395" y="3242736"/>
              <a:ext cx="864339"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time</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Tree>
    <p:extLst>
      <p:ext uri="{BB962C8B-B14F-4D97-AF65-F5344CB8AC3E}">
        <p14:creationId xmlns:p14="http://schemas.microsoft.com/office/powerpoint/2010/main" val="31949242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2FC476F-BD5B-4F2E-88BD-CF6D430B342B}"/>
              </a:ext>
            </a:extLst>
          </p:cNvPr>
          <p:cNvSpPr>
            <a:spLocks noGrp="1"/>
          </p:cNvSpPr>
          <p:nvPr>
            <p:ph type="title"/>
          </p:nvPr>
        </p:nvSpPr>
        <p:spPr/>
        <p:txBody>
          <a:bodyPr/>
          <a:lstStyle/>
          <a:p>
            <a:r>
              <a:rPr kumimoji="1" lang="ja-JP" altLang="en-US"/>
              <a:t>アプリケーション構造</a:t>
            </a:r>
          </a:p>
        </p:txBody>
      </p:sp>
      <p:sp>
        <p:nvSpPr>
          <p:cNvPr id="9" name="楕円 8">
            <a:extLst>
              <a:ext uri="{FF2B5EF4-FFF2-40B4-BE49-F238E27FC236}">
                <a16:creationId xmlns:a16="http://schemas.microsoft.com/office/drawing/2014/main" id="{25C30323-C6A9-44E9-86A4-5B5485DFA6BE}"/>
              </a:ext>
            </a:extLst>
          </p:cNvPr>
          <p:cNvSpPr/>
          <p:nvPr/>
        </p:nvSpPr>
        <p:spPr>
          <a:xfrm>
            <a:off x="4773878" y="4437055"/>
            <a:ext cx="2171818" cy="2065599"/>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rPr>
              <a:t>HatPepper</a:t>
            </a:r>
          </a:p>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アプリ</a:t>
            </a:r>
          </a:p>
        </p:txBody>
      </p:sp>
    </p:spTree>
    <p:extLst>
      <p:ext uri="{BB962C8B-B14F-4D97-AF65-F5344CB8AC3E}">
        <p14:creationId xmlns:p14="http://schemas.microsoft.com/office/powerpoint/2010/main" val="1563987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2FFA7D19-65B8-4486-8E76-0A5575B5477D}"/>
              </a:ext>
            </a:extLst>
          </p:cNvPr>
          <p:cNvGrpSpPr/>
          <p:nvPr/>
        </p:nvGrpSpPr>
        <p:grpSpPr>
          <a:xfrm>
            <a:off x="4575352" y="1467599"/>
            <a:ext cx="8505648" cy="8350166"/>
            <a:chOff x="9144000" y="1822534"/>
            <a:chExt cx="7543800" cy="7327899"/>
          </a:xfrm>
        </p:grpSpPr>
        <p:sp>
          <p:nvSpPr>
            <p:cNvPr id="7" name="楕円 6">
              <a:extLst>
                <a:ext uri="{FF2B5EF4-FFF2-40B4-BE49-F238E27FC236}">
                  <a16:creationId xmlns:a16="http://schemas.microsoft.com/office/drawing/2014/main" id="{5CD45673-FDFD-48BE-B843-F1C0B3842AAA}"/>
                </a:ext>
              </a:extLst>
            </p:cNvPr>
            <p:cNvSpPr/>
            <p:nvPr/>
          </p:nvSpPr>
          <p:spPr>
            <a:xfrm>
              <a:off x="9144000" y="1822534"/>
              <a:ext cx="7543800" cy="7327899"/>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楕円 7">
              <a:extLst>
                <a:ext uri="{FF2B5EF4-FFF2-40B4-BE49-F238E27FC236}">
                  <a16:creationId xmlns:a16="http://schemas.microsoft.com/office/drawing/2014/main" id="{9B46B200-A22D-434D-A06E-015F3C21875B}"/>
                </a:ext>
              </a:extLst>
            </p:cNvPr>
            <p:cNvSpPr/>
            <p:nvPr/>
          </p:nvSpPr>
          <p:spPr>
            <a:xfrm>
              <a:off x="11422373" y="3892392"/>
              <a:ext cx="2986799" cy="2884847"/>
            </a:xfrm>
            <a:prstGeom prst="ellipse">
              <a:avLst/>
            </a:prstGeom>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rtlCol="0" anchor="ctr"/>
            <a:lstStyle/>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ホットペッパー</a:t>
              </a:r>
              <a:endPar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サービス</a:t>
              </a:r>
            </a:p>
          </p:txBody>
        </p:sp>
      </p:grpSp>
      <p:sp>
        <p:nvSpPr>
          <p:cNvPr id="3" name="タイトル 2">
            <a:extLst>
              <a:ext uri="{FF2B5EF4-FFF2-40B4-BE49-F238E27FC236}">
                <a16:creationId xmlns:a16="http://schemas.microsoft.com/office/drawing/2014/main" id="{12FC476F-BD5B-4F2E-88BD-CF6D430B342B}"/>
              </a:ext>
            </a:extLst>
          </p:cNvPr>
          <p:cNvSpPr>
            <a:spLocks noGrp="1"/>
          </p:cNvSpPr>
          <p:nvPr>
            <p:ph type="title"/>
          </p:nvPr>
        </p:nvSpPr>
        <p:spPr/>
        <p:txBody>
          <a:bodyPr/>
          <a:lstStyle/>
          <a:p>
            <a:r>
              <a:rPr kumimoji="1" lang="ja-JP" altLang="en-US"/>
              <a:t>ソリューション構造</a:t>
            </a:r>
          </a:p>
        </p:txBody>
      </p:sp>
      <p:sp>
        <p:nvSpPr>
          <p:cNvPr id="9" name="楕円 8">
            <a:extLst>
              <a:ext uri="{FF2B5EF4-FFF2-40B4-BE49-F238E27FC236}">
                <a16:creationId xmlns:a16="http://schemas.microsoft.com/office/drawing/2014/main" id="{25C30323-C6A9-44E9-86A4-5B5485DFA6BE}"/>
              </a:ext>
            </a:extLst>
          </p:cNvPr>
          <p:cNvSpPr/>
          <p:nvPr/>
        </p:nvSpPr>
        <p:spPr>
          <a:xfrm>
            <a:off x="4773878" y="4437055"/>
            <a:ext cx="2171818" cy="2065599"/>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rPr>
              <a:t>HatPepper</a:t>
            </a:r>
          </a:p>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アプリ</a:t>
            </a:r>
          </a:p>
        </p:txBody>
      </p:sp>
    </p:spTree>
    <p:extLst>
      <p:ext uri="{BB962C8B-B14F-4D97-AF65-F5344CB8AC3E}">
        <p14:creationId xmlns:p14="http://schemas.microsoft.com/office/powerpoint/2010/main" val="13939865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3">
            <a:extLst>
              <a:ext uri="{FF2B5EF4-FFF2-40B4-BE49-F238E27FC236}">
                <a16:creationId xmlns:a16="http://schemas.microsoft.com/office/drawing/2014/main" id="{024E36DC-A284-4442-BB09-16714DA040F2}"/>
              </a:ext>
            </a:extLst>
          </p:cNvPr>
          <p:cNvSpPr>
            <a:spLocks noGrp="1"/>
          </p:cNvSpPr>
          <p:nvPr>
            <p:ph type="subTitle" idx="1"/>
          </p:nvPr>
        </p:nvSpPr>
        <p:spPr/>
        <p:txBody>
          <a:bodyPr/>
          <a:lstStyle/>
          <a:p>
            <a:r>
              <a:rPr kumimoji="1" lang="ja-JP" altLang="en-US"/>
              <a:t>適切な関係性は背景によって変化する</a:t>
            </a:r>
          </a:p>
        </p:txBody>
      </p:sp>
    </p:spTree>
    <p:extLst>
      <p:ext uri="{BB962C8B-B14F-4D97-AF65-F5344CB8AC3E}">
        <p14:creationId xmlns:p14="http://schemas.microsoft.com/office/powerpoint/2010/main" val="1496040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字幕 4">
            <a:extLst>
              <a:ext uri="{FF2B5EF4-FFF2-40B4-BE49-F238E27FC236}">
                <a16:creationId xmlns:a16="http://schemas.microsoft.com/office/drawing/2014/main" id="{6024D3DE-AE00-4C10-8D6E-F4922697C5D6}"/>
              </a:ext>
            </a:extLst>
          </p:cNvPr>
          <p:cNvSpPr>
            <a:spLocks noGrp="1"/>
          </p:cNvSpPr>
          <p:nvPr>
            <p:ph type="subTitle" idx="1"/>
          </p:nvPr>
        </p:nvSpPr>
        <p:spPr/>
        <p:txBody>
          <a:bodyPr/>
          <a:lstStyle/>
          <a:p>
            <a:r>
              <a:rPr kumimoji="1" lang="ja-JP" altLang="en-US"/>
              <a:t>この図が良くできてい過ぎて誤解を招く</a:t>
            </a:r>
          </a:p>
        </p:txBody>
      </p:sp>
    </p:spTree>
    <p:extLst>
      <p:ext uri="{BB962C8B-B14F-4D97-AF65-F5344CB8AC3E}">
        <p14:creationId xmlns:p14="http://schemas.microsoft.com/office/powerpoint/2010/main" val="8817677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2FC476F-BD5B-4F2E-88BD-CF6D430B342B}"/>
              </a:ext>
            </a:extLst>
          </p:cNvPr>
          <p:cNvSpPr>
            <a:spLocks noGrp="1"/>
          </p:cNvSpPr>
          <p:nvPr>
            <p:ph type="title"/>
          </p:nvPr>
        </p:nvSpPr>
        <p:spPr/>
        <p:txBody>
          <a:bodyPr/>
          <a:lstStyle/>
          <a:p>
            <a:r>
              <a:rPr kumimoji="1" lang="ja-JP" altLang="en-US"/>
              <a:t>ソリューション構造</a:t>
            </a:r>
          </a:p>
        </p:txBody>
      </p:sp>
      <p:grpSp>
        <p:nvGrpSpPr>
          <p:cNvPr id="4" name="グループ化 3">
            <a:extLst>
              <a:ext uri="{FF2B5EF4-FFF2-40B4-BE49-F238E27FC236}">
                <a16:creationId xmlns:a16="http://schemas.microsoft.com/office/drawing/2014/main" id="{7D9F5A44-480B-491C-9DE5-6B862EE85B3E}"/>
              </a:ext>
            </a:extLst>
          </p:cNvPr>
          <p:cNvGrpSpPr/>
          <p:nvPr/>
        </p:nvGrpSpPr>
        <p:grpSpPr>
          <a:xfrm>
            <a:off x="5680252" y="3627264"/>
            <a:ext cx="6613348" cy="6190501"/>
            <a:chOff x="4575352" y="1467599"/>
            <a:chExt cx="8505648" cy="8350166"/>
          </a:xfrm>
        </p:grpSpPr>
        <p:sp>
          <p:nvSpPr>
            <p:cNvPr id="7" name="楕円 6">
              <a:extLst>
                <a:ext uri="{FF2B5EF4-FFF2-40B4-BE49-F238E27FC236}">
                  <a16:creationId xmlns:a16="http://schemas.microsoft.com/office/drawing/2014/main" id="{5CD45673-FDFD-48BE-B843-F1C0B3842AAA}"/>
                </a:ext>
              </a:extLst>
            </p:cNvPr>
            <p:cNvSpPr/>
            <p:nvPr/>
          </p:nvSpPr>
          <p:spPr>
            <a:xfrm>
              <a:off x="4575352" y="1467599"/>
              <a:ext cx="8505648" cy="8350166"/>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楕円 7">
              <a:extLst>
                <a:ext uri="{FF2B5EF4-FFF2-40B4-BE49-F238E27FC236}">
                  <a16:creationId xmlns:a16="http://schemas.microsoft.com/office/drawing/2014/main" id="{9B46B200-A22D-434D-A06E-015F3C21875B}"/>
                </a:ext>
              </a:extLst>
            </p:cNvPr>
            <p:cNvSpPr/>
            <p:nvPr/>
          </p:nvSpPr>
          <p:spPr>
            <a:xfrm>
              <a:off x="7144222" y="3826209"/>
              <a:ext cx="3367621" cy="3287293"/>
            </a:xfrm>
            <a:prstGeom prst="ellipse">
              <a:avLst/>
            </a:prstGeom>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rtlCol="0" anchor="ctr"/>
            <a:lstStyle/>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ホットペッパー</a:t>
              </a:r>
              <a:endPar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サービス</a:t>
              </a:r>
            </a:p>
          </p:txBody>
        </p:sp>
        <p:sp>
          <p:nvSpPr>
            <p:cNvPr id="9" name="楕円 8">
              <a:extLst>
                <a:ext uri="{FF2B5EF4-FFF2-40B4-BE49-F238E27FC236}">
                  <a16:creationId xmlns:a16="http://schemas.microsoft.com/office/drawing/2014/main" id="{25C30323-C6A9-44E9-86A4-5B5485DFA6BE}"/>
                </a:ext>
              </a:extLst>
            </p:cNvPr>
            <p:cNvSpPr/>
            <p:nvPr/>
          </p:nvSpPr>
          <p:spPr>
            <a:xfrm>
              <a:off x="4674616" y="4321255"/>
              <a:ext cx="2370344" cy="2297198"/>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rPr>
                <a:t>HatPepper</a:t>
              </a:r>
            </a:p>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アプリ</a:t>
              </a:r>
            </a:p>
          </p:txBody>
        </p:sp>
      </p:grpSp>
      <p:sp>
        <p:nvSpPr>
          <p:cNvPr id="10" name="テキスト ボックス 9">
            <a:extLst>
              <a:ext uri="{FF2B5EF4-FFF2-40B4-BE49-F238E27FC236}">
                <a16:creationId xmlns:a16="http://schemas.microsoft.com/office/drawing/2014/main" id="{FBB7F5DD-E359-46B2-8BEF-7C60CA7FE52B}"/>
              </a:ext>
            </a:extLst>
          </p:cNvPr>
          <p:cNvSpPr txBox="1"/>
          <p:nvPr/>
        </p:nvSpPr>
        <p:spPr>
          <a:xfrm>
            <a:off x="455257" y="1603752"/>
            <a:ext cx="16676360" cy="1446550"/>
          </a:xfrm>
          <a:prstGeom prst="rect">
            <a:avLst/>
          </a:prstGeom>
          <a:noFill/>
        </p:spPr>
        <p:txBody>
          <a:bodyPr wrap="none" rtlCol="0">
            <a:spAutoFit/>
          </a:bodyPr>
          <a:lstStyle/>
          <a:p>
            <a:r>
              <a:rPr kumimoji="1" lang="en-US" altLang="ja-JP" sz="4400">
                <a:solidFill>
                  <a:schemeClr val="tx1">
                    <a:lumMod val="75000"/>
                    <a:lumOff val="25000"/>
                  </a:schemeClr>
                </a:solidFill>
                <a:latin typeface="+mn-ea"/>
                <a:cs typeface="Open Sans Light" panose="020B0306030504020204" pitchFamily="34" charset="0"/>
              </a:rPr>
              <a:t>【</a:t>
            </a:r>
            <a:r>
              <a:rPr kumimoji="1" lang="ja-JP" altLang="en-US" sz="4400">
                <a:solidFill>
                  <a:schemeClr val="tx1">
                    <a:lumMod val="75000"/>
                    <a:lumOff val="25000"/>
                  </a:schemeClr>
                </a:solidFill>
                <a:latin typeface="+mn-ea"/>
                <a:cs typeface="Open Sans Light" panose="020B0306030504020204" pitchFamily="34" charset="0"/>
              </a:rPr>
              <a:t>背景</a:t>
            </a:r>
            <a:r>
              <a:rPr kumimoji="1" lang="en-US" altLang="ja-JP" sz="4400">
                <a:solidFill>
                  <a:schemeClr val="tx1">
                    <a:lumMod val="75000"/>
                    <a:lumOff val="25000"/>
                  </a:schemeClr>
                </a:solidFill>
                <a:latin typeface="+mn-ea"/>
                <a:cs typeface="Open Sans Light" panose="020B0306030504020204" pitchFamily="34" charset="0"/>
              </a:rPr>
              <a:t>】</a:t>
            </a:r>
          </a:p>
          <a:p>
            <a:pPr lvl="1"/>
            <a:r>
              <a:rPr kumimoji="1" lang="ja-JP" altLang="en-US" sz="4400">
                <a:solidFill>
                  <a:schemeClr val="tx1">
                    <a:lumMod val="75000"/>
                    <a:lumOff val="25000"/>
                  </a:schemeClr>
                </a:solidFill>
                <a:latin typeface="+mn-ea"/>
                <a:cs typeface="Open Sans Light" panose="020B0306030504020204" pitchFamily="34" charset="0"/>
              </a:rPr>
              <a:t>ホットペッパーを便利に利用するアプリケーションが欲しい！</a:t>
            </a:r>
            <a:endParaRPr kumimoji="1" lang="ja-JP" altLang="en-US" sz="4400" baseline="30000">
              <a:solidFill>
                <a:schemeClr val="tx1">
                  <a:lumMod val="75000"/>
                  <a:lumOff val="25000"/>
                </a:schemeClr>
              </a:solidFill>
              <a:latin typeface="+mn-ea"/>
              <a:cs typeface="Open Sans Light" panose="020B0306030504020204" pitchFamily="34" charset="0"/>
            </a:endParaRPr>
          </a:p>
        </p:txBody>
      </p:sp>
      <p:grpSp>
        <p:nvGrpSpPr>
          <p:cNvPr id="11" name="グループ化 10">
            <a:extLst>
              <a:ext uri="{FF2B5EF4-FFF2-40B4-BE49-F238E27FC236}">
                <a16:creationId xmlns:a16="http://schemas.microsoft.com/office/drawing/2014/main" id="{CE99D67D-8FF0-4FEA-9C16-221FC1E00E09}"/>
              </a:ext>
            </a:extLst>
          </p:cNvPr>
          <p:cNvGrpSpPr/>
          <p:nvPr/>
        </p:nvGrpSpPr>
        <p:grpSpPr>
          <a:xfrm>
            <a:off x="12978709" y="5448180"/>
            <a:ext cx="4413913" cy="3327520"/>
            <a:chOff x="13575324" y="1519959"/>
            <a:chExt cx="4413913" cy="3327520"/>
          </a:xfrm>
        </p:grpSpPr>
        <p:sp>
          <p:nvSpPr>
            <p:cNvPr id="12" name="正方形/長方形 11">
              <a:extLst>
                <a:ext uri="{FF2B5EF4-FFF2-40B4-BE49-F238E27FC236}">
                  <a16:creationId xmlns:a16="http://schemas.microsoft.com/office/drawing/2014/main" id="{5A17B5BD-2DDD-4D47-9D7A-50697F478BBF}"/>
                </a:ext>
              </a:extLst>
            </p:cNvPr>
            <p:cNvSpPr/>
            <p:nvPr/>
          </p:nvSpPr>
          <p:spPr>
            <a:xfrm>
              <a:off x="13575324" y="1519959"/>
              <a:ext cx="4396448" cy="33275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 1c light" panose="020B0403020203020207" pitchFamily="50" charset="-128"/>
                <a:ea typeface="M+ 1c light" panose="020B0403020203020207" pitchFamily="50" charset="-128"/>
                <a:cs typeface="M+ 1c light" panose="020B0403020203020207" pitchFamily="50" charset="-128"/>
              </a:endParaRPr>
            </a:p>
          </p:txBody>
        </p:sp>
        <p:sp>
          <p:nvSpPr>
            <p:cNvPr id="13" name="テキスト ボックス 12">
              <a:extLst>
                <a:ext uri="{FF2B5EF4-FFF2-40B4-BE49-F238E27FC236}">
                  <a16:creationId xmlns:a16="http://schemas.microsoft.com/office/drawing/2014/main" id="{1CF1190A-A370-4499-B0BD-15B90EC8C6A3}"/>
                </a:ext>
              </a:extLst>
            </p:cNvPr>
            <p:cNvSpPr txBox="1"/>
            <p:nvPr/>
          </p:nvSpPr>
          <p:spPr>
            <a:xfrm>
              <a:off x="13827551" y="1751982"/>
              <a:ext cx="1107996"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凡例</a:t>
              </a:r>
            </a:p>
          </p:txBody>
        </p:sp>
        <p:grpSp>
          <p:nvGrpSpPr>
            <p:cNvPr id="14" name="グループ化 13">
              <a:extLst>
                <a:ext uri="{FF2B5EF4-FFF2-40B4-BE49-F238E27FC236}">
                  <a16:creationId xmlns:a16="http://schemas.microsoft.com/office/drawing/2014/main" id="{0FA568C2-4F43-49DD-9AE7-050D7E100B19}"/>
                </a:ext>
              </a:extLst>
            </p:cNvPr>
            <p:cNvGrpSpPr/>
            <p:nvPr/>
          </p:nvGrpSpPr>
          <p:grpSpPr>
            <a:xfrm>
              <a:off x="14009868" y="2573174"/>
              <a:ext cx="3979369" cy="1653724"/>
              <a:chOff x="13636780" y="1318570"/>
              <a:chExt cx="3979369" cy="1653724"/>
            </a:xfrm>
          </p:grpSpPr>
          <p:grpSp>
            <p:nvGrpSpPr>
              <p:cNvPr id="18" name="グループ化 17">
                <a:extLst>
                  <a:ext uri="{FF2B5EF4-FFF2-40B4-BE49-F238E27FC236}">
                    <a16:creationId xmlns:a16="http://schemas.microsoft.com/office/drawing/2014/main" id="{24A0CEFE-A728-4E3B-B58D-6E13796CD1D6}"/>
                  </a:ext>
                </a:extLst>
              </p:cNvPr>
              <p:cNvGrpSpPr/>
              <p:nvPr/>
            </p:nvGrpSpPr>
            <p:grpSpPr>
              <a:xfrm>
                <a:off x="13636780" y="1318570"/>
                <a:ext cx="3979369" cy="770016"/>
                <a:chOff x="13636780" y="1318570"/>
                <a:chExt cx="3979369" cy="770016"/>
              </a:xfrm>
            </p:grpSpPr>
            <p:sp>
              <p:nvSpPr>
                <p:cNvPr id="22" name="矢印: 右 7">
                  <a:extLst>
                    <a:ext uri="{FF2B5EF4-FFF2-40B4-BE49-F238E27FC236}">
                      <a16:creationId xmlns:a16="http://schemas.microsoft.com/office/drawing/2014/main" id="{EBEBE305-1C05-411C-AD1F-C578D08E5907}"/>
                    </a:ext>
                  </a:extLst>
                </p:cNvPr>
                <p:cNvSpPr/>
                <p:nvPr/>
              </p:nvSpPr>
              <p:spPr>
                <a:xfrm>
                  <a:off x="13636780" y="1318570"/>
                  <a:ext cx="1024714" cy="770016"/>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3" name="テキスト ボックス 22">
                  <a:extLst>
                    <a:ext uri="{FF2B5EF4-FFF2-40B4-BE49-F238E27FC236}">
                      <a16:creationId xmlns:a16="http://schemas.microsoft.com/office/drawing/2014/main" id="{1B7927F5-49E1-40CA-B814-2297E74CFD0D}"/>
                    </a:ext>
                  </a:extLst>
                </p:cNvPr>
                <p:cNvSpPr txBox="1"/>
                <p:nvPr/>
              </p:nvSpPr>
              <p:spPr>
                <a:xfrm>
                  <a:off x="14661494" y="1379844"/>
                  <a:ext cx="2954655"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自社サービス</a:t>
                  </a:r>
                </a:p>
              </p:txBody>
            </p:sp>
          </p:grpSp>
          <p:grpSp>
            <p:nvGrpSpPr>
              <p:cNvPr id="19" name="グループ化 18">
                <a:extLst>
                  <a:ext uri="{FF2B5EF4-FFF2-40B4-BE49-F238E27FC236}">
                    <a16:creationId xmlns:a16="http://schemas.microsoft.com/office/drawing/2014/main" id="{12CDA9CE-C72B-49E8-91BA-386DC5818596}"/>
                  </a:ext>
                </a:extLst>
              </p:cNvPr>
              <p:cNvGrpSpPr/>
              <p:nvPr/>
            </p:nvGrpSpPr>
            <p:grpSpPr>
              <a:xfrm>
                <a:off x="13636780" y="2202278"/>
                <a:ext cx="3979369" cy="770016"/>
                <a:chOff x="13636780" y="1318570"/>
                <a:chExt cx="3979369" cy="770016"/>
              </a:xfrm>
            </p:grpSpPr>
            <p:sp>
              <p:nvSpPr>
                <p:cNvPr id="20" name="楕円 19">
                  <a:extLst>
                    <a:ext uri="{FF2B5EF4-FFF2-40B4-BE49-F238E27FC236}">
                      <a16:creationId xmlns:a16="http://schemas.microsoft.com/office/drawing/2014/main" id="{64BB54FB-B8AE-47EC-B217-0B453A4F3223}"/>
                    </a:ext>
                  </a:extLst>
                </p:cNvPr>
                <p:cNvSpPr/>
                <p:nvPr/>
              </p:nvSpPr>
              <p:spPr>
                <a:xfrm>
                  <a:off x="13636780" y="1318570"/>
                  <a:ext cx="1024714" cy="770016"/>
                </a:xfrm>
                <a:prstGeom prst="ellipse">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1" name="テキスト ボックス 20">
                  <a:extLst>
                    <a:ext uri="{FF2B5EF4-FFF2-40B4-BE49-F238E27FC236}">
                      <a16:creationId xmlns:a16="http://schemas.microsoft.com/office/drawing/2014/main" id="{3A417944-47AF-46D5-950A-813053DCCB7B}"/>
                    </a:ext>
                  </a:extLst>
                </p:cNvPr>
                <p:cNvSpPr txBox="1"/>
                <p:nvPr/>
              </p:nvSpPr>
              <p:spPr>
                <a:xfrm>
                  <a:off x="14661494" y="1379844"/>
                  <a:ext cx="2954655"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他社サービス</a:t>
                  </a:r>
                </a:p>
              </p:txBody>
            </p:sp>
          </p:grpSp>
        </p:grpSp>
      </p:grpSp>
    </p:spTree>
    <p:extLst>
      <p:ext uri="{BB962C8B-B14F-4D97-AF65-F5344CB8AC3E}">
        <p14:creationId xmlns:p14="http://schemas.microsoft.com/office/powerpoint/2010/main" val="33672907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2FC476F-BD5B-4F2E-88BD-CF6D430B342B}"/>
              </a:ext>
            </a:extLst>
          </p:cNvPr>
          <p:cNvSpPr>
            <a:spLocks noGrp="1"/>
          </p:cNvSpPr>
          <p:nvPr>
            <p:ph type="title"/>
          </p:nvPr>
        </p:nvSpPr>
        <p:spPr/>
        <p:txBody>
          <a:bodyPr/>
          <a:lstStyle/>
          <a:p>
            <a:r>
              <a:rPr kumimoji="1" lang="ja-JP" altLang="en-US"/>
              <a:t>ソリューション構造</a:t>
            </a:r>
          </a:p>
        </p:txBody>
      </p:sp>
      <p:grpSp>
        <p:nvGrpSpPr>
          <p:cNvPr id="4" name="グループ化 3">
            <a:extLst>
              <a:ext uri="{FF2B5EF4-FFF2-40B4-BE49-F238E27FC236}">
                <a16:creationId xmlns:a16="http://schemas.microsoft.com/office/drawing/2014/main" id="{7D9F5A44-480B-491C-9DE5-6B862EE85B3E}"/>
              </a:ext>
            </a:extLst>
          </p:cNvPr>
          <p:cNvGrpSpPr/>
          <p:nvPr/>
        </p:nvGrpSpPr>
        <p:grpSpPr>
          <a:xfrm>
            <a:off x="4914900" y="2946400"/>
            <a:ext cx="7378700" cy="6871365"/>
            <a:chOff x="4575352" y="1467599"/>
            <a:chExt cx="8505648" cy="8350166"/>
          </a:xfrm>
        </p:grpSpPr>
        <p:sp>
          <p:nvSpPr>
            <p:cNvPr id="7" name="楕円 6">
              <a:extLst>
                <a:ext uri="{FF2B5EF4-FFF2-40B4-BE49-F238E27FC236}">
                  <a16:creationId xmlns:a16="http://schemas.microsoft.com/office/drawing/2014/main" id="{5CD45673-FDFD-48BE-B843-F1C0B3842AAA}"/>
                </a:ext>
              </a:extLst>
            </p:cNvPr>
            <p:cNvSpPr/>
            <p:nvPr/>
          </p:nvSpPr>
          <p:spPr>
            <a:xfrm>
              <a:off x="4575352" y="1467599"/>
              <a:ext cx="8505648" cy="8350166"/>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楕円 7">
              <a:extLst>
                <a:ext uri="{FF2B5EF4-FFF2-40B4-BE49-F238E27FC236}">
                  <a16:creationId xmlns:a16="http://schemas.microsoft.com/office/drawing/2014/main" id="{9B46B200-A22D-434D-A06E-015F3C21875B}"/>
                </a:ext>
              </a:extLst>
            </p:cNvPr>
            <p:cNvSpPr/>
            <p:nvPr/>
          </p:nvSpPr>
          <p:spPr>
            <a:xfrm>
              <a:off x="7144222" y="3826209"/>
              <a:ext cx="3367621" cy="3287293"/>
            </a:xfrm>
            <a:prstGeom prst="ellipse">
              <a:avLst/>
            </a:prstGeom>
            <a:solidFill>
              <a:srgbClr val="A1FCB9"/>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rtlCol="0" anchor="ctr"/>
            <a:lstStyle/>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飲食店横断検索</a:t>
              </a:r>
              <a:endPar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アプリ</a:t>
              </a:r>
            </a:p>
          </p:txBody>
        </p:sp>
      </p:grpSp>
      <p:sp>
        <p:nvSpPr>
          <p:cNvPr id="11" name="テキスト ボックス 10">
            <a:extLst>
              <a:ext uri="{FF2B5EF4-FFF2-40B4-BE49-F238E27FC236}">
                <a16:creationId xmlns:a16="http://schemas.microsoft.com/office/drawing/2014/main" id="{71636760-3934-4A27-AD6C-0595F1FFA726}"/>
              </a:ext>
            </a:extLst>
          </p:cNvPr>
          <p:cNvSpPr txBox="1"/>
          <p:nvPr/>
        </p:nvSpPr>
        <p:spPr>
          <a:xfrm>
            <a:off x="455257" y="1603752"/>
            <a:ext cx="14419332" cy="1446550"/>
          </a:xfrm>
          <a:prstGeom prst="rect">
            <a:avLst/>
          </a:prstGeom>
          <a:noFill/>
        </p:spPr>
        <p:txBody>
          <a:bodyPr wrap="none" rtlCol="0">
            <a:spAutoFit/>
          </a:bodyPr>
          <a:lstStyle/>
          <a:p>
            <a:r>
              <a:rPr kumimoji="1" lang="en-US" altLang="ja-JP" sz="4400">
                <a:solidFill>
                  <a:schemeClr val="tx1">
                    <a:lumMod val="75000"/>
                    <a:lumOff val="25000"/>
                  </a:schemeClr>
                </a:solidFill>
                <a:latin typeface="+mn-ea"/>
                <a:cs typeface="Open Sans Light" panose="020B0306030504020204" pitchFamily="34" charset="0"/>
              </a:rPr>
              <a:t>【</a:t>
            </a:r>
            <a:r>
              <a:rPr kumimoji="1" lang="ja-JP" altLang="en-US" sz="4400">
                <a:solidFill>
                  <a:schemeClr val="tx1">
                    <a:lumMod val="75000"/>
                    <a:lumOff val="25000"/>
                  </a:schemeClr>
                </a:solidFill>
                <a:latin typeface="+mn-ea"/>
                <a:cs typeface="Open Sans Light" panose="020B0306030504020204" pitchFamily="34" charset="0"/>
              </a:rPr>
              <a:t>背景</a:t>
            </a:r>
            <a:r>
              <a:rPr kumimoji="1" lang="en-US" altLang="ja-JP" sz="4400">
                <a:solidFill>
                  <a:schemeClr val="tx1">
                    <a:lumMod val="75000"/>
                    <a:lumOff val="25000"/>
                  </a:schemeClr>
                </a:solidFill>
                <a:latin typeface="+mn-ea"/>
                <a:cs typeface="Open Sans Light" panose="020B0306030504020204" pitchFamily="34" charset="0"/>
              </a:rPr>
              <a:t>】</a:t>
            </a:r>
          </a:p>
          <a:p>
            <a:pPr lvl="1"/>
            <a:r>
              <a:rPr kumimoji="1" lang="ja-JP" altLang="en-US" sz="4400">
                <a:solidFill>
                  <a:schemeClr val="tx1">
                    <a:lumMod val="75000"/>
                    <a:lumOff val="25000"/>
                  </a:schemeClr>
                </a:solidFill>
                <a:latin typeface="+mn-ea"/>
                <a:cs typeface="Open Sans Light" panose="020B0306030504020204" pitchFamily="34" charset="0"/>
              </a:rPr>
              <a:t>いろんな飲食店検索サービスを横断的に活用したい！</a:t>
            </a:r>
            <a:endParaRPr kumimoji="1" lang="ja-JP" altLang="en-US" sz="4400" baseline="30000">
              <a:solidFill>
                <a:schemeClr val="tx1">
                  <a:lumMod val="75000"/>
                  <a:lumOff val="25000"/>
                </a:schemeClr>
              </a:solidFill>
              <a:latin typeface="+mn-ea"/>
              <a:cs typeface="Open Sans Light" panose="020B0306030504020204" pitchFamily="34" charset="0"/>
            </a:endParaRPr>
          </a:p>
        </p:txBody>
      </p:sp>
      <p:sp>
        <p:nvSpPr>
          <p:cNvPr id="13" name="楕円 12">
            <a:extLst>
              <a:ext uri="{FF2B5EF4-FFF2-40B4-BE49-F238E27FC236}">
                <a16:creationId xmlns:a16="http://schemas.microsoft.com/office/drawing/2014/main" id="{5F7068EC-16F4-4F0B-A03C-AC4263E43BFC}"/>
              </a:ext>
            </a:extLst>
          </p:cNvPr>
          <p:cNvSpPr/>
          <p:nvPr/>
        </p:nvSpPr>
        <p:spPr>
          <a:xfrm>
            <a:off x="8912510" y="3304057"/>
            <a:ext cx="2056287" cy="1890368"/>
          </a:xfrm>
          <a:prstGeom prst="ellipse">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a:solidFill>
                  <a:schemeClr val="tx1"/>
                </a:solidFill>
                <a:latin typeface="M+ 1c light" panose="020B0403020204020204" pitchFamily="50" charset="-128"/>
                <a:ea typeface="M+ 1c light" panose="020B0403020204020204" pitchFamily="50" charset="-128"/>
                <a:cs typeface="M+ 1c light" panose="020B0403020204020204" pitchFamily="50" charset="-128"/>
              </a:rPr>
              <a:t>A</a:t>
            </a:r>
            <a:r>
              <a:rPr kumimoji="1" lang="ja-JP" altLang="en-US" sz="2400">
                <a:solidFill>
                  <a:schemeClr val="tx1"/>
                </a:solidFill>
                <a:latin typeface="M+ 1c light" panose="020B0403020204020204" pitchFamily="50" charset="-128"/>
                <a:ea typeface="M+ 1c light" panose="020B0403020204020204" pitchFamily="50" charset="-128"/>
                <a:cs typeface="M+ 1c light" panose="020B0403020204020204" pitchFamily="50" charset="-128"/>
              </a:rPr>
              <a:t>社</a:t>
            </a:r>
            <a:endParaRPr kumimoji="1" lang="en-US" altLang="ja-JP" sz="2400">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2400">
                <a:solidFill>
                  <a:schemeClr val="tx1"/>
                </a:solidFill>
                <a:latin typeface="M+ 1c light" panose="020B0403020204020204" pitchFamily="50" charset="-128"/>
                <a:ea typeface="M+ 1c light" panose="020B0403020204020204" pitchFamily="50" charset="-128"/>
                <a:cs typeface="M+ 1c light" panose="020B0403020204020204" pitchFamily="50" charset="-128"/>
              </a:rPr>
              <a:t>サービス</a:t>
            </a:r>
          </a:p>
        </p:txBody>
      </p:sp>
      <p:grpSp>
        <p:nvGrpSpPr>
          <p:cNvPr id="14" name="グループ化 13">
            <a:extLst>
              <a:ext uri="{FF2B5EF4-FFF2-40B4-BE49-F238E27FC236}">
                <a16:creationId xmlns:a16="http://schemas.microsoft.com/office/drawing/2014/main" id="{60896244-112F-4BEB-B12B-CD2A4DABBECD}"/>
              </a:ext>
            </a:extLst>
          </p:cNvPr>
          <p:cNvGrpSpPr/>
          <p:nvPr/>
        </p:nvGrpSpPr>
        <p:grpSpPr>
          <a:xfrm>
            <a:off x="12978709" y="5448180"/>
            <a:ext cx="4413913" cy="3327520"/>
            <a:chOff x="13575324" y="1519959"/>
            <a:chExt cx="4413913" cy="3327520"/>
          </a:xfrm>
        </p:grpSpPr>
        <p:sp>
          <p:nvSpPr>
            <p:cNvPr id="15" name="正方形/長方形 14">
              <a:extLst>
                <a:ext uri="{FF2B5EF4-FFF2-40B4-BE49-F238E27FC236}">
                  <a16:creationId xmlns:a16="http://schemas.microsoft.com/office/drawing/2014/main" id="{9E5C3B19-2228-4FB7-8489-AD882EBD0107}"/>
                </a:ext>
              </a:extLst>
            </p:cNvPr>
            <p:cNvSpPr/>
            <p:nvPr/>
          </p:nvSpPr>
          <p:spPr>
            <a:xfrm>
              <a:off x="13575324" y="1519959"/>
              <a:ext cx="4396448" cy="33275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 1c light" panose="020B0403020203020207" pitchFamily="50" charset="-128"/>
                <a:ea typeface="M+ 1c light" panose="020B0403020203020207" pitchFamily="50" charset="-128"/>
                <a:cs typeface="M+ 1c light" panose="020B0403020203020207" pitchFamily="50" charset="-128"/>
              </a:endParaRPr>
            </a:p>
          </p:txBody>
        </p:sp>
        <p:sp>
          <p:nvSpPr>
            <p:cNvPr id="16" name="テキスト ボックス 15">
              <a:extLst>
                <a:ext uri="{FF2B5EF4-FFF2-40B4-BE49-F238E27FC236}">
                  <a16:creationId xmlns:a16="http://schemas.microsoft.com/office/drawing/2014/main" id="{468FCB1E-D213-41CE-B176-2A94E5C3F149}"/>
                </a:ext>
              </a:extLst>
            </p:cNvPr>
            <p:cNvSpPr txBox="1"/>
            <p:nvPr/>
          </p:nvSpPr>
          <p:spPr>
            <a:xfrm>
              <a:off x="13827551" y="1751982"/>
              <a:ext cx="1107996"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凡例</a:t>
              </a:r>
            </a:p>
          </p:txBody>
        </p:sp>
        <p:grpSp>
          <p:nvGrpSpPr>
            <p:cNvPr id="17" name="グループ化 16">
              <a:extLst>
                <a:ext uri="{FF2B5EF4-FFF2-40B4-BE49-F238E27FC236}">
                  <a16:creationId xmlns:a16="http://schemas.microsoft.com/office/drawing/2014/main" id="{68F4D7B9-E77B-4AD4-99E7-8E8848FC20EF}"/>
                </a:ext>
              </a:extLst>
            </p:cNvPr>
            <p:cNvGrpSpPr/>
            <p:nvPr/>
          </p:nvGrpSpPr>
          <p:grpSpPr>
            <a:xfrm>
              <a:off x="14009868" y="2573174"/>
              <a:ext cx="3979369" cy="1653724"/>
              <a:chOff x="13636780" y="1318570"/>
              <a:chExt cx="3979369" cy="1653724"/>
            </a:xfrm>
          </p:grpSpPr>
          <p:grpSp>
            <p:nvGrpSpPr>
              <p:cNvPr id="18" name="グループ化 17">
                <a:extLst>
                  <a:ext uri="{FF2B5EF4-FFF2-40B4-BE49-F238E27FC236}">
                    <a16:creationId xmlns:a16="http://schemas.microsoft.com/office/drawing/2014/main" id="{DC0C699F-1648-4B81-9C45-AD296284B24C}"/>
                  </a:ext>
                </a:extLst>
              </p:cNvPr>
              <p:cNvGrpSpPr/>
              <p:nvPr/>
            </p:nvGrpSpPr>
            <p:grpSpPr>
              <a:xfrm>
                <a:off x="13636780" y="1318570"/>
                <a:ext cx="3979369" cy="770016"/>
                <a:chOff x="13636780" y="1318570"/>
                <a:chExt cx="3979369" cy="770016"/>
              </a:xfrm>
            </p:grpSpPr>
            <p:sp>
              <p:nvSpPr>
                <p:cNvPr id="22" name="矢印: 右 7">
                  <a:extLst>
                    <a:ext uri="{FF2B5EF4-FFF2-40B4-BE49-F238E27FC236}">
                      <a16:creationId xmlns:a16="http://schemas.microsoft.com/office/drawing/2014/main" id="{E16C1813-3746-4BA2-99F2-38A49842F5F2}"/>
                    </a:ext>
                  </a:extLst>
                </p:cNvPr>
                <p:cNvSpPr/>
                <p:nvPr/>
              </p:nvSpPr>
              <p:spPr>
                <a:xfrm>
                  <a:off x="13636780" y="1318570"/>
                  <a:ext cx="1024714" cy="770016"/>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3" name="テキスト ボックス 22">
                  <a:extLst>
                    <a:ext uri="{FF2B5EF4-FFF2-40B4-BE49-F238E27FC236}">
                      <a16:creationId xmlns:a16="http://schemas.microsoft.com/office/drawing/2014/main" id="{A1815D49-A7D1-4B56-A1D5-C1D46EA5B29F}"/>
                    </a:ext>
                  </a:extLst>
                </p:cNvPr>
                <p:cNvSpPr txBox="1"/>
                <p:nvPr/>
              </p:nvSpPr>
              <p:spPr>
                <a:xfrm>
                  <a:off x="14661494" y="1379844"/>
                  <a:ext cx="2954655"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自社サービス</a:t>
                  </a:r>
                </a:p>
              </p:txBody>
            </p:sp>
          </p:grpSp>
          <p:grpSp>
            <p:nvGrpSpPr>
              <p:cNvPr id="19" name="グループ化 18">
                <a:extLst>
                  <a:ext uri="{FF2B5EF4-FFF2-40B4-BE49-F238E27FC236}">
                    <a16:creationId xmlns:a16="http://schemas.microsoft.com/office/drawing/2014/main" id="{CBCEABAE-5895-4A14-B428-9A7E5291E4F4}"/>
                  </a:ext>
                </a:extLst>
              </p:cNvPr>
              <p:cNvGrpSpPr/>
              <p:nvPr/>
            </p:nvGrpSpPr>
            <p:grpSpPr>
              <a:xfrm>
                <a:off x="13636780" y="2202278"/>
                <a:ext cx="3979369" cy="770016"/>
                <a:chOff x="13636780" y="1318570"/>
                <a:chExt cx="3979369" cy="770016"/>
              </a:xfrm>
            </p:grpSpPr>
            <p:sp>
              <p:nvSpPr>
                <p:cNvPr id="20" name="楕円 19">
                  <a:extLst>
                    <a:ext uri="{FF2B5EF4-FFF2-40B4-BE49-F238E27FC236}">
                      <a16:creationId xmlns:a16="http://schemas.microsoft.com/office/drawing/2014/main" id="{E5B7B3AD-0237-4DC4-BF6C-085F6441A7BD}"/>
                    </a:ext>
                  </a:extLst>
                </p:cNvPr>
                <p:cNvSpPr/>
                <p:nvPr/>
              </p:nvSpPr>
              <p:spPr>
                <a:xfrm>
                  <a:off x="13636780" y="1318570"/>
                  <a:ext cx="1024714" cy="770016"/>
                </a:xfrm>
                <a:prstGeom prst="ellipse">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1" name="テキスト ボックス 20">
                  <a:extLst>
                    <a:ext uri="{FF2B5EF4-FFF2-40B4-BE49-F238E27FC236}">
                      <a16:creationId xmlns:a16="http://schemas.microsoft.com/office/drawing/2014/main" id="{3975A82B-729B-4780-A844-5CC16AAEA9B7}"/>
                    </a:ext>
                  </a:extLst>
                </p:cNvPr>
                <p:cNvSpPr txBox="1"/>
                <p:nvPr/>
              </p:nvSpPr>
              <p:spPr>
                <a:xfrm>
                  <a:off x="14661494" y="1379844"/>
                  <a:ext cx="2954655"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他社サービス</a:t>
                  </a:r>
                </a:p>
              </p:txBody>
            </p:sp>
          </p:grpSp>
        </p:grpSp>
      </p:grpSp>
      <p:sp>
        <p:nvSpPr>
          <p:cNvPr id="24" name="楕円 23">
            <a:extLst>
              <a:ext uri="{FF2B5EF4-FFF2-40B4-BE49-F238E27FC236}">
                <a16:creationId xmlns:a16="http://schemas.microsoft.com/office/drawing/2014/main" id="{7720408B-A0F8-471E-AD7E-0F91938C216C}"/>
              </a:ext>
            </a:extLst>
          </p:cNvPr>
          <p:cNvSpPr/>
          <p:nvPr/>
        </p:nvSpPr>
        <p:spPr>
          <a:xfrm>
            <a:off x="10150952" y="5294678"/>
            <a:ext cx="2056287" cy="1890368"/>
          </a:xfrm>
          <a:prstGeom prst="ellipse">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a:solidFill>
                  <a:schemeClr val="tx1"/>
                </a:solidFill>
                <a:latin typeface="M+ 1c light" panose="020B0403020204020204" pitchFamily="50" charset="-128"/>
                <a:ea typeface="M+ 1c light" panose="020B0403020204020204" pitchFamily="50" charset="-128"/>
                <a:cs typeface="M+ 1c light" panose="020B0403020204020204" pitchFamily="50" charset="-128"/>
              </a:rPr>
              <a:t>B</a:t>
            </a:r>
            <a:r>
              <a:rPr kumimoji="1" lang="ja-JP" altLang="en-US" sz="2400">
                <a:solidFill>
                  <a:schemeClr val="tx1"/>
                </a:solidFill>
                <a:latin typeface="M+ 1c light" panose="020B0403020204020204" pitchFamily="50" charset="-128"/>
                <a:ea typeface="M+ 1c light" panose="020B0403020204020204" pitchFamily="50" charset="-128"/>
                <a:cs typeface="M+ 1c light" panose="020B0403020204020204" pitchFamily="50" charset="-128"/>
              </a:rPr>
              <a:t>社</a:t>
            </a:r>
            <a:endParaRPr kumimoji="1" lang="en-US" altLang="ja-JP" sz="2400">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2400">
                <a:solidFill>
                  <a:schemeClr val="tx1"/>
                </a:solidFill>
                <a:latin typeface="M+ 1c light" panose="020B0403020204020204" pitchFamily="50" charset="-128"/>
                <a:ea typeface="M+ 1c light" panose="020B0403020204020204" pitchFamily="50" charset="-128"/>
                <a:cs typeface="M+ 1c light" panose="020B0403020204020204" pitchFamily="50" charset="-128"/>
              </a:rPr>
              <a:t>サービス</a:t>
            </a:r>
          </a:p>
        </p:txBody>
      </p:sp>
      <p:sp>
        <p:nvSpPr>
          <p:cNvPr id="25" name="楕円 24">
            <a:extLst>
              <a:ext uri="{FF2B5EF4-FFF2-40B4-BE49-F238E27FC236}">
                <a16:creationId xmlns:a16="http://schemas.microsoft.com/office/drawing/2014/main" id="{48AA2F4A-664F-436E-83F7-F671519BEF20}"/>
              </a:ext>
            </a:extLst>
          </p:cNvPr>
          <p:cNvSpPr/>
          <p:nvPr/>
        </p:nvSpPr>
        <p:spPr>
          <a:xfrm>
            <a:off x="9033268" y="7385103"/>
            <a:ext cx="2056287" cy="1890368"/>
          </a:xfrm>
          <a:prstGeom prst="ellipse">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a:solidFill>
                  <a:schemeClr val="tx1"/>
                </a:solidFill>
                <a:latin typeface="M+ 1c light" panose="020B0403020204020204" pitchFamily="50" charset="-128"/>
                <a:ea typeface="M+ 1c light" panose="020B0403020204020204" pitchFamily="50" charset="-128"/>
                <a:cs typeface="M+ 1c light" panose="020B0403020204020204" pitchFamily="50" charset="-128"/>
              </a:rPr>
              <a:t>C</a:t>
            </a:r>
            <a:r>
              <a:rPr kumimoji="1" lang="ja-JP" altLang="en-US" sz="2400">
                <a:solidFill>
                  <a:schemeClr val="tx1"/>
                </a:solidFill>
                <a:latin typeface="M+ 1c light" panose="020B0403020204020204" pitchFamily="50" charset="-128"/>
                <a:ea typeface="M+ 1c light" panose="020B0403020204020204" pitchFamily="50" charset="-128"/>
                <a:cs typeface="M+ 1c light" panose="020B0403020204020204" pitchFamily="50" charset="-128"/>
              </a:rPr>
              <a:t>社</a:t>
            </a:r>
            <a:endParaRPr kumimoji="1" lang="en-US" altLang="ja-JP" sz="2400">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2400">
                <a:solidFill>
                  <a:schemeClr val="tx1"/>
                </a:solidFill>
                <a:latin typeface="M+ 1c light" panose="020B0403020204020204" pitchFamily="50" charset="-128"/>
                <a:ea typeface="M+ 1c light" panose="020B0403020204020204" pitchFamily="50" charset="-128"/>
                <a:cs typeface="M+ 1c light" panose="020B0403020204020204" pitchFamily="50" charset="-128"/>
              </a:rPr>
              <a:t>サービス</a:t>
            </a:r>
          </a:p>
        </p:txBody>
      </p:sp>
    </p:spTree>
    <p:extLst>
      <p:ext uri="{BB962C8B-B14F-4D97-AF65-F5344CB8AC3E}">
        <p14:creationId xmlns:p14="http://schemas.microsoft.com/office/powerpoint/2010/main" val="22260046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2FC476F-BD5B-4F2E-88BD-CF6D430B342B}"/>
              </a:ext>
            </a:extLst>
          </p:cNvPr>
          <p:cNvSpPr>
            <a:spLocks noGrp="1"/>
          </p:cNvSpPr>
          <p:nvPr>
            <p:ph type="title"/>
          </p:nvPr>
        </p:nvSpPr>
        <p:spPr/>
        <p:txBody>
          <a:bodyPr/>
          <a:lstStyle/>
          <a:p>
            <a:r>
              <a:rPr kumimoji="1" lang="ja-JP" altLang="en-US"/>
              <a:t>ソリューション構造</a:t>
            </a:r>
          </a:p>
        </p:txBody>
      </p:sp>
      <p:grpSp>
        <p:nvGrpSpPr>
          <p:cNvPr id="4" name="グループ化 3">
            <a:extLst>
              <a:ext uri="{FF2B5EF4-FFF2-40B4-BE49-F238E27FC236}">
                <a16:creationId xmlns:a16="http://schemas.microsoft.com/office/drawing/2014/main" id="{7D9F5A44-480B-491C-9DE5-6B862EE85B3E}"/>
              </a:ext>
            </a:extLst>
          </p:cNvPr>
          <p:cNvGrpSpPr/>
          <p:nvPr/>
        </p:nvGrpSpPr>
        <p:grpSpPr>
          <a:xfrm>
            <a:off x="4914900" y="2946400"/>
            <a:ext cx="7378700" cy="6871365"/>
            <a:chOff x="4575352" y="1467599"/>
            <a:chExt cx="8505648" cy="8350166"/>
          </a:xfrm>
        </p:grpSpPr>
        <p:sp>
          <p:nvSpPr>
            <p:cNvPr id="7" name="楕円 6">
              <a:extLst>
                <a:ext uri="{FF2B5EF4-FFF2-40B4-BE49-F238E27FC236}">
                  <a16:creationId xmlns:a16="http://schemas.microsoft.com/office/drawing/2014/main" id="{5CD45673-FDFD-48BE-B843-F1C0B3842AAA}"/>
                </a:ext>
              </a:extLst>
            </p:cNvPr>
            <p:cNvSpPr/>
            <p:nvPr/>
          </p:nvSpPr>
          <p:spPr>
            <a:xfrm>
              <a:off x="4575352" y="1467599"/>
              <a:ext cx="8505648" cy="8350166"/>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楕円 7">
              <a:extLst>
                <a:ext uri="{FF2B5EF4-FFF2-40B4-BE49-F238E27FC236}">
                  <a16:creationId xmlns:a16="http://schemas.microsoft.com/office/drawing/2014/main" id="{9B46B200-A22D-434D-A06E-015F3C21875B}"/>
                </a:ext>
              </a:extLst>
            </p:cNvPr>
            <p:cNvSpPr/>
            <p:nvPr/>
          </p:nvSpPr>
          <p:spPr>
            <a:xfrm>
              <a:off x="7144222" y="3826209"/>
              <a:ext cx="3367621" cy="3287293"/>
            </a:xfrm>
            <a:prstGeom prst="ellipse">
              <a:avLst/>
            </a:prstGeom>
            <a:solidFill>
              <a:srgbClr val="A1FCB9"/>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rtlCol="0" anchor="ctr"/>
            <a:lstStyle/>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飲食店情報</a:t>
              </a:r>
              <a:endPar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サービス</a:t>
              </a:r>
            </a:p>
          </p:txBody>
        </p:sp>
        <p:sp>
          <p:nvSpPr>
            <p:cNvPr id="9" name="楕円 8">
              <a:extLst>
                <a:ext uri="{FF2B5EF4-FFF2-40B4-BE49-F238E27FC236}">
                  <a16:creationId xmlns:a16="http://schemas.microsoft.com/office/drawing/2014/main" id="{25C30323-C6A9-44E9-86A4-5B5485DFA6BE}"/>
                </a:ext>
              </a:extLst>
            </p:cNvPr>
            <p:cNvSpPr/>
            <p:nvPr/>
          </p:nvSpPr>
          <p:spPr>
            <a:xfrm>
              <a:off x="7642860" y="1478993"/>
              <a:ext cx="2370343" cy="2297198"/>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rPr>
                <a:t>Web</a:t>
              </a:r>
            </a:p>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アプリ</a:t>
              </a:r>
            </a:p>
          </p:txBody>
        </p:sp>
      </p:grpSp>
      <p:sp>
        <p:nvSpPr>
          <p:cNvPr id="11" name="テキスト ボックス 10">
            <a:extLst>
              <a:ext uri="{FF2B5EF4-FFF2-40B4-BE49-F238E27FC236}">
                <a16:creationId xmlns:a16="http://schemas.microsoft.com/office/drawing/2014/main" id="{71636760-3934-4A27-AD6C-0595F1FFA726}"/>
              </a:ext>
            </a:extLst>
          </p:cNvPr>
          <p:cNvSpPr txBox="1"/>
          <p:nvPr/>
        </p:nvSpPr>
        <p:spPr>
          <a:xfrm>
            <a:off x="455257" y="1603752"/>
            <a:ext cx="13290818" cy="2123658"/>
          </a:xfrm>
          <a:prstGeom prst="rect">
            <a:avLst/>
          </a:prstGeom>
          <a:noFill/>
        </p:spPr>
        <p:txBody>
          <a:bodyPr wrap="none" rtlCol="0">
            <a:spAutoFit/>
          </a:bodyPr>
          <a:lstStyle/>
          <a:p>
            <a:r>
              <a:rPr kumimoji="1" lang="en-US" altLang="ja-JP" sz="4400">
                <a:solidFill>
                  <a:schemeClr val="tx1">
                    <a:lumMod val="75000"/>
                    <a:lumOff val="25000"/>
                  </a:schemeClr>
                </a:solidFill>
                <a:latin typeface="+mn-ea"/>
                <a:cs typeface="Open Sans Light" panose="020B0306030504020204" pitchFamily="34" charset="0"/>
              </a:rPr>
              <a:t>【</a:t>
            </a:r>
            <a:r>
              <a:rPr kumimoji="1" lang="ja-JP" altLang="en-US" sz="4400">
                <a:solidFill>
                  <a:schemeClr val="tx1">
                    <a:lumMod val="75000"/>
                    <a:lumOff val="25000"/>
                  </a:schemeClr>
                </a:solidFill>
                <a:latin typeface="+mn-ea"/>
                <a:cs typeface="Open Sans Light" panose="020B0306030504020204" pitchFamily="34" charset="0"/>
              </a:rPr>
              <a:t>背景</a:t>
            </a:r>
            <a:r>
              <a:rPr kumimoji="1" lang="en-US" altLang="ja-JP" sz="4400">
                <a:solidFill>
                  <a:schemeClr val="tx1">
                    <a:lumMod val="75000"/>
                    <a:lumOff val="25000"/>
                  </a:schemeClr>
                </a:solidFill>
                <a:latin typeface="+mn-ea"/>
                <a:cs typeface="Open Sans Light" panose="020B0306030504020204" pitchFamily="34" charset="0"/>
              </a:rPr>
              <a:t>】</a:t>
            </a:r>
          </a:p>
          <a:p>
            <a:pPr lvl="1"/>
            <a:r>
              <a:rPr kumimoji="1" lang="ja-JP" altLang="en-US" sz="4400">
                <a:solidFill>
                  <a:schemeClr val="tx1">
                    <a:lumMod val="75000"/>
                    <a:lumOff val="25000"/>
                  </a:schemeClr>
                </a:solidFill>
                <a:latin typeface="+mn-ea"/>
                <a:cs typeface="Open Sans Light" panose="020B0306030504020204" pitchFamily="34" charset="0"/>
              </a:rPr>
              <a:t>まったく新しい飲食店情報サービスを始めたい！</a:t>
            </a:r>
            <a:endParaRPr kumimoji="1" lang="en-US" altLang="ja-JP" sz="4400">
              <a:solidFill>
                <a:schemeClr val="tx1">
                  <a:lumMod val="75000"/>
                  <a:lumOff val="25000"/>
                </a:schemeClr>
              </a:solidFill>
              <a:latin typeface="+mn-ea"/>
              <a:cs typeface="Open Sans Light" panose="020B0306030504020204" pitchFamily="34" charset="0"/>
            </a:endParaRPr>
          </a:p>
          <a:p>
            <a:pPr lvl="1"/>
            <a:r>
              <a:rPr kumimoji="1" lang="ja-JP" altLang="en-US" sz="4400">
                <a:solidFill>
                  <a:schemeClr val="tx1">
                    <a:lumMod val="75000"/>
                    <a:lumOff val="25000"/>
                  </a:schemeClr>
                </a:solidFill>
                <a:latin typeface="+mn-ea"/>
                <a:cs typeface="Open Sans Light" panose="020B0306030504020204" pitchFamily="34" charset="0"/>
              </a:rPr>
              <a:t>マルチプラットで！</a:t>
            </a:r>
            <a:endParaRPr kumimoji="1" lang="ja-JP" altLang="en-US" sz="4400" baseline="30000">
              <a:solidFill>
                <a:schemeClr val="tx1">
                  <a:lumMod val="75000"/>
                  <a:lumOff val="25000"/>
                </a:schemeClr>
              </a:solidFill>
              <a:latin typeface="+mn-ea"/>
              <a:cs typeface="Open Sans Light" panose="020B0306030504020204" pitchFamily="34" charset="0"/>
            </a:endParaRPr>
          </a:p>
        </p:txBody>
      </p:sp>
      <p:grpSp>
        <p:nvGrpSpPr>
          <p:cNvPr id="14" name="グループ化 13">
            <a:extLst>
              <a:ext uri="{FF2B5EF4-FFF2-40B4-BE49-F238E27FC236}">
                <a16:creationId xmlns:a16="http://schemas.microsoft.com/office/drawing/2014/main" id="{60896244-112F-4BEB-B12B-CD2A4DABBECD}"/>
              </a:ext>
            </a:extLst>
          </p:cNvPr>
          <p:cNvGrpSpPr/>
          <p:nvPr/>
        </p:nvGrpSpPr>
        <p:grpSpPr>
          <a:xfrm>
            <a:off x="12978709" y="5448180"/>
            <a:ext cx="4413913" cy="3327520"/>
            <a:chOff x="13575324" y="1519959"/>
            <a:chExt cx="4413913" cy="3327520"/>
          </a:xfrm>
        </p:grpSpPr>
        <p:sp>
          <p:nvSpPr>
            <p:cNvPr id="15" name="正方形/長方形 14">
              <a:extLst>
                <a:ext uri="{FF2B5EF4-FFF2-40B4-BE49-F238E27FC236}">
                  <a16:creationId xmlns:a16="http://schemas.microsoft.com/office/drawing/2014/main" id="{9E5C3B19-2228-4FB7-8489-AD882EBD0107}"/>
                </a:ext>
              </a:extLst>
            </p:cNvPr>
            <p:cNvSpPr/>
            <p:nvPr/>
          </p:nvSpPr>
          <p:spPr>
            <a:xfrm>
              <a:off x="13575324" y="1519959"/>
              <a:ext cx="4396448" cy="33275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 1c light" panose="020B0403020203020207" pitchFamily="50" charset="-128"/>
                <a:ea typeface="M+ 1c light" panose="020B0403020203020207" pitchFamily="50" charset="-128"/>
                <a:cs typeface="M+ 1c light" panose="020B0403020203020207" pitchFamily="50" charset="-128"/>
              </a:endParaRPr>
            </a:p>
          </p:txBody>
        </p:sp>
        <p:sp>
          <p:nvSpPr>
            <p:cNvPr id="16" name="テキスト ボックス 15">
              <a:extLst>
                <a:ext uri="{FF2B5EF4-FFF2-40B4-BE49-F238E27FC236}">
                  <a16:creationId xmlns:a16="http://schemas.microsoft.com/office/drawing/2014/main" id="{468FCB1E-D213-41CE-B176-2A94E5C3F149}"/>
                </a:ext>
              </a:extLst>
            </p:cNvPr>
            <p:cNvSpPr txBox="1"/>
            <p:nvPr/>
          </p:nvSpPr>
          <p:spPr>
            <a:xfrm>
              <a:off x="13827551" y="1751982"/>
              <a:ext cx="1107996"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凡例</a:t>
              </a:r>
            </a:p>
          </p:txBody>
        </p:sp>
        <p:grpSp>
          <p:nvGrpSpPr>
            <p:cNvPr id="17" name="グループ化 16">
              <a:extLst>
                <a:ext uri="{FF2B5EF4-FFF2-40B4-BE49-F238E27FC236}">
                  <a16:creationId xmlns:a16="http://schemas.microsoft.com/office/drawing/2014/main" id="{68F4D7B9-E77B-4AD4-99E7-8E8848FC20EF}"/>
                </a:ext>
              </a:extLst>
            </p:cNvPr>
            <p:cNvGrpSpPr/>
            <p:nvPr/>
          </p:nvGrpSpPr>
          <p:grpSpPr>
            <a:xfrm>
              <a:off x="14009868" y="2573174"/>
              <a:ext cx="3979369" cy="1653724"/>
              <a:chOff x="13636780" y="1318570"/>
              <a:chExt cx="3979369" cy="1653724"/>
            </a:xfrm>
          </p:grpSpPr>
          <p:grpSp>
            <p:nvGrpSpPr>
              <p:cNvPr id="18" name="グループ化 17">
                <a:extLst>
                  <a:ext uri="{FF2B5EF4-FFF2-40B4-BE49-F238E27FC236}">
                    <a16:creationId xmlns:a16="http://schemas.microsoft.com/office/drawing/2014/main" id="{DC0C699F-1648-4B81-9C45-AD296284B24C}"/>
                  </a:ext>
                </a:extLst>
              </p:cNvPr>
              <p:cNvGrpSpPr/>
              <p:nvPr/>
            </p:nvGrpSpPr>
            <p:grpSpPr>
              <a:xfrm>
                <a:off x="13636780" y="1318570"/>
                <a:ext cx="3979369" cy="770016"/>
                <a:chOff x="13636780" y="1318570"/>
                <a:chExt cx="3979369" cy="770016"/>
              </a:xfrm>
            </p:grpSpPr>
            <p:sp>
              <p:nvSpPr>
                <p:cNvPr id="22" name="矢印: 右 7">
                  <a:extLst>
                    <a:ext uri="{FF2B5EF4-FFF2-40B4-BE49-F238E27FC236}">
                      <a16:creationId xmlns:a16="http://schemas.microsoft.com/office/drawing/2014/main" id="{E16C1813-3746-4BA2-99F2-38A49842F5F2}"/>
                    </a:ext>
                  </a:extLst>
                </p:cNvPr>
                <p:cNvSpPr/>
                <p:nvPr/>
              </p:nvSpPr>
              <p:spPr>
                <a:xfrm>
                  <a:off x="13636780" y="1318570"/>
                  <a:ext cx="1024714" cy="770016"/>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3" name="テキスト ボックス 22">
                  <a:extLst>
                    <a:ext uri="{FF2B5EF4-FFF2-40B4-BE49-F238E27FC236}">
                      <a16:creationId xmlns:a16="http://schemas.microsoft.com/office/drawing/2014/main" id="{A1815D49-A7D1-4B56-A1D5-C1D46EA5B29F}"/>
                    </a:ext>
                  </a:extLst>
                </p:cNvPr>
                <p:cNvSpPr txBox="1"/>
                <p:nvPr/>
              </p:nvSpPr>
              <p:spPr>
                <a:xfrm>
                  <a:off x="14661494" y="1379844"/>
                  <a:ext cx="2954655"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自社サービス</a:t>
                  </a:r>
                </a:p>
              </p:txBody>
            </p:sp>
          </p:grpSp>
          <p:grpSp>
            <p:nvGrpSpPr>
              <p:cNvPr id="19" name="グループ化 18">
                <a:extLst>
                  <a:ext uri="{FF2B5EF4-FFF2-40B4-BE49-F238E27FC236}">
                    <a16:creationId xmlns:a16="http://schemas.microsoft.com/office/drawing/2014/main" id="{CBCEABAE-5895-4A14-B428-9A7E5291E4F4}"/>
                  </a:ext>
                </a:extLst>
              </p:cNvPr>
              <p:cNvGrpSpPr/>
              <p:nvPr/>
            </p:nvGrpSpPr>
            <p:grpSpPr>
              <a:xfrm>
                <a:off x="13636780" y="2202278"/>
                <a:ext cx="3979369" cy="770016"/>
                <a:chOff x="13636780" y="1318570"/>
                <a:chExt cx="3979369" cy="770016"/>
              </a:xfrm>
            </p:grpSpPr>
            <p:sp>
              <p:nvSpPr>
                <p:cNvPr id="20" name="楕円 19">
                  <a:extLst>
                    <a:ext uri="{FF2B5EF4-FFF2-40B4-BE49-F238E27FC236}">
                      <a16:creationId xmlns:a16="http://schemas.microsoft.com/office/drawing/2014/main" id="{E5B7B3AD-0237-4DC4-BF6C-085F6441A7BD}"/>
                    </a:ext>
                  </a:extLst>
                </p:cNvPr>
                <p:cNvSpPr/>
                <p:nvPr/>
              </p:nvSpPr>
              <p:spPr>
                <a:xfrm>
                  <a:off x="13636780" y="1318570"/>
                  <a:ext cx="1024714" cy="770016"/>
                </a:xfrm>
                <a:prstGeom prst="ellipse">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1" name="テキスト ボックス 20">
                  <a:extLst>
                    <a:ext uri="{FF2B5EF4-FFF2-40B4-BE49-F238E27FC236}">
                      <a16:creationId xmlns:a16="http://schemas.microsoft.com/office/drawing/2014/main" id="{3975A82B-729B-4780-A844-5CC16AAEA9B7}"/>
                    </a:ext>
                  </a:extLst>
                </p:cNvPr>
                <p:cNvSpPr txBox="1"/>
                <p:nvPr/>
              </p:nvSpPr>
              <p:spPr>
                <a:xfrm>
                  <a:off x="14661494" y="1379844"/>
                  <a:ext cx="2954655"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他社サービス</a:t>
                  </a:r>
                </a:p>
              </p:txBody>
            </p:sp>
          </p:grpSp>
        </p:grpSp>
      </p:grpSp>
      <p:sp>
        <p:nvSpPr>
          <p:cNvPr id="26" name="楕円 25">
            <a:extLst>
              <a:ext uri="{FF2B5EF4-FFF2-40B4-BE49-F238E27FC236}">
                <a16:creationId xmlns:a16="http://schemas.microsoft.com/office/drawing/2014/main" id="{52522960-B9BD-4EFC-8F2D-2228576111AB}"/>
              </a:ext>
            </a:extLst>
          </p:cNvPr>
          <p:cNvSpPr/>
          <p:nvPr/>
        </p:nvSpPr>
        <p:spPr>
          <a:xfrm>
            <a:off x="5602910" y="6885834"/>
            <a:ext cx="2056287" cy="1890368"/>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rPr>
              <a:t>Android</a:t>
            </a:r>
          </a:p>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アプリ</a:t>
            </a:r>
          </a:p>
        </p:txBody>
      </p:sp>
      <p:sp>
        <p:nvSpPr>
          <p:cNvPr id="27" name="楕円 26">
            <a:extLst>
              <a:ext uri="{FF2B5EF4-FFF2-40B4-BE49-F238E27FC236}">
                <a16:creationId xmlns:a16="http://schemas.microsoft.com/office/drawing/2014/main" id="{D2277D23-4FEB-4845-850F-DCE51DB0DD79}"/>
              </a:ext>
            </a:extLst>
          </p:cNvPr>
          <p:cNvSpPr/>
          <p:nvPr/>
        </p:nvSpPr>
        <p:spPr>
          <a:xfrm>
            <a:off x="9677007" y="6861949"/>
            <a:ext cx="2056287" cy="1890368"/>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rPr>
              <a:t>iOS</a:t>
            </a:r>
          </a:p>
          <a:p>
            <a:pPr algn="ctr"/>
            <a:r>
              <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rPr>
              <a:t>アプリ</a:t>
            </a:r>
          </a:p>
        </p:txBody>
      </p:sp>
    </p:spTree>
    <p:extLst>
      <p:ext uri="{BB962C8B-B14F-4D97-AF65-F5344CB8AC3E}">
        <p14:creationId xmlns:p14="http://schemas.microsoft.com/office/powerpoint/2010/main" val="9789022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3">
            <a:extLst>
              <a:ext uri="{FF2B5EF4-FFF2-40B4-BE49-F238E27FC236}">
                <a16:creationId xmlns:a16="http://schemas.microsoft.com/office/drawing/2014/main" id="{A444E2BF-08A0-49CE-959B-A6DA6822F55E}"/>
              </a:ext>
            </a:extLst>
          </p:cNvPr>
          <p:cNvSpPr>
            <a:spLocks noGrp="1"/>
          </p:cNvSpPr>
          <p:nvPr>
            <p:ph type="subTitle" idx="1"/>
          </p:nvPr>
        </p:nvSpPr>
        <p:spPr/>
        <p:txBody>
          <a:bodyPr/>
          <a:lstStyle/>
          <a:p>
            <a:r>
              <a:rPr kumimoji="1" lang="ja-JP" altLang="en-US"/>
              <a:t>それでもアプリケーションは・・・</a:t>
            </a:r>
          </a:p>
        </p:txBody>
      </p:sp>
    </p:spTree>
    <p:extLst>
      <p:ext uri="{BB962C8B-B14F-4D97-AF65-F5344CB8AC3E}">
        <p14:creationId xmlns:p14="http://schemas.microsoft.com/office/powerpoint/2010/main" val="12285753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50AB75D-AA2F-4A35-A278-16A028AF3FF4}"/>
              </a:ext>
            </a:extLst>
          </p:cNvPr>
          <p:cNvSpPr>
            <a:spLocks noGrp="1"/>
          </p:cNvSpPr>
          <p:nvPr>
            <p:ph type="title"/>
          </p:nvPr>
        </p:nvSpPr>
        <p:spPr/>
        <p:txBody>
          <a:bodyPr/>
          <a:lstStyle/>
          <a:p>
            <a:r>
              <a:rPr lang="en-US" altLang="ja-JP"/>
              <a:t>Any solution, Any Platform...</a:t>
            </a:r>
            <a:endParaRPr lang="ja-JP" altLang="en-US"/>
          </a:p>
        </p:txBody>
      </p:sp>
      <p:grpSp>
        <p:nvGrpSpPr>
          <p:cNvPr id="6" name="グループ化 5">
            <a:extLst>
              <a:ext uri="{FF2B5EF4-FFF2-40B4-BE49-F238E27FC236}">
                <a16:creationId xmlns:a16="http://schemas.microsoft.com/office/drawing/2014/main" id="{61FC8369-F926-4F2F-B50E-5F06F6F7475A}"/>
              </a:ext>
            </a:extLst>
          </p:cNvPr>
          <p:cNvGrpSpPr/>
          <p:nvPr/>
        </p:nvGrpSpPr>
        <p:grpSpPr>
          <a:xfrm>
            <a:off x="5367786" y="2165434"/>
            <a:ext cx="7543800" cy="7327899"/>
            <a:chOff x="9144000" y="1822534"/>
            <a:chExt cx="7543800" cy="7327899"/>
          </a:xfrm>
        </p:grpSpPr>
        <p:sp>
          <p:nvSpPr>
            <p:cNvPr id="7" name="楕円 6">
              <a:extLst>
                <a:ext uri="{FF2B5EF4-FFF2-40B4-BE49-F238E27FC236}">
                  <a16:creationId xmlns:a16="http://schemas.microsoft.com/office/drawing/2014/main" id="{18898ACF-6E41-41D6-BD45-FD5E6C8EA161}"/>
                </a:ext>
              </a:extLst>
            </p:cNvPr>
            <p:cNvSpPr/>
            <p:nvPr/>
          </p:nvSpPr>
          <p:spPr>
            <a:xfrm>
              <a:off x="9144000" y="1822534"/>
              <a:ext cx="7543800" cy="7327899"/>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楕円 7">
              <a:extLst>
                <a:ext uri="{FF2B5EF4-FFF2-40B4-BE49-F238E27FC236}">
                  <a16:creationId xmlns:a16="http://schemas.microsoft.com/office/drawing/2014/main" id="{2F421410-3295-4564-9721-16A6DA86FE60}"/>
                </a:ext>
              </a:extLst>
            </p:cNvPr>
            <p:cNvSpPr/>
            <p:nvPr/>
          </p:nvSpPr>
          <p:spPr>
            <a:xfrm>
              <a:off x="11290330" y="3828283"/>
              <a:ext cx="3257550" cy="3086100"/>
            </a:xfrm>
            <a:prstGeom prst="ellipse">
              <a:avLst/>
            </a:prstGeom>
            <a:solidFill>
              <a:srgbClr val="FDA09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rPr>
                <a:t>usecase</a:t>
              </a: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sp>
          <p:nvSpPr>
            <p:cNvPr id="9" name="テキスト ボックス 8">
              <a:extLst>
                <a:ext uri="{FF2B5EF4-FFF2-40B4-BE49-F238E27FC236}">
                  <a16:creationId xmlns:a16="http://schemas.microsoft.com/office/drawing/2014/main" id="{708CEC04-A002-4CAC-9704-23C234B26191}"/>
                </a:ext>
              </a:extLst>
            </p:cNvPr>
            <p:cNvSpPr txBox="1"/>
            <p:nvPr/>
          </p:nvSpPr>
          <p:spPr>
            <a:xfrm>
              <a:off x="14522333" y="5232569"/>
              <a:ext cx="2102114"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presentation</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テキスト ボックス 9">
              <a:extLst>
                <a:ext uri="{FF2B5EF4-FFF2-40B4-BE49-F238E27FC236}">
                  <a16:creationId xmlns:a16="http://schemas.microsoft.com/office/drawing/2014/main" id="{4BFEC9E0-1AD5-44B3-85F4-C8CC8205D1CF}"/>
                </a:ext>
              </a:extLst>
            </p:cNvPr>
            <p:cNvSpPr txBox="1"/>
            <p:nvPr/>
          </p:nvSpPr>
          <p:spPr>
            <a:xfrm>
              <a:off x="10750597" y="7222403"/>
              <a:ext cx="647934"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api</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テキスト ボックス 10">
              <a:extLst>
                <a:ext uri="{FF2B5EF4-FFF2-40B4-BE49-F238E27FC236}">
                  <a16:creationId xmlns:a16="http://schemas.microsoft.com/office/drawing/2014/main" id="{32CAD337-8E00-4386-96C5-D7C59B94F277}"/>
                </a:ext>
              </a:extLst>
            </p:cNvPr>
            <p:cNvSpPr txBox="1"/>
            <p:nvPr/>
          </p:nvSpPr>
          <p:spPr>
            <a:xfrm>
              <a:off x="9322771" y="5239376"/>
              <a:ext cx="1407758"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location</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テキスト ボックス 11">
              <a:extLst>
                <a:ext uri="{FF2B5EF4-FFF2-40B4-BE49-F238E27FC236}">
                  <a16:creationId xmlns:a16="http://schemas.microsoft.com/office/drawing/2014/main" id="{CB8146C6-2916-4980-9E68-135FB194FFFE}"/>
                </a:ext>
              </a:extLst>
            </p:cNvPr>
            <p:cNvSpPr txBox="1"/>
            <p:nvPr/>
          </p:nvSpPr>
          <p:spPr>
            <a:xfrm>
              <a:off x="10642395" y="3242736"/>
              <a:ext cx="864339"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time</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Tree>
    <p:extLst>
      <p:ext uri="{BB962C8B-B14F-4D97-AF65-F5344CB8AC3E}">
        <p14:creationId xmlns:p14="http://schemas.microsoft.com/office/powerpoint/2010/main" val="37819526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a:t>Easiest Clean Architecture</a:t>
            </a:r>
            <a:endParaRPr kumimoji="1" lang="ja-JP" altLang="en-US"/>
          </a:p>
        </p:txBody>
      </p:sp>
      <p:sp>
        <p:nvSpPr>
          <p:cNvPr id="3" name="サブタイトル 2"/>
          <p:cNvSpPr>
            <a:spLocks noGrp="1"/>
          </p:cNvSpPr>
          <p:nvPr>
            <p:ph type="subTitle" idx="1"/>
          </p:nvPr>
        </p:nvSpPr>
        <p:spPr/>
        <p:txBody>
          <a:bodyPr/>
          <a:lstStyle/>
          <a:p>
            <a:r>
              <a:rPr lang="ja-JP" altLang="en-US"/>
              <a:t>上位レベルとは相対的・再帰的であることに留意せよ</a:t>
            </a:r>
            <a:endParaRPr kumimoji="1" lang="ja-JP" altLang="en-US"/>
          </a:p>
        </p:txBody>
      </p:sp>
    </p:spTree>
    <p:extLst>
      <p:ext uri="{BB962C8B-B14F-4D97-AF65-F5344CB8AC3E}">
        <p14:creationId xmlns:p14="http://schemas.microsoft.com/office/powerpoint/2010/main" val="21943285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320E8607-E525-4C0C-899E-DEA0F090453D}"/>
              </a:ext>
            </a:extLst>
          </p:cNvPr>
          <p:cNvSpPr/>
          <p:nvPr/>
        </p:nvSpPr>
        <p:spPr>
          <a:xfrm>
            <a:off x="316229" y="1654628"/>
            <a:ext cx="15922172" cy="5513613"/>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システム</a:t>
            </a:r>
          </a:p>
        </p:txBody>
      </p:sp>
      <p:sp>
        <p:nvSpPr>
          <p:cNvPr id="12" name="正方形/長方形 11">
            <a:extLst>
              <a:ext uri="{FF2B5EF4-FFF2-40B4-BE49-F238E27FC236}">
                <a16:creationId xmlns:a16="http://schemas.microsoft.com/office/drawing/2014/main" id="{8ACBD761-509E-4B02-82B8-AE7EFDA049CB}"/>
              </a:ext>
            </a:extLst>
          </p:cNvPr>
          <p:cNvSpPr/>
          <p:nvPr/>
        </p:nvSpPr>
        <p:spPr>
          <a:xfrm>
            <a:off x="722630" y="2705099"/>
            <a:ext cx="11205028" cy="431074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サブシステム</a:t>
            </a:r>
          </a:p>
        </p:txBody>
      </p:sp>
      <p:sp>
        <p:nvSpPr>
          <p:cNvPr id="8" name="正方形/長方形 7">
            <a:extLst>
              <a:ext uri="{FF2B5EF4-FFF2-40B4-BE49-F238E27FC236}">
                <a16:creationId xmlns:a16="http://schemas.microsoft.com/office/drawing/2014/main" id="{0ADB6BC7-AEC7-4D64-8B3F-998B1AE4BF34}"/>
              </a:ext>
            </a:extLst>
          </p:cNvPr>
          <p:cNvSpPr/>
          <p:nvPr/>
        </p:nvSpPr>
        <p:spPr>
          <a:xfrm>
            <a:off x="1100001" y="3706584"/>
            <a:ext cx="5152571" cy="298994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コンポーネント</a:t>
            </a:r>
          </a:p>
        </p:txBody>
      </p:sp>
      <p:sp>
        <p:nvSpPr>
          <p:cNvPr id="5" name="タイトル 4">
            <a:extLst>
              <a:ext uri="{FF2B5EF4-FFF2-40B4-BE49-F238E27FC236}">
                <a16:creationId xmlns:a16="http://schemas.microsoft.com/office/drawing/2014/main" id="{4EF0E664-6CBE-4988-B973-B6FB69772219}"/>
              </a:ext>
            </a:extLst>
          </p:cNvPr>
          <p:cNvSpPr>
            <a:spLocks noGrp="1"/>
          </p:cNvSpPr>
          <p:nvPr>
            <p:ph type="title"/>
          </p:nvPr>
        </p:nvSpPr>
        <p:spPr/>
        <p:txBody>
          <a:bodyPr/>
          <a:lstStyle/>
          <a:p>
            <a:r>
              <a:rPr kumimoji="1" lang="ja-JP" altLang="en-US"/>
              <a:t>ソフトウェアのフラクタル</a:t>
            </a:r>
          </a:p>
        </p:txBody>
      </p:sp>
      <p:sp>
        <p:nvSpPr>
          <p:cNvPr id="6" name="正方形/長方形 5">
            <a:extLst>
              <a:ext uri="{FF2B5EF4-FFF2-40B4-BE49-F238E27FC236}">
                <a16:creationId xmlns:a16="http://schemas.microsoft.com/office/drawing/2014/main" id="{7B9A68C3-97AC-4212-8977-1A0D28ECF3E6}"/>
              </a:ext>
            </a:extLst>
          </p:cNvPr>
          <p:cNvSpPr/>
          <p:nvPr/>
        </p:nvSpPr>
        <p:spPr>
          <a:xfrm>
            <a:off x="1419317" y="4650013"/>
            <a:ext cx="2162628" cy="15675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クラス</a:t>
            </a:r>
          </a:p>
        </p:txBody>
      </p:sp>
      <p:sp>
        <p:nvSpPr>
          <p:cNvPr id="13" name="正方形/長方形 12">
            <a:extLst>
              <a:ext uri="{FF2B5EF4-FFF2-40B4-BE49-F238E27FC236}">
                <a16:creationId xmlns:a16="http://schemas.microsoft.com/office/drawing/2014/main" id="{A24EDFCC-058D-4F50-9568-F69AA9323869}"/>
              </a:ext>
            </a:extLst>
          </p:cNvPr>
          <p:cNvSpPr/>
          <p:nvPr/>
        </p:nvSpPr>
        <p:spPr>
          <a:xfrm>
            <a:off x="12246975" y="2705099"/>
            <a:ext cx="3628570" cy="431074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サブシステム</a:t>
            </a:r>
          </a:p>
        </p:txBody>
      </p:sp>
      <p:sp>
        <p:nvSpPr>
          <p:cNvPr id="14" name="正方形/長方形 13">
            <a:extLst>
              <a:ext uri="{FF2B5EF4-FFF2-40B4-BE49-F238E27FC236}">
                <a16:creationId xmlns:a16="http://schemas.microsoft.com/office/drawing/2014/main" id="{4A2E9AB3-7692-44EB-8074-FF99678BE2F0}"/>
              </a:ext>
            </a:extLst>
          </p:cNvPr>
          <p:cNvSpPr/>
          <p:nvPr/>
        </p:nvSpPr>
        <p:spPr>
          <a:xfrm>
            <a:off x="3790588" y="4650013"/>
            <a:ext cx="2162628" cy="15675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クラス</a:t>
            </a:r>
          </a:p>
        </p:txBody>
      </p:sp>
      <p:grpSp>
        <p:nvGrpSpPr>
          <p:cNvPr id="2" name="グループ化 1">
            <a:extLst>
              <a:ext uri="{FF2B5EF4-FFF2-40B4-BE49-F238E27FC236}">
                <a16:creationId xmlns:a16="http://schemas.microsoft.com/office/drawing/2014/main" id="{5BCB7FDB-D2C8-4066-B144-AE1C3A8EB856}"/>
              </a:ext>
            </a:extLst>
          </p:cNvPr>
          <p:cNvGrpSpPr/>
          <p:nvPr/>
        </p:nvGrpSpPr>
        <p:grpSpPr>
          <a:xfrm>
            <a:off x="6461215" y="3706584"/>
            <a:ext cx="5152571" cy="2989942"/>
            <a:chOff x="7327900" y="3721099"/>
            <a:chExt cx="5152571" cy="2989942"/>
          </a:xfrm>
        </p:grpSpPr>
        <p:sp>
          <p:nvSpPr>
            <p:cNvPr id="15" name="正方形/長方形 14">
              <a:extLst>
                <a:ext uri="{FF2B5EF4-FFF2-40B4-BE49-F238E27FC236}">
                  <a16:creationId xmlns:a16="http://schemas.microsoft.com/office/drawing/2014/main" id="{F80529CE-2848-4FC8-8FC0-A8E534B9C0E1}"/>
                </a:ext>
              </a:extLst>
            </p:cNvPr>
            <p:cNvSpPr/>
            <p:nvPr/>
          </p:nvSpPr>
          <p:spPr>
            <a:xfrm>
              <a:off x="7327900" y="3721099"/>
              <a:ext cx="5152571" cy="298994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コンポーネント</a:t>
              </a:r>
            </a:p>
          </p:txBody>
        </p:sp>
        <p:sp>
          <p:nvSpPr>
            <p:cNvPr id="16" name="正方形/長方形 15">
              <a:extLst>
                <a:ext uri="{FF2B5EF4-FFF2-40B4-BE49-F238E27FC236}">
                  <a16:creationId xmlns:a16="http://schemas.microsoft.com/office/drawing/2014/main" id="{E5A3D2FA-22E3-486D-A430-E13D6744640D}"/>
                </a:ext>
              </a:extLst>
            </p:cNvPr>
            <p:cNvSpPr/>
            <p:nvPr/>
          </p:nvSpPr>
          <p:spPr>
            <a:xfrm>
              <a:off x="7647216" y="4664528"/>
              <a:ext cx="2162628" cy="15675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クラス</a:t>
              </a:r>
            </a:p>
          </p:txBody>
        </p:sp>
        <p:sp>
          <p:nvSpPr>
            <p:cNvPr id="17" name="正方形/長方形 16">
              <a:extLst>
                <a:ext uri="{FF2B5EF4-FFF2-40B4-BE49-F238E27FC236}">
                  <a16:creationId xmlns:a16="http://schemas.microsoft.com/office/drawing/2014/main" id="{20EB4B23-4ECA-435D-B380-E35BFF3AFB87}"/>
                </a:ext>
              </a:extLst>
            </p:cNvPr>
            <p:cNvSpPr/>
            <p:nvPr/>
          </p:nvSpPr>
          <p:spPr>
            <a:xfrm>
              <a:off x="10018487" y="4664528"/>
              <a:ext cx="2162628" cy="15675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クラス</a:t>
              </a:r>
            </a:p>
          </p:txBody>
        </p:sp>
      </p:grpSp>
      <p:sp>
        <p:nvSpPr>
          <p:cNvPr id="19" name="テキスト ボックス 18">
            <a:extLst>
              <a:ext uri="{FF2B5EF4-FFF2-40B4-BE49-F238E27FC236}">
                <a16:creationId xmlns:a16="http://schemas.microsoft.com/office/drawing/2014/main" id="{CFE20DE0-5B21-4352-80B6-F4246576536F}"/>
              </a:ext>
            </a:extLst>
          </p:cNvPr>
          <p:cNvSpPr txBox="1"/>
          <p:nvPr/>
        </p:nvSpPr>
        <p:spPr>
          <a:xfrm>
            <a:off x="1103086" y="7370121"/>
            <a:ext cx="16430171" cy="1754326"/>
          </a:xfrm>
          <a:prstGeom prst="rect">
            <a:avLst/>
          </a:prstGeom>
          <a:noFill/>
        </p:spPr>
        <p:txBody>
          <a:bodyPr wrap="square" rtlCol="0">
            <a:spAutoFit/>
          </a:bodyPr>
          <a:lstStyle/>
          <a:p>
            <a:r>
              <a:rPr kumimoji="1" lang="ja-JP" altLang="en-US" sz="360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rPr>
              <a:t>ソフトウェア オブジェクトすべてに、ここまでの話は適用可能</a:t>
            </a:r>
            <a:endParaRPr kumimoji="1" lang="en-US" altLang="ja-JP" sz="360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endParaRPr>
          </a:p>
          <a:p>
            <a:pPr marL="571500" indent="-571500">
              <a:buFont typeface="Arial" panose="020B0604020202020204" pitchFamily="34" charset="0"/>
              <a:buChar char="•"/>
            </a:pPr>
            <a:r>
              <a:rPr kumimoji="1" lang="ja-JP" altLang="en-US" sz="360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rPr>
              <a:t>要素間のインターフェースの文脈により、制御の流れと依存関係は制御可能</a:t>
            </a:r>
            <a:endParaRPr kumimoji="1" lang="en-US" altLang="ja-JP" sz="360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endParaRPr>
          </a:p>
          <a:p>
            <a:pPr marL="571500" indent="-571500">
              <a:buFont typeface="Arial" panose="020B0604020202020204" pitchFamily="34" charset="0"/>
              <a:buChar char="•"/>
            </a:pPr>
            <a:r>
              <a:rPr kumimoji="1" lang="ja-JP" altLang="en-US" sz="360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rPr>
              <a:t>依存関係によって、安定性と柔軟性をコントロール可能</a:t>
            </a:r>
            <a:endParaRPr kumimoji="1" lang="en-US" altLang="ja-JP" sz="360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endParaRPr>
          </a:p>
        </p:txBody>
      </p:sp>
      <p:grpSp>
        <p:nvGrpSpPr>
          <p:cNvPr id="10" name="グループ化 9">
            <a:extLst>
              <a:ext uri="{FF2B5EF4-FFF2-40B4-BE49-F238E27FC236}">
                <a16:creationId xmlns:a16="http://schemas.microsoft.com/office/drawing/2014/main" id="{DEFCFB86-A869-4A28-B2D8-4D6B96E56E8E}"/>
              </a:ext>
            </a:extLst>
          </p:cNvPr>
          <p:cNvGrpSpPr/>
          <p:nvPr/>
        </p:nvGrpSpPr>
        <p:grpSpPr>
          <a:xfrm>
            <a:off x="16372114" y="1364445"/>
            <a:ext cx="1235233" cy="6093977"/>
            <a:chOff x="16372114" y="1364445"/>
            <a:chExt cx="1235233" cy="6093977"/>
          </a:xfrm>
        </p:grpSpPr>
        <p:sp>
          <p:nvSpPr>
            <p:cNvPr id="7" name="右中かっこ 6">
              <a:extLst>
                <a:ext uri="{FF2B5EF4-FFF2-40B4-BE49-F238E27FC236}">
                  <a16:creationId xmlns:a16="http://schemas.microsoft.com/office/drawing/2014/main" id="{FACEB7C9-BF31-41F7-8F95-AF627656D8D4}"/>
                </a:ext>
              </a:extLst>
            </p:cNvPr>
            <p:cNvSpPr/>
            <p:nvPr/>
          </p:nvSpPr>
          <p:spPr>
            <a:xfrm>
              <a:off x="16372114" y="1654628"/>
              <a:ext cx="496569" cy="55136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D977FD2-D32F-4E6A-8529-8B1F8632FDB9}"/>
                </a:ext>
              </a:extLst>
            </p:cNvPr>
            <p:cNvSpPr txBox="1"/>
            <p:nvPr/>
          </p:nvSpPr>
          <p:spPr>
            <a:xfrm>
              <a:off x="16868683" y="1364445"/>
              <a:ext cx="738664" cy="6093977"/>
            </a:xfrm>
            <a:prstGeom prst="rect">
              <a:avLst/>
            </a:prstGeom>
            <a:noFill/>
          </p:spPr>
          <p:txBody>
            <a:bodyPr vert="eaVert" wrap="none" rtlCol="0">
              <a:spAutoFit/>
            </a:bodyPr>
            <a:lstStyle/>
            <a:p>
              <a:pPr algn="ctr"/>
              <a:r>
                <a:rPr kumimoji="1" lang="ja-JP" altLang="en-US" sz="3600">
                  <a:solidFill>
                    <a:srgbClr val="C00000"/>
                  </a:solidFill>
                  <a:latin typeface="M+ 1c light" panose="020B0403020204020204" pitchFamily="50" charset="-128"/>
                  <a:ea typeface="M+ 1c light" panose="020B0403020204020204" pitchFamily="50" charset="-128"/>
                  <a:cs typeface="M+ 1c light" panose="020B0403020204020204" pitchFamily="50" charset="-128"/>
                </a:rPr>
                <a:t>ソフトウェア　オブジェクト</a:t>
              </a:r>
            </a:p>
          </p:txBody>
        </p:sp>
      </p:grpSp>
    </p:spTree>
    <p:extLst>
      <p:ext uri="{BB962C8B-B14F-4D97-AF65-F5344CB8AC3E}">
        <p14:creationId xmlns:p14="http://schemas.microsoft.com/office/powerpoint/2010/main" val="344130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8" grpId="0" animBg="1"/>
      <p:bldP spid="6" grpId="0" animBg="1"/>
      <p:bldP spid="13" grpId="0" animBg="1"/>
      <p:bldP spid="14" grpId="0" animBg="1"/>
      <p:bldP spid="19"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コンテンツ プレースホルダー 5">
            <a:extLst>
              <a:ext uri="{FF2B5EF4-FFF2-40B4-BE49-F238E27FC236}">
                <a16:creationId xmlns:a16="http://schemas.microsoft.com/office/drawing/2014/main" id="{1A54C6D5-D265-40B9-8D79-D1E0C95C7315}"/>
              </a:ext>
            </a:extLst>
          </p:cNvPr>
          <p:cNvGraphicFramePr>
            <a:graphicFrameLocks noGrp="1"/>
          </p:cNvGraphicFramePr>
          <p:nvPr>
            <p:ph idx="1"/>
          </p:nvPr>
        </p:nvGraphicFramePr>
        <p:xfrm>
          <a:off x="869536" y="1569809"/>
          <a:ext cx="16540300" cy="6648000"/>
        </p:xfrm>
        <a:graphic>
          <a:graphicData uri="http://schemas.openxmlformats.org/drawingml/2006/table">
            <a:tbl>
              <a:tblPr firstRow="1" bandRow="1">
                <a:tableStyleId>{5A111915-BE36-4E01-A7E5-04B1672EAD32}</a:tableStyleId>
              </a:tblPr>
              <a:tblGrid>
                <a:gridCol w="7082700">
                  <a:extLst>
                    <a:ext uri="{9D8B030D-6E8A-4147-A177-3AD203B41FA5}">
                      <a16:colId xmlns:a16="http://schemas.microsoft.com/office/drawing/2014/main" val="2041008256"/>
                    </a:ext>
                  </a:extLst>
                </a:gridCol>
                <a:gridCol w="9457600">
                  <a:extLst>
                    <a:ext uri="{9D8B030D-6E8A-4147-A177-3AD203B41FA5}">
                      <a16:colId xmlns:a16="http://schemas.microsoft.com/office/drawing/2014/main" val="4247257889"/>
                    </a:ext>
                  </a:extLst>
                </a:gridCol>
              </a:tblGrid>
              <a:tr h="0">
                <a:tc>
                  <a:txBody>
                    <a:bodyPr/>
                    <a:lstStyle/>
                    <a:p>
                      <a:pPr algn="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ソフトウェア オブジェクト</a:t>
                      </a:r>
                    </a:p>
                  </a:txBody>
                  <a:tcPr marL="360000" marR="360000" marT="360000" marB="360000"/>
                </a:tc>
                <a:tc>
                  <a:txBody>
                    <a:bodyP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代表的なコントラクト</a:t>
                      </a:r>
                    </a:p>
                  </a:txBody>
                  <a:tcPr marL="360000" marR="360000" marT="360000" marB="360000"/>
                </a:tc>
                <a:extLst>
                  <a:ext uri="{0D108BD9-81ED-4DB2-BD59-A6C34878D82A}">
                    <a16:rowId xmlns:a16="http://schemas.microsoft.com/office/drawing/2014/main" val="3136250667"/>
                  </a:ext>
                </a:extLst>
              </a:tr>
              <a:tr h="0">
                <a:tc>
                  <a:txBody>
                    <a:bodyPr/>
                    <a:lstStyle/>
                    <a:p>
                      <a:pPr algn="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システム</a:t>
                      </a:r>
                    </a:p>
                  </a:txBody>
                  <a:tcPr marL="360000" marR="360000" marT="360000" marB="360000"/>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OpenAPI</a:t>
                      </a: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（なんなら</a:t>
                      </a: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CSV</a:t>
                      </a: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の</a:t>
                      </a: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FTP</a:t>
                      </a: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転送）</a:t>
                      </a:r>
                    </a:p>
                  </a:txBody>
                  <a:tcPr marL="360000" marR="360000" marT="360000" marB="360000"/>
                </a:tc>
                <a:extLst>
                  <a:ext uri="{0D108BD9-81ED-4DB2-BD59-A6C34878D82A}">
                    <a16:rowId xmlns:a16="http://schemas.microsoft.com/office/drawing/2014/main" val="1092015039"/>
                  </a:ext>
                </a:extLst>
              </a:tr>
              <a:tr h="0">
                <a:tc>
                  <a:txBody>
                    <a:bodyPr/>
                    <a:lstStyle/>
                    <a:p>
                      <a:pPr algn="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サブシステム</a:t>
                      </a:r>
                    </a:p>
                  </a:txBody>
                  <a:tcPr marL="360000" marR="360000" marT="360000" marB="360000"/>
                </a:tc>
                <a:tc>
                  <a:txBody>
                    <a:bodyPr/>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OpenAPI</a:t>
                      </a: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や</a:t>
                      </a: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Swagger</a:t>
                      </a:r>
                      <a:endParaRPr kumimoji="1" lang="ja-JP" altLang="en-US" sz="4000">
                        <a:latin typeface="M+ 1c light" panose="020B0403020204020204" pitchFamily="50" charset="-128"/>
                        <a:ea typeface="M+ 1c light" panose="020B0403020204020204" pitchFamily="50" charset="-128"/>
                        <a:cs typeface="M+ 1c light" panose="020B0403020204020204" pitchFamily="50" charset="-128"/>
                      </a:endParaRPr>
                    </a:p>
                  </a:txBody>
                  <a:tcPr marL="360000" marR="360000" marT="360000" marB="360000"/>
                </a:tc>
                <a:extLst>
                  <a:ext uri="{0D108BD9-81ED-4DB2-BD59-A6C34878D82A}">
                    <a16:rowId xmlns:a16="http://schemas.microsoft.com/office/drawing/2014/main" val="2337583181"/>
                  </a:ext>
                </a:extLst>
              </a:tr>
              <a:tr h="0">
                <a:tc>
                  <a:txBody>
                    <a:bodyPr/>
                    <a:lstStyle/>
                    <a:p>
                      <a:pPr algn="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コンポーネント</a:t>
                      </a:r>
                    </a:p>
                  </a:txBody>
                  <a:tcPr marL="360000" marR="360000" marT="360000" marB="360000"/>
                </a:tc>
                <a:tc>
                  <a:txBody>
                    <a:bodyP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プログラム インターフェース</a:t>
                      </a:r>
                    </a:p>
                  </a:txBody>
                  <a:tcPr marL="360000" marR="360000" marT="360000" marB="360000"/>
                </a:tc>
                <a:extLst>
                  <a:ext uri="{0D108BD9-81ED-4DB2-BD59-A6C34878D82A}">
                    <a16:rowId xmlns:a16="http://schemas.microsoft.com/office/drawing/2014/main" val="2100870562"/>
                  </a:ext>
                </a:extLst>
              </a:tr>
              <a:tr h="0">
                <a:tc>
                  <a:txBody>
                    <a:bodyPr/>
                    <a:lstStyle/>
                    <a:p>
                      <a:pPr algn="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クラス</a:t>
                      </a:r>
                    </a:p>
                  </a:txBody>
                  <a:tcPr marL="360000" marR="360000" marT="360000" marB="360000"/>
                </a:tc>
                <a:tc>
                  <a:txBody>
                    <a:bodyPr/>
                    <a:lstStyle/>
                    <a:p>
                      <a:pPr algn="ctr"/>
                      <a:r>
                        <a:rPr kumimoji="1" lang="ja-JP" altLang="en-US" sz="4000" dirty="0">
                          <a:latin typeface="M+ 1c light" panose="020B0403020204020204" pitchFamily="50" charset="-128"/>
                          <a:ea typeface="M+ 1c light" panose="020B0403020204020204" pitchFamily="50" charset="-128"/>
                          <a:cs typeface="M+ 1c light" panose="020B0403020204020204" pitchFamily="50" charset="-128"/>
                        </a:rPr>
                        <a:t>プログラム インターフェース</a:t>
                      </a:r>
                    </a:p>
                  </a:txBody>
                  <a:tcPr marL="360000" marR="360000" marT="360000" marB="360000"/>
                </a:tc>
                <a:extLst>
                  <a:ext uri="{0D108BD9-81ED-4DB2-BD59-A6C34878D82A}">
                    <a16:rowId xmlns:a16="http://schemas.microsoft.com/office/drawing/2014/main" val="1631879556"/>
                  </a:ext>
                </a:extLst>
              </a:tr>
            </a:tbl>
          </a:graphicData>
        </a:graphic>
      </p:graphicFrame>
      <p:sp>
        <p:nvSpPr>
          <p:cNvPr id="2" name="タイトル 1">
            <a:extLst>
              <a:ext uri="{FF2B5EF4-FFF2-40B4-BE49-F238E27FC236}">
                <a16:creationId xmlns:a16="http://schemas.microsoft.com/office/drawing/2014/main" id="{2EC9B8CE-4BD0-4ADC-8C1A-3B69D6974072}"/>
              </a:ext>
            </a:extLst>
          </p:cNvPr>
          <p:cNvSpPr>
            <a:spLocks noGrp="1"/>
          </p:cNvSpPr>
          <p:nvPr>
            <p:ph type="title"/>
          </p:nvPr>
        </p:nvSpPr>
        <p:spPr/>
        <p:txBody>
          <a:bodyPr/>
          <a:lstStyle/>
          <a:p>
            <a:r>
              <a:rPr kumimoji="1" lang="ja-JP" altLang="en-US"/>
              <a:t>ソフトウェア オブジェクトとコントラクト</a:t>
            </a:r>
          </a:p>
        </p:txBody>
      </p:sp>
    </p:spTree>
    <p:extLst>
      <p:ext uri="{BB962C8B-B14F-4D97-AF65-F5344CB8AC3E}">
        <p14:creationId xmlns:p14="http://schemas.microsoft.com/office/powerpoint/2010/main" val="5451312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字幕 4">
            <a:extLst>
              <a:ext uri="{FF2B5EF4-FFF2-40B4-BE49-F238E27FC236}">
                <a16:creationId xmlns:a16="http://schemas.microsoft.com/office/drawing/2014/main" id="{3901A416-7093-48C8-8C2A-FCB9E8FEAB55}"/>
              </a:ext>
            </a:extLst>
          </p:cNvPr>
          <p:cNvSpPr>
            <a:spLocks noGrp="1"/>
          </p:cNvSpPr>
          <p:nvPr>
            <p:ph type="subTitle" idx="1"/>
          </p:nvPr>
        </p:nvSpPr>
        <p:spPr/>
        <p:txBody>
          <a:bodyPr/>
          <a:lstStyle/>
          <a:p>
            <a:r>
              <a:rPr kumimoji="1" lang="en-US" altLang="ja-JP"/>
              <a:t> - The architecture rules are the same! -</a:t>
            </a:r>
          </a:p>
        </p:txBody>
      </p:sp>
    </p:spTree>
    <p:extLst>
      <p:ext uri="{BB962C8B-B14F-4D97-AF65-F5344CB8AC3E}">
        <p14:creationId xmlns:p14="http://schemas.microsoft.com/office/powerpoint/2010/main" val="25169345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B2CAB67-F4AF-44C5-974F-EFB79A41C7E9}"/>
              </a:ext>
            </a:extLst>
          </p:cNvPr>
          <p:cNvSpPr>
            <a:spLocks noGrp="1"/>
          </p:cNvSpPr>
          <p:nvPr>
            <p:ph type="ctrTitle"/>
          </p:nvPr>
        </p:nvSpPr>
        <p:spPr/>
        <p:txBody>
          <a:bodyPr/>
          <a:lstStyle/>
          <a:p>
            <a:r>
              <a:rPr lang="en-US" altLang="ja-JP"/>
              <a:t>Easiest Clean Architecture</a:t>
            </a:r>
            <a:endParaRPr kumimoji="1" lang="ja-JP" altLang="en-US"/>
          </a:p>
        </p:txBody>
      </p:sp>
      <p:sp>
        <p:nvSpPr>
          <p:cNvPr id="4" name="字幕 3">
            <a:extLst>
              <a:ext uri="{FF2B5EF4-FFF2-40B4-BE49-F238E27FC236}">
                <a16:creationId xmlns:a16="http://schemas.microsoft.com/office/drawing/2014/main" id="{14E41678-E25A-40F9-8353-55BF7D844815}"/>
              </a:ext>
            </a:extLst>
          </p:cNvPr>
          <p:cNvSpPr>
            <a:spLocks noGrp="1"/>
          </p:cNvSpPr>
          <p:nvPr>
            <p:ph type="subTitle" idx="1"/>
          </p:nvPr>
        </p:nvSpPr>
        <p:spPr/>
        <p:txBody>
          <a:bodyPr/>
          <a:lstStyle/>
          <a:p>
            <a:r>
              <a:rPr kumimoji="1" lang="en-US" altLang="ja-JP"/>
              <a:t>What is Software Architecture</a:t>
            </a:r>
            <a:r>
              <a:rPr kumimoji="1" lang="ja-JP" altLang="en-US"/>
              <a:t>？</a:t>
            </a:r>
          </a:p>
        </p:txBody>
      </p:sp>
    </p:spTree>
    <p:extLst>
      <p:ext uri="{BB962C8B-B14F-4D97-AF65-F5344CB8AC3E}">
        <p14:creationId xmlns:p14="http://schemas.microsoft.com/office/powerpoint/2010/main" val="192813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9902655-6D96-4D79-8531-CAE79922CAAC}"/>
              </a:ext>
            </a:extLst>
          </p:cNvPr>
          <p:cNvSpPr>
            <a:spLocks noGrp="1"/>
          </p:cNvSpPr>
          <p:nvPr>
            <p:ph type="title"/>
          </p:nvPr>
        </p:nvSpPr>
        <p:spPr/>
        <p:txBody>
          <a:bodyPr/>
          <a:lstStyle/>
          <a:p>
            <a:r>
              <a:rPr kumimoji="1" lang="ja-JP" altLang="en-US"/>
              <a:t>ひとつ目の誤解</a:t>
            </a:r>
          </a:p>
        </p:txBody>
      </p:sp>
      <p:sp>
        <p:nvSpPr>
          <p:cNvPr id="2" name="テキスト プレースホルダー 1">
            <a:extLst>
              <a:ext uri="{FF2B5EF4-FFF2-40B4-BE49-F238E27FC236}">
                <a16:creationId xmlns:a16="http://schemas.microsoft.com/office/drawing/2014/main" id="{B52E9A82-1E2F-4E81-AFCA-36E42E016542}"/>
              </a:ext>
            </a:extLst>
          </p:cNvPr>
          <p:cNvSpPr>
            <a:spLocks noGrp="1"/>
          </p:cNvSpPr>
          <p:nvPr>
            <p:ph type="body" sz="quarter" idx="12"/>
          </p:nvPr>
        </p:nvSpPr>
        <p:spPr>
          <a:xfrm>
            <a:off x="5691949" y="1484822"/>
            <a:ext cx="6895474" cy="599606"/>
          </a:xfrm>
        </p:spPr>
        <p:txBody>
          <a:bodyPr>
            <a:normAutofit fontScale="85000" lnSpcReduction="20000"/>
          </a:bodyPr>
          <a:lstStyle/>
          <a:p>
            <a:pPr algn="ctr"/>
            <a:r>
              <a:rPr kumimoji="1" lang="en-US" altLang="ja-JP" sz="4800"/>
              <a:t>Clean</a:t>
            </a:r>
            <a:r>
              <a:rPr kumimoji="1" lang="ja-JP" altLang="en-US" sz="4800"/>
              <a:t> </a:t>
            </a:r>
            <a:r>
              <a:rPr kumimoji="1" lang="en-US" altLang="ja-JP" sz="4800"/>
              <a:t>Architecture</a:t>
            </a:r>
            <a:r>
              <a:rPr kumimoji="1" lang="ja-JP" altLang="en-US" sz="4800"/>
              <a:t>とは</a:t>
            </a:r>
          </a:p>
        </p:txBody>
      </p:sp>
      <p:grpSp>
        <p:nvGrpSpPr>
          <p:cNvPr id="42" name="グループ化 41">
            <a:extLst>
              <a:ext uri="{FF2B5EF4-FFF2-40B4-BE49-F238E27FC236}">
                <a16:creationId xmlns:a16="http://schemas.microsoft.com/office/drawing/2014/main" id="{F9AB06BC-22D0-4085-989D-3056A92DAC22}"/>
              </a:ext>
            </a:extLst>
          </p:cNvPr>
          <p:cNvGrpSpPr/>
          <p:nvPr/>
        </p:nvGrpSpPr>
        <p:grpSpPr>
          <a:xfrm>
            <a:off x="963678" y="2820790"/>
            <a:ext cx="16999465" cy="6548288"/>
            <a:chOff x="543954" y="2446036"/>
            <a:chExt cx="16999465" cy="6548288"/>
          </a:xfrm>
        </p:grpSpPr>
        <p:grpSp>
          <p:nvGrpSpPr>
            <p:cNvPr id="35" name="グループ化 34">
              <a:extLst>
                <a:ext uri="{FF2B5EF4-FFF2-40B4-BE49-F238E27FC236}">
                  <a16:creationId xmlns:a16="http://schemas.microsoft.com/office/drawing/2014/main" id="{CF07BD9C-5FA6-4B24-A5C8-86EA88D3B497}"/>
                </a:ext>
              </a:extLst>
            </p:cNvPr>
            <p:cNvGrpSpPr/>
            <p:nvPr/>
          </p:nvGrpSpPr>
          <p:grpSpPr>
            <a:xfrm>
              <a:off x="4812934" y="3088824"/>
              <a:ext cx="9802132" cy="5905500"/>
              <a:chOff x="6836951" y="3199899"/>
              <a:chExt cx="9802132" cy="5905500"/>
            </a:xfrm>
          </p:grpSpPr>
          <p:pic>
            <p:nvPicPr>
              <p:cNvPr id="10" name="図 9">
                <a:extLst>
                  <a:ext uri="{FF2B5EF4-FFF2-40B4-BE49-F238E27FC236}">
                    <a16:creationId xmlns:a16="http://schemas.microsoft.com/office/drawing/2014/main" id="{EE655480-082B-4245-921C-A468BDE91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951" y="3199899"/>
                <a:ext cx="9144000" cy="5905500"/>
              </a:xfrm>
              <a:prstGeom prst="rect">
                <a:avLst/>
              </a:prstGeom>
            </p:spPr>
          </p:pic>
          <p:sp>
            <p:nvSpPr>
              <p:cNvPr id="11" name="四角形: 角を丸くする 10">
                <a:extLst>
                  <a:ext uri="{FF2B5EF4-FFF2-40B4-BE49-F238E27FC236}">
                    <a16:creationId xmlns:a16="http://schemas.microsoft.com/office/drawing/2014/main" id="{75918637-5237-4541-8778-44F799810E27}"/>
                  </a:ext>
                </a:extLst>
              </p:cNvPr>
              <p:cNvSpPr/>
              <p:nvPr/>
            </p:nvSpPr>
            <p:spPr>
              <a:xfrm>
                <a:off x="12801601" y="4316326"/>
                <a:ext cx="3837482" cy="1978702"/>
              </a:xfrm>
              <a:prstGeom prst="roundRect">
                <a:avLst>
                  <a:gd name="adj" fmla="val 6819"/>
                </a:avLst>
              </a:prstGeom>
              <a:solidFill>
                <a:srgbClr val="C00000">
                  <a:alpha val="10196"/>
                </a:srgb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29" name="四角形: 角を丸くする 28">
                <a:extLst>
                  <a:ext uri="{FF2B5EF4-FFF2-40B4-BE49-F238E27FC236}">
                    <a16:creationId xmlns:a16="http://schemas.microsoft.com/office/drawing/2014/main" id="{E9994140-A4F6-4B0A-9A2B-0CE90EFA0458}"/>
                  </a:ext>
                </a:extLst>
              </p:cNvPr>
              <p:cNvSpPr/>
              <p:nvPr/>
            </p:nvSpPr>
            <p:spPr>
              <a:xfrm>
                <a:off x="8811719" y="4016751"/>
                <a:ext cx="1876268" cy="2429019"/>
              </a:xfrm>
              <a:prstGeom prst="roundRect">
                <a:avLst>
                  <a:gd name="adj" fmla="val 6819"/>
                </a:avLst>
              </a:prstGeom>
              <a:solidFill>
                <a:srgbClr val="C00000">
                  <a:alpha val="10196"/>
                </a:srgb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cxnSp>
            <p:nvCxnSpPr>
              <p:cNvPr id="30" name="直線矢印コネクタ 29">
                <a:extLst>
                  <a:ext uri="{FF2B5EF4-FFF2-40B4-BE49-F238E27FC236}">
                    <a16:creationId xmlns:a16="http://schemas.microsoft.com/office/drawing/2014/main" id="{5DC9B428-F2EB-42FD-A923-95CFC16B04CA}"/>
                  </a:ext>
                </a:extLst>
              </p:cNvPr>
              <p:cNvCxnSpPr>
                <a:cxnSpLocks/>
              </p:cNvCxnSpPr>
              <p:nvPr/>
            </p:nvCxnSpPr>
            <p:spPr>
              <a:xfrm>
                <a:off x="7823325" y="3402288"/>
                <a:ext cx="988394" cy="614463"/>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4" name="直線矢印コネクタ 33">
              <a:extLst>
                <a:ext uri="{FF2B5EF4-FFF2-40B4-BE49-F238E27FC236}">
                  <a16:creationId xmlns:a16="http://schemas.microsoft.com/office/drawing/2014/main" id="{DBC7B332-E238-457F-AAE1-98D3254E4922}"/>
                </a:ext>
              </a:extLst>
            </p:cNvPr>
            <p:cNvCxnSpPr>
              <a:cxnSpLocks/>
            </p:cNvCxnSpPr>
            <p:nvPr/>
          </p:nvCxnSpPr>
          <p:spPr>
            <a:xfrm flipV="1">
              <a:off x="13116393" y="6183953"/>
              <a:ext cx="0" cy="71152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B81318B2-73B9-47EE-AF05-F1F653B59134}"/>
                </a:ext>
              </a:extLst>
            </p:cNvPr>
            <p:cNvSpPr txBox="1"/>
            <p:nvPr/>
          </p:nvSpPr>
          <p:spPr>
            <a:xfrm>
              <a:off x="10331015" y="6975780"/>
              <a:ext cx="7212404" cy="1432500"/>
            </a:xfrm>
            <a:prstGeom prst="foldedCorner">
              <a:avLst/>
            </a:prstGeom>
            <a:noFill/>
          </p:spPr>
          <p:txBody>
            <a:bodyPr wrap="squar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「レイヤーをこれらに分割しろ」</a:t>
              </a:r>
              <a:endParaRPr kumimoji="1" lang="en-US" altLang="ja-JP"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という意味でもない</a:t>
              </a:r>
            </a:p>
          </p:txBody>
        </p:sp>
        <p:sp>
          <p:nvSpPr>
            <p:cNvPr id="18" name="テキスト ボックス 17">
              <a:extLst>
                <a:ext uri="{FF2B5EF4-FFF2-40B4-BE49-F238E27FC236}">
                  <a16:creationId xmlns:a16="http://schemas.microsoft.com/office/drawing/2014/main" id="{8BC025FE-0E07-472E-8336-AD5CC673132D}"/>
                </a:ext>
              </a:extLst>
            </p:cNvPr>
            <p:cNvSpPr txBox="1"/>
            <p:nvPr/>
          </p:nvSpPr>
          <p:spPr>
            <a:xfrm>
              <a:off x="543954" y="2446036"/>
              <a:ext cx="10996093" cy="1432500"/>
            </a:xfrm>
            <a:prstGeom prst="foldedCorner">
              <a:avLst/>
            </a:prstGeom>
            <a:noFill/>
          </p:spPr>
          <p:txBody>
            <a:bodyPr wrap="squar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「関心を</a:t>
              </a:r>
              <a:r>
                <a:rPr kumimoji="1" lang="en-US" altLang="ja-JP"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Controller</a:t>
              </a:r>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や</a:t>
              </a:r>
              <a:r>
                <a:rPr kumimoji="1" lang="en-US" altLang="ja-JP"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Use</a:t>
              </a:r>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a:t>
              </a:r>
              <a:r>
                <a:rPr kumimoji="1" lang="en-US" altLang="ja-JP"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Case,</a:t>
              </a:r>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a:t>
              </a:r>
              <a:r>
                <a:rPr kumimoji="1" lang="en-US" altLang="ja-JP"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Entity</a:t>
              </a:r>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に分離しろ」</a:t>
              </a:r>
              <a:endParaRPr kumimoji="1" lang="en-US" altLang="ja-JP"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という意味ではないし</a:t>
              </a:r>
            </a:p>
          </p:txBody>
        </p:sp>
      </p:grpSp>
    </p:spTree>
    <p:extLst>
      <p:ext uri="{BB962C8B-B14F-4D97-AF65-F5344CB8AC3E}">
        <p14:creationId xmlns:p14="http://schemas.microsoft.com/office/powerpoint/2010/main" val="27371878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3">
            <a:extLst>
              <a:ext uri="{FF2B5EF4-FFF2-40B4-BE49-F238E27FC236}">
                <a16:creationId xmlns:a16="http://schemas.microsoft.com/office/drawing/2014/main" id="{4F9F36B2-6ED4-49EE-9B2B-1044BC31E5C0}"/>
              </a:ext>
            </a:extLst>
          </p:cNvPr>
          <p:cNvSpPr>
            <a:spLocks noGrp="1"/>
          </p:cNvSpPr>
          <p:nvPr>
            <p:ph type="subTitle" idx="1"/>
          </p:nvPr>
        </p:nvSpPr>
        <p:spPr/>
        <p:txBody>
          <a:bodyPr/>
          <a:lstStyle/>
          <a:p>
            <a:r>
              <a:rPr kumimoji="1" lang="ja-JP" altLang="en-US" dirty="0"/>
              <a:t>！ここからは私見成分高め！</a:t>
            </a:r>
          </a:p>
        </p:txBody>
      </p:sp>
    </p:spTree>
    <p:extLst>
      <p:ext uri="{BB962C8B-B14F-4D97-AF65-F5344CB8AC3E}">
        <p14:creationId xmlns:p14="http://schemas.microsoft.com/office/powerpoint/2010/main" val="23081317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05794671-03B0-45F7-9CB1-F3836038F5D4}"/>
              </a:ext>
            </a:extLst>
          </p:cNvPr>
          <p:cNvSpPr>
            <a:spLocks noGrp="1"/>
          </p:cNvSpPr>
          <p:nvPr>
            <p:ph idx="1"/>
          </p:nvPr>
        </p:nvSpPr>
        <p:spPr/>
        <p:txBody>
          <a:bodyPr/>
          <a:lstStyle/>
          <a:p>
            <a:r>
              <a:rPr kumimoji="1" lang="en-US" altLang="ja-JP"/>
              <a:t>MVC</a:t>
            </a:r>
          </a:p>
          <a:p>
            <a:r>
              <a:rPr kumimoji="1" lang="en-US" altLang="ja-JP"/>
              <a:t>MVP</a:t>
            </a:r>
          </a:p>
          <a:p>
            <a:r>
              <a:rPr kumimoji="1" lang="en-US" altLang="ja-JP"/>
              <a:t>MVVM</a:t>
            </a:r>
          </a:p>
          <a:p>
            <a:r>
              <a:rPr kumimoji="1" lang="en-US" altLang="ja-JP"/>
              <a:t>MVPVM</a:t>
            </a:r>
          </a:p>
          <a:p>
            <a:r>
              <a:rPr kumimoji="1" lang="ja-JP" altLang="en-US"/>
              <a:t>クリーン アーキテクチャ</a:t>
            </a:r>
            <a:endParaRPr kumimoji="1" lang="en-US" altLang="ja-JP"/>
          </a:p>
          <a:p>
            <a:r>
              <a:rPr kumimoji="1" lang="ja-JP" altLang="en-US"/>
              <a:t>レイヤー アーキテクチャ</a:t>
            </a:r>
            <a:endParaRPr kumimoji="1" lang="en-US" altLang="ja-JP"/>
          </a:p>
          <a:p>
            <a:r>
              <a:rPr kumimoji="1" lang="ja-JP" altLang="en-US"/>
              <a:t>オニオン アーキテクチャ</a:t>
            </a:r>
            <a:endParaRPr kumimoji="1" lang="en-US" altLang="ja-JP"/>
          </a:p>
          <a:p>
            <a:pPr marL="0" indent="0">
              <a:buNone/>
            </a:pPr>
            <a:r>
              <a:rPr kumimoji="1" lang="ja-JP" altLang="en-US"/>
              <a:t>などなど</a:t>
            </a:r>
            <a:endParaRPr kumimoji="1" lang="en-US" altLang="ja-JP"/>
          </a:p>
          <a:p>
            <a:pPr marL="0" indent="0">
              <a:buNone/>
            </a:pPr>
            <a:r>
              <a:rPr kumimoji="1" lang="ja-JP" altLang="en-US"/>
              <a:t>これらはソフトウェア アーキテクチャの類型的なパターン群です</a:t>
            </a:r>
            <a:endParaRPr kumimoji="1" lang="en-US" altLang="ja-JP"/>
          </a:p>
          <a:p>
            <a:endParaRPr kumimoji="1" lang="en-US" altLang="ja-JP"/>
          </a:p>
          <a:p>
            <a:endParaRPr kumimoji="1" lang="ja-JP" altLang="en-US"/>
          </a:p>
        </p:txBody>
      </p:sp>
      <p:sp>
        <p:nvSpPr>
          <p:cNvPr id="5" name="タイトル 4">
            <a:extLst>
              <a:ext uri="{FF2B5EF4-FFF2-40B4-BE49-F238E27FC236}">
                <a16:creationId xmlns:a16="http://schemas.microsoft.com/office/drawing/2014/main" id="{E6C2960A-6923-4807-A27D-660B96337964}"/>
              </a:ext>
            </a:extLst>
          </p:cNvPr>
          <p:cNvSpPr>
            <a:spLocks noGrp="1"/>
          </p:cNvSpPr>
          <p:nvPr>
            <p:ph type="title"/>
          </p:nvPr>
        </p:nvSpPr>
        <p:spPr/>
        <p:txBody>
          <a:bodyPr/>
          <a:lstStyle/>
          <a:p>
            <a:r>
              <a:rPr kumimoji="1" lang="ja-JP" altLang="en-US"/>
              <a:t>ソフトウェア アーキテクチャといえば何を思い浮かべますか？</a:t>
            </a:r>
          </a:p>
        </p:txBody>
      </p:sp>
      <p:sp>
        <p:nvSpPr>
          <p:cNvPr id="4" name="フッター プレースホルダー 3">
            <a:extLst>
              <a:ext uri="{FF2B5EF4-FFF2-40B4-BE49-F238E27FC236}">
                <a16:creationId xmlns:a16="http://schemas.microsoft.com/office/drawing/2014/main" id="{6C703349-A7A2-4AF3-B48C-C54C8264BEEA}"/>
              </a:ext>
            </a:extLst>
          </p:cNvPr>
          <p:cNvSpPr>
            <a:spLocks noGrp="1"/>
          </p:cNvSpPr>
          <p:nvPr>
            <p:ph type="ftr" sz="quarter" idx="3"/>
          </p:nvPr>
        </p:nvSpPr>
        <p:spPr>
          <a:xfrm>
            <a:off x="5849051" y="9820652"/>
            <a:ext cx="6172200" cy="346031"/>
          </a:xfrm>
          <a:prstGeom prst="rect">
            <a:avLst/>
          </a:prstGeom>
        </p:spPr>
        <p:txBody>
          <a:bodyPr/>
          <a:lstStyle>
            <a:defPPr>
              <a:defRPr lang="en-US"/>
            </a:defPPr>
            <a:lvl1pPr marL="0" algn="ct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2017</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スライド番号プレースホルダー 1">
            <a:extLst>
              <a:ext uri="{FF2B5EF4-FFF2-40B4-BE49-F238E27FC236}">
                <a16:creationId xmlns:a16="http://schemas.microsoft.com/office/drawing/2014/main" id="{C44D64D3-DD93-4B68-BAD6-FB03733CD577}"/>
              </a:ext>
            </a:extLst>
          </p:cNvPr>
          <p:cNvSpPr>
            <a:spLocks noGrp="1"/>
          </p:cNvSpPr>
          <p:nvPr>
            <p:ph type="sldNum" sz="quarter" idx="11"/>
          </p:nvPr>
        </p:nvSpPr>
        <p:spPr>
          <a:xfrm>
            <a:off x="14149137" y="9829802"/>
            <a:ext cx="4114800" cy="336881"/>
          </a:xfrm>
          <a:prstGeom prst="rect">
            <a:avLst/>
          </a:prstGeom>
        </p:spPr>
        <p:txBody>
          <a:bodyPr/>
          <a:lstStyle>
            <a:defPPr>
              <a:defRPr lang="en-US"/>
            </a:defPPr>
            <a:lvl1pPr marL="0" algn="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atin typeface="M+ 1c light" panose="020B0403020204020204" pitchFamily="50" charset="-128"/>
                <a:ea typeface="M+ 1c light" panose="020B0403020204020204" pitchFamily="50" charset="-128"/>
                <a:cs typeface="M+ 1c light" panose="020B0403020204020204" pitchFamily="50" charset="-128"/>
              </a:rPr>
              <a:t>Slide </a:t>
            </a:r>
            <a:fld id="{DAEF4D36-AE85-49C9-90DE-66D02B257272}" type="slidenum">
              <a:rPr lang="en-US" smtClean="0">
                <a:latin typeface="M+ 1c light" panose="020B0403020204020204" pitchFamily="50" charset="-128"/>
                <a:ea typeface="M+ 1c light" panose="020B0403020204020204" pitchFamily="50" charset="-128"/>
                <a:cs typeface="M+ 1c light" panose="020B0403020204020204" pitchFamily="50" charset="-128"/>
              </a:rPr>
              <a:pPr/>
              <a:t>121</a:t>
            </a:fld>
            <a:endParaRPr lang="en-US"/>
          </a:p>
        </p:txBody>
      </p:sp>
    </p:spTree>
    <p:extLst>
      <p:ext uri="{BB962C8B-B14F-4D97-AF65-F5344CB8AC3E}">
        <p14:creationId xmlns:p14="http://schemas.microsoft.com/office/powerpoint/2010/main" val="524125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DE4AB47-A6F2-4460-AC2E-41DE1FD1E5AD}"/>
              </a:ext>
            </a:extLst>
          </p:cNvPr>
          <p:cNvSpPr>
            <a:spLocks noGrp="1"/>
          </p:cNvSpPr>
          <p:nvPr>
            <p:ph type="title"/>
          </p:nvPr>
        </p:nvSpPr>
        <p:spPr/>
        <p:txBody>
          <a:bodyPr/>
          <a:lstStyle/>
          <a:p>
            <a:r>
              <a:rPr kumimoji="1" lang="ja-JP" altLang="en-US"/>
              <a:t>ソフトウェア アーキテクチャとは何か？</a:t>
            </a:r>
          </a:p>
        </p:txBody>
      </p:sp>
      <p:sp>
        <p:nvSpPr>
          <p:cNvPr id="6" name="テキスト プレースホルダー 5">
            <a:extLst>
              <a:ext uri="{FF2B5EF4-FFF2-40B4-BE49-F238E27FC236}">
                <a16:creationId xmlns:a16="http://schemas.microsoft.com/office/drawing/2014/main" id="{16119F38-DA23-418F-9BF6-4F84AC597316}"/>
              </a:ext>
            </a:extLst>
          </p:cNvPr>
          <p:cNvSpPr>
            <a:spLocks noGrp="1"/>
          </p:cNvSpPr>
          <p:nvPr>
            <p:ph type="body" sz="quarter" idx="12"/>
          </p:nvPr>
        </p:nvSpPr>
        <p:spPr/>
        <p:txBody>
          <a:bodyPr/>
          <a:lstStyle/>
          <a:p>
            <a:r>
              <a:rPr kumimoji="1" lang="ja-JP" altLang="en-US"/>
              <a:t>ソフトウェアアーキテクチャでは、ソフトウェア システムの構成に関する一連の重要な判断を網羅しています。これには、システムを構成する要素とインターフェイスの選択、要素間のコラボレーションとして指定される動作、このような構成と動作の要素のより大きなサブシステムに対する構成、この構成の指針となるアーキテクチャスタイルが含まれます。また、機能性、ユーザビリティ、復元性、パフォーマンス、再利用性、理解できること、経済的な制約、テクノロジの制約、トレードオフ、および外観への配慮も必要です。</a:t>
            </a:r>
            <a:endParaRPr kumimoji="1" lang="en-US" altLang="ja-JP"/>
          </a:p>
          <a:p>
            <a:endParaRPr kumimoji="1" lang="en-US" altLang="ja-JP"/>
          </a:p>
          <a:p>
            <a:pPr algn="r"/>
            <a:r>
              <a:rPr kumimoji="1" lang="en-US" altLang="ja-JP"/>
              <a:t>by Philippe </a:t>
            </a:r>
            <a:r>
              <a:rPr kumimoji="1" lang="en-US" altLang="ja-JP" err="1"/>
              <a:t>Kruchten</a:t>
            </a:r>
            <a:r>
              <a:rPr kumimoji="1" lang="en-US" altLang="ja-JP"/>
              <a:t>, Grady </a:t>
            </a:r>
            <a:r>
              <a:rPr kumimoji="1" lang="en-US" altLang="ja-JP" err="1"/>
              <a:t>Booch</a:t>
            </a:r>
            <a:r>
              <a:rPr kumimoji="1" lang="en-US" altLang="ja-JP"/>
              <a:t>,</a:t>
            </a:r>
            <a:r>
              <a:rPr kumimoji="1" lang="ja-JP" altLang="en-US"/>
              <a:t> </a:t>
            </a:r>
            <a:r>
              <a:rPr kumimoji="1" lang="en-US" altLang="ja-JP"/>
              <a:t>Kurt Bittner, Rich Reitman</a:t>
            </a:r>
          </a:p>
          <a:p>
            <a:pPr algn="r"/>
            <a:r>
              <a:rPr kumimoji="1" lang="en-US" altLang="ja-JP"/>
              <a:t>Microsoft </a:t>
            </a:r>
            <a:r>
              <a:rPr kumimoji="1" lang="ja-JP" altLang="en-US"/>
              <a:t>「アプリケーション アーキテクチャ ガイド</a:t>
            </a:r>
            <a:r>
              <a:rPr kumimoji="1" lang="en-US" altLang="ja-JP"/>
              <a:t>2.0</a:t>
            </a:r>
            <a:r>
              <a:rPr kumimoji="1" lang="ja-JP" altLang="en-US"/>
              <a:t>」より引用</a:t>
            </a:r>
          </a:p>
        </p:txBody>
      </p:sp>
      <p:sp>
        <p:nvSpPr>
          <p:cNvPr id="4" name="フッター プレースホルダー 3">
            <a:extLst>
              <a:ext uri="{FF2B5EF4-FFF2-40B4-BE49-F238E27FC236}">
                <a16:creationId xmlns:a16="http://schemas.microsoft.com/office/drawing/2014/main" id="{8D4D7ED3-6856-4991-9F72-54283163D7F2}"/>
              </a:ext>
            </a:extLst>
          </p:cNvPr>
          <p:cNvSpPr>
            <a:spLocks noGrp="1"/>
          </p:cNvSpPr>
          <p:nvPr>
            <p:ph type="ftr" sz="quarter" idx="3"/>
          </p:nvPr>
        </p:nvSpPr>
        <p:spPr>
          <a:xfrm>
            <a:off x="5849051" y="9820652"/>
            <a:ext cx="6172200" cy="346031"/>
          </a:xfrm>
          <a:prstGeom prst="rect">
            <a:avLst/>
          </a:prstGeom>
        </p:spPr>
        <p:txBody>
          <a:bodyPr/>
          <a:lstStyle>
            <a:defPPr>
              <a:defRPr lang="en-US"/>
            </a:defPPr>
            <a:lvl1pPr marL="0" algn="ct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2017</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スライド番号プレースホルダー 1">
            <a:extLst>
              <a:ext uri="{FF2B5EF4-FFF2-40B4-BE49-F238E27FC236}">
                <a16:creationId xmlns:a16="http://schemas.microsoft.com/office/drawing/2014/main" id="{551657FE-9594-400D-91C1-C15806E8AB1E}"/>
              </a:ext>
            </a:extLst>
          </p:cNvPr>
          <p:cNvSpPr>
            <a:spLocks noGrp="1"/>
          </p:cNvSpPr>
          <p:nvPr>
            <p:ph type="sldNum" sz="quarter" idx="11"/>
          </p:nvPr>
        </p:nvSpPr>
        <p:spPr>
          <a:xfrm>
            <a:off x="14149137" y="9829802"/>
            <a:ext cx="4114800" cy="336881"/>
          </a:xfrm>
          <a:prstGeom prst="rect">
            <a:avLst/>
          </a:prstGeom>
        </p:spPr>
        <p:txBody>
          <a:bodyPr/>
          <a:lstStyle>
            <a:defPPr>
              <a:defRPr lang="en-US"/>
            </a:defPPr>
            <a:lvl1pPr marL="0" algn="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atin typeface="M+ 1c light" panose="020B0403020204020204" pitchFamily="50" charset="-128"/>
                <a:ea typeface="M+ 1c light" panose="020B0403020204020204" pitchFamily="50" charset="-128"/>
                <a:cs typeface="M+ 1c light" panose="020B0403020204020204" pitchFamily="50" charset="-128"/>
              </a:rPr>
              <a:t>Slide </a:t>
            </a:r>
            <a:fld id="{DAEF4D36-AE85-49C9-90DE-66D02B257272}" type="slidenum">
              <a:rPr lang="en-US" smtClean="0">
                <a:latin typeface="M+ 1c light" panose="020B0403020204020204" pitchFamily="50" charset="-128"/>
                <a:ea typeface="M+ 1c light" panose="020B0403020204020204" pitchFamily="50" charset="-128"/>
                <a:cs typeface="M+ 1c light" panose="020B0403020204020204" pitchFamily="50" charset="-128"/>
              </a:rPr>
              <a:pPr/>
              <a:t>122</a:t>
            </a:fld>
            <a:endParaRPr lang="en-US"/>
          </a:p>
        </p:txBody>
      </p:sp>
    </p:spTree>
    <p:extLst>
      <p:ext uri="{BB962C8B-B14F-4D97-AF65-F5344CB8AC3E}">
        <p14:creationId xmlns:p14="http://schemas.microsoft.com/office/powerpoint/2010/main" val="23016208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DE4AB47-A6F2-4460-AC2E-41DE1FD1E5AD}"/>
              </a:ext>
            </a:extLst>
          </p:cNvPr>
          <p:cNvSpPr>
            <a:spLocks noGrp="1"/>
          </p:cNvSpPr>
          <p:nvPr>
            <p:ph type="title"/>
          </p:nvPr>
        </p:nvSpPr>
        <p:spPr/>
        <p:txBody>
          <a:bodyPr/>
          <a:lstStyle/>
          <a:p>
            <a:r>
              <a:rPr kumimoji="1" lang="ja-JP" altLang="en-US"/>
              <a:t>ソフトウェア アーキテクチャとは何か？</a:t>
            </a:r>
          </a:p>
        </p:txBody>
      </p:sp>
      <p:sp>
        <p:nvSpPr>
          <p:cNvPr id="6" name="テキスト プレースホルダー 5">
            <a:extLst>
              <a:ext uri="{FF2B5EF4-FFF2-40B4-BE49-F238E27FC236}">
                <a16:creationId xmlns:a16="http://schemas.microsoft.com/office/drawing/2014/main" id="{16119F38-DA23-418F-9BF6-4F84AC597316}"/>
              </a:ext>
            </a:extLst>
          </p:cNvPr>
          <p:cNvSpPr>
            <a:spLocks noGrp="1"/>
          </p:cNvSpPr>
          <p:nvPr>
            <p:ph type="body" sz="quarter" idx="12"/>
          </p:nvPr>
        </p:nvSpPr>
        <p:spPr/>
        <p:txBody>
          <a:bodyPr/>
          <a:lstStyle/>
          <a:p>
            <a:r>
              <a:rPr kumimoji="1" lang="ja-JP" altLang="en-US"/>
              <a:t>アーキテクチャは、システムを大きなレベルで分解したもので、決定事項の変更は困難です。システムには複数のアーキテクチャが存在し、アーキテクチャにとって重要な事項はシステムの運用中に変化します。要するに、</a:t>
            </a:r>
            <a:r>
              <a:rPr kumimoji="1" lang="ja-JP" altLang="en-US">
                <a:solidFill>
                  <a:srgbClr val="FF0000"/>
                </a:solidFill>
              </a:rPr>
              <a:t>重要な要素は、すべてアーキテクチャ</a:t>
            </a:r>
            <a:r>
              <a:rPr kumimoji="1" lang="ja-JP" altLang="en-US"/>
              <a:t>ということになります。</a:t>
            </a:r>
            <a:endParaRPr kumimoji="1" lang="en-US" altLang="ja-JP"/>
          </a:p>
          <a:p>
            <a:endParaRPr kumimoji="1" lang="en-US" altLang="ja-JP"/>
          </a:p>
          <a:p>
            <a:pPr algn="r"/>
            <a:r>
              <a:rPr kumimoji="1" lang="en-US" altLang="ja-JP"/>
              <a:t>by Martin Fowler</a:t>
            </a:r>
          </a:p>
          <a:p>
            <a:pPr algn="r"/>
            <a:r>
              <a:rPr kumimoji="1" lang="en-US" altLang="ja-JP"/>
              <a:t>Microsoft </a:t>
            </a:r>
            <a:r>
              <a:rPr kumimoji="1" lang="ja-JP" altLang="en-US"/>
              <a:t>「アプリケーション アーキテクチャ ガイド</a:t>
            </a:r>
            <a:r>
              <a:rPr kumimoji="1" lang="en-US" altLang="ja-JP"/>
              <a:t>2.0</a:t>
            </a:r>
            <a:r>
              <a:rPr kumimoji="1" lang="ja-JP" altLang="en-US"/>
              <a:t>」より引用</a:t>
            </a:r>
            <a:endParaRPr kumimoji="1" lang="en-US" altLang="ja-JP"/>
          </a:p>
        </p:txBody>
      </p:sp>
      <p:sp>
        <p:nvSpPr>
          <p:cNvPr id="4" name="フッター プレースホルダー 3">
            <a:extLst>
              <a:ext uri="{FF2B5EF4-FFF2-40B4-BE49-F238E27FC236}">
                <a16:creationId xmlns:a16="http://schemas.microsoft.com/office/drawing/2014/main" id="{8D4D7ED3-6856-4991-9F72-54283163D7F2}"/>
              </a:ext>
            </a:extLst>
          </p:cNvPr>
          <p:cNvSpPr>
            <a:spLocks noGrp="1"/>
          </p:cNvSpPr>
          <p:nvPr>
            <p:ph type="ftr" sz="quarter" idx="3"/>
          </p:nvPr>
        </p:nvSpPr>
        <p:spPr>
          <a:xfrm>
            <a:off x="5849051" y="9820652"/>
            <a:ext cx="6172200" cy="346031"/>
          </a:xfrm>
          <a:prstGeom prst="rect">
            <a:avLst/>
          </a:prstGeom>
        </p:spPr>
        <p:txBody>
          <a:bodyPr/>
          <a:lstStyle>
            <a:defPPr>
              <a:defRPr lang="en-US"/>
            </a:defPPr>
            <a:lvl1pPr marL="0" algn="ct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2017</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スライド番号プレースホルダー 1">
            <a:extLst>
              <a:ext uri="{FF2B5EF4-FFF2-40B4-BE49-F238E27FC236}">
                <a16:creationId xmlns:a16="http://schemas.microsoft.com/office/drawing/2014/main" id="{1BDD5979-1E27-44B3-9FD9-378BB18C1C7B}"/>
              </a:ext>
            </a:extLst>
          </p:cNvPr>
          <p:cNvSpPr>
            <a:spLocks noGrp="1"/>
          </p:cNvSpPr>
          <p:nvPr>
            <p:ph type="sldNum" sz="quarter" idx="11"/>
          </p:nvPr>
        </p:nvSpPr>
        <p:spPr>
          <a:xfrm>
            <a:off x="14149137" y="9829802"/>
            <a:ext cx="4114800" cy="336881"/>
          </a:xfrm>
          <a:prstGeom prst="rect">
            <a:avLst/>
          </a:prstGeom>
        </p:spPr>
        <p:txBody>
          <a:bodyPr/>
          <a:lstStyle>
            <a:defPPr>
              <a:defRPr lang="en-US"/>
            </a:defPPr>
            <a:lvl1pPr marL="0" algn="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atin typeface="M+ 1c light" panose="020B0403020204020204" pitchFamily="50" charset="-128"/>
                <a:ea typeface="M+ 1c light" panose="020B0403020204020204" pitchFamily="50" charset="-128"/>
                <a:cs typeface="M+ 1c light" panose="020B0403020204020204" pitchFamily="50" charset="-128"/>
              </a:rPr>
              <a:t>Slide </a:t>
            </a:r>
            <a:fld id="{DAEF4D36-AE85-49C9-90DE-66D02B257272}" type="slidenum">
              <a:rPr lang="en-US" smtClean="0">
                <a:latin typeface="M+ 1c light" panose="020B0403020204020204" pitchFamily="50" charset="-128"/>
                <a:ea typeface="M+ 1c light" panose="020B0403020204020204" pitchFamily="50" charset="-128"/>
                <a:cs typeface="M+ 1c light" panose="020B0403020204020204" pitchFamily="50" charset="-128"/>
              </a:rPr>
              <a:pPr/>
              <a:t>123</a:t>
            </a:fld>
            <a:endParaRPr lang="en-US"/>
          </a:p>
        </p:txBody>
      </p:sp>
    </p:spTree>
    <p:extLst>
      <p:ext uri="{BB962C8B-B14F-4D97-AF65-F5344CB8AC3E}">
        <p14:creationId xmlns:p14="http://schemas.microsoft.com/office/powerpoint/2010/main" val="34790246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DE4AB47-A6F2-4460-AC2E-41DE1FD1E5AD}"/>
              </a:ext>
            </a:extLst>
          </p:cNvPr>
          <p:cNvSpPr>
            <a:spLocks noGrp="1"/>
          </p:cNvSpPr>
          <p:nvPr>
            <p:ph type="title"/>
          </p:nvPr>
        </p:nvSpPr>
        <p:spPr/>
        <p:txBody>
          <a:bodyPr/>
          <a:lstStyle/>
          <a:p>
            <a:r>
              <a:rPr kumimoji="1" lang="ja-JP" altLang="en-US"/>
              <a:t>ソフトウェア アーキテクチャとは何か？</a:t>
            </a:r>
          </a:p>
        </p:txBody>
      </p:sp>
      <p:sp>
        <p:nvSpPr>
          <p:cNvPr id="6" name="テキスト プレースホルダー 5">
            <a:extLst>
              <a:ext uri="{FF2B5EF4-FFF2-40B4-BE49-F238E27FC236}">
                <a16:creationId xmlns:a16="http://schemas.microsoft.com/office/drawing/2014/main" id="{16119F38-DA23-418F-9BF6-4F84AC597316}"/>
              </a:ext>
            </a:extLst>
          </p:cNvPr>
          <p:cNvSpPr>
            <a:spLocks noGrp="1"/>
          </p:cNvSpPr>
          <p:nvPr>
            <p:ph type="body" sz="quarter" idx="12"/>
          </p:nvPr>
        </p:nvSpPr>
        <p:spPr/>
        <p:txBody>
          <a:bodyPr/>
          <a:lstStyle/>
          <a:p>
            <a:r>
              <a:rPr kumimoji="1" lang="ja-JP" altLang="en-US"/>
              <a:t>ソフトウェアアーキテクチャとは、抽象化と問題の分割によって複雑性を減らすことを主に念頭に置いたものである。ただし、今までのところ、「ソフトウェアアーキテクチャ」という用語に関して、</a:t>
            </a:r>
            <a:r>
              <a:rPr kumimoji="1" lang="ja-JP" altLang="en-US">
                <a:solidFill>
                  <a:srgbClr val="FF0000"/>
                </a:solidFill>
              </a:rPr>
              <a:t>万人が合意した厳密な定義は存在しない</a:t>
            </a:r>
          </a:p>
          <a:p>
            <a:pPr algn="r"/>
            <a:endParaRPr kumimoji="1" lang="en-US" altLang="ja-JP"/>
          </a:p>
          <a:p>
            <a:pPr algn="r"/>
            <a:r>
              <a:rPr kumimoji="1" lang="en-US" altLang="ja-JP"/>
              <a:t>Wikipedia</a:t>
            </a:r>
            <a:r>
              <a:rPr kumimoji="1" lang="ja-JP" altLang="en-US"/>
              <a:t>「</a:t>
            </a:r>
            <a:r>
              <a:rPr lang="ja-JP" altLang="ja-JP"/>
              <a:t>ソフトウェアアーキテクチャ</a:t>
            </a:r>
            <a:r>
              <a:rPr kumimoji="1" lang="ja-JP" altLang="en-US"/>
              <a:t>」より引用</a:t>
            </a:r>
            <a:endParaRPr kumimoji="1" lang="en-US" altLang="ja-JP"/>
          </a:p>
          <a:p>
            <a:pPr algn="r"/>
            <a:endParaRPr lang="ja-JP" altLang="ja-JP"/>
          </a:p>
        </p:txBody>
      </p:sp>
      <p:sp>
        <p:nvSpPr>
          <p:cNvPr id="4" name="フッター プレースホルダー 3">
            <a:extLst>
              <a:ext uri="{FF2B5EF4-FFF2-40B4-BE49-F238E27FC236}">
                <a16:creationId xmlns:a16="http://schemas.microsoft.com/office/drawing/2014/main" id="{8D4D7ED3-6856-4991-9F72-54283163D7F2}"/>
              </a:ext>
            </a:extLst>
          </p:cNvPr>
          <p:cNvSpPr>
            <a:spLocks noGrp="1"/>
          </p:cNvSpPr>
          <p:nvPr>
            <p:ph type="ftr" sz="quarter" idx="3"/>
          </p:nvPr>
        </p:nvSpPr>
        <p:spPr>
          <a:xfrm>
            <a:off x="5849051" y="9820652"/>
            <a:ext cx="6172200" cy="346031"/>
          </a:xfrm>
          <a:prstGeom prst="rect">
            <a:avLst/>
          </a:prstGeom>
        </p:spPr>
        <p:txBody>
          <a:bodyPr/>
          <a:lstStyle>
            <a:defPPr>
              <a:defRPr lang="en-US"/>
            </a:defPPr>
            <a:lvl1pPr marL="0" algn="ct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2017</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スライド番号プレースホルダー 1">
            <a:extLst>
              <a:ext uri="{FF2B5EF4-FFF2-40B4-BE49-F238E27FC236}">
                <a16:creationId xmlns:a16="http://schemas.microsoft.com/office/drawing/2014/main" id="{9B202D1B-8493-4399-BB7C-0244BDA3B0DA}"/>
              </a:ext>
            </a:extLst>
          </p:cNvPr>
          <p:cNvSpPr>
            <a:spLocks noGrp="1"/>
          </p:cNvSpPr>
          <p:nvPr>
            <p:ph type="sldNum" sz="quarter" idx="11"/>
          </p:nvPr>
        </p:nvSpPr>
        <p:spPr>
          <a:xfrm>
            <a:off x="14149137" y="9829802"/>
            <a:ext cx="4114800" cy="336881"/>
          </a:xfrm>
          <a:prstGeom prst="rect">
            <a:avLst/>
          </a:prstGeom>
        </p:spPr>
        <p:txBody>
          <a:bodyPr/>
          <a:lstStyle>
            <a:defPPr>
              <a:defRPr lang="en-US"/>
            </a:defPPr>
            <a:lvl1pPr marL="0" algn="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atin typeface="M+ 1c light" panose="020B0403020204020204" pitchFamily="50" charset="-128"/>
                <a:ea typeface="M+ 1c light" panose="020B0403020204020204" pitchFamily="50" charset="-128"/>
                <a:cs typeface="M+ 1c light" panose="020B0403020204020204" pitchFamily="50" charset="-128"/>
              </a:rPr>
              <a:t>Slide </a:t>
            </a:r>
            <a:fld id="{DAEF4D36-AE85-49C9-90DE-66D02B257272}" type="slidenum">
              <a:rPr lang="en-US" smtClean="0">
                <a:latin typeface="M+ 1c light" panose="020B0403020204020204" pitchFamily="50" charset="-128"/>
                <a:ea typeface="M+ 1c light" panose="020B0403020204020204" pitchFamily="50" charset="-128"/>
                <a:cs typeface="M+ 1c light" panose="020B0403020204020204" pitchFamily="50" charset="-128"/>
              </a:rPr>
              <a:pPr/>
              <a:t>124</a:t>
            </a:fld>
            <a:endParaRPr lang="en-US"/>
          </a:p>
        </p:txBody>
      </p:sp>
    </p:spTree>
    <p:extLst>
      <p:ext uri="{BB962C8B-B14F-4D97-AF65-F5344CB8AC3E}">
        <p14:creationId xmlns:p14="http://schemas.microsoft.com/office/powerpoint/2010/main" val="33791490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1005BC7-EE44-4229-A90A-02E019A9789A}"/>
              </a:ext>
            </a:extLst>
          </p:cNvPr>
          <p:cNvSpPr>
            <a:spLocks noGrp="1"/>
          </p:cNvSpPr>
          <p:nvPr>
            <p:ph type="sldNum" sz="quarter" idx="11"/>
          </p:nvPr>
        </p:nvSpPr>
        <p:spPr>
          <a:prstGeom prst="rect">
            <a:avLst/>
          </a:prstGeom>
        </p:spPr>
        <p:txBody>
          <a:bodyPr/>
          <a:lstStyle/>
          <a:p>
            <a:r>
              <a:rPr lang="en-US"/>
              <a:t>Slide </a:t>
            </a:r>
            <a:fld id="{DAEF4D36-AE85-49C9-90DE-66D02B257272}" type="slidenum">
              <a:rPr lang="en-US" smtClean="0"/>
              <a:pPr/>
              <a:t>125</a:t>
            </a:fld>
            <a:endParaRPr lang="en-US"/>
          </a:p>
        </p:txBody>
      </p:sp>
      <p:sp>
        <p:nvSpPr>
          <p:cNvPr id="4" name="フッター プレースホルダー 3">
            <a:extLst>
              <a:ext uri="{FF2B5EF4-FFF2-40B4-BE49-F238E27FC236}">
                <a16:creationId xmlns:a16="http://schemas.microsoft.com/office/drawing/2014/main" id="{8FD340FE-CBCB-4780-9427-F50E43D7CFFE}"/>
              </a:ext>
            </a:extLst>
          </p:cNvPr>
          <p:cNvSpPr>
            <a:spLocks noGrp="1"/>
          </p:cNvSpPr>
          <p:nvPr>
            <p:ph type="ftr" sz="quarter" idx="3"/>
          </p:nvPr>
        </p:nvSpPr>
        <p:spPr/>
        <p:txBody>
          <a:body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2017</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サブタイトル 6">
            <a:extLst>
              <a:ext uri="{FF2B5EF4-FFF2-40B4-BE49-F238E27FC236}">
                <a16:creationId xmlns:a16="http://schemas.microsoft.com/office/drawing/2014/main" id="{A6C461F3-F8E2-48B7-8F66-786786FA3932}"/>
              </a:ext>
            </a:extLst>
          </p:cNvPr>
          <p:cNvSpPr>
            <a:spLocks noGrp="1"/>
          </p:cNvSpPr>
          <p:nvPr>
            <p:ph type="subTitle" idx="1"/>
          </p:nvPr>
        </p:nvSpPr>
        <p:spPr/>
        <p:txBody>
          <a:bodyPr/>
          <a:lstStyle/>
          <a:p>
            <a:r>
              <a:rPr kumimoji="1" lang="ja-JP" altLang="en-US"/>
              <a:t>とは言え、おおよその共通認識はある</a:t>
            </a:r>
          </a:p>
        </p:txBody>
      </p:sp>
    </p:spTree>
    <p:extLst>
      <p:ext uri="{BB962C8B-B14F-4D97-AF65-F5344CB8AC3E}">
        <p14:creationId xmlns:p14="http://schemas.microsoft.com/office/powerpoint/2010/main" val="14705757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5368940B-C525-4EF6-8391-F579638A28C1}"/>
              </a:ext>
            </a:extLst>
          </p:cNvPr>
          <p:cNvSpPr>
            <a:spLocks noGrp="1"/>
          </p:cNvSpPr>
          <p:nvPr>
            <p:ph idx="1"/>
          </p:nvPr>
        </p:nvSpPr>
        <p:spPr/>
        <p:txBody>
          <a:bodyPr/>
          <a:lstStyle/>
          <a:p>
            <a:r>
              <a:rPr kumimoji="1" lang="ja-JP" altLang="en-US"/>
              <a:t>ソフトウェアアーキテクチャとは</a:t>
            </a:r>
            <a:br>
              <a:rPr kumimoji="1" lang="en-US" altLang="ja-JP"/>
            </a:br>
            <a:r>
              <a:rPr kumimoji="1" lang="ja-JP" altLang="en-US"/>
              <a:t>システムアーキテクチャのうち、ソフトウェア領域のアーキテクチャである</a:t>
            </a:r>
            <a:br>
              <a:rPr kumimoji="1" lang="en-US" altLang="ja-JP"/>
            </a:br>
            <a:r>
              <a:rPr kumimoji="1" lang="ja-JP" altLang="en-US"/>
              <a:t>この時「システム」とは「</a:t>
            </a:r>
            <a:r>
              <a:rPr kumimoji="1" lang="en-US" altLang="ja-JP"/>
              <a:t>IT</a:t>
            </a:r>
            <a:r>
              <a:rPr kumimoji="1" lang="ja-JP" altLang="en-US"/>
              <a:t>」だけではなく、それらを取り巻く社会やビジネスを含めた「仕組み」を指すことも多い</a:t>
            </a:r>
            <a:endParaRPr kumimoji="1" lang="en-US" altLang="ja-JP"/>
          </a:p>
          <a:p>
            <a:pPr marL="0" indent="0">
              <a:buNone/>
            </a:pPr>
            <a:endParaRPr kumimoji="1" lang="en-US" altLang="ja-JP"/>
          </a:p>
          <a:p>
            <a:pPr marL="0" indent="0">
              <a:buNone/>
            </a:pPr>
            <a:endParaRPr kumimoji="1" lang="en-US" altLang="ja-JP"/>
          </a:p>
          <a:p>
            <a:pPr marL="0" indent="0">
              <a:buNone/>
            </a:pPr>
            <a:endParaRPr kumimoji="1" lang="en-US" altLang="ja-JP"/>
          </a:p>
          <a:p>
            <a:pPr marL="0" indent="0">
              <a:buNone/>
            </a:pPr>
            <a:r>
              <a:rPr kumimoji="1" lang="en-US" altLang="ja-JP"/>
              <a:t>※</a:t>
            </a:r>
            <a:r>
              <a:rPr kumimoji="1" lang="ja-JP" altLang="en-US"/>
              <a:t> 元来「</a:t>
            </a:r>
            <a:r>
              <a:rPr kumimoji="1" lang="en-US" altLang="ja-JP"/>
              <a:t>System</a:t>
            </a:r>
            <a:r>
              <a:rPr kumimoji="1" lang="ja-JP" altLang="en-US"/>
              <a:t>」とは</a:t>
            </a:r>
            <a:r>
              <a:rPr kumimoji="1" lang="zh-TW" altLang="en-US"/>
              <a:t>制度</a:t>
            </a:r>
            <a:r>
              <a:rPr kumimoji="1" lang="ja-JP" altLang="en-US"/>
              <a:t>・</a:t>
            </a:r>
            <a:r>
              <a:rPr kumimoji="1" lang="zh-TW" altLang="en-US"/>
              <a:t>組織</a:t>
            </a:r>
            <a:r>
              <a:rPr kumimoji="1" lang="ja-JP" altLang="en-US"/>
              <a:t>・</a:t>
            </a:r>
            <a:r>
              <a:rPr kumimoji="1" lang="zh-TW" altLang="en-US"/>
              <a:t>体系</a:t>
            </a:r>
            <a:r>
              <a:rPr kumimoji="1" lang="ja-JP" altLang="en-US"/>
              <a:t>・</a:t>
            </a:r>
            <a:r>
              <a:rPr kumimoji="1" lang="zh-TW" altLang="en-US"/>
              <a:t>系統</a:t>
            </a:r>
            <a:r>
              <a:rPr kumimoji="1" lang="ja-JP" altLang="en-US"/>
              <a:t>などのこと</a:t>
            </a:r>
            <a:endParaRPr kumimoji="1" lang="en-US" altLang="ja-JP"/>
          </a:p>
        </p:txBody>
      </p:sp>
      <p:sp>
        <p:nvSpPr>
          <p:cNvPr id="6" name="タイトル 5">
            <a:extLst>
              <a:ext uri="{FF2B5EF4-FFF2-40B4-BE49-F238E27FC236}">
                <a16:creationId xmlns:a16="http://schemas.microsoft.com/office/drawing/2014/main" id="{5530C9BE-6A13-40CC-8640-CAEC13A664CD}"/>
              </a:ext>
            </a:extLst>
          </p:cNvPr>
          <p:cNvSpPr>
            <a:spLocks noGrp="1"/>
          </p:cNvSpPr>
          <p:nvPr>
            <p:ph type="title"/>
          </p:nvPr>
        </p:nvSpPr>
        <p:spPr/>
        <p:txBody>
          <a:bodyPr/>
          <a:lstStyle/>
          <a:p>
            <a:r>
              <a:rPr kumimoji="1" lang="ja-JP" altLang="en-US"/>
              <a:t>ソフトウェア アーキテクチャとは何か？かみ砕くと</a:t>
            </a:r>
            <a:r>
              <a:rPr kumimoji="1" lang="en-US" altLang="ja-JP"/>
              <a:t>…</a:t>
            </a:r>
            <a:endParaRPr kumimoji="1" lang="ja-JP" altLang="en-US"/>
          </a:p>
        </p:txBody>
      </p:sp>
      <p:sp>
        <p:nvSpPr>
          <p:cNvPr id="3" name="フッター プレースホルダー 2">
            <a:extLst>
              <a:ext uri="{FF2B5EF4-FFF2-40B4-BE49-F238E27FC236}">
                <a16:creationId xmlns:a16="http://schemas.microsoft.com/office/drawing/2014/main" id="{DBC0C3AF-D07C-4689-8AB2-DB4F7B7D8B18}"/>
              </a:ext>
            </a:extLst>
          </p:cNvPr>
          <p:cNvSpPr>
            <a:spLocks noGrp="1"/>
          </p:cNvSpPr>
          <p:nvPr>
            <p:ph type="ftr" sz="quarter" idx="3"/>
          </p:nvPr>
        </p:nvSpPr>
        <p:spPr>
          <a:xfrm>
            <a:off x="5849051" y="9820652"/>
            <a:ext cx="6172200" cy="346031"/>
          </a:xfrm>
          <a:prstGeom prst="rect">
            <a:avLst/>
          </a:prstGeom>
        </p:spPr>
        <p:txBody>
          <a:bodyPr/>
          <a:lstStyle>
            <a:defPPr>
              <a:defRPr lang="en-US"/>
            </a:defPPr>
            <a:lvl1pPr marL="0" algn="ct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2017</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10454928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5368940B-C525-4EF6-8391-F579638A28C1}"/>
              </a:ext>
            </a:extLst>
          </p:cNvPr>
          <p:cNvSpPr>
            <a:spLocks noGrp="1"/>
          </p:cNvSpPr>
          <p:nvPr>
            <p:ph idx="1"/>
          </p:nvPr>
        </p:nvSpPr>
        <p:spPr>
          <a:xfrm>
            <a:off x="1257300" y="1389646"/>
            <a:ext cx="16358896" cy="8280610"/>
          </a:xfrm>
        </p:spPr>
        <p:txBody>
          <a:bodyPr/>
          <a:lstStyle/>
          <a:p>
            <a:pPr>
              <a:buFont typeface="+mj-lt"/>
              <a:buAutoNum type="arabicPeriod" startAt="2"/>
            </a:pPr>
            <a:r>
              <a:rPr kumimoji="1" lang="ja-JP" altLang="en-US"/>
              <a:t>ソフトウェア アーキテクチャとは</a:t>
            </a:r>
            <a:endParaRPr kumimoji="1" lang="en-US" altLang="ja-JP"/>
          </a:p>
          <a:p>
            <a:pPr lvl="1"/>
            <a:r>
              <a:rPr kumimoji="1" lang="ja-JP" altLang="en-US"/>
              <a:t>ソフトウェアにおける重要な決定事項全てである</a:t>
            </a:r>
            <a:endParaRPr kumimoji="1" lang="en-US" altLang="ja-JP"/>
          </a:p>
          <a:p>
            <a:pPr lvl="1"/>
            <a:r>
              <a:rPr kumimoji="1" lang="ja-JP" altLang="en-US"/>
              <a:t>その中でも特につぎの</a:t>
            </a:r>
            <a:r>
              <a:rPr kumimoji="1" lang="en-US" altLang="ja-JP"/>
              <a:t>2</a:t>
            </a:r>
            <a:r>
              <a:rPr kumimoji="1" lang="ja-JP" altLang="en-US"/>
              <a:t>点が重要</a:t>
            </a:r>
            <a:endParaRPr kumimoji="1" lang="en-US" altLang="ja-JP"/>
          </a:p>
          <a:p>
            <a:pPr lvl="2"/>
            <a:r>
              <a:rPr kumimoji="1" lang="ja-JP" altLang="en-US"/>
              <a:t>ソフトウェア全体を、どのように分割するか</a:t>
            </a:r>
            <a:endParaRPr kumimoji="1" lang="en-US" altLang="ja-JP"/>
          </a:p>
          <a:p>
            <a:pPr lvl="2"/>
            <a:r>
              <a:rPr kumimoji="1" lang="ja-JP" altLang="en-US"/>
              <a:t>分割した部分同士を、どう結合し相互作用させるか</a:t>
            </a:r>
            <a:endParaRPr kumimoji="1" lang="en-US" altLang="ja-JP"/>
          </a:p>
        </p:txBody>
      </p:sp>
      <p:sp>
        <p:nvSpPr>
          <p:cNvPr id="6" name="タイトル 5">
            <a:extLst>
              <a:ext uri="{FF2B5EF4-FFF2-40B4-BE49-F238E27FC236}">
                <a16:creationId xmlns:a16="http://schemas.microsoft.com/office/drawing/2014/main" id="{5530C9BE-6A13-40CC-8640-CAEC13A664CD}"/>
              </a:ext>
            </a:extLst>
          </p:cNvPr>
          <p:cNvSpPr>
            <a:spLocks noGrp="1"/>
          </p:cNvSpPr>
          <p:nvPr>
            <p:ph type="title"/>
          </p:nvPr>
        </p:nvSpPr>
        <p:spPr/>
        <p:txBody>
          <a:bodyPr/>
          <a:lstStyle/>
          <a:p>
            <a:r>
              <a:rPr kumimoji="1" lang="ja-JP" altLang="en-US"/>
              <a:t>ソフトウェア アーキテクチャとは何か？かみ砕くと</a:t>
            </a:r>
            <a:r>
              <a:rPr kumimoji="1" lang="en-US" altLang="ja-JP"/>
              <a:t>…</a:t>
            </a:r>
            <a:endParaRPr kumimoji="1" lang="ja-JP" altLang="en-US"/>
          </a:p>
        </p:txBody>
      </p:sp>
      <p:sp>
        <p:nvSpPr>
          <p:cNvPr id="3" name="フッター プレースホルダー 2">
            <a:extLst>
              <a:ext uri="{FF2B5EF4-FFF2-40B4-BE49-F238E27FC236}">
                <a16:creationId xmlns:a16="http://schemas.microsoft.com/office/drawing/2014/main" id="{DBC0C3AF-D07C-4689-8AB2-DB4F7B7D8B18}"/>
              </a:ext>
            </a:extLst>
          </p:cNvPr>
          <p:cNvSpPr>
            <a:spLocks noGrp="1"/>
          </p:cNvSpPr>
          <p:nvPr>
            <p:ph type="ftr" sz="quarter" idx="3"/>
          </p:nvPr>
        </p:nvSpPr>
        <p:spPr>
          <a:xfrm>
            <a:off x="5849051" y="9820652"/>
            <a:ext cx="6172200" cy="346031"/>
          </a:xfrm>
          <a:prstGeom prst="rect">
            <a:avLst/>
          </a:prstGeom>
        </p:spPr>
        <p:txBody>
          <a:bodyPr/>
          <a:lstStyle>
            <a:defPPr>
              <a:defRPr lang="en-US"/>
            </a:defPPr>
            <a:lvl1pPr marL="0" algn="ct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2017</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223607663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5368940B-C525-4EF6-8391-F579638A28C1}"/>
              </a:ext>
            </a:extLst>
          </p:cNvPr>
          <p:cNvSpPr>
            <a:spLocks noGrp="1"/>
          </p:cNvSpPr>
          <p:nvPr>
            <p:ph idx="1"/>
          </p:nvPr>
        </p:nvSpPr>
        <p:spPr>
          <a:xfrm>
            <a:off x="1257300" y="1389646"/>
            <a:ext cx="16358896" cy="8280610"/>
          </a:xfrm>
        </p:spPr>
        <p:txBody>
          <a:bodyPr/>
          <a:lstStyle/>
          <a:p>
            <a:pPr>
              <a:buFont typeface="+mj-lt"/>
              <a:buAutoNum type="arabicPeriod" startAt="3"/>
            </a:pPr>
            <a:r>
              <a:rPr kumimoji="1" lang="ja-JP" altLang="en-US"/>
              <a:t>ソフトウェアアーキテクチャを構築するのはなぜか？</a:t>
            </a:r>
            <a:endParaRPr kumimoji="1" lang="en-US" altLang="ja-JP"/>
          </a:p>
          <a:p>
            <a:pPr lvl="1">
              <a:buFont typeface="Arial" panose="020B0604020202020204" pitchFamily="34" charset="0"/>
              <a:buChar char="•"/>
            </a:pPr>
            <a:r>
              <a:rPr kumimoji="1" lang="ja-JP" altLang="en-US"/>
              <a:t>「システムの実現をサポートする」</a:t>
            </a:r>
            <a:endParaRPr kumimoji="1" lang="en-US" altLang="ja-JP"/>
          </a:p>
          <a:p>
            <a:pPr lvl="1">
              <a:buFont typeface="Arial" panose="020B0604020202020204" pitchFamily="34" charset="0"/>
              <a:buChar char="•"/>
            </a:pPr>
            <a:r>
              <a:rPr kumimoji="1" lang="ja-JP" altLang="en-US"/>
              <a:t>「持続可能なソフトウェア」を</a:t>
            </a:r>
            <a:endParaRPr kumimoji="1" lang="en-US" altLang="ja-JP"/>
          </a:p>
          <a:p>
            <a:pPr lvl="1">
              <a:buFont typeface="Arial" panose="020B0604020202020204" pitchFamily="34" charset="0"/>
              <a:buChar char="•"/>
            </a:pPr>
            <a:r>
              <a:rPr kumimoji="1" lang="ja-JP" altLang="en-US"/>
              <a:t>「バランスよく」構築するため</a:t>
            </a:r>
            <a:br>
              <a:rPr kumimoji="1" lang="en-US" altLang="ja-JP"/>
            </a:br>
            <a:endParaRPr kumimoji="1" lang="en-US" altLang="ja-JP"/>
          </a:p>
          <a:p>
            <a:pPr>
              <a:buFont typeface="+mj-lt"/>
              <a:buAutoNum type="arabicPeriod" startAt="3"/>
            </a:pPr>
            <a:r>
              <a:rPr kumimoji="1" lang="ja-JP" altLang="en-US"/>
              <a:t>ソフトウェアアーキテクチャのバランスとは？</a:t>
            </a:r>
            <a:endParaRPr kumimoji="1" lang="en-US" altLang="ja-JP"/>
          </a:p>
          <a:p>
            <a:pPr lvl="1"/>
            <a:r>
              <a:rPr kumimoji="1" lang="en-US" altLang="ja-JP"/>
              <a:t>Quality</a:t>
            </a:r>
            <a:r>
              <a:rPr kumimoji="1" lang="ja-JP" altLang="en-US"/>
              <a:t>（機能・非機能）</a:t>
            </a:r>
            <a:endParaRPr kumimoji="1" lang="en-US" altLang="ja-JP"/>
          </a:p>
          <a:p>
            <a:pPr lvl="1"/>
            <a:r>
              <a:rPr kumimoji="1" lang="en-US" altLang="ja-JP"/>
              <a:t>Cost</a:t>
            </a:r>
          </a:p>
          <a:p>
            <a:pPr lvl="1"/>
            <a:r>
              <a:rPr kumimoji="1" lang="en-US" altLang="ja-JP"/>
              <a:t>Delivery</a:t>
            </a:r>
            <a:r>
              <a:rPr kumimoji="1" lang="ja-JP" altLang="en-US"/>
              <a:t>（開発期間）</a:t>
            </a:r>
            <a:endParaRPr kumimoji="1" lang="en-US" altLang="ja-JP"/>
          </a:p>
          <a:p>
            <a:pPr marL="755650" lvl="1" indent="0">
              <a:buNone/>
            </a:pPr>
            <a:r>
              <a:rPr kumimoji="1" lang="ja-JP" altLang="en-US"/>
              <a:t>アーキテクチャは非機能要求からも大きく影響をうける</a:t>
            </a:r>
            <a:endParaRPr kumimoji="1" lang="en-US" altLang="ja-JP"/>
          </a:p>
        </p:txBody>
      </p:sp>
      <p:sp>
        <p:nvSpPr>
          <p:cNvPr id="6" name="タイトル 5">
            <a:extLst>
              <a:ext uri="{FF2B5EF4-FFF2-40B4-BE49-F238E27FC236}">
                <a16:creationId xmlns:a16="http://schemas.microsoft.com/office/drawing/2014/main" id="{5530C9BE-6A13-40CC-8640-CAEC13A664CD}"/>
              </a:ext>
            </a:extLst>
          </p:cNvPr>
          <p:cNvSpPr>
            <a:spLocks noGrp="1"/>
          </p:cNvSpPr>
          <p:nvPr>
            <p:ph type="title"/>
          </p:nvPr>
        </p:nvSpPr>
        <p:spPr/>
        <p:txBody>
          <a:bodyPr/>
          <a:lstStyle/>
          <a:p>
            <a:r>
              <a:rPr kumimoji="1" lang="ja-JP" altLang="en-US"/>
              <a:t>ソフトウェア アーキテクチャとは何か？かみ砕くと</a:t>
            </a:r>
            <a:r>
              <a:rPr kumimoji="1" lang="en-US" altLang="ja-JP"/>
              <a:t>…</a:t>
            </a:r>
            <a:endParaRPr kumimoji="1" lang="ja-JP" altLang="en-US"/>
          </a:p>
        </p:txBody>
      </p:sp>
      <p:sp>
        <p:nvSpPr>
          <p:cNvPr id="3" name="フッター プレースホルダー 2">
            <a:extLst>
              <a:ext uri="{FF2B5EF4-FFF2-40B4-BE49-F238E27FC236}">
                <a16:creationId xmlns:a16="http://schemas.microsoft.com/office/drawing/2014/main" id="{DBC0C3AF-D07C-4689-8AB2-DB4F7B7D8B18}"/>
              </a:ext>
            </a:extLst>
          </p:cNvPr>
          <p:cNvSpPr>
            <a:spLocks noGrp="1"/>
          </p:cNvSpPr>
          <p:nvPr>
            <p:ph type="ftr" sz="quarter" idx="3"/>
          </p:nvPr>
        </p:nvSpPr>
        <p:spPr>
          <a:xfrm>
            <a:off x="5849051" y="9820652"/>
            <a:ext cx="6172200" cy="346031"/>
          </a:xfrm>
          <a:prstGeom prst="rect">
            <a:avLst/>
          </a:prstGeom>
        </p:spPr>
        <p:txBody>
          <a:bodyPr/>
          <a:lstStyle>
            <a:defPPr>
              <a:defRPr lang="en-US"/>
            </a:defPPr>
            <a:lvl1pPr marL="0" algn="ct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2017</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24587281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5D90568-EAFE-493A-9A0D-2E924870D025}"/>
              </a:ext>
            </a:extLst>
          </p:cNvPr>
          <p:cNvSpPr>
            <a:spLocks noGrp="1"/>
          </p:cNvSpPr>
          <p:nvPr>
            <p:ph type="ctrTitle"/>
          </p:nvPr>
        </p:nvSpPr>
        <p:spPr/>
        <p:txBody>
          <a:bodyPr/>
          <a:lstStyle/>
          <a:p>
            <a:r>
              <a:rPr lang="en-US" altLang="ja-JP"/>
              <a:t>Easiest Clean Architecture</a:t>
            </a:r>
            <a:endParaRPr kumimoji="1" lang="ja-JP" altLang="en-US"/>
          </a:p>
        </p:txBody>
      </p:sp>
      <p:sp>
        <p:nvSpPr>
          <p:cNvPr id="4" name="字幕 3">
            <a:extLst>
              <a:ext uri="{FF2B5EF4-FFF2-40B4-BE49-F238E27FC236}">
                <a16:creationId xmlns:a16="http://schemas.microsoft.com/office/drawing/2014/main" id="{F7B9C29E-587B-4C70-A022-113976F8BFA3}"/>
              </a:ext>
            </a:extLst>
          </p:cNvPr>
          <p:cNvSpPr>
            <a:spLocks noGrp="1"/>
          </p:cNvSpPr>
          <p:nvPr>
            <p:ph type="subTitle" idx="1"/>
          </p:nvPr>
        </p:nvSpPr>
        <p:spPr/>
        <p:txBody>
          <a:bodyPr/>
          <a:lstStyle/>
          <a:p>
            <a:r>
              <a:rPr kumimoji="1" lang="en-US" altLang="ja-JP"/>
              <a:t>Clean</a:t>
            </a:r>
            <a:r>
              <a:rPr kumimoji="1" lang="ja-JP" altLang="en-US"/>
              <a:t> </a:t>
            </a:r>
            <a:r>
              <a:rPr kumimoji="1" lang="en-US" altLang="ja-JP"/>
              <a:t>Architecture</a:t>
            </a:r>
            <a:r>
              <a:rPr kumimoji="1" lang="ja-JP" altLang="en-US"/>
              <a:t>を考えるうえで重要なポイント</a:t>
            </a:r>
          </a:p>
        </p:txBody>
      </p:sp>
    </p:spTree>
    <p:extLst>
      <p:ext uri="{BB962C8B-B14F-4D97-AF65-F5344CB8AC3E}">
        <p14:creationId xmlns:p14="http://schemas.microsoft.com/office/powerpoint/2010/main" val="206556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32355-7150-471A-9A97-6F765A20EAA8}"/>
              </a:ext>
            </a:extLst>
          </p:cNvPr>
          <p:cNvSpPr>
            <a:spLocks noGrp="1"/>
          </p:cNvSpPr>
          <p:nvPr>
            <p:ph type="title"/>
          </p:nvPr>
        </p:nvSpPr>
        <p:spPr/>
        <p:txBody>
          <a:bodyPr/>
          <a:lstStyle/>
          <a:p>
            <a:r>
              <a:rPr kumimoji="1" lang="ja-JP" altLang="en-US"/>
              <a:t>ふたつ目の誤解</a:t>
            </a:r>
          </a:p>
        </p:txBody>
      </p:sp>
      <p:sp>
        <p:nvSpPr>
          <p:cNvPr id="3" name="テキスト プレースホルダー 2">
            <a:extLst>
              <a:ext uri="{FF2B5EF4-FFF2-40B4-BE49-F238E27FC236}">
                <a16:creationId xmlns:a16="http://schemas.microsoft.com/office/drawing/2014/main" id="{84945067-437E-4E72-90AF-A258F142627F}"/>
              </a:ext>
            </a:extLst>
          </p:cNvPr>
          <p:cNvSpPr>
            <a:spLocks noGrp="1"/>
          </p:cNvSpPr>
          <p:nvPr>
            <p:ph type="body" sz="quarter" idx="12"/>
          </p:nvPr>
        </p:nvSpPr>
        <p:spPr>
          <a:xfrm>
            <a:off x="2378010" y="7297393"/>
            <a:ext cx="13114282" cy="2696274"/>
          </a:xfrm>
        </p:spPr>
        <p:txBody>
          <a:bodyPr/>
          <a:lstStyle/>
          <a:p>
            <a:r>
              <a:rPr kumimoji="1" lang="ja-JP" altLang="en-US"/>
              <a:t>「データや処理の流れを一方通行にしろ」</a:t>
            </a:r>
            <a:endParaRPr kumimoji="1" lang="en-US" altLang="ja-JP"/>
          </a:p>
          <a:p>
            <a:r>
              <a:rPr kumimoji="1" lang="ja-JP" altLang="en-US"/>
              <a:t>　という意味ではないし</a:t>
            </a:r>
            <a:endParaRPr kumimoji="1" lang="en-US" altLang="ja-JP"/>
          </a:p>
          <a:p>
            <a:r>
              <a:rPr kumimoji="1" lang="ja-JP" altLang="en-US"/>
              <a:t>「</a:t>
            </a:r>
            <a:r>
              <a:rPr kumimoji="1" lang="en-US" altLang="ja-JP"/>
              <a:t>Presentation</a:t>
            </a:r>
            <a:r>
              <a:rPr kumimoji="1" lang="ja-JP" altLang="en-US"/>
              <a:t>を</a:t>
            </a:r>
            <a:r>
              <a:rPr kumimoji="1" lang="en-US" altLang="ja-JP"/>
              <a:t>MVC</a:t>
            </a:r>
            <a:r>
              <a:rPr kumimoji="1" lang="ja-JP" altLang="en-US"/>
              <a:t>的に分離しろ（</a:t>
            </a:r>
            <a:r>
              <a:rPr kumimoji="1" lang="en-US" altLang="ja-JP"/>
              <a:t>MVVM</a:t>
            </a:r>
            <a:r>
              <a:rPr kumimoji="1" lang="ja-JP" altLang="en-US"/>
              <a:t>などの否定）」</a:t>
            </a:r>
            <a:endParaRPr kumimoji="1" lang="en-US" altLang="ja-JP"/>
          </a:p>
          <a:p>
            <a:r>
              <a:rPr kumimoji="1" lang="ja-JP" altLang="en-US"/>
              <a:t>　という意味でもない</a:t>
            </a:r>
          </a:p>
        </p:txBody>
      </p:sp>
      <p:pic>
        <p:nvPicPr>
          <p:cNvPr id="7" name="図 6">
            <a:extLst>
              <a:ext uri="{FF2B5EF4-FFF2-40B4-BE49-F238E27FC236}">
                <a16:creationId xmlns:a16="http://schemas.microsoft.com/office/drawing/2014/main" id="{4553FA7C-1699-429F-91CA-373748267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772" y="1792803"/>
            <a:ext cx="6336456" cy="5194752"/>
          </a:xfrm>
          <a:prstGeom prst="rect">
            <a:avLst/>
          </a:prstGeom>
        </p:spPr>
      </p:pic>
      <p:grpSp>
        <p:nvGrpSpPr>
          <p:cNvPr id="11" name="グループ化 10">
            <a:extLst>
              <a:ext uri="{FF2B5EF4-FFF2-40B4-BE49-F238E27FC236}">
                <a16:creationId xmlns:a16="http://schemas.microsoft.com/office/drawing/2014/main" id="{77CD69CB-EEC6-4F20-9B38-678E4848AF21}"/>
              </a:ext>
            </a:extLst>
          </p:cNvPr>
          <p:cNvGrpSpPr/>
          <p:nvPr/>
        </p:nvGrpSpPr>
        <p:grpSpPr>
          <a:xfrm>
            <a:off x="13166668" y="2222808"/>
            <a:ext cx="4986420" cy="4780195"/>
            <a:chOff x="13301580" y="1902958"/>
            <a:chExt cx="4986420" cy="4780195"/>
          </a:xfrm>
        </p:grpSpPr>
        <p:pic>
          <p:nvPicPr>
            <p:cNvPr id="9" name="図 8">
              <a:extLst>
                <a:ext uri="{FF2B5EF4-FFF2-40B4-BE49-F238E27FC236}">
                  <a16:creationId xmlns:a16="http://schemas.microsoft.com/office/drawing/2014/main" id="{4B6705F3-6AD0-464A-9CBF-E5601BB40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37390" y="2156873"/>
              <a:ext cx="4114800" cy="4526280"/>
            </a:xfrm>
            <a:prstGeom prst="rect">
              <a:avLst/>
            </a:prstGeom>
          </p:spPr>
        </p:pic>
        <p:sp>
          <p:nvSpPr>
            <p:cNvPr id="10" name="テキスト ボックス 9">
              <a:extLst>
                <a:ext uri="{FF2B5EF4-FFF2-40B4-BE49-F238E27FC236}">
                  <a16:creationId xmlns:a16="http://schemas.microsoft.com/office/drawing/2014/main" id="{3746A9AC-89C9-4D73-883F-62283370264A}"/>
                </a:ext>
              </a:extLst>
            </p:cNvPr>
            <p:cNvSpPr txBox="1"/>
            <p:nvPr/>
          </p:nvSpPr>
          <p:spPr>
            <a:xfrm>
              <a:off x="13301580" y="1902958"/>
              <a:ext cx="4986420" cy="507831"/>
            </a:xfrm>
            <a:prstGeom prst="rect">
              <a:avLst/>
            </a:prstGeom>
            <a:noFill/>
          </p:spPr>
          <p:txBody>
            <a:bodyPr wrap="square" rtlCol="0">
              <a:spAutoFit/>
            </a:bodyPr>
            <a:lstStyle/>
            <a:p>
              <a:r>
                <a:rPr kumimoji="1" lang="en-US" altLang="ja-JP">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MVC</a:t>
              </a:r>
              <a:r>
                <a:rPr kumimoji="1" lang="ja-JP" altLang="en-US">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a:t>
              </a:r>
              <a:r>
                <a:rPr kumimoji="1" lang="en-US" altLang="ja-JP">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Model</a:t>
              </a:r>
              <a:r>
                <a:rPr kumimoji="1" lang="ja-JP" altLang="en-US">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（出展</a:t>
              </a:r>
              <a:r>
                <a:rPr kumimoji="1" lang="en-US" altLang="ja-JP">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Wikipedia</a:t>
              </a:r>
              <a:r>
                <a:rPr kumimoji="1" lang="ja-JP" altLang="en-US">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a:t>
              </a:r>
            </a:p>
          </p:txBody>
        </p:sp>
      </p:grpSp>
    </p:spTree>
    <p:extLst>
      <p:ext uri="{BB962C8B-B14F-4D97-AF65-F5344CB8AC3E}">
        <p14:creationId xmlns:p14="http://schemas.microsoft.com/office/powerpoint/2010/main" val="41397964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5368940B-C525-4EF6-8391-F579638A28C1}"/>
              </a:ext>
            </a:extLst>
          </p:cNvPr>
          <p:cNvSpPr>
            <a:spLocks noGrp="1"/>
          </p:cNvSpPr>
          <p:nvPr>
            <p:ph idx="1"/>
          </p:nvPr>
        </p:nvSpPr>
        <p:spPr>
          <a:xfrm>
            <a:off x="1257300" y="1389646"/>
            <a:ext cx="16358896" cy="8280610"/>
          </a:xfrm>
        </p:spPr>
        <p:txBody>
          <a:bodyPr/>
          <a:lstStyle/>
          <a:p>
            <a:pPr>
              <a:buFont typeface="+mj-lt"/>
              <a:buAutoNum type="arabicPeriod" startAt="2"/>
            </a:pPr>
            <a:r>
              <a:rPr kumimoji="1" lang="ja-JP" altLang="en-US"/>
              <a:t>ソフトウェア アーキテクチャとは</a:t>
            </a:r>
            <a:endParaRPr kumimoji="1" lang="en-US" altLang="ja-JP"/>
          </a:p>
          <a:p>
            <a:pPr lvl="1"/>
            <a:r>
              <a:rPr kumimoji="1" lang="ja-JP" altLang="en-US"/>
              <a:t>ソフトウェアにおける重要な決定事項全てである</a:t>
            </a:r>
            <a:endParaRPr kumimoji="1" lang="en-US" altLang="ja-JP"/>
          </a:p>
          <a:p>
            <a:pPr lvl="1"/>
            <a:r>
              <a:rPr kumimoji="1" lang="ja-JP" altLang="en-US"/>
              <a:t>その中でも特につぎの</a:t>
            </a:r>
            <a:r>
              <a:rPr kumimoji="1" lang="en-US" altLang="ja-JP"/>
              <a:t>2</a:t>
            </a:r>
            <a:r>
              <a:rPr kumimoji="1" lang="ja-JP" altLang="en-US"/>
              <a:t>点が重要</a:t>
            </a:r>
            <a:endParaRPr kumimoji="1" lang="en-US" altLang="ja-JP"/>
          </a:p>
          <a:p>
            <a:pPr lvl="2"/>
            <a:r>
              <a:rPr kumimoji="1" lang="ja-JP" altLang="en-US">
                <a:solidFill>
                  <a:srgbClr val="C00000"/>
                </a:solidFill>
              </a:rPr>
              <a:t>ソフトウェア全体を、どのように分割するか</a:t>
            </a:r>
            <a:endParaRPr kumimoji="1" lang="en-US" altLang="ja-JP">
              <a:solidFill>
                <a:srgbClr val="C00000"/>
              </a:solidFill>
            </a:endParaRPr>
          </a:p>
          <a:p>
            <a:pPr lvl="2"/>
            <a:r>
              <a:rPr kumimoji="1" lang="ja-JP" altLang="en-US">
                <a:solidFill>
                  <a:srgbClr val="C00000"/>
                </a:solidFill>
              </a:rPr>
              <a:t>分割した部分同士を、どう結合し、相互作用させるか</a:t>
            </a:r>
            <a:endParaRPr kumimoji="1" lang="en-US" altLang="ja-JP">
              <a:solidFill>
                <a:srgbClr val="C00000"/>
              </a:solidFill>
            </a:endParaRPr>
          </a:p>
        </p:txBody>
      </p:sp>
      <p:sp>
        <p:nvSpPr>
          <p:cNvPr id="6" name="タイトル 5">
            <a:extLst>
              <a:ext uri="{FF2B5EF4-FFF2-40B4-BE49-F238E27FC236}">
                <a16:creationId xmlns:a16="http://schemas.microsoft.com/office/drawing/2014/main" id="{5530C9BE-6A13-40CC-8640-CAEC13A664CD}"/>
              </a:ext>
            </a:extLst>
          </p:cNvPr>
          <p:cNvSpPr>
            <a:spLocks noGrp="1"/>
          </p:cNvSpPr>
          <p:nvPr>
            <p:ph type="title"/>
          </p:nvPr>
        </p:nvSpPr>
        <p:spPr/>
        <p:txBody>
          <a:bodyPr/>
          <a:lstStyle/>
          <a:p>
            <a:r>
              <a:rPr kumimoji="1" lang="ja-JP" altLang="en-US"/>
              <a:t>ソフトウェア アーキテクチャとは何か？かみ砕くと</a:t>
            </a:r>
            <a:r>
              <a:rPr kumimoji="1" lang="en-US" altLang="ja-JP"/>
              <a:t>…</a:t>
            </a:r>
            <a:endParaRPr kumimoji="1" lang="ja-JP" altLang="en-US"/>
          </a:p>
        </p:txBody>
      </p:sp>
      <p:sp>
        <p:nvSpPr>
          <p:cNvPr id="3" name="フッター プレースホルダー 2">
            <a:extLst>
              <a:ext uri="{FF2B5EF4-FFF2-40B4-BE49-F238E27FC236}">
                <a16:creationId xmlns:a16="http://schemas.microsoft.com/office/drawing/2014/main" id="{DBC0C3AF-D07C-4689-8AB2-DB4F7B7D8B18}"/>
              </a:ext>
            </a:extLst>
          </p:cNvPr>
          <p:cNvSpPr>
            <a:spLocks noGrp="1"/>
          </p:cNvSpPr>
          <p:nvPr>
            <p:ph type="ftr" sz="quarter" idx="3"/>
          </p:nvPr>
        </p:nvSpPr>
        <p:spPr>
          <a:xfrm>
            <a:off x="5849051" y="9820652"/>
            <a:ext cx="6172200" cy="346031"/>
          </a:xfrm>
          <a:prstGeom prst="rect">
            <a:avLst/>
          </a:prstGeom>
        </p:spPr>
        <p:txBody>
          <a:bodyPr/>
          <a:lstStyle>
            <a:defPPr>
              <a:defRPr lang="en-US"/>
            </a:defPPr>
            <a:lvl1pPr marL="0" algn="ct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2017</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338881852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5368940B-C525-4EF6-8391-F579638A28C1}"/>
              </a:ext>
            </a:extLst>
          </p:cNvPr>
          <p:cNvSpPr>
            <a:spLocks noGrp="1"/>
          </p:cNvSpPr>
          <p:nvPr>
            <p:ph idx="1"/>
          </p:nvPr>
        </p:nvSpPr>
        <p:spPr>
          <a:xfrm>
            <a:off x="1257300" y="1389646"/>
            <a:ext cx="16358896" cy="8280610"/>
          </a:xfrm>
        </p:spPr>
        <p:txBody>
          <a:bodyPr/>
          <a:lstStyle/>
          <a:p>
            <a:pPr>
              <a:buFont typeface="+mj-lt"/>
              <a:buAutoNum type="arabicPeriod" startAt="2"/>
            </a:pPr>
            <a:r>
              <a:rPr kumimoji="1" lang="ja-JP" altLang="en-US"/>
              <a:t>ソフトウェア アーキテクチャとは</a:t>
            </a:r>
            <a:endParaRPr kumimoji="1" lang="en-US" altLang="ja-JP"/>
          </a:p>
          <a:p>
            <a:pPr lvl="1"/>
            <a:r>
              <a:rPr kumimoji="1" lang="ja-JP" altLang="en-US"/>
              <a:t>ソフトウェアにおける重要な決定事項全てである</a:t>
            </a:r>
            <a:endParaRPr kumimoji="1" lang="en-US" altLang="ja-JP"/>
          </a:p>
          <a:p>
            <a:pPr lvl="1"/>
            <a:r>
              <a:rPr kumimoji="1" lang="ja-JP" altLang="en-US"/>
              <a:t>その中でも特につぎの</a:t>
            </a:r>
            <a:r>
              <a:rPr kumimoji="1" lang="en-US" altLang="ja-JP"/>
              <a:t>2</a:t>
            </a:r>
            <a:r>
              <a:rPr kumimoji="1" lang="ja-JP" altLang="en-US"/>
              <a:t>点が重要</a:t>
            </a:r>
            <a:endParaRPr kumimoji="1" lang="en-US" altLang="ja-JP"/>
          </a:p>
          <a:p>
            <a:pPr lvl="2"/>
            <a:r>
              <a:rPr kumimoji="1" lang="ja-JP" altLang="en-US">
                <a:solidFill>
                  <a:srgbClr val="C00000"/>
                </a:solidFill>
              </a:rPr>
              <a:t>ソフトウェア全体を、どのように分割するか</a:t>
            </a:r>
            <a:endParaRPr kumimoji="1" lang="en-US" altLang="ja-JP">
              <a:solidFill>
                <a:srgbClr val="C00000"/>
              </a:solidFill>
            </a:endParaRPr>
          </a:p>
          <a:p>
            <a:pPr lvl="2"/>
            <a:r>
              <a:rPr kumimoji="1" lang="ja-JP" altLang="en-US">
                <a:solidFill>
                  <a:srgbClr val="C00000"/>
                </a:solidFill>
              </a:rPr>
              <a:t>分割した部分同士を、どう結合し、相互作用させるか</a:t>
            </a:r>
            <a:endParaRPr kumimoji="1" lang="en-US" altLang="ja-JP">
              <a:solidFill>
                <a:srgbClr val="C00000"/>
              </a:solidFill>
            </a:endParaRPr>
          </a:p>
        </p:txBody>
      </p:sp>
      <p:sp>
        <p:nvSpPr>
          <p:cNvPr id="6" name="タイトル 5">
            <a:extLst>
              <a:ext uri="{FF2B5EF4-FFF2-40B4-BE49-F238E27FC236}">
                <a16:creationId xmlns:a16="http://schemas.microsoft.com/office/drawing/2014/main" id="{5530C9BE-6A13-40CC-8640-CAEC13A664CD}"/>
              </a:ext>
            </a:extLst>
          </p:cNvPr>
          <p:cNvSpPr>
            <a:spLocks noGrp="1"/>
          </p:cNvSpPr>
          <p:nvPr>
            <p:ph type="title"/>
          </p:nvPr>
        </p:nvSpPr>
        <p:spPr/>
        <p:txBody>
          <a:bodyPr/>
          <a:lstStyle/>
          <a:p>
            <a:r>
              <a:rPr kumimoji="1" lang="ja-JP" altLang="en-US"/>
              <a:t>ソフトウェア アーキテクチャとは何か？かみ砕くと</a:t>
            </a:r>
            <a:r>
              <a:rPr kumimoji="1" lang="en-US" altLang="ja-JP"/>
              <a:t>…</a:t>
            </a:r>
            <a:endParaRPr kumimoji="1" lang="ja-JP" altLang="en-US"/>
          </a:p>
        </p:txBody>
      </p:sp>
      <p:sp>
        <p:nvSpPr>
          <p:cNvPr id="3" name="フッター プレースホルダー 2">
            <a:extLst>
              <a:ext uri="{FF2B5EF4-FFF2-40B4-BE49-F238E27FC236}">
                <a16:creationId xmlns:a16="http://schemas.microsoft.com/office/drawing/2014/main" id="{DBC0C3AF-D07C-4689-8AB2-DB4F7B7D8B18}"/>
              </a:ext>
            </a:extLst>
          </p:cNvPr>
          <p:cNvSpPr>
            <a:spLocks noGrp="1"/>
          </p:cNvSpPr>
          <p:nvPr>
            <p:ph type="ftr" sz="quarter" idx="3"/>
          </p:nvPr>
        </p:nvSpPr>
        <p:spPr>
          <a:xfrm>
            <a:off x="5849051" y="9820652"/>
            <a:ext cx="6172200" cy="346031"/>
          </a:xfrm>
          <a:prstGeom prst="rect">
            <a:avLst/>
          </a:prstGeom>
        </p:spPr>
        <p:txBody>
          <a:bodyPr/>
          <a:lstStyle>
            <a:defPPr>
              <a:defRPr lang="en-US"/>
            </a:defPPr>
            <a:lvl1pPr marL="0" algn="ctr" defTabSz="1371600" rtl="0" eaLnBrk="1" latinLnBrk="0" hangingPunct="1">
              <a:defRPr sz="2000" kern="1200">
                <a:solidFill>
                  <a:schemeClr val="bg1"/>
                </a:solidFill>
                <a:latin typeface="M+ 2p light" panose="020B0402020203020204" pitchFamily="50" charset="-128"/>
                <a:ea typeface="M+ 2p light" panose="020B0402020203020204" pitchFamily="50" charset="-128"/>
                <a:cs typeface="M+ 2p light" panose="020B0402020203020204" pitchFamily="50" charset="-128"/>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US" altLang="ja-JP">
                <a:latin typeface="M+ 1c light" panose="020B0403020204020204" pitchFamily="50" charset="-128"/>
                <a:ea typeface="M+ 1c light" panose="020B0403020204020204" pitchFamily="50" charset="-128"/>
                <a:cs typeface="M+ 1c light" panose="020B0403020204020204" pitchFamily="50" charset="-128"/>
              </a:rPr>
              <a:t>Copyright 2017</a:t>
            </a:r>
            <a:r>
              <a:rPr lang="ja-JP" altLang="en-US">
                <a:latin typeface="M+ 1c light" panose="020B0403020204020204" pitchFamily="50" charset="-128"/>
                <a:ea typeface="M+ 1c light" panose="020B0403020204020204" pitchFamily="50" charset="-128"/>
                <a:cs typeface="M+ 1c light" panose="020B0403020204020204" pitchFamily="50" charset="-128"/>
              </a:rPr>
              <a:t> </a:t>
            </a:r>
            <a:r>
              <a:rPr lang="en-US" altLang="ja-JP">
                <a:latin typeface="M+ 1c light" panose="020B0403020204020204" pitchFamily="50" charset="-128"/>
                <a:ea typeface="M+ 1c light" panose="020B0403020204020204" pitchFamily="50" charset="-128"/>
                <a:cs typeface="M+ 1c light" panose="020B0403020204020204" pitchFamily="50" charset="-128"/>
              </a:rPr>
              <a:t>@nuits_jp</a:t>
            </a:r>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2" name="矢印: 下 1">
            <a:extLst>
              <a:ext uri="{FF2B5EF4-FFF2-40B4-BE49-F238E27FC236}">
                <a16:creationId xmlns:a16="http://schemas.microsoft.com/office/drawing/2014/main" id="{635578CC-A06F-4217-8A5C-419227C825BA}"/>
              </a:ext>
            </a:extLst>
          </p:cNvPr>
          <p:cNvSpPr/>
          <p:nvPr/>
        </p:nvSpPr>
        <p:spPr>
          <a:xfrm>
            <a:off x="7932057" y="5564224"/>
            <a:ext cx="2423886" cy="1857828"/>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4" name="テキスト ボックス 3">
            <a:extLst>
              <a:ext uri="{FF2B5EF4-FFF2-40B4-BE49-F238E27FC236}">
                <a16:creationId xmlns:a16="http://schemas.microsoft.com/office/drawing/2014/main" id="{49D7811F-59C9-4704-8D2A-B251A5F799B8}"/>
              </a:ext>
            </a:extLst>
          </p:cNvPr>
          <p:cNvSpPr txBox="1"/>
          <p:nvPr/>
        </p:nvSpPr>
        <p:spPr>
          <a:xfrm>
            <a:off x="2293100" y="7572447"/>
            <a:ext cx="13693172" cy="1015663"/>
          </a:xfrm>
          <a:prstGeom prst="rect">
            <a:avLst/>
          </a:prstGeom>
          <a:noFill/>
        </p:spPr>
        <p:txBody>
          <a:bodyPr wrap="none" rtlCol="0">
            <a:spAutoFit/>
          </a:bodyPr>
          <a:lstStyle/>
          <a:p>
            <a:r>
              <a:rPr kumimoji="1" lang="ja-JP" altLang="en-US" sz="6000">
                <a:solidFill>
                  <a:srgbClr val="C00000"/>
                </a:solidFill>
                <a:latin typeface="+mn-ea"/>
                <a:cs typeface="Open Sans Light" panose="020B0306030504020204" pitchFamily="34" charset="0"/>
              </a:rPr>
              <a:t>ソフトウェアアーキテクチャ</a:t>
            </a:r>
            <a:r>
              <a:rPr kumimoji="1" lang="en-US" altLang="ja-JP" sz="6000">
                <a:solidFill>
                  <a:srgbClr val="C00000"/>
                </a:solidFill>
                <a:latin typeface="+mn-ea"/>
                <a:cs typeface="Open Sans Light" panose="020B0306030504020204" pitchFamily="34" charset="0"/>
              </a:rPr>
              <a:t>3</a:t>
            </a:r>
            <a:r>
              <a:rPr kumimoji="1" lang="ja-JP" altLang="en-US" sz="6000">
                <a:solidFill>
                  <a:srgbClr val="C00000"/>
                </a:solidFill>
                <a:latin typeface="+mn-ea"/>
                <a:cs typeface="Open Sans Light" panose="020B0306030504020204" pitchFamily="34" charset="0"/>
              </a:rPr>
              <a:t>種の神器</a:t>
            </a:r>
          </a:p>
        </p:txBody>
      </p:sp>
    </p:spTree>
    <p:extLst>
      <p:ext uri="{BB962C8B-B14F-4D97-AF65-F5344CB8AC3E}">
        <p14:creationId xmlns:p14="http://schemas.microsoft.com/office/powerpoint/2010/main" val="35488128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EE365E0-8E95-4C93-B512-7057C950F1F1}"/>
              </a:ext>
            </a:extLst>
          </p:cNvPr>
          <p:cNvSpPr>
            <a:spLocks noGrp="1"/>
          </p:cNvSpPr>
          <p:nvPr>
            <p:ph idx="1"/>
          </p:nvPr>
        </p:nvSpPr>
        <p:spPr>
          <a:xfrm>
            <a:off x="2293257" y="1569071"/>
            <a:ext cx="15123885" cy="7726196"/>
          </a:xfrm>
        </p:spPr>
        <p:txBody>
          <a:bodyPr anchor="ctr"/>
          <a:lstStyle/>
          <a:p>
            <a:r>
              <a:rPr kumimoji="1" lang="ja-JP" altLang="en-US" sz="4800" dirty="0"/>
              <a:t>関心の分離（</a:t>
            </a:r>
            <a:r>
              <a:rPr kumimoji="1" lang="en-US" altLang="ja-JP" sz="4800" dirty="0"/>
              <a:t>SoC</a:t>
            </a:r>
            <a:r>
              <a:rPr kumimoji="1" lang="ja-JP" altLang="en-US" sz="4800" dirty="0"/>
              <a:t>：</a:t>
            </a:r>
            <a:r>
              <a:rPr kumimoji="1" lang="en-US" altLang="ja-JP" sz="4800" dirty="0"/>
              <a:t>Separation of concerns</a:t>
            </a:r>
            <a:r>
              <a:rPr kumimoji="1" lang="ja-JP" altLang="en-US" sz="4800" dirty="0"/>
              <a:t>）</a:t>
            </a:r>
            <a:endParaRPr kumimoji="1" lang="en-US" altLang="ja-JP" sz="4800" dirty="0"/>
          </a:p>
          <a:p>
            <a:r>
              <a:rPr kumimoji="1" lang="ja-JP" altLang="en-US" sz="4800" dirty="0"/>
              <a:t>疎結合</a:t>
            </a:r>
            <a:endParaRPr kumimoji="1" lang="en-US" altLang="ja-JP" sz="4800" dirty="0"/>
          </a:p>
          <a:p>
            <a:r>
              <a:rPr kumimoji="1" lang="ja-JP" altLang="en-US" sz="4800" dirty="0"/>
              <a:t>依存性逆転の原則</a:t>
            </a:r>
          </a:p>
        </p:txBody>
      </p:sp>
      <p:sp>
        <p:nvSpPr>
          <p:cNvPr id="3" name="タイトル 2">
            <a:extLst>
              <a:ext uri="{FF2B5EF4-FFF2-40B4-BE49-F238E27FC236}">
                <a16:creationId xmlns:a16="http://schemas.microsoft.com/office/drawing/2014/main" id="{9A4A941E-7504-4433-B7CA-7EAE0130E68A}"/>
              </a:ext>
            </a:extLst>
          </p:cNvPr>
          <p:cNvSpPr>
            <a:spLocks noGrp="1"/>
          </p:cNvSpPr>
          <p:nvPr>
            <p:ph type="title"/>
          </p:nvPr>
        </p:nvSpPr>
        <p:spPr/>
        <p:txBody>
          <a:bodyPr/>
          <a:lstStyle/>
          <a:p>
            <a:r>
              <a:rPr kumimoji="1" lang="ja-JP" altLang="en-US"/>
              <a:t>ソフトウェアアーキテクチャ</a:t>
            </a:r>
            <a:r>
              <a:rPr kumimoji="1" lang="en-US" altLang="ja-JP"/>
              <a:t>3</a:t>
            </a:r>
            <a:r>
              <a:rPr kumimoji="1" lang="ja-JP" altLang="en-US"/>
              <a:t>種の神器</a:t>
            </a:r>
          </a:p>
        </p:txBody>
      </p:sp>
    </p:spTree>
    <p:extLst>
      <p:ext uri="{BB962C8B-B14F-4D97-AF65-F5344CB8AC3E}">
        <p14:creationId xmlns:p14="http://schemas.microsoft.com/office/powerpoint/2010/main" val="407771152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320E8607-E525-4C0C-899E-DEA0F090453D}"/>
              </a:ext>
            </a:extLst>
          </p:cNvPr>
          <p:cNvSpPr/>
          <p:nvPr/>
        </p:nvSpPr>
        <p:spPr>
          <a:xfrm>
            <a:off x="1107636" y="1375792"/>
            <a:ext cx="16064100" cy="829072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上位の関心</a:t>
            </a:r>
          </a:p>
        </p:txBody>
      </p:sp>
      <p:sp>
        <p:nvSpPr>
          <p:cNvPr id="5" name="タイトル 4">
            <a:extLst>
              <a:ext uri="{FF2B5EF4-FFF2-40B4-BE49-F238E27FC236}">
                <a16:creationId xmlns:a16="http://schemas.microsoft.com/office/drawing/2014/main" id="{4EF0E664-6CBE-4988-B973-B6FB69772219}"/>
              </a:ext>
            </a:extLst>
          </p:cNvPr>
          <p:cNvSpPr>
            <a:spLocks noGrp="1"/>
          </p:cNvSpPr>
          <p:nvPr>
            <p:ph type="title"/>
          </p:nvPr>
        </p:nvSpPr>
        <p:spPr/>
        <p:txBody>
          <a:bodyPr/>
          <a:lstStyle/>
          <a:p>
            <a:r>
              <a:rPr kumimoji="1" lang="ja-JP" altLang="en-US"/>
              <a:t>ソフトウェア アーキテクチャの</a:t>
            </a:r>
            <a:r>
              <a:rPr kumimoji="1" lang="en-US" altLang="ja-JP"/>
              <a:t>3</a:t>
            </a:r>
            <a:r>
              <a:rPr kumimoji="1" lang="ja-JP" altLang="en-US"/>
              <a:t>種の神器</a:t>
            </a:r>
          </a:p>
        </p:txBody>
      </p:sp>
    </p:spTree>
    <p:extLst>
      <p:ext uri="{BB962C8B-B14F-4D97-AF65-F5344CB8AC3E}">
        <p14:creationId xmlns:p14="http://schemas.microsoft.com/office/powerpoint/2010/main" val="200625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320E8607-E525-4C0C-899E-DEA0F090453D}"/>
              </a:ext>
            </a:extLst>
          </p:cNvPr>
          <p:cNvSpPr/>
          <p:nvPr/>
        </p:nvSpPr>
        <p:spPr>
          <a:xfrm>
            <a:off x="1107636" y="1375792"/>
            <a:ext cx="16064100" cy="829072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上位の関心</a:t>
            </a:r>
          </a:p>
        </p:txBody>
      </p:sp>
      <p:sp>
        <p:nvSpPr>
          <p:cNvPr id="12" name="正方形/長方形 11">
            <a:extLst>
              <a:ext uri="{FF2B5EF4-FFF2-40B4-BE49-F238E27FC236}">
                <a16:creationId xmlns:a16="http://schemas.microsoft.com/office/drawing/2014/main" id="{8ACBD761-509E-4B02-82B8-AE7EFDA049CB}"/>
              </a:ext>
            </a:extLst>
          </p:cNvPr>
          <p:cNvSpPr/>
          <p:nvPr/>
        </p:nvSpPr>
        <p:spPr>
          <a:xfrm>
            <a:off x="2456956"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5" name="タイトル 4">
            <a:extLst>
              <a:ext uri="{FF2B5EF4-FFF2-40B4-BE49-F238E27FC236}">
                <a16:creationId xmlns:a16="http://schemas.microsoft.com/office/drawing/2014/main" id="{4EF0E664-6CBE-4988-B973-B6FB69772219}"/>
              </a:ext>
            </a:extLst>
          </p:cNvPr>
          <p:cNvSpPr>
            <a:spLocks noGrp="1"/>
          </p:cNvSpPr>
          <p:nvPr>
            <p:ph type="title"/>
          </p:nvPr>
        </p:nvSpPr>
        <p:spPr/>
        <p:txBody>
          <a:bodyPr/>
          <a:lstStyle/>
          <a:p>
            <a:r>
              <a:rPr kumimoji="1" lang="ja-JP" altLang="en-US"/>
              <a:t>ソフトウェア アーキテクチャの</a:t>
            </a:r>
            <a:r>
              <a:rPr kumimoji="1" lang="en-US" altLang="ja-JP"/>
              <a:t>3</a:t>
            </a:r>
            <a:r>
              <a:rPr kumimoji="1" lang="ja-JP" altLang="en-US"/>
              <a:t>種の神器</a:t>
            </a:r>
          </a:p>
        </p:txBody>
      </p:sp>
      <p:sp>
        <p:nvSpPr>
          <p:cNvPr id="20" name="正方形/長方形 19">
            <a:extLst>
              <a:ext uri="{FF2B5EF4-FFF2-40B4-BE49-F238E27FC236}">
                <a16:creationId xmlns:a16="http://schemas.microsoft.com/office/drawing/2014/main" id="{6F3E22C1-2B44-4E0B-932F-51E0F137CFAA}"/>
              </a:ext>
            </a:extLst>
          </p:cNvPr>
          <p:cNvSpPr/>
          <p:nvPr/>
        </p:nvSpPr>
        <p:spPr>
          <a:xfrm>
            <a:off x="11752155"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24" name="矢印: 折線 23">
            <a:extLst>
              <a:ext uri="{FF2B5EF4-FFF2-40B4-BE49-F238E27FC236}">
                <a16:creationId xmlns:a16="http://schemas.microsoft.com/office/drawing/2014/main" id="{80017F81-C6AF-459D-843B-553FFAD0FA3D}"/>
              </a:ext>
            </a:extLst>
          </p:cNvPr>
          <p:cNvSpPr/>
          <p:nvPr/>
        </p:nvSpPr>
        <p:spPr>
          <a:xfrm rot="5400000" flipV="1">
            <a:off x="5761002" y="1195128"/>
            <a:ext cx="1411353" cy="4874295"/>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sp>
        <p:nvSpPr>
          <p:cNvPr id="27" name="テキスト ボックス 26">
            <a:extLst>
              <a:ext uri="{FF2B5EF4-FFF2-40B4-BE49-F238E27FC236}">
                <a16:creationId xmlns:a16="http://schemas.microsoft.com/office/drawing/2014/main" id="{A88B05E8-6EFA-4E9D-861E-64AAF5FAF2C1}"/>
              </a:ext>
            </a:extLst>
          </p:cNvPr>
          <p:cNvSpPr txBox="1"/>
          <p:nvPr/>
        </p:nvSpPr>
        <p:spPr>
          <a:xfrm>
            <a:off x="14104696" y="2797908"/>
            <a:ext cx="2749471" cy="707886"/>
          </a:xfrm>
          <a:prstGeom prst="rect">
            <a:avLst/>
          </a:prstGeom>
          <a:noFill/>
        </p:spPr>
        <p:txBody>
          <a:bodyPr wrap="none" rtlCol="0">
            <a:spAutoFit/>
          </a:bodyPr>
          <a:lstStyle/>
          <a:p>
            <a:r>
              <a:rPr kumimoji="1" lang="ja-JP" altLang="en-US" sz="4000">
                <a:solidFill>
                  <a:srgbClr val="C00000"/>
                </a:solidFill>
                <a:latin typeface="+mn-ea"/>
                <a:cs typeface="Open Sans Light" panose="020B0306030504020204" pitchFamily="34" charset="0"/>
              </a:rPr>
              <a:t>関心の分離</a:t>
            </a:r>
          </a:p>
        </p:txBody>
      </p:sp>
      <p:grpSp>
        <p:nvGrpSpPr>
          <p:cNvPr id="65" name="グループ化 64">
            <a:extLst>
              <a:ext uri="{FF2B5EF4-FFF2-40B4-BE49-F238E27FC236}">
                <a16:creationId xmlns:a16="http://schemas.microsoft.com/office/drawing/2014/main" id="{BEE98582-29AB-422D-8C79-8777B5CFA889}"/>
              </a:ext>
            </a:extLst>
          </p:cNvPr>
          <p:cNvGrpSpPr/>
          <p:nvPr/>
        </p:nvGrpSpPr>
        <p:grpSpPr>
          <a:xfrm>
            <a:off x="8866251" y="2279039"/>
            <a:ext cx="5390632" cy="2058912"/>
            <a:chOff x="8866251" y="2279039"/>
            <a:chExt cx="5390632" cy="2058912"/>
          </a:xfrm>
        </p:grpSpPr>
        <p:sp>
          <p:nvSpPr>
            <p:cNvPr id="23" name="フローチャート: 処理 22">
              <a:extLst>
                <a:ext uri="{FF2B5EF4-FFF2-40B4-BE49-F238E27FC236}">
                  <a16:creationId xmlns:a16="http://schemas.microsoft.com/office/drawing/2014/main" id="{1B20D788-E942-4E3C-A1C0-57007DC0AF40}"/>
                </a:ext>
              </a:extLst>
            </p:cNvPr>
            <p:cNvSpPr/>
            <p:nvPr/>
          </p:nvSpPr>
          <p:spPr>
            <a:xfrm>
              <a:off x="8866251" y="2279039"/>
              <a:ext cx="401725" cy="1037738"/>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4" name="矢印: 折線 63">
              <a:extLst>
                <a:ext uri="{FF2B5EF4-FFF2-40B4-BE49-F238E27FC236}">
                  <a16:creationId xmlns:a16="http://schemas.microsoft.com/office/drawing/2014/main" id="{D5C195B1-5712-44FB-8C63-CF69CFE1FE87}"/>
                </a:ext>
              </a:extLst>
            </p:cNvPr>
            <p:cNvSpPr/>
            <p:nvPr/>
          </p:nvSpPr>
          <p:spPr>
            <a:xfrm rot="5400000">
              <a:off x="10874678" y="955746"/>
              <a:ext cx="1411353" cy="5353057"/>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grpSp>
    </p:spTree>
    <p:extLst>
      <p:ext uri="{BB962C8B-B14F-4D97-AF65-F5344CB8AC3E}">
        <p14:creationId xmlns:p14="http://schemas.microsoft.com/office/powerpoint/2010/main" val="267938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20"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320E8607-E525-4C0C-899E-DEA0F090453D}"/>
              </a:ext>
            </a:extLst>
          </p:cNvPr>
          <p:cNvSpPr/>
          <p:nvPr/>
        </p:nvSpPr>
        <p:spPr>
          <a:xfrm>
            <a:off x="1107636" y="1375792"/>
            <a:ext cx="16064100" cy="829072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上位の関心</a:t>
            </a:r>
          </a:p>
        </p:txBody>
      </p:sp>
      <p:sp>
        <p:nvSpPr>
          <p:cNvPr id="12" name="正方形/長方形 11">
            <a:extLst>
              <a:ext uri="{FF2B5EF4-FFF2-40B4-BE49-F238E27FC236}">
                <a16:creationId xmlns:a16="http://schemas.microsoft.com/office/drawing/2014/main" id="{8ACBD761-509E-4B02-82B8-AE7EFDA049CB}"/>
              </a:ext>
            </a:extLst>
          </p:cNvPr>
          <p:cNvSpPr/>
          <p:nvPr/>
        </p:nvSpPr>
        <p:spPr>
          <a:xfrm>
            <a:off x="2456956"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5" name="タイトル 4">
            <a:extLst>
              <a:ext uri="{FF2B5EF4-FFF2-40B4-BE49-F238E27FC236}">
                <a16:creationId xmlns:a16="http://schemas.microsoft.com/office/drawing/2014/main" id="{4EF0E664-6CBE-4988-B973-B6FB69772219}"/>
              </a:ext>
            </a:extLst>
          </p:cNvPr>
          <p:cNvSpPr>
            <a:spLocks noGrp="1"/>
          </p:cNvSpPr>
          <p:nvPr>
            <p:ph type="title"/>
          </p:nvPr>
        </p:nvSpPr>
        <p:spPr/>
        <p:txBody>
          <a:bodyPr/>
          <a:lstStyle/>
          <a:p>
            <a:r>
              <a:rPr kumimoji="1" lang="ja-JP" altLang="en-US"/>
              <a:t>ソフトウェア アーキテクチャの</a:t>
            </a:r>
            <a:r>
              <a:rPr kumimoji="1" lang="en-US" altLang="ja-JP"/>
              <a:t>3</a:t>
            </a:r>
            <a:r>
              <a:rPr kumimoji="1" lang="ja-JP" altLang="en-US"/>
              <a:t>種の神器</a:t>
            </a:r>
          </a:p>
        </p:txBody>
      </p:sp>
      <p:sp>
        <p:nvSpPr>
          <p:cNvPr id="20" name="正方形/長方形 19">
            <a:extLst>
              <a:ext uri="{FF2B5EF4-FFF2-40B4-BE49-F238E27FC236}">
                <a16:creationId xmlns:a16="http://schemas.microsoft.com/office/drawing/2014/main" id="{6F3E22C1-2B44-4E0B-932F-51E0F137CFAA}"/>
              </a:ext>
            </a:extLst>
          </p:cNvPr>
          <p:cNvSpPr/>
          <p:nvPr/>
        </p:nvSpPr>
        <p:spPr>
          <a:xfrm>
            <a:off x="11752155"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24" name="矢印: 折線 23">
            <a:extLst>
              <a:ext uri="{FF2B5EF4-FFF2-40B4-BE49-F238E27FC236}">
                <a16:creationId xmlns:a16="http://schemas.microsoft.com/office/drawing/2014/main" id="{80017F81-C6AF-459D-843B-553FFAD0FA3D}"/>
              </a:ext>
            </a:extLst>
          </p:cNvPr>
          <p:cNvSpPr/>
          <p:nvPr/>
        </p:nvSpPr>
        <p:spPr>
          <a:xfrm rot="5400000" flipV="1">
            <a:off x="5761002" y="1195128"/>
            <a:ext cx="1411353" cy="4874295"/>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sp>
        <p:nvSpPr>
          <p:cNvPr id="27" name="テキスト ボックス 26">
            <a:extLst>
              <a:ext uri="{FF2B5EF4-FFF2-40B4-BE49-F238E27FC236}">
                <a16:creationId xmlns:a16="http://schemas.microsoft.com/office/drawing/2014/main" id="{A88B05E8-6EFA-4E9D-861E-64AAF5FAF2C1}"/>
              </a:ext>
            </a:extLst>
          </p:cNvPr>
          <p:cNvSpPr txBox="1"/>
          <p:nvPr/>
        </p:nvSpPr>
        <p:spPr>
          <a:xfrm>
            <a:off x="14104696" y="2797908"/>
            <a:ext cx="2749471" cy="707886"/>
          </a:xfrm>
          <a:prstGeom prst="rect">
            <a:avLst/>
          </a:prstGeom>
          <a:noFill/>
        </p:spPr>
        <p:txBody>
          <a:bodyPr wrap="none" rtlCol="0">
            <a:spAutoFit/>
          </a:bodyPr>
          <a:lstStyle/>
          <a:p>
            <a:r>
              <a:rPr kumimoji="1" lang="ja-JP" altLang="en-US" sz="4000">
                <a:solidFill>
                  <a:srgbClr val="C00000"/>
                </a:solidFill>
                <a:latin typeface="+mn-ea"/>
                <a:cs typeface="Open Sans Light" panose="020B0306030504020204" pitchFamily="34" charset="0"/>
              </a:rPr>
              <a:t>関心の分離</a:t>
            </a:r>
          </a:p>
        </p:txBody>
      </p:sp>
      <p:grpSp>
        <p:nvGrpSpPr>
          <p:cNvPr id="65" name="グループ化 64">
            <a:extLst>
              <a:ext uri="{FF2B5EF4-FFF2-40B4-BE49-F238E27FC236}">
                <a16:creationId xmlns:a16="http://schemas.microsoft.com/office/drawing/2014/main" id="{BEE98582-29AB-422D-8C79-8777B5CFA889}"/>
              </a:ext>
            </a:extLst>
          </p:cNvPr>
          <p:cNvGrpSpPr/>
          <p:nvPr/>
        </p:nvGrpSpPr>
        <p:grpSpPr>
          <a:xfrm>
            <a:off x="8866251" y="2279039"/>
            <a:ext cx="5390632" cy="2058912"/>
            <a:chOff x="8866251" y="2279039"/>
            <a:chExt cx="5390632" cy="2058912"/>
          </a:xfrm>
        </p:grpSpPr>
        <p:sp>
          <p:nvSpPr>
            <p:cNvPr id="23" name="フローチャート: 処理 22">
              <a:extLst>
                <a:ext uri="{FF2B5EF4-FFF2-40B4-BE49-F238E27FC236}">
                  <a16:creationId xmlns:a16="http://schemas.microsoft.com/office/drawing/2014/main" id="{1B20D788-E942-4E3C-A1C0-57007DC0AF40}"/>
                </a:ext>
              </a:extLst>
            </p:cNvPr>
            <p:cNvSpPr/>
            <p:nvPr/>
          </p:nvSpPr>
          <p:spPr>
            <a:xfrm>
              <a:off x="8866251" y="2279039"/>
              <a:ext cx="401725" cy="1037738"/>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4" name="矢印: 折線 63">
              <a:extLst>
                <a:ext uri="{FF2B5EF4-FFF2-40B4-BE49-F238E27FC236}">
                  <a16:creationId xmlns:a16="http://schemas.microsoft.com/office/drawing/2014/main" id="{D5C195B1-5712-44FB-8C63-CF69CFE1FE87}"/>
                </a:ext>
              </a:extLst>
            </p:cNvPr>
            <p:cNvSpPr/>
            <p:nvPr/>
          </p:nvSpPr>
          <p:spPr>
            <a:xfrm rot="5400000">
              <a:off x="10874678" y="955746"/>
              <a:ext cx="1411353" cy="5353057"/>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grpSp>
      <p:sp>
        <p:nvSpPr>
          <p:cNvPr id="4" name="フローチャート: 処理 3">
            <a:extLst>
              <a:ext uri="{FF2B5EF4-FFF2-40B4-BE49-F238E27FC236}">
                <a16:creationId xmlns:a16="http://schemas.microsoft.com/office/drawing/2014/main" id="{29729108-11A5-45B3-AFDF-60C40119EE93}"/>
              </a:ext>
            </a:extLst>
          </p:cNvPr>
          <p:cNvSpPr/>
          <p:nvPr/>
        </p:nvSpPr>
        <p:spPr>
          <a:xfrm>
            <a:off x="1107636" y="1375792"/>
            <a:ext cx="16072728" cy="8290722"/>
          </a:xfrm>
          <a:prstGeom prst="flowChartProcess">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aphicFrame>
        <p:nvGraphicFramePr>
          <p:cNvPr id="2" name="表 2">
            <a:extLst>
              <a:ext uri="{FF2B5EF4-FFF2-40B4-BE49-F238E27FC236}">
                <a16:creationId xmlns:a16="http://schemas.microsoft.com/office/drawing/2014/main" id="{AA385D83-E432-4D1B-A57C-C0FE98014FE1}"/>
              </a:ext>
            </a:extLst>
          </p:cNvPr>
          <p:cNvGraphicFramePr>
            <a:graphicFrameLocks noGrp="1"/>
          </p:cNvGraphicFramePr>
          <p:nvPr/>
        </p:nvGraphicFramePr>
        <p:xfrm>
          <a:off x="4115676" y="3505794"/>
          <a:ext cx="10304600" cy="4598400"/>
        </p:xfrm>
        <a:graphic>
          <a:graphicData uri="http://schemas.openxmlformats.org/drawingml/2006/table">
            <a:tbl>
              <a:tblPr firstRow="1" bandRow="1">
                <a:tableStyleId>{B301B821-A1FF-4177-AEE7-76D212191A09}</a:tableStyleId>
              </a:tblPr>
              <a:tblGrid>
                <a:gridCol w="4390300">
                  <a:extLst>
                    <a:ext uri="{9D8B030D-6E8A-4147-A177-3AD203B41FA5}">
                      <a16:colId xmlns:a16="http://schemas.microsoft.com/office/drawing/2014/main" val="2945538610"/>
                    </a:ext>
                  </a:extLst>
                </a:gridCol>
                <a:gridCol w="5914300">
                  <a:extLst>
                    <a:ext uri="{9D8B030D-6E8A-4147-A177-3AD203B41FA5}">
                      <a16:colId xmlns:a16="http://schemas.microsoft.com/office/drawing/2014/main" val="186293633"/>
                    </a:ext>
                  </a:extLst>
                </a:gridCol>
              </a:tblGrid>
              <a:tr h="0">
                <a:tc>
                  <a:txBody>
                    <a:bodyPr/>
                    <a:lstStyle/>
                    <a:p>
                      <a:r>
                        <a:rPr kumimoji="1" lang="ja-JP" altLang="en-US" sz="4000"/>
                        <a:t>上位の関心</a:t>
                      </a:r>
                      <a:endParaRPr kumimoji="1" lang="ja-JP" altLang="en-US" sz="4000" b="0">
                        <a:latin typeface="M+ 1c light 本文"/>
                      </a:endParaRPr>
                    </a:p>
                  </a:txBody>
                  <a:tcPr marL="360000" marR="360000" marT="360000" marB="360000"/>
                </a:tc>
                <a:tc>
                  <a:txBody>
                    <a:bodyPr/>
                    <a:lstStyle/>
                    <a:p>
                      <a:r>
                        <a:rPr kumimoji="1" lang="ja-JP" altLang="en-US" sz="4000"/>
                        <a:t>個別の関心</a:t>
                      </a:r>
                      <a:endParaRPr kumimoji="1" lang="en-US" altLang="ja-JP" sz="4000" b="0">
                        <a:latin typeface="M+ 1c light 本文"/>
                      </a:endParaRPr>
                    </a:p>
                  </a:txBody>
                  <a:tcPr marL="360000" marR="360000" marT="360000" marB="360000"/>
                </a:tc>
                <a:extLst>
                  <a:ext uri="{0D108BD9-81ED-4DB2-BD59-A6C34878D82A}">
                    <a16:rowId xmlns:a16="http://schemas.microsoft.com/office/drawing/2014/main" val="502058418"/>
                  </a:ext>
                </a:extLst>
              </a:tr>
              <a:tr h="0">
                <a:tc>
                  <a:txBody>
                    <a:bodyPr/>
                    <a:lstStyle/>
                    <a:p>
                      <a:r>
                        <a:rPr kumimoji="1" lang="ja-JP" altLang="en-US" sz="4000"/>
                        <a:t>ソリューション</a:t>
                      </a:r>
                      <a:endParaRPr kumimoji="1" lang="ja-JP" altLang="en-US" sz="4000">
                        <a:latin typeface="M+ 1c light 本文"/>
                      </a:endParaRPr>
                    </a:p>
                  </a:txBody>
                  <a:tcPr marL="360000" marR="360000" marT="360000" marB="360000"/>
                </a:tc>
                <a:tc>
                  <a:txBody>
                    <a:bodyPr/>
                    <a:lstStyle/>
                    <a:p>
                      <a:r>
                        <a:rPr kumimoji="1" lang="ja-JP" altLang="en-US" sz="4000"/>
                        <a:t>サブシステム</a:t>
                      </a:r>
                      <a:endParaRPr kumimoji="1" lang="en-US" altLang="ja-JP" sz="4000"/>
                    </a:p>
                    <a:p>
                      <a:endParaRPr kumimoji="1" lang="ja-JP" altLang="en-US" sz="4000">
                        <a:latin typeface="M+ 1c light 本文"/>
                      </a:endParaRPr>
                    </a:p>
                  </a:txBody>
                  <a:tcPr marL="360000" marR="360000" marT="360000" marB="360000"/>
                </a:tc>
                <a:extLst>
                  <a:ext uri="{0D108BD9-81ED-4DB2-BD59-A6C34878D82A}">
                    <a16:rowId xmlns:a16="http://schemas.microsoft.com/office/drawing/2014/main" val="3468378629"/>
                  </a:ext>
                </a:extLst>
              </a:tr>
              <a:tr h="0">
                <a:tc>
                  <a:txBody>
                    <a:bodyPr/>
                    <a:lstStyle/>
                    <a:p>
                      <a:r>
                        <a:rPr kumimoji="1" lang="ja-JP" altLang="en-US" sz="4000"/>
                        <a:t>コンポーネント</a:t>
                      </a:r>
                      <a:endParaRPr kumimoji="1" lang="ja-JP" altLang="en-US" sz="4000">
                        <a:latin typeface="M+ 1c light 本文"/>
                      </a:endParaRPr>
                    </a:p>
                  </a:txBody>
                  <a:tcPr marL="360000" marR="360000" marT="360000" marB="360000"/>
                </a:tc>
                <a:tc>
                  <a:txBody>
                    <a:bodyPr/>
                    <a:lstStyle/>
                    <a:p>
                      <a:r>
                        <a:rPr kumimoji="1" lang="ja-JP" altLang="en-US" sz="4000" dirty="0"/>
                        <a:t>クラス</a:t>
                      </a:r>
                      <a:endParaRPr kumimoji="1" lang="ja-JP" altLang="en-US" sz="4000" dirty="0">
                        <a:latin typeface="M+ 1c light 本文"/>
                      </a:endParaRPr>
                    </a:p>
                  </a:txBody>
                  <a:tcPr marL="360000" marR="360000" marT="360000" marB="360000"/>
                </a:tc>
                <a:extLst>
                  <a:ext uri="{0D108BD9-81ED-4DB2-BD59-A6C34878D82A}">
                    <a16:rowId xmlns:a16="http://schemas.microsoft.com/office/drawing/2014/main" val="2406945622"/>
                  </a:ext>
                </a:extLst>
              </a:tr>
            </a:tbl>
          </a:graphicData>
        </a:graphic>
      </p:graphicFrame>
    </p:spTree>
    <p:extLst>
      <p:ext uri="{BB962C8B-B14F-4D97-AF65-F5344CB8AC3E}">
        <p14:creationId xmlns:p14="http://schemas.microsoft.com/office/powerpoint/2010/main" val="151583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2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320E8607-E525-4C0C-899E-DEA0F090453D}"/>
              </a:ext>
            </a:extLst>
          </p:cNvPr>
          <p:cNvSpPr/>
          <p:nvPr/>
        </p:nvSpPr>
        <p:spPr>
          <a:xfrm>
            <a:off x="1107636" y="1375792"/>
            <a:ext cx="16064100" cy="829072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上位の関心</a:t>
            </a:r>
          </a:p>
        </p:txBody>
      </p:sp>
      <p:sp>
        <p:nvSpPr>
          <p:cNvPr id="12" name="正方形/長方形 11">
            <a:extLst>
              <a:ext uri="{FF2B5EF4-FFF2-40B4-BE49-F238E27FC236}">
                <a16:creationId xmlns:a16="http://schemas.microsoft.com/office/drawing/2014/main" id="{8ACBD761-509E-4B02-82B8-AE7EFDA049CB}"/>
              </a:ext>
            </a:extLst>
          </p:cNvPr>
          <p:cNvSpPr/>
          <p:nvPr/>
        </p:nvSpPr>
        <p:spPr>
          <a:xfrm>
            <a:off x="2456956"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5" name="タイトル 4">
            <a:extLst>
              <a:ext uri="{FF2B5EF4-FFF2-40B4-BE49-F238E27FC236}">
                <a16:creationId xmlns:a16="http://schemas.microsoft.com/office/drawing/2014/main" id="{4EF0E664-6CBE-4988-B973-B6FB69772219}"/>
              </a:ext>
            </a:extLst>
          </p:cNvPr>
          <p:cNvSpPr>
            <a:spLocks noGrp="1"/>
          </p:cNvSpPr>
          <p:nvPr>
            <p:ph type="title"/>
          </p:nvPr>
        </p:nvSpPr>
        <p:spPr/>
        <p:txBody>
          <a:bodyPr/>
          <a:lstStyle/>
          <a:p>
            <a:r>
              <a:rPr kumimoji="1" lang="ja-JP" altLang="en-US"/>
              <a:t>ソフトウェア アーキテクチャの</a:t>
            </a:r>
            <a:r>
              <a:rPr kumimoji="1" lang="en-US" altLang="ja-JP"/>
              <a:t>3</a:t>
            </a:r>
            <a:r>
              <a:rPr kumimoji="1" lang="ja-JP" altLang="en-US"/>
              <a:t>種の神器</a:t>
            </a:r>
          </a:p>
        </p:txBody>
      </p:sp>
      <p:sp>
        <p:nvSpPr>
          <p:cNvPr id="20" name="正方形/長方形 19">
            <a:extLst>
              <a:ext uri="{FF2B5EF4-FFF2-40B4-BE49-F238E27FC236}">
                <a16:creationId xmlns:a16="http://schemas.microsoft.com/office/drawing/2014/main" id="{6F3E22C1-2B44-4E0B-932F-51E0F137CFAA}"/>
              </a:ext>
            </a:extLst>
          </p:cNvPr>
          <p:cNvSpPr/>
          <p:nvPr/>
        </p:nvSpPr>
        <p:spPr>
          <a:xfrm>
            <a:off x="11752155"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24" name="矢印: 折線 23">
            <a:extLst>
              <a:ext uri="{FF2B5EF4-FFF2-40B4-BE49-F238E27FC236}">
                <a16:creationId xmlns:a16="http://schemas.microsoft.com/office/drawing/2014/main" id="{80017F81-C6AF-459D-843B-553FFAD0FA3D}"/>
              </a:ext>
            </a:extLst>
          </p:cNvPr>
          <p:cNvSpPr/>
          <p:nvPr/>
        </p:nvSpPr>
        <p:spPr>
          <a:xfrm rot="5400000" flipV="1">
            <a:off x="5761002" y="1195128"/>
            <a:ext cx="1411353" cy="4874295"/>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sp>
        <p:nvSpPr>
          <p:cNvPr id="27" name="テキスト ボックス 26">
            <a:extLst>
              <a:ext uri="{FF2B5EF4-FFF2-40B4-BE49-F238E27FC236}">
                <a16:creationId xmlns:a16="http://schemas.microsoft.com/office/drawing/2014/main" id="{A88B05E8-6EFA-4E9D-861E-64AAF5FAF2C1}"/>
              </a:ext>
            </a:extLst>
          </p:cNvPr>
          <p:cNvSpPr txBox="1"/>
          <p:nvPr/>
        </p:nvSpPr>
        <p:spPr>
          <a:xfrm>
            <a:off x="14104696" y="2797908"/>
            <a:ext cx="2749471" cy="707886"/>
          </a:xfrm>
          <a:prstGeom prst="rect">
            <a:avLst/>
          </a:prstGeom>
          <a:noFill/>
        </p:spPr>
        <p:txBody>
          <a:bodyPr wrap="none" rtlCol="0">
            <a:spAutoFit/>
          </a:bodyPr>
          <a:lstStyle/>
          <a:p>
            <a:r>
              <a:rPr kumimoji="1" lang="ja-JP" altLang="en-US" sz="4000">
                <a:solidFill>
                  <a:srgbClr val="C00000"/>
                </a:solidFill>
                <a:latin typeface="+mn-ea"/>
                <a:cs typeface="Open Sans Light" panose="020B0306030504020204" pitchFamily="34" charset="0"/>
              </a:rPr>
              <a:t>関心の分離</a:t>
            </a:r>
          </a:p>
        </p:txBody>
      </p:sp>
      <p:grpSp>
        <p:nvGrpSpPr>
          <p:cNvPr id="65" name="グループ化 64">
            <a:extLst>
              <a:ext uri="{FF2B5EF4-FFF2-40B4-BE49-F238E27FC236}">
                <a16:creationId xmlns:a16="http://schemas.microsoft.com/office/drawing/2014/main" id="{BEE98582-29AB-422D-8C79-8777B5CFA889}"/>
              </a:ext>
            </a:extLst>
          </p:cNvPr>
          <p:cNvGrpSpPr/>
          <p:nvPr/>
        </p:nvGrpSpPr>
        <p:grpSpPr>
          <a:xfrm>
            <a:off x="8866251" y="2279039"/>
            <a:ext cx="5390632" cy="2058912"/>
            <a:chOff x="8866251" y="2279039"/>
            <a:chExt cx="5390632" cy="2058912"/>
          </a:xfrm>
        </p:grpSpPr>
        <p:sp>
          <p:nvSpPr>
            <p:cNvPr id="23" name="フローチャート: 処理 22">
              <a:extLst>
                <a:ext uri="{FF2B5EF4-FFF2-40B4-BE49-F238E27FC236}">
                  <a16:creationId xmlns:a16="http://schemas.microsoft.com/office/drawing/2014/main" id="{1B20D788-E942-4E3C-A1C0-57007DC0AF40}"/>
                </a:ext>
              </a:extLst>
            </p:cNvPr>
            <p:cNvSpPr/>
            <p:nvPr/>
          </p:nvSpPr>
          <p:spPr>
            <a:xfrm>
              <a:off x="8866251" y="2279039"/>
              <a:ext cx="401725" cy="1037738"/>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4" name="矢印: 折線 63">
              <a:extLst>
                <a:ext uri="{FF2B5EF4-FFF2-40B4-BE49-F238E27FC236}">
                  <a16:creationId xmlns:a16="http://schemas.microsoft.com/office/drawing/2014/main" id="{D5C195B1-5712-44FB-8C63-CF69CFE1FE87}"/>
                </a:ext>
              </a:extLst>
            </p:cNvPr>
            <p:cNvSpPr/>
            <p:nvPr/>
          </p:nvSpPr>
          <p:spPr>
            <a:xfrm rot="5400000">
              <a:off x="10874678" y="955746"/>
              <a:ext cx="1411353" cy="5353057"/>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grpSp>
      <p:sp>
        <p:nvSpPr>
          <p:cNvPr id="4" name="フローチャート: 処理 3">
            <a:extLst>
              <a:ext uri="{FF2B5EF4-FFF2-40B4-BE49-F238E27FC236}">
                <a16:creationId xmlns:a16="http://schemas.microsoft.com/office/drawing/2014/main" id="{29729108-11A5-45B3-AFDF-60C40119EE93}"/>
              </a:ext>
            </a:extLst>
          </p:cNvPr>
          <p:cNvSpPr/>
          <p:nvPr/>
        </p:nvSpPr>
        <p:spPr>
          <a:xfrm>
            <a:off x="1107636" y="1375792"/>
            <a:ext cx="16072728" cy="8290722"/>
          </a:xfrm>
          <a:prstGeom prst="flowChartProcess">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aphicFrame>
        <p:nvGraphicFramePr>
          <p:cNvPr id="2" name="表 2">
            <a:extLst>
              <a:ext uri="{FF2B5EF4-FFF2-40B4-BE49-F238E27FC236}">
                <a16:creationId xmlns:a16="http://schemas.microsoft.com/office/drawing/2014/main" id="{AA385D83-E432-4D1B-A57C-C0FE98014FE1}"/>
              </a:ext>
            </a:extLst>
          </p:cNvPr>
          <p:cNvGraphicFramePr>
            <a:graphicFrameLocks noGrp="1"/>
          </p:cNvGraphicFramePr>
          <p:nvPr/>
        </p:nvGraphicFramePr>
        <p:xfrm>
          <a:off x="4115676" y="3505794"/>
          <a:ext cx="10304600" cy="4598400"/>
        </p:xfrm>
        <a:graphic>
          <a:graphicData uri="http://schemas.openxmlformats.org/drawingml/2006/table">
            <a:tbl>
              <a:tblPr firstRow="1" bandRow="1">
                <a:tableStyleId>{B301B821-A1FF-4177-AEE7-76D212191A09}</a:tableStyleId>
              </a:tblPr>
              <a:tblGrid>
                <a:gridCol w="4390300">
                  <a:extLst>
                    <a:ext uri="{9D8B030D-6E8A-4147-A177-3AD203B41FA5}">
                      <a16:colId xmlns:a16="http://schemas.microsoft.com/office/drawing/2014/main" val="2945538610"/>
                    </a:ext>
                  </a:extLst>
                </a:gridCol>
                <a:gridCol w="5914300">
                  <a:extLst>
                    <a:ext uri="{9D8B030D-6E8A-4147-A177-3AD203B41FA5}">
                      <a16:colId xmlns:a16="http://schemas.microsoft.com/office/drawing/2014/main" val="186293633"/>
                    </a:ext>
                  </a:extLst>
                </a:gridCol>
              </a:tblGrid>
              <a:tr h="0">
                <a:tc>
                  <a:txBody>
                    <a:bodyPr/>
                    <a:lstStyle/>
                    <a:p>
                      <a:r>
                        <a:rPr kumimoji="1" lang="ja-JP" altLang="en-US" sz="4000"/>
                        <a:t>上位の関心</a:t>
                      </a:r>
                      <a:endParaRPr kumimoji="1" lang="ja-JP" altLang="en-US" sz="4000" b="0">
                        <a:latin typeface="M+ 1c light 本文"/>
                      </a:endParaRPr>
                    </a:p>
                  </a:txBody>
                  <a:tcPr marL="360000" marR="360000" marT="360000" marB="360000"/>
                </a:tc>
                <a:tc>
                  <a:txBody>
                    <a:bodyPr/>
                    <a:lstStyle/>
                    <a:p>
                      <a:r>
                        <a:rPr kumimoji="1" lang="ja-JP" altLang="en-US" sz="4000"/>
                        <a:t>個別の関心</a:t>
                      </a:r>
                      <a:endParaRPr kumimoji="1" lang="en-US" altLang="ja-JP" sz="4000" b="0">
                        <a:latin typeface="M+ 1c light 本文"/>
                      </a:endParaRPr>
                    </a:p>
                  </a:txBody>
                  <a:tcPr marL="360000" marR="360000" marT="360000" marB="360000"/>
                </a:tc>
                <a:extLst>
                  <a:ext uri="{0D108BD9-81ED-4DB2-BD59-A6C34878D82A}">
                    <a16:rowId xmlns:a16="http://schemas.microsoft.com/office/drawing/2014/main" val="502058418"/>
                  </a:ext>
                </a:extLst>
              </a:tr>
              <a:tr h="0">
                <a:tc>
                  <a:txBody>
                    <a:bodyPr/>
                    <a:lstStyle/>
                    <a:p>
                      <a:r>
                        <a:rPr kumimoji="1" lang="ja-JP" altLang="en-US" sz="4000"/>
                        <a:t>ソリューション</a:t>
                      </a:r>
                      <a:endParaRPr kumimoji="1" lang="ja-JP" altLang="en-US" sz="4000">
                        <a:latin typeface="M+ 1c light 本文"/>
                      </a:endParaRPr>
                    </a:p>
                  </a:txBody>
                  <a:tcPr marL="360000" marR="360000" marT="360000" marB="360000"/>
                </a:tc>
                <a:tc>
                  <a:txBody>
                    <a:bodyPr/>
                    <a:lstStyle/>
                    <a:p>
                      <a:r>
                        <a:rPr kumimoji="1" lang="ja-JP" altLang="en-US" sz="4000"/>
                        <a:t>サブシステム</a:t>
                      </a:r>
                      <a:endParaRPr kumimoji="1" lang="en-US" altLang="ja-JP" sz="4000"/>
                    </a:p>
                    <a:p>
                      <a:r>
                        <a:rPr kumimoji="1" lang="ja-JP" altLang="en-US" sz="4000">
                          <a:solidFill>
                            <a:srgbClr val="C00000"/>
                          </a:solidFill>
                          <a:latin typeface="M+ 1c light 本文"/>
                        </a:rPr>
                        <a:t>ユースケース</a:t>
                      </a:r>
                    </a:p>
                  </a:txBody>
                  <a:tcPr marL="360000" marR="360000" marT="360000" marB="360000"/>
                </a:tc>
                <a:extLst>
                  <a:ext uri="{0D108BD9-81ED-4DB2-BD59-A6C34878D82A}">
                    <a16:rowId xmlns:a16="http://schemas.microsoft.com/office/drawing/2014/main" val="3468378629"/>
                  </a:ext>
                </a:extLst>
              </a:tr>
              <a:tr h="0">
                <a:tc>
                  <a:txBody>
                    <a:bodyPr/>
                    <a:lstStyle/>
                    <a:p>
                      <a:r>
                        <a:rPr kumimoji="1" lang="ja-JP" altLang="en-US" sz="4000"/>
                        <a:t>コンポーネント</a:t>
                      </a:r>
                      <a:endParaRPr kumimoji="1" lang="ja-JP" altLang="en-US" sz="4000">
                        <a:latin typeface="M+ 1c light 本文"/>
                      </a:endParaRPr>
                    </a:p>
                  </a:txBody>
                  <a:tcPr marL="360000" marR="360000" marT="360000" marB="360000"/>
                </a:tc>
                <a:tc>
                  <a:txBody>
                    <a:bodyPr/>
                    <a:lstStyle/>
                    <a:p>
                      <a:r>
                        <a:rPr kumimoji="1" lang="ja-JP" altLang="en-US" sz="4000" dirty="0"/>
                        <a:t>クラス（名前空間？）</a:t>
                      </a:r>
                      <a:endParaRPr kumimoji="1" lang="ja-JP" altLang="en-US" sz="4000" dirty="0">
                        <a:latin typeface="M+ 1c light 本文"/>
                      </a:endParaRPr>
                    </a:p>
                  </a:txBody>
                  <a:tcPr marL="360000" marR="360000" marT="360000" marB="360000"/>
                </a:tc>
                <a:extLst>
                  <a:ext uri="{0D108BD9-81ED-4DB2-BD59-A6C34878D82A}">
                    <a16:rowId xmlns:a16="http://schemas.microsoft.com/office/drawing/2014/main" val="2406945622"/>
                  </a:ext>
                </a:extLst>
              </a:tr>
            </a:tbl>
          </a:graphicData>
        </a:graphic>
      </p:graphicFrame>
    </p:spTree>
    <p:extLst>
      <p:ext uri="{BB962C8B-B14F-4D97-AF65-F5344CB8AC3E}">
        <p14:creationId xmlns:p14="http://schemas.microsoft.com/office/powerpoint/2010/main" val="150681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20"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320E8607-E525-4C0C-899E-DEA0F090453D}"/>
              </a:ext>
            </a:extLst>
          </p:cNvPr>
          <p:cNvSpPr/>
          <p:nvPr/>
        </p:nvSpPr>
        <p:spPr>
          <a:xfrm>
            <a:off x="1107636" y="1375792"/>
            <a:ext cx="16064100" cy="829072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上位の関心</a:t>
            </a:r>
          </a:p>
        </p:txBody>
      </p:sp>
      <p:sp>
        <p:nvSpPr>
          <p:cNvPr id="12" name="正方形/長方形 11">
            <a:extLst>
              <a:ext uri="{FF2B5EF4-FFF2-40B4-BE49-F238E27FC236}">
                <a16:creationId xmlns:a16="http://schemas.microsoft.com/office/drawing/2014/main" id="{8ACBD761-509E-4B02-82B8-AE7EFDA049CB}"/>
              </a:ext>
            </a:extLst>
          </p:cNvPr>
          <p:cNvSpPr/>
          <p:nvPr/>
        </p:nvSpPr>
        <p:spPr>
          <a:xfrm>
            <a:off x="2456956"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5" name="タイトル 4">
            <a:extLst>
              <a:ext uri="{FF2B5EF4-FFF2-40B4-BE49-F238E27FC236}">
                <a16:creationId xmlns:a16="http://schemas.microsoft.com/office/drawing/2014/main" id="{4EF0E664-6CBE-4988-B973-B6FB69772219}"/>
              </a:ext>
            </a:extLst>
          </p:cNvPr>
          <p:cNvSpPr>
            <a:spLocks noGrp="1"/>
          </p:cNvSpPr>
          <p:nvPr>
            <p:ph type="title"/>
          </p:nvPr>
        </p:nvSpPr>
        <p:spPr/>
        <p:txBody>
          <a:bodyPr/>
          <a:lstStyle/>
          <a:p>
            <a:r>
              <a:rPr kumimoji="1" lang="ja-JP" altLang="en-US"/>
              <a:t>ソフトウェア アーキテクチャの</a:t>
            </a:r>
            <a:r>
              <a:rPr kumimoji="1" lang="en-US" altLang="ja-JP"/>
              <a:t>3</a:t>
            </a:r>
            <a:r>
              <a:rPr kumimoji="1" lang="ja-JP" altLang="en-US"/>
              <a:t>種の神器</a:t>
            </a:r>
          </a:p>
        </p:txBody>
      </p:sp>
      <p:sp>
        <p:nvSpPr>
          <p:cNvPr id="20" name="正方形/長方形 19">
            <a:extLst>
              <a:ext uri="{FF2B5EF4-FFF2-40B4-BE49-F238E27FC236}">
                <a16:creationId xmlns:a16="http://schemas.microsoft.com/office/drawing/2014/main" id="{6F3E22C1-2B44-4E0B-932F-51E0F137CFAA}"/>
              </a:ext>
            </a:extLst>
          </p:cNvPr>
          <p:cNvSpPr/>
          <p:nvPr/>
        </p:nvSpPr>
        <p:spPr>
          <a:xfrm>
            <a:off x="11752155"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24" name="矢印: 折線 23">
            <a:extLst>
              <a:ext uri="{FF2B5EF4-FFF2-40B4-BE49-F238E27FC236}">
                <a16:creationId xmlns:a16="http://schemas.microsoft.com/office/drawing/2014/main" id="{80017F81-C6AF-459D-843B-553FFAD0FA3D}"/>
              </a:ext>
            </a:extLst>
          </p:cNvPr>
          <p:cNvSpPr/>
          <p:nvPr/>
        </p:nvSpPr>
        <p:spPr>
          <a:xfrm rot="5400000" flipV="1">
            <a:off x="5761002" y="1195128"/>
            <a:ext cx="1411353" cy="4874295"/>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sp>
        <p:nvSpPr>
          <p:cNvPr id="27" name="テキスト ボックス 26">
            <a:extLst>
              <a:ext uri="{FF2B5EF4-FFF2-40B4-BE49-F238E27FC236}">
                <a16:creationId xmlns:a16="http://schemas.microsoft.com/office/drawing/2014/main" id="{A88B05E8-6EFA-4E9D-861E-64AAF5FAF2C1}"/>
              </a:ext>
            </a:extLst>
          </p:cNvPr>
          <p:cNvSpPr txBox="1"/>
          <p:nvPr/>
        </p:nvSpPr>
        <p:spPr>
          <a:xfrm>
            <a:off x="14104696" y="2797908"/>
            <a:ext cx="2749471" cy="707886"/>
          </a:xfrm>
          <a:prstGeom prst="rect">
            <a:avLst/>
          </a:prstGeom>
          <a:noFill/>
        </p:spPr>
        <p:txBody>
          <a:bodyPr wrap="none" rtlCol="0">
            <a:spAutoFit/>
          </a:bodyPr>
          <a:lstStyle/>
          <a:p>
            <a:r>
              <a:rPr kumimoji="1" lang="ja-JP" altLang="en-US" sz="4000">
                <a:solidFill>
                  <a:srgbClr val="C00000"/>
                </a:solidFill>
                <a:latin typeface="+mn-ea"/>
                <a:cs typeface="Open Sans Light" panose="020B0306030504020204" pitchFamily="34" charset="0"/>
              </a:rPr>
              <a:t>関心の分離</a:t>
            </a:r>
          </a:p>
        </p:txBody>
      </p:sp>
      <p:grpSp>
        <p:nvGrpSpPr>
          <p:cNvPr id="65" name="グループ化 64">
            <a:extLst>
              <a:ext uri="{FF2B5EF4-FFF2-40B4-BE49-F238E27FC236}">
                <a16:creationId xmlns:a16="http://schemas.microsoft.com/office/drawing/2014/main" id="{BEE98582-29AB-422D-8C79-8777B5CFA889}"/>
              </a:ext>
            </a:extLst>
          </p:cNvPr>
          <p:cNvGrpSpPr/>
          <p:nvPr/>
        </p:nvGrpSpPr>
        <p:grpSpPr>
          <a:xfrm>
            <a:off x="8866251" y="2279039"/>
            <a:ext cx="5390632" cy="2058912"/>
            <a:chOff x="8866251" y="2279039"/>
            <a:chExt cx="5390632" cy="2058912"/>
          </a:xfrm>
        </p:grpSpPr>
        <p:sp>
          <p:nvSpPr>
            <p:cNvPr id="23" name="フローチャート: 処理 22">
              <a:extLst>
                <a:ext uri="{FF2B5EF4-FFF2-40B4-BE49-F238E27FC236}">
                  <a16:creationId xmlns:a16="http://schemas.microsoft.com/office/drawing/2014/main" id="{1B20D788-E942-4E3C-A1C0-57007DC0AF40}"/>
                </a:ext>
              </a:extLst>
            </p:cNvPr>
            <p:cNvSpPr/>
            <p:nvPr/>
          </p:nvSpPr>
          <p:spPr>
            <a:xfrm>
              <a:off x="8866251" y="2279039"/>
              <a:ext cx="401725" cy="1037738"/>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4" name="矢印: 折線 63">
              <a:extLst>
                <a:ext uri="{FF2B5EF4-FFF2-40B4-BE49-F238E27FC236}">
                  <a16:creationId xmlns:a16="http://schemas.microsoft.com/office/drawing/2014/main" id="{D5C195B1-5712-44FB-8C63-CF69CFE1FE87}"/>
                </a:ext>
              </a:extLst>
            </p:cNvPr>
            <p:cNvSpPr/>
            <p:nvPr/>
          </p:nvSpPr>
          <p:spPr>
            <a:xfrm rot="5400000">
              <a:off x="10874678" y="955746"/>
              <a:ext cx="1411353" cy="5353057"/>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grpSp>
    </p:spTree>
    <p:extLst>
      <p:ext uri="{BB962C8B-B14F-4D97-AF65-F5344CB8AC3E}">
        <p14:creationId xmlns:p14="http://schemas.microsoft.com/office/powerpoint/2010/main" val="361268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20"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320E8607-E525-4C0C-899E-DEA0F090453D}"/>
              </a:ext>
            </a:extLst>
          </p:cNvPr>
          <p:cNvSpPr/>
          <p:nvPr/>
        </p:nvSpPr>
        <p:spPr>
          <a:xfrm>
            <a:off x="1107636" y="1375792"/>
            <a:ext cx="16064100" cy="829072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上位の関心</a:t>
            </a:r>
          </a:p>
        </p:txBody>
      </p:sp>
      <p:sp>
        <p:nvSpPr>
          <p:cNvPr id="12" name="正方形/長方形 11">
            <a:extLst>
              <a:ext uri="{FF2B5EF4-FFF2-40B4-BE49-F238E27FC236}">
                <a16:creationId xmlns:a16="http://schemas.microsoft.com/office/drawing/2014/main" id="{8ACBD761-509E-4B02-82B8-AE7EFDA049CB}"/>
              </a:ext>
            </a:extLst>
          </p:cNvPr>
          <p:cNvSpPr/>
          <p:nvPr/>
        </p:nvSpPr>
        <p:spPr>
          <a:xfrm>
            <a:off x="2456956"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5" name="タイトル 4">
            <a:extLst>
              <a:ext uri="{FF2B5EF4-FFF2-40B4-BE49-F238E27FC236}">
                <a16:creationId xmlns:a16="http://schemas.microsoft.com/office/drawing/2014/main" id="{4EF0E664-6CBE-4988-B973-B6FB69772219}"/>
              </a:ext>
            </a:extLst>
          </p:cNvPr>
          <p:cNvSpPr>
            <a:spLocks noGrp="1"/>
          </p:cNvSpPr>
          <p:nvPr>
            <p:ph type="title"/>
          </p:nvPr>
        </p:nvSpPr>
        <p:spPr/>
        <p:txBody>
          <a:bodyPr/>
          <a:lstStyle/>
          <a:p>
            <a:r>
              <a:rPr kumimoji="1" lang="ja-JP" altLang="en-US"/>
              <a:t>ソフトウェア アーキテクチャの</a:t>
            </a:r>
            <a:r>
              <a:rPr kumimoji="1" lang="en-US" altLang="ja-JP"/>
              <a:t>3</a:t>
            </a:r>
            <a:r>
              <a:rPr kumimoji="1" lang="ja-JP" altLang="en-US"/>
              <a:t>種の神器</a:t>
            </a:r>
          </a:p>
        </p:txBody>
      </p:sp>
      <p:sp>
        <p:nvSpPr>
          <p:cNvPr id="20" name="正方形/長方形 19">
            <a:extLst>
              <a:ext uri="{FF2B5EF4-FFF2-40B4-BE49-F238E27FC236}">
                <a16:creationId xmlns:a16="http://schemas.microsoft.com/office/drawing/2014/main" id="{6F3E22C1-2B44-4E0B-932F-51E0F137CFAA}"/>
              </a:ext>
            </a:extLst>
          </p:cNvPr>
          <p:cNvSpPr/>
          <p:nvPr/>
        </p:nvSpPr>
        <p:spPr>
          <a:xfrm>
            <a:off x="11752155"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24" name="矢印: 折線 23">
            <a:extLst>
              <a:ext uri="{FF2B5EF4-FFF2-40B4-BE49-F238E27FC236}">
                <a16:creationId xmlns:a16="http://schemas.microsoft.com/office/drawing/2014/main" id="{80017F81-C6AF-459D-843B-553FFAD0FA3D}"/>
              </a:ext>
            </a:extLst>
          </p:cNvPr>
          <p:cNvSpPr/>
          <p:nvPr/>
        </p:nvSpPr>
        <p:spPr>
          <a:xfrm rot="5400000" flipV="1">
            <a:off x="5761002" y="1195128"/>
            <a:ext cx="1411353" cy="4874295"/>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sp>
        <p:nvSpPr>
          <p:cNvPr id="27" name="テキスト ボックス 26">
            <a:extLst>
              <a:ext uri="{FF2B5EF4-FFF2-40B4-BE49-F238E27FC236}">
                <a16:creationId xmlns:a16="http://schemas.microsoft.com/office/drawing/2014/main" id="{A88B05E8-6EFA-4E9D-861E-64AAF5FAF2C1}"/>
              </a:ext>
            </a:extLst>
          </p:cNvPr>
          <p:cNvSpPr txBox="1"/>
          <p:nvPr/>
        </p:nvSpPr>
        <p:spPr>
          <a:xfrm>
            <a:off x="14104696" y="2797908"/>
            <a:ext cx="2749471" cy="707886"/>
          </a:xfrm>
          <a:prstGeom prst="rect">
            <a:avLst/>
          </a:prstGeom>
          <a:noFill/>
        </p:spPr>
        <p:txBody>
          <a:bodyPr wrap="none" rtlCol="0">
            <a:spAutoFit/>
          </a:bodyPr>
          <a:lstStyle/>
          <a:p>
            <a:r>
              <a:rPr kumimoji="1" lang="ja-JP" altLang="en-US" sz="4000">
                <a:solidFill>
                  <a:srgbClr val="C00000"/>
                </a:solidFill>
                <a:latin typeface="+mn-ea"/>
                <a:cs typeface="Open Sans Light" panose="020B0306030504020204" pitchFamily="34" charset="0"/>
              </a:rPr>
              <a:t>関心の分離</a:t>
            </a:r>
          </a:p>
        </p:txBody>
      </p:sp>
      <p:sp>
        <p:nvSpPr>
          <p:cNvPr id="32" name="テキスト ボックス 31">
            <a:extLst>
              <a:ext uri="{FF2B5EF4-FFF2-40B4-BE49-F238E27FC236}">
                <a16:creationId xmlns:a16="http://schemas.microsoft.com/office/drawing/2014/main" id="{B7517845-D9E8-4FE4-A3C5-2AD5E3292946}"/>
              </a:ext>
            </a:extLst>
          </p:cNvPr>
          <p:cNvSpPr txBox="1"/>
          <p:nvPr/>
        </p:nvSpPr>
        <p:spPr>
          <a:xfrm>
            <a:off x="8215881" y="3872356"/>
            <a:ext cx="1723549" cy="707886"/>
          </a:xfrm>
          <a:prstGeom prst="rect">
            <a:avLst/>
          </a:prstGeom>
          <a:noFill/>
        </p:spPr>
        <p:txBody>
          <a:bodyPr wrap="none" rtlCol="0">
            <a:spAutoFit/>
          </a:bodyPr>
          <a:lstStyle/>
          <a:p>
            <a:pPr algn="ctr"/>
            <a:r>
              <a:rPr kumimoji="1" lang="ja-JP" altLang="en-US" sz="4000">
                <a:solidFill>
                  <a:srgbClr val="C00000"/>
                </a:solidFill>
                <a:latin typeface="+mn-ea"/>
                <a:cs typeface="Open Sans Light" panose="020B0306030504020204" pitchFamily="34" charset="0"/>
              </a:rPr>
              <a:t>疎結合</a:t>
            </a:r>
          </a:p>
        </p:txBody>
      </p:sp>
      <p:sp>
        <p:nvSpPr>
          <p:cNvPr id="33" name="楕円 32">
            <a:extLst>
              <a:ext uri="{FF2B5EF4-FFF2-40B4-BE49-F238E27FC236}">
                <a16:creationId xmlns:a16="http://schemas.microsoft.com/office/drawing/2014/main" id="{90DDA1AF-AD42-4380-A3BB-134C659DE489}"/>
              </a:ext>
            </a:extLst>
          </p:cNvPr>
          <p:cNvSpPr/>
          <p:nvPr/>
        </p:nvSpPr>
        <p:spPr>
          <a:xfrm>
            <a:off x="7851663" y="4580242"/>
            <a:ext cx="2451987" cy="2249239"/>
          </a:xfrm>
          <a:prstGeom prst="ellipse">
            <a:avLst/>
          </a:prstGeom>
          <a:ln/>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kumimoji="1" lang="ja-JP" altLang="en-US">
                <a:latin typeface="M+ 1c light" panose="020B0403020204020204" pitchFamily="50" charset="-128"/>
                <a:ea typeface="M+ 1c light" panose="020B0403020204020204" pitchFamily="50" charset="-128"/>
                <a:cs typeface="M+ 1c light" panose="020B0403020204020204" pitchFamily="50" charset="-128"/>
              </a:rPr>
              <a:t>コントラクト</a:t>
            </a:r>
            <a:endParaRPr kumimoji="1" lang="en-US" altLang="ja-JP">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a:latin typeface="M+ 1c light" panose="020B0403020204020204" pitchFamily="50" charset="-128"/>
                <a:ea typeface="M+ 1c light" panose="020B0403020204020204" pitchFamily="50" charset="-128"/>
                <a:cs typeface="M+ 1c light" panose="020B0403020204020204" pitchFamily="50" charset="-128"/>
              </a:rPr>
              <a:t>（≒</a:t>
            </a:r>
            <a:r>
              <a:rPr kumimoji="1" lang="en-US" altLang="ja-JP">
                <a:latin typeface="M+ 1c light" panose="020B0403020204020204" pitchFamily="50" charset="-128"/>
                <a:ea typeface="M+ 1c light" panose="020B0403020204020204" pitchFamily="50" charset="-128"/>
                <a:cs typeface="M+ 1c light" panose="020B0403020204020204" pitchFamily="50" charset="-128"/>
              </a:rPr>
              <a:t>Interface</a:t>
            </a:r>
            <a:r>
              <a:rPr kumimoji="1" lang="ja-JP" altLang="en-US">
                <a:latin typeface="M+ 1c light" panose="020B0403020204020204" pitchFamily="50" charset="-128"/>
                <a:ea typeface="M+ 1c light" panose="020B0403020204020204" pitchFamily="50" charset="-128"/>
                <a:cs typeface="M+ 1c light" panose="020B0403020204020204" pitchFamily="50" charset="-128"/>
              </a:rPr>
              <a:t>）</a:t>
            </a:r>
          </a:p>
        </p:txBody>
      </p:sp>
      <p:grpSp>
        <p:nvGrpSpPr>
          <p:cNvPr id="37" name="グループ化 36">
            <a:extLst>
              <a:ext uri="{FF2B5EF4-FFF2-40B4-BE49-F238E27FC236}">
                <a16:creationId xmlns:a16="http://schemas.microsoft.com/office/drawing/2014/main" id="{53790EDA-950E-4335-92FC-F30C089707CF}"/>
              </a:ext>
            </a:extLst>
          </p:cNvPr>
          <p:cNvGrpSpPr/>
          <p:nvPr/>
        </p:nvGrpSpPr>
        <p:grpSpPr>
          <a:xfrm>
            <a:off x="6197072" y="5547166"/>
            <a:ext cx="1830000" cy="342901"/>
            <a:chOff x="5915348" y="5285909"/>
            <a:chExt cx="1830000" cy="342901"/>
          </a:xfrm>
        </p:grpSpPr>
        <p:sp>
          <p:nvSpPr>
            <p:cNvPr id="28" name="楕円 27">
              <a:extLst>
                <a:ext uri="{FF2B5EF4-FFF2-40B4-BE49-F238E27FC236}">
                  <a16:creationId xmlns:a16="http://schemas.microsoft.com/office/drawing/2014/main" id="{2BC6ADF7-955B-4A22-A47F-03599B2D1BC6}"/>
                </a:ext>
              </a:extLst>
            </p:cNvPr>
            <p:cNvSpPr/>
            <p:nvPr/>
          </p:nvSpPr>
          <p:spPr>
            <a:xfrm>
              <a:off x="5915348" y="5285910"/>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cxnSp>
          <p:nvCxnSpPr>
            <p:cNvPr id="31" name="直線コネクタ 30">
              <a:extLst>
                <a:ext uri="{FF2B5EF4-FFF2-40B4-BE49-F238E27FC236}">
                  <a16:creationId xmlns:a16="http://schemas.microsoft.com/office/drawing/2014/main" id="{A886C3B2-F388-4988-AD2F-F006685B2D7C}"/>
                </a:ext>
              </a:extLst>
            </p:cNvPr>
            <p:cNvCxnSpPr>
              <a:cxnSpLocks/>
              <a:stCxn id="28" idx="6"/>
              <a:endCxn id="29" idx="2"/>
            </p:cNvCxnSpPr>
            <p:nvPr/>
          </p:nvCxnSpPr>
          <p:spPr>
            <a:xfrm flipV="1">
              <a:off x="6258248" y="5457359"/>
              <a:ext cx="1144200"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楕円 28">
              <a:extLst>
                <a:ext uri="{FF2B5EF4-FFF2-40B4-BE49-F238E27FC236}">
                  <a16:creationId xmlns:a16="http://schemas.microsoft.com/office/drawing/2014/main" id="{B7F110F6-DFF4-4B8C-AFEF-A22B631C7A81}"/>
                </a:ext>
              </a:extLst>
            </p:cNvPr>
            <p:cNvSpPr/>
            <p:nvPr/>
          </p:nvSpPr>
          <p:spPr>
            <a:xfrm>
              <a:off x="7402448" y="5285909"/>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grpSp>
        <p:nvGrpSpPr>
          <p:cNvPr id="38" name="グループ化 37">
            <a:extLst>
              <a:ext uri="{FF2B5EF4-FFF2-40B4-BE49-F238E27FC236}">
                <a16:creationId xmlns:a16="http://schemas.microsoft.com/office/drawing/2014/main" id="{0D24DAA1-6C7A-48E3-840D-9E15ED4A55DB}"/>
              </a:ext>
            </a:extLst>
          </p:cNvPr>
          <p:cNvGrpSpPr/>
          <p:nvPr/>
        </p:nvGrpSpPr>
        <p:grpSpPr>
          <a:xfrm>
            <a:off x="10112655" y="5547166"/>
            <a:ext cx="1830000" cy="342901"/>
            <a:chOff x="5915348" y="5285909"/>
            <a:chExt cx="1830000" cy="342901"/>
          </a:xfrm>
        </p:grpSpPr>
        <p:sp>
          <p:nvSpPr>
            <p:cNvPr id="39" name="楕円 38">
              <a:extLst>
                <a:ext uri="{FF2B5EF4-FFF2-40B4-BE49-F238E27FC236}">
                  <a16:creationId xmlns:a16="http://schemas.microsoft.com/office/drawing/2014/main" id="{2FA982A1-5F57-45A0-895B-D5C563E94DB1}"/>
                </a:ext>
              </a:extLst>
            </p:cNvPr>
            <p:cNvSpPr/>
            <p:nvPr/>
          </p:nvSpPr>
          <p:spPr>
            <a:xfrm>
              <a:off x="5915348" y="5285910"/>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cxnSp>
          <p:nvCxnSpPr>
            <p:cNvPr id="40" name="直線コネクタ 39">
              <a:extLst>
                <a:ext uri="{FF2B5EF4-FFF2-40B4-BE49-F238E27FC236}">
                  <a16:creationId xmlns:a16="http://schemas.microsoft.com/office/drawing/2014/main" id="{F23ABCEE-2D11-40A9-AEE6-66B336F7AC0F}"/>
                </a:ext>
              </a:extLst>
            </p:cNvPr>
            <p:cNvCxnSpPr>
              <a:cxnSpLocks/>
              <a:stCxn id="39" idx="6"/>
              <a:endCxn id="41" idx="2"/>
            </p:cNvCxnSpPr>
            <p:nvPr/>
          </p:nvCxnSpPr>
          <p:spPr>
            <a:xfrm flipV="1">
              <a:off x="6258248" y="5457359"/>
              <a:ext cx="1144200"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A7AFA150-313E-4210-BEB3-3707B12F70EE}"/>
                </a:ext>
              </a:extLst>
            </p:cNvPr>
            <p:cNvSpPr/>
            <p:nvPr/>
          </p:nvSpPr>
          <p:spPr>
            <a:xfrm>
              <a:off x="7402448" y="5285909"/>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grpSp>
        <p:nvGrpSpPr>
          <p:cNvPr id="65" name="グループ化 64">
            <a:extLst>
              <a:ext uri="{FF2B5EF4-FFF2-40B4-BE49-F238E27FC236}">
                <a16:creationId xmlns:a16="http://schemas.microsoft.com/office/drawing/2014/main" id="{BEE98582-29AB-422D-8C79-8777B5CFA889}"/>
              </a:ext>
            </a:extLst>
          </p:cNvPr>
          <p:cNvGrpSpPr/>
          <p:nvPr/>
        </p:nvGrpSpPr>
        <p:grpSpPr>
          <a:xfrm>
            <a:off x="8866251" y="2279039"/>
            <a:ext cx="5390632" cy="2058912"/>
            <a:chOff x="8866251" y="2279039"/>
            <a:chExt cx="5390632" cy="2058912"/>
          </a:xfrm>
        </p:grpSpPr>
        <p:sp>
          <p:nvSpPr>
            <p:cNvPr id="23" name="フローチャート: 処理 22">
              <a:extLst>
                <a:ext uri="{FF2B5EF4-FFF2-40B4-BE49-F238E27FC236}">
                  <a16:creationId xmlns:a16="http://schemas.microsoft.com/office/drawing/2014/main" id="{1B20D788-E942-4E3C-A1C0-57007DC0AF40}"/>
                </a:ext>
              </a:extLst>
            </p:cNvPr>
            <p:cNvSpPr/>
            <p:nvPr/>
          </p:nvSpPr>
          <p:spPr>
            <a:xfrm>
              <a:off x="8866251" y="2279039"/>
              <a:ext cx="401725" cy="1037738"/>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4" name="矢印: 折線 63">
              <a:extLst>
                <a:ext uri="{FF2B5EF4-FFF2-40B4-BE49-F238E27FC236}">
                  <a16:creationId xmlns:a16="http://schemas.microsoft.com/office/drawing/2014/main" id="{D5C195B1-5712-44FB-8C63-CF69CFE1FE87}"/>
                </a:ext>
              </a:extLst>
            </p:cNvPr>
            <p:cNvSpPr/>
            <p:nvPr/>
          </p:nvSpPr>
          <p:spPr>
            <a:xfrm rot="5400000">
              <a:off x="10874678" y="955746"/>
              <a:ext cx="1411353" cy="5353057"/>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grpSp>
    </p:spTree>
    <p:extLst>
      <p:ext uri="{BB962C8B-B14F-4D97-AF65-F5344CB8AC3E}">
        <p14:creationId xmlns:p14="http://schemas.microsoft.com/office/powerpoint/2010/main" val="1788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2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320E8607-E525-4C0C-899E-DEA0F090453D}"/>
              </a:ext>
            </a:extLst>
          </p:cNvPr>
          <p:cNvSpPr/>
          <p:nvPr/>
        </p:nvSpPr>
        <p:spPr>
          <a:xfrm>
            <a:off x="1107636" y="1375792"/>
            <a:ext cx="16064100" cy="829072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上位の関心</a:t>
            </a:r>
          </a:p>
        </p:txBody>
      </p:sp>
      <p:sp>
        <p:nvSpPr>
          <p:cNvPr id="12" name="正方形/長方形 11">
            <a:extLst>
              <a:ext uri="{FF2B5EF4-FFF2-40B4-BE49-F238E27FC236}">
                <a16:creationId xmlns:a16="http://schemas.microsoft.com/office/drawing/2014/main" id="{8ACBD761-509E-4B02-82B8-AE7EFDA049CB}"/>
              </a:ext>
            </a:extLst>
          </p:cNvPr>
          <p:cNvSpPr/>
          <p:nvPr/>
        </p:nvSpPr>
        <p:spPr>
          <a:xfrm>
            <a:off x="2456956"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5" name="タイトル 4">
            <a:extLst>
              <a:ext uri="{FF2B5EF4-FFF2-40B4-BE49-F238E27FC236}">
                <a16:creationId xmlns:a16="http://schemas.microsoft.com/office/drawing/2014/main" id="{4EF0E664-6CBE-4988-B973-B6FB69772219}"/>
              </a:ext>
            </a:extLst>
          </p:cNvPr>
          <p:cNvSpPr>
            <a:spLocks noGrp="1"/>
          </p:cNvSpPr>
          <p:nvPr>
            <p:ph type="title"/>
          </p:nvPr>
        </p:nvSpPr>
        <p:spPr/>
        <p:txBody>
          <a:bodyPr/>
          <a:lstStyle/>
          <a:p>
            <a:r>
              <a:rPr kumimoji="1" lang="ja-JP" altLang="en-US"/>
              <a:t>ソフトウェア アーキテクチャの</a:t>
            </a:r>
            <a:r>
              <a:rPr kumimoji="1" lang="en-US" altLang="ja-JP"/>
              <a:t>3</a:t>
            </a:r>
            <a:r>
              <a:rPr kumimoji="1" lang="ja-JP" altLang="en-US"/>
              <a:t>種の神器</a:t>
            </a:r>
          </a:p>
        </p:txBody>
      </p:sp>
      <p:sp>
        <p:nvSpPr>
          <p:cNvPr id="20" name="正方形/長方形 19">
            <a:extLst>
              <a:ext uri="{FF2B5EF4-FFF2-40B4-BE49-F238E27FC236}">
                <a16:creationId xmlns:a16="http://schemas.microsoft.com/office/drawing/2014/main" id="{6F3E22C1-2B44-4E0B-932F-51E0F137CFAA}"/>
              </a:ext>
            </a:extLst>
          </p:cNvPr>
          <p:cNvSpPr/>
          <p:nvPr/>
        </p:nvSpPr>
        <p:spPr>
          <a:xfrm>
            <a:off x="11752155"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24" name="矢印: 折線 23">
            <a:extLst>
              <a:ext uri="{FF2B5EF4-FFF2-40B4-BE49-F238E27FC236}">
                <a16:creationId xmlns:a16="http://schemas.microsoft.com/office/drawing/2014/main" id="{80017F81-C6AF-459D-843B-553FFAD0FA3D}"/>
              </a:ext>
            </a:extLst>
          </p:cNvPr>
          <p:cNvSpPr/>
          <p:nvPr/>
        </p:nvSpPr>
        <p:spPr>
          <a:xfrm rot="5400000" flipV="1">
            <a:off x="5761002" y="1195128"/>
            <a:ext cx="1411353" cy="4874295"/>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sp>
        <p:nvSpPr>
          <p:cNvPr id="27" name="テキスト ボックス 26">
            <a:extLst>
              <a:ext uri="{FF2B5EF4-FFF2-40B4-BE49-F238E27FC236}">
                <a16:creationId xmlns:a16="http://schemas.microsoft.com/office/drawing/2014/main" id="{A88B05E8-6EFA-4E9D-861E-64AAF5FAF2C1}"/>
              </a:ext>
            </a:extLst>
          </p:cNvPr>
          <p:cNvSpPr txBox="1"/>
          <p:nvPr/>
        </p:nvSpPr>
        <p:spPr>
          <a:xfrm>
            <a:off x="14104696" y="2797908"/>
            <a:ext cx="2749471" cy="707886"/>
          </a:xfrm>
          <a:prstGeom prst="rect">
            <a:avLst/>
          </a:prstGeom>
          <a:noFill/>
        </p:spPr>
        <p:txBody>
          <a:bodyPr wrap="none" rtlCol="0">
            <a:spAutoFit/>
          </a:bodyPr>
          <a:lstStyle/>
          <a:p>
            <a:r>
              <a:rPr kumimoji="1" lang="ja-JP" altLang="en-US" sz="4000">
                <a:solidFill>
                  <a:srgbClr val="C00000"/>
                </a:solidFill>
                <a:latin typeface="+mn-ea"/>
                <a:cs typeface="Open Sans Light" panose="020B0306030504020204" pitchFamily="34" charset="0"/>
              </a:rPr>
              <a:t>関心の分離</a:t>
            </a:r>
          </a:p>
        </p:txBody>
      </p:sp>
      <p:sp>
        <p:nvSpPr>
          <p:cNvPr id="32" name="テキスト ボックス 31">
            <a:extLst>
              <a:ext uri="{FF2B5EF4-FFF2-40B4-BE49-F238E27FC236}">
                <a16:creationId xmlns:a16="http://schemas.microsoft.com/office/drawing/2014/main" id="{B7517845-D9E8-4FE4-A3C5-2AD5E3292946}"/>
              </a:ext>
            </a:extLst>
          </p:cNvPr>
          <p:cNvSpPr txBox="1"/>
          <p:nvPr/>
        </p:nvSpPr>
        <p:spPr>
          <a:xfrm>
            <a:off x="8215881" y="3872356"/>
            <a:ext cx="1723549" cy="707886"/>
          </a:xfrm>
          <a:prstGeom prst="rect">
            <a:avLst/>
          </a:prstGeom>
          <a:noFill/>
        </p:spPr>
        <p:txBody>
          <a:bodyPr wrap="none" rtlCol="0">
            <a:spAutoFit/>
          </a:bodyPr>
          <a:lstStyle/>
          <a:p>
            <a:pPr algn="ctr"/>
            <a:r>
              <a:rPr kumimoji="1" lang="ja-JP" altLang="en-US" sz="4000">
                <a:solidFill>
                  <a:srgbClr val="C00000"/>
                </a:solidFill>
                <a:latin typeface="+mn-ea"/>
                <a:cs typeface="Open Sans Light" panose="020B0306030504020204" pitchFamily="34" charset="0"/>
              </a:rPr>
              <a:t>疎結合</a:t>
            </a:r>
          </a:p>
        </p:txBody>
      </p:sp>
      <p:sp>
        <p:nvSpPr>
          <p:cNvPr id="33" name="楕円 32">
            <a:extLst>
              <a:ext uri="{FF2B5EF4-FFF2-40B4-BE49-F238E27FC236}">
                <a16:creationId xmlns:a16="http://schemas.microsoft.com/office/drawing/2014/main" id="{90DDA1AF-AD42-4380-A3BB-134C659DE489}"/>
              </a:ext>
            </a:extLst>
          </p:cNvPr>
          <p:cNvSpPr/>
          <p:nvPr/>
        </p:nvSpPr>
        <p:spPr>
          <a:xfrm>
            <a:off x="7851663" y="4580242"/>
            <a:ext cx="2451987" cy="2249239"/>
          </a:xfrm>
          <a:prstGeom prst="ellipse">
            <a:avLst/>
          </a:prstGeom>
          <a:ln/>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kumimoji="1" lang="ja-JP" altLang="en-US">
                <a:latin typeface="M+ 1c light" panose="020B0403020204020204" pitchFamily="50" charset="-128"/>
                <a:ea typeface="M+ 1c light" panose="020B0403020204020204" pitchFamily="50" charset="-128"/>
                <a:cs typeface="M+ 1c light" panose="020B0403020204020204" pitchFamily="50" charset="-128"/>
              </a:rPr>
              <a:t>コントラクト</a:t>
            </a:r>
            <a:endParaRPr kumimoji="1" lang="en-US" altLang="ja-JP">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a:latin typeface="M+ 1c light" panose="020B0403020204020204" pitchFamily="50" charset="-128"/>
                <a:ea typeface="M+ 1c light" panose="020B0403020204020204" pitchFamily="50" charset="-128"/>
                <a:cs typeface="M+ 1c light" panose="020B0403020204020204" pitchFamily="50" charset="-128"/>
              </a:rPr>
              <a:t>（≒</a:t>
            </a:r>
            <a:r>
              <a:rPr kumimoji="1" lang="en-US" altLang="ja-JP">
                <a:latin typeface="M+ 1c light" panose="020B0403020204020204" pitchFamily="50" charset="-128"/>
                <a:ea typeface="M+ 1c light" panose="020B0403020204020204" pitchFamily="50" charset="-128"/>
                <a:cs typeface="M+ 1c light" panose="020B0403020204020204" pitchFamily="50" charset="-128"/>
              </a:rPr>
              <a:t>Interface</a:t>
            </a:r>
            <a:r>
              <a:rPr kumimoji="1" lang="ja-JP" altLang="en-US">
                <a:latin typeface="M+ 1c light" panose="020B0403020204020204" pitchFamily="50" charset="-128"/>
                <a:ea typeface="M+ 1c light" panose="020B0403020204020204" pitchFamily="50" charset="-128"/>
                <a:cs typeface="M+ 1c light" panose="020B0403020204020204" pitchFamily="50" charset="-128"/>
              </a:rPr>
              <a:t>）</a:t>
            </a:r>
          </a:p>
        </p:txBody>
      </p:sp>
      <p:grpSp>
        <p:nvGrpSpPr>
          <p:cNvPr id="37" name="グループ化 36">
            <a:extLst>
              <a:ext uri="{FF2B5EF4-FFF2-40B4-BE49-F238E27FC236}">
                <a16:creationId xmlns:a16="http://schemas.microsoft.com/office/drawing/2014/main" id="{53790EDA-950E-4335-92FC-F30C089707CF}"/>
              </a:ext>
            </a:extLst>
          </p:cNvPr>
          <p:cNvGrpSpPr/>
          <p:nvPr/>
        </p:nvGrpSpPr>
        <p:grpSpPr>
          <a:xfrm>
            <a:off x="6197072" y="5547166"/>
            <a:ext cx="1830000" cy="342901"/>
            <a:chOff x="5915348" y="5285909"/>
            <a:chExt cx="1830000" cy="342901"/>
          </a:xfrm>
        </p:grpSpPr>
        <p:sp>
          <p:nvSpPr>
            <p:cNvPr id="28" name="楕円 27">
              <a:extLst>
                <a:ext uri="{FF2B5EF4-FFF2-40B4-BE49-F238E27FC236}">
                  <a16:creationId xmlns:a16="http://schemas.microsoft.com/office/drawing/2014/main" id="{2BC6ADF7-955B-4A22-A47F-03599B2D1BC6}"/>
                </a:ext>
              </a:extLst>
            </p:cNvPr>
            <p:cNvSpPr/>
            <p:nvPr/>
          </p:nvSpPr>
          <p:spPr>
            <a:xfrm>
              <a:off x="5915348" y="5285910"/>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cxnSp>
          <p:nvCxnSpPr>
            <p:cNvPr id="31" name="直線コネクタ 30">
              <a:extLst>
                <a:ext uri="{FF2B5EF4-FFF2-40B4-BE49-F238E27FC236}">
                  <a16:creationId xmlns:a16="http://schemas.microsoft.com/office/drawing/2014/main" id="{A886C3B2-F388-4988-AD2F-F006685B2D7C}"/>
                </a:ext>
              </a:extLst>
            </p:cNvPr>
            <p:cNvCxnSpPr>
              <a:cxnSpLocks/>
              <a:stCxn id="28" idx="6"/>
              <a:endCxn id="29" idx="2"/>
            </p:cNvCxnSpPr>
            <p:nvPr/>
          </p:nvCxnSpPr>
          <p:spPr>
            <a:xfrm flipV="1">
              <a:off x="6258248" y="5457359"/>
              <a:ext cx="1144200"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楕円 28">
              <a:extLst>
                <a:ext uri="{FF2B5EF4-FFF2-40B4-BE49-F238E27FC236}">
                  <a16:creationId xmlns:a16="http://schemas.microsoft.com/office/drawing/2014/main" id="{B7F110F6-DFF4-4B8C-AFEF-A22B631C7A81}"/>
                </a:ext>
              </a:extLst>
            </p:cNvPr>
            <p:cNvSpPr/>
            <p:nvPr/>
          </p:nvSpPr>
          <p:spPr>
            <a:xfrm>
              <a:off x="7402448" y="5285909"/>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grpSp>
        <p:nvGrpSpPr>
          <p:cNvPr id="38" name="グループ化 37">
            <a:extLst>
              <a:ext uri="{FF2B5EF4-FFF2-40B4-BE49-F238E27FC236}">
                <a16:creationId xmlns:a16="http://schemas.microsoft.com/office/drawing/2014/main" id="{0D24DAA1-6C7A-48E3-840D-9E15ED4A55DB}"/>
              </a:ext>
            </a:extLst>
          </p:cNvPr>
          <p:cNvGrpSpPr/>
          <p:nvPr/>
        </p:nvGrpSpPr>
        <p:grpSpPr>
          <a:xfrm>
            <a:off x="10112655" y="5547166"/>
            <a:ext cx="1830000" cy="342901"/>
            <a:chOff x="5915348" y="5285909"/>
            <a:chExt cx="1830000" cy="342901"/>
          </a:xfrm>
        </p:grpSpPr>
        <p:sp>
          <p:nvSpPr>
            <p:cNvPr id="39" name="楕円 38">
              <a:extLst>
                <a:ext uri="{FF2B5EF4-FFF2-40B4-BE49-F238E27FC236}">
                  <a16:creationId xmlns:a16="http://schemas.microsoft.com/office/drawing/2014/main" id="{2FA982A1-5F57-45A0-895B-D5C563E94DB1}"/>
                </a:ext>
              </a:extLst>
            </p:cNvPr>
            <p:cNvSpPr/>
            <p:nvPr/>
          </p:nvSpPr>
          <p:spPr>
            <a:xfrm>
              <a:off x="5915348" y="5285910"/>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cxnSp>
          <p:nvCxnSpPr>
            <p:cNvPr id="40" name="直線コネクタ 39">
              <a:extLst>
                <a:ext uri="{FF2B5EF4-FFF2-40B4-BE49-F238E27FC236}">
                  <a16:creationId xmlns:a16="http://schemas.microsoft.com/office/drawing/2014/main" id="{F23ABCEE-2D11-40A9-AEE6-66B336F7AC0F}"/>
                </a:ext>
              </a:extLst>
            </p:cNvPr>
            <p:cNvCxnSpPr>
              <a:cxnSpLocks/>
              <a:stCxn id="39" idx="6"/>
              <a:endCxn id="41" idx="2"/>
            </p:cNvCxnSpPr>
            <p:nvPr/>
          </p:nvCxnSpPr>
          <p:spPr>
            <a:xfrm flipV="1">
              <a:off x="6258248" y="5457359"/>
              <a:ext cx="1144200"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A7AFA150-313E-4210-BEB3-3707B12F70EE}"/>
                </a:ext>
              </a:extLst>
            </p:cNvPr>
            <p:cNvSpPr/>
            <p:nvPr/>
          </p:nvSpPr>
          <p:spPr>
            <a:xfrm>
              <a:off x="7402448" y="5285909"/>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cxnSp>
        <p:nvCxnSpPr>
          <p:cNvPr id="56" name="直線矢印コネクタ 55">
            <a:extLst>
              <a:ext uri="{FF2B5EF4-FFF2-40B4-BE49-F238E27FC236}">
                <a16:creationId xmlns:a16="http://schemas.microsoft.com/office/drawing/2014/main" id="{1E9BC298-2EF4-4505-B0B9-AC189BBE9124}"/>
              </a:ext>
            </a:extLst>
          </p:cNvPr>
          <p:cNvCxnSpPr/>
          <p:nvPr/>
        </p:nvCxnSpPr>
        <p:spPr>
          <a:xfrm>
            <a:off x="6357126" y="7329163"/>
            <a:ext cx="5395029" cy="0"/>
          </a:xfrm>
          <a:prstGeom prst="straightConnector1">
            <a:avLst/>
          </a:prstGeom>
          <a:ln w="76200">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39690E12-5D69-4A87-BC59-D9D4BBB1A5B4}"/>
              </a:ext>
            </a:extLst>
          </p:cNvPr>
          <p:cNvCxnSpPr/>
          <p:nvPr/>
        </p:nvCxnSpPr>
        <p:spPr>
          <a:xfrm>
            <a:off x="6357126" y="7746852"/>
            <a:ext cx="5395029" cy="0"/>
          </a:xfrm>
          <a:prstGeom prst="straightConnector1">
            <a:avLst/>
          </a:prstGeom>
          <a:ln w="76200">
            <a:solidFill>
              <a:srgbClr val="C00000"/>
            </a:solidFill>
            <a:headEnd type="arrow"/>
            <a:tailEnd type="none"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B40DB7AC-893D-4F76-8677-7DB1F0A013D4}"/>
              </a:ext>
            </a:extLst>
          </p:cNvPr>
          <p:cNvSpPr txBox="1"/>
          <p:nvPr/>
        </p:nvSpPr>
        <p:spPr>
          <a:xfrm>
            <a:off x="5182256" y="7943140"/>
            <a:ext cx="7468711" cy="1138773"/>
          </a:xfrm>
          <a:prstGeom prst="rect">
            <a:avLst/>
          </a:prstGeom>
          <a:noFill/>
        </p:spPr>
        <p:txBody>
          <a:bodyPr wrap="none" rtlCol="0">
            <a:spAutoFit/>
          </a:bodyPr>
          <a:lstStyle/>
          <a:p>
            <a:pPr algn="ctr"/>
            <a:r>
              <a:rPr kumimoji="1" lang="ja-JP" altLang="en-US" sz="4000" dirty="0">
                <a:solidFill>
                  <a:srgbClr val="C00000"/>
                </a:solidFill>
                <a:latin typeface="M+ 1c light" panose="020B0403020203020207" pitchFamily="50" charset="-128"/>
                <a:ea typeface="M+ 1c light" panose="020B0403020203020207" pitchFamily="50" charset="-128"/>
                <a:cs typeface="M+ 1c light" panose="020B0403020203020207" pitchFamily="50" charset="-128"/>
              </a:rPr>
              <a:t>依存性逆転の原則</a:t>
            </a:r>
            <a:endParaRPr kumimoji="1" lang="en-US" altLang="ja-JP" sz="4000" dirty="0">
              <a:solidFill>
                <a:srgbClr val="C00000"/>
              </a:solidFill>
              <a:latin typeface="M+ 1c light" panose="020B0403020203020207" pitchFamily="50" charset="-128"/>
              <a:ea typeface="M+ 1c light" panose="020B0403020203020207" pitchFamily="50" charset="-128"/>
              <a:cs typeface="M+ 1c light" panose="020B0403020203020207" pitchFamily="50" charset="-128"/>
            </a:endParaRPr>
          </a:p>
          <a:p>
            <a:pPr algn="ctr"/>
            <a:r>
              <a:rPr kumimoji="1" lang="ja-JP" altLang="en-US" sz="28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上位の安定度と、下位の柔軟性を高めよ）</a:t>
            </a:r>
            <a:endParaRPr kumimoji="1" lang="en-US" altLang="ja-JP"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65" name="グループ化 64">
            <a:extLst>
              <a:ext uri="{FF2B5EF4-FFF2-40B4-BE49-F238E27FC236}">
                <a16:creationId xmlns:a16="http://schemas.microsoft.com/office/drawing/2014/main" id="{BEE98582-29AB-422D-8C79-8777B5CFA889}"/>
              </a:ext>
            </a:extLst>
          </p:cNvPr>
          <p:cNvGrpSpPr/>
          <p:nvPr/>
        </p:nvGrpSpPr>
        <p:grpSpPr>
          <a:xfrm>
            <a:off x="8866251" y="2279039"/>
            <a:ext cx="5390632" cy="2058912"/>
            <a:chOff x="8866251" y="2279039"/>
            <a:chExt cx="5390632" cy="2058912"/>
          </a:xfrm>
        </p:grpSpPr>
        <p:sp>
          <p:nvSpPr>
            <p:cNvPr id="23" name="フローチャート: 処理 22">
              <a:extLst>
                <a:ext uri="{FF2B5EF4-FFF2-40B4-BE49-F238E27FC236}">
                  <a16:creationId xmlns:a16="http://schemas.microsoft.com/office/drawing/2014/main" id="{1B20D788-E942-4E3C-A1C0-57007DC0AF40}"/>
                </a:ext>
              </a:extLst>
            </p:cNvPr>
            <p:cNvSpPr/>
            <p:nvPr/>
          </p:nvSpPr>
          <p:spPr>
            <a:xfrm>
              <a:off x="8866251" y="2279039"/>
              <a:ext cx="401725" cy="1037738"/>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4" name="矢印: 折線 63">
              <a:extLst>
                <a:ext uri="{FF2B5EF4-FFF2-40B4-BE49-F238E27FC236}">
                  <a16:creationId xmlns:a16="http://schemas.microsoft.com/office/drawing/2014/main" id="{D5C195B1-5712-44FB-8C63-CF69CFE1FE87}"/>
                </a:ext>
              </a:extLst>
            </p:cNvPr>
            <p:cNvSpPr/>
            <p:nvPr/>
          </p:nvSpPr>
          <p:spPr>
            <a:xfrm rot="5400000">
              <a:off x="10874678" y="955746"/>
              <a:ext cx="1411353" cy="5353057"/>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grpSp>
    </p:spTree>
    <p:extLst>
      <p:ext uri="{BB962C8B-B14F-4D97-AF65-F5344CB8AC3E}">
        <p14:creationId xmlns:p14="http://schemas.microsoft.com/office/powerpoint/2010/main" val="19422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字幕 4">
            <a:extLst>
              <a:ext uri="{FF2B5EF4-FFF2-40B4-BE49-F238E27FC236}">
                <a16:creationId xmlns:a16="http://schemas.microsoft.com/office/drawing/2014/main" id="{6024D3DE-AE00-4C10-8D6E-F4922697C5D6}"/>
              </a:ext>
            </a:extLst>
          </p:cNvPr>
          <p:cNvSpPr>
            <a:spLocks noGrp="1"/>
          </p:cNvSpPr>
          <p:nvPr>
            <p:ph type="subTitle" idx="1"/>
          </p:nvPr>
        </p:nvSpPr>
        <p:spPr/>
        <p:txBody>
          <a:bodyPr/>
          <a:lstStyle/>
          <a:p>
            <a:r>
              <a:rPr kumimoji="1" lang="ja-JP" altLang="en-US"/>
              <a:t>では、どういう意味か？</a:t>
            </a:r>
          </a:p>
        </p:txBody>
      </p:sp>
    </p:spTree>
    <p:extLst>
      <p:ext uri="{BB962C8B-B14F-4D97-AF65-F5344CB8AC3E}">
        <p14:creationId xmlns:p14="http://schemas.microsoft.com/office/powerpoint/2010/main" val="347528674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字幕 4">
            <a:extLst>
              <a:ext uri="{FF2B5EF4-FFF2-40B4-BE49-F238E27FC236}">
                <a16:creationId xmlns:a16="http://schemas.microsoft.com/office/drawing/2014/main" id="{3901A416-7093-48C8-8C2A-FCB9E8FEAB55}"/>
              </a:ext>
            </a:extLst>
          </p:cNvPr>
          <p:cNvSpPr>
            <a:spLocks noGrp="1"/>
          </p:cNvSpPr>
          <p:nvPr>
            <p:ph type="subTitle" idx="1"/>
          </p:nvPr>
        </p:nvSpPr>
        <p:spPr/>
        <p:txBody>
          <a:bodyPr/>
          <a:lstStyle/>
          <a:p>
            <a:r>
              <a:rPr kumimoji="1" lang="en-US" altLang="ja-JP" dirty="0"/>
              <a:t>What is Clean Architecture?</a:t>
            </a:r>
          </a:p>
        </p:txBody>
      </p:sp>
    </p:spTree>
    <p:extLst>
      <p:ext uri="{BB962C8B-B14F-4D97-AF65-F5344CB8AC3E}">
        <p14:creationId xmlns:p14="http://schemas.microsoft.com/office/powerpoint/2010/main" val="36720170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819D1135-7735-4359-8A65-B86F5CF507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5440" y="3441472"/>
            <a:ext cx="8737119" cy="6304894"/>
          </a:xfrm>
        </p:spPr>
      </p:pic>
      <p:sp>
        <p:nvSpPr>
          <p:cNvPr id="4" name="タイトル 3">
            <a:extLst>
              <a:ext uri="{FF2B5EF4-FFF2-40B4-BE49-F238E27FC236}">
                <a16:creationId xmlns:a16="http://schemas.microsoft.com/office/drawing/2014/main" id="{79902655-6D96-4D79-8531-CAE79922CAAC}"/>
              </a:ext>
            </a:extLst>
          </p:cNvPr>
          <p:cNvSpPr>
            <a:spLocks noGrp="1"/>
          </p:cNvSpPr>
          <p:nvPr>
            <p:ph type="title"/>
          </p:nvPr>
        </p:nvSpPr>
        <p:spPr/>
        <p:txBody>
          <a:bodyPr/>
          <a:lstStyle/>
          <a:p>
            <a:r>
              <a:rPr kumimoji="1" lang="en-US" altLang="ja-JP" dirty="0"/>
              <a:t>Clean</a:t>
            </a:r>
            <a:r>
              <a:rPr kumimoji="1" lang="ja-JP" altLang="en-US" dirty="0"/>
              <a:t> </a:t>
            </a:r>
            <a:r>
              <a:rPr kumimoji="1" lang="en-US" altLang="ja-JP" dirty="0"/>
              <a:t>Architecture</a:t>
            </a:r>
            <a:r>
              <a:rPr kumimoji="1" lang="ja-JP" altLang="en-US" dirty="0"/>
              <a:t> </a:t>
            </a:r>
            <a:r>
              <a:rPr kumimoji="1" lang="en-US" altLang="ja-JP" dirty="0"/>
              <a:t>is</a:t>
            </a:r>
            <a:r>
              <a:rPr kumimoji="1" lang="ja-JP" altLang="en-US" dirty="0"/>
              <a:t> </a:t>
            </a:r>
            <a:r>
              <a:rPr kumimoji="1" lang="en-US" altLang="ja-JP" dirty="0"/>
              <a:t>...</a:t>
            </a:r>
            <a:endParaRPr kumimoji="1" lang="ja-JP" altLang="en-US" dirty="0"/>
          </a:p>
        </p:txBody>
      </p:sp>
      <p:sp>
        <p:nvSpPr>
          <p:cNvPr id="10" name="テキスト ボックス 9">
            <a:extLst>
              <a:ext uri="{FF2B5EF4-FFF2-40B4-BE49-F238E27FC236}">
                <a16:creationId xmlns:a16="http://schemas.microsoft.com/office/drawing/2014/main" id="{B934CED3-C36C-4999-AE3A-AA83F8789D7D}"/>
              </a:ext>
            </a:extLst>
          </p:cNvPr>
          <p:cNvSpPr txBox="1"/>
          <p:nvPr/>
        </p:nvSpPr>
        <p:spPr>
          <a:xfrm>
            <a:off x="3609967" y="1489482"/>
            <a:ext cx="11059438" cy="1754326"/>
          </a:xfrm>
          <a:prstGeom prst="rect">
            <a:avLst/>
          </a:prstGeom>
          <a:noFill/>
        </p:spPr>
        <p:txBody>
          <a:bodyPr wrap="none" rtlCol="0">
            <a:spAutoFit/>
          </a:bodyPr>
          <a:lstStyle/>
          <a:p>
            <a:r>
              <a:rPr kumimoji="1" lang="ja-JP" altLang="en-US"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クリーンアーキテクチャとは</a:t>
            </a:r>
            <a:endParaRPr kumimoji="1" lang="en-US" altLang="ja-JP"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a:p>
            <a:r>
              <a:rPr kumimoji="1" lang="ja-JP" altLang="en-US"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「ソフトウェアアーキテクチャ</a:t>
            </a:r>
            <a:r>
              <a:rPr kumimoji="1" lang="en-US" altLang="ja-JP"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3</a:t>
            </a:r>
            <a:r>
              <a:rPr kumimoji="1" lang="ja-JP" altLang="en-US"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種の神器を適用した</a:t>
            </a:r>
            <a:endParaRPr kumimoji="1" lang="en-US" altLang="ja-JP"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a:p>
            <a:r>
              <a:rPr kumimoji="1" lang="ja-JP" altLang="en-US"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リファレンスアーキテクチャのひとつ」</a:t>
            </a:r>
          </a:p>
        </p:txBody>
      </p:sp>
    </p:spTree>
    <p:extLst>
      <p:ext uri="{BB962C8B-B14F-4D97-AF65-F5344CB8AC3E}">
        <p14:creationId xmlns:p14="http://schemas.microsoft.com/office/powerpoint/2010/main" val="86507774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03CB3-7343-4EE4-91AB-DF85E4430995}"/>
              </a:ext>
            </a:extLst>
          </p:cNvPr>
          <p:cNvSpPr>
            <a:spLocks noGrp="1"/>
          </p:cNvSpPr>
          <p:nvPr>
            <p:ph type="ctrTitle"/>
          </p:nvPr>
        </p:nvSpPr>
        <p:spPr/>
        <p:txBody>
          <a:bodyPr/>
          <a:lstStyle/>
          <a:p>
            <a:r>
              <a:rPr lang="en-US" altLang="ja-JP" dirty="0"/>
              <a:t>Easiest Clean Architecture</a:t>
            </a:r>
            <a:endParaRPr kumimoji="1" lang="ja-JP" altLang="en-US" dirty="0"/>
          </a:p>
        </p:txBody>
      </p:sp>
      <p:sp>
        <p:nvSpPr>
          <p:cNvPr id="3" name="字幕 2">
            <a:extLst>
              <a:ext uri="{FF2B5EF4-FFF2-40B4-BE49-F238E27FC236}">
                <a16:creationId xmlns:a16="http://schemas.microsoft.com/office/drawing/2014/main" id="{1F745262-7739-48AD-9709-7EB5355445AD}"/>
              </a:ext>
            </a:extLst>
          </p:cNvPr>
          <p:cNvSpPr>
            <a:spLocks noGrp="1"/>
          </p:cNvSpPr>
          <p:nvPr>
            <p:ph type="subTitle" idx="1"/>
          </p:nvPr>
        </p:nvSpPr>
        <p:spPr/>
        <p:txBody>
          <a:bodyPr/>
          <a:lstStyle/>
          <a:p>
            <a:r>
              <a:rPr kumimoji="1" lang="en-US" altLang="ja-JP"/>
              <a:t>Clean</a:t>
            </a:r>
            <a:r>
              <a:rPr kumimoji="1" lang="ja-JP" altLang="en-US"/>
              <a:t> </a:t>
            </a:r>
            <a:r>
              <a:rPr kumimoji="1" lang="en-US" altLang="ja-JP"/>
              <a:t>Architecture</a:t>
            </a:r>
            <a:r>
              <a:rPr kumimoji="1" lang="ja-JP" altLang="en-US"/>
              <a:t>って不可能では？</a:t>
            </a:r>
          </a:p>
        </p:txBody>
      </p:sp>
    </p:spTree>
    <p:extLst>
      <p:ext uri="{BB962C8B-B14F-4D97-AF65-F5344CB8AC3E}">
        <p14:creationId xmlns:p14="http://schemas.microsoft.com/office/powerpoint/2010/main" val="365780235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110CE-AFBF-4C1B-A96B-32BCDD1E4211}"/>
              </a:ext>
            </a:extLst>
          </p:cNvPr>
          <p:cNvSpPr>
            <a:spLocks noGrp="1"/>
          </p:cNvSpPr>
          <p:nvPr>
            <p:ph type="title"/>
          </p:nvPr>
        </p:nvSpPr>
        <p:spPr/>
        <p:txBody>
          <a:bodyPr/>
          <a:lstStyle/>
          <a:p>
            <a:r>
              <a:rPr kumimoji="1" lang="ja-JP" altLang="en-US"/>
              <a:t>フレームワークとアーキテクチャ</a:t>
            </a:r>
          </a:p>
        </p:txBody>
      </p:sp>
      <p:sp>
        <p:nvSpPr>
          <p:cNvPr id="3" name="テキスト プレースホルダー 2">
            <a:extLst>
              <a:ext uri="{FF2B5EF4-FFF2-40B4-BE49-F238E27FC236}">
                <a16:creationId xmlns:a16="http://schemas.microsoft.com/office/drawing/2014/main" id="{86C3E4F9-0A69-4CDA-A34C-771F75314977}"/>
              </a:ext>
            </a:extLst>
          </p:cNvPr>
          <p:cNvSpPr>
            <a:spLocks noGrp="1"/>
          </p:cNvSpPr>
          <p:nvPr>
            <p:ph type="body" sz="quarter" idx="12"/>
          </p:nvPr>
        </p:nvSpPr>
        <p:spPr>
          <a:xfrm>
            <a:off x="2289593" y="2462462"/>
            <a:ext cx="13433007" cy="5362075"/>
          </a:xfrm>
          <a:prstGeom prst="foldedCorner">
            <a:avLst/>
          </a:prstGeom>
        </p:spPr>
        <p:style>
          <a:lnRef idx="2">
            <a:schemeClr val="dk1"/>
          </a:lnRef>
          <a:fillRef idx="1">
            <a:schemeClr val="lt1"/>
          </a:fillRef>
          <a:effectRef idx="0">
            <a:schemeClr val="dk1"/>
          </a:effectRef>
          <a:fontRef idx="minor">
            <a:schemeClr val="dk1"/>
          </a:fontRef>
        </p:style>
        <p:txBody>
          <a:bodyPr lIns="216000" tIns="360000" rIns="216000" bIns="360000"/>
          <a:lstStyle/>
          <a:p>
            <a:r>
              <a:rPr kumimoji="1" lang="ja-JP" altLang="en-US"/>
              <a:t>「フレーム ワークなんかと結婚 する な！」</a:t>
            </a:r>
          </a:p>
          <a:p>
            <a:r>
              <a:rPr kumimoji="1" lang="ja-JP" altLang="en-US"/>
              <a:t>フレーム ワーク は、 アーキテクチャの円の外側にあるものとして扱おう。円 の内側に組み込んではいけない。</a:t>
            </a:r>
            <a:endParaRPr kumimoji="1" lang="en-US" altLang="ja-JP"/>
          </a:p>
          <a:p>
            <a:pPr algn="ctr"/>
            <a:r>
              <a:rPr kumimoji="1" lang="ja-JP" altLang="en-US"/>
              <a:t>（中略）</a:t>
            </a:r>
            <a:endParaRPr kumimoji="1" lang="en-US" altLang="ja-JP"/>
          </a:p>
          <a:p>
            <a:r>
              <a:rPr kumimoji="1" lang="ja-JP" altLang="en-US"/>
              <a:t>優れ たソフトウェア アーキテクチャがあれ ば、フレームワーク、データベース、ウェブサーバー、その他の環境の問題やツールの意思決定を延期・留保 できる。 フレーム ワークの選択肢は残されたままだ。</a:t>
            </a:r>
          </a:p>
        </p:txBody>
      </p:sp>
      <p:sp>
        <p:nvSpPr>
          <p:cNvPr id="4" name="テキスト ボックス 3">
            <a:extLst>
              <a:ext uri="{FF2B5EF4-FFF2-40B4-BE49-F238E27FC236}">
                <a16:creationId xmlns:a16="http://schemas.microsoft.com/office/drawing/2014/main" id="{0F92C275-931F-4802-8EEF-45250EA34A60}"/>
              </a:ext>
            </a:extLst>
          </p:cNvPr>
          <p:cNvSpPr txBox="1"/>
          <p:nvPr/>
        </p:nvSpPr>
        <p:spPr>
          <a:xfrm>
            <a:off x="2289593" y="1494756"/>
            <a:ext cx="11913839" cy="507831"/>
          </a:xfrm>
          <a:prstGeom prst="rect">
            <a:avLst/>
          </a:prstGeom>
          <a:noFill/>
        </p:spPr>
        <p:txBody>
          <a:bodyPr wrap="none" rtlCol="0">
            <a:spAutoFit/>
          </a:bodyPr>
          <a:lstStyle/>
          <a:p>
            <a:r>
              <a:rPr kumimoji="1" lang="ja-JP" altLang="en-US">
                <a:solidFill>
                  <a:schemeClr val="tx1">
                    <a:lumMod val="75000"/>
                    <a:lumOff val="25000"/>
                  </a:schemeClr>
                </a:solidFill>
                <a:latin typeface="+mn-ea"/>
                <a:cs typeface="Open Sans Light" panose="020B0306030504020204" pitchFamily="34" charset="0"/>
              </a:rPr>
              <a:t>以下「</a:t>
            </a:r>
            <a:r>
              <a:rPr kumimoji="1" lang="en-US" altLang="ja-JP">
                <a:solidFill>
                  <a:schemeClr val="tx1">
                    <a:lumMod val="75000"/>
                    <a:lumOff val="25000"/>
                  </a:schemeClr>
                </a:solidFill>
                <a:latin typeface="+mn-ea"/>
                <a:cs typeface="Open Sans Light" panose="020B0306030504020204" pitchFamily="34" charset="0"/>
              </a:rPr>
              <a:t>Clean Architecture </a:t>
            </a:r>
            <a:r>
              <a:rPr kumimoji="1" lang="ja-JP" altLang="en-US">
                <a:solidFill>
                  <a:schemeClr val="tx1">
                    <a:lumMod val="75000"/>
                    <a:lumOff val="25000"/>
                  </a:schemeClr>
                </a:solidFill>
                <a:latin typeface="+mn-ea"/>
                <a:cs typeface="Open Sans Light" panose="020B0306030504020204" pitchFamily="34" charset="0"/>
              </a:rPr>
              <a:t>達人に学ぶソフトウェアの構造と設計」より引用</a:t>
            </a:r>
          </a:p>
        </p:txBody>
      </p:sp>
    </p:spTree>
    <p:extLst>
      <p:ext uri="{BB962C8B-B14F-4D97-AF65-F5344CB8AC3E}">
        <p14:creationId xmlns:p14="http://schemas.microsoft.com/office/powerpoint/2010/main" val="134884554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530120EE-44B3-442C-AD2E-99347180DB93}"/>
              </a:ext>
            </a:extLst>
          </p:cNvPr>
          <p:cNvGrpSpPr/>
          <p:nvPr/>
        </p:nvGrpSpPr>
        <p:grpSpPr>
          <a:xfrm>
            <a:off x="8940800" y="3713983"/>
            <a:ext cx="9144000" cy="5905500"/>
            <a:chOff x="9144000" y="1821683"/>
            <a:chExt cx="9144000" cy="5905500"/>
          </a:xfrm>
        </p:grpSpPr>
        <p:pic>
          <p:nvPicPr>
            <p:cNvPr id="4" name="図 3">
              <a:extLst>
                <a:ext uri="{FF2B5EF4-FFF2-40B4-BE49-F238E27FC236}">
                  <a16:creationId xmlns:a16="http://schemas.microsoft.com/office/drawing/2014/main" id="{49BA05D1-2616-4075-AFEF-969BCAA3D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821683"/>
              <a:ext cx="9144000" cy="5905500"/>
            </a:xfrm>
            <a:prstGeom prst="rect">
              <a:avLst/>
            </a:prstGeom>
          </p:spPr>
        </p:pic>
        <p:sp>
          <p:nvSpPr>
            <p:cNvPr id="5" name="楕円 4">
              <a:extLst>
                <a:ext uri="{FF2B5EF4-FFF2-40B4-BE49-F238E27FC236}">
                  <a16:creationId xmlns:a16="http://schemas.microsoft.com/office/drawing/2014/main" id="{2838B9A8-A08F-4C5E-97D2-22067E25D01B}"/>
                </a:ext>
              </a:extLst>
            </p:cNvPr>
            <p:cNvSpPr/>
            <p:nvPr/>
          </p:nvSpPr>
          <p:spPr>
            <a:xfrm>
              <a:off x="9371802" y="5466303"/>
              <a:ext cx="2103416" cy="1376623"/>
            </a:xfrm>
            <a:prstGeom prst="ellipse">
              <a:avLst/>
            </a:prstGeom>
            <a:solidFill>
              <a:srgbClr val="C00000">
                <a:alpha val="20000"/>
              </a:srgbClr>
            </a:solid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sp>
        <p:nvSpPr>
          <p:cNvPr id="2" name="タイトル 1">
            <a:extLst>
              <a:ext uri="{FF2B5EF4-FFF2-40B4-BE49-F238E27FC236}">
                <a16:creationId xmlns:a16="http://schemas.microsoft.com/office/drawing/2014/main" id="{02400121-E8FD-4AB1-A6EE-A7BF9D2712E9}"/>
              </a:ext>
            </a:extLst>
          </p:cNvPr>
          <p:cNvSpPr>
            <a:spLocks noGrp="1"/>
          </p:cNvSpPr>
          <p:nvPr>
            <p:ph type="title"/>
          </p:nvPr>
        </p:nvSpPr>
        <p:spPr/>
        <p:txBody>
          <a:bodyPr/>
          <a:lstStyle/>
          <a:p>
            <a:r>
              <a:rPr kumimoji="1" lang="ja-JP" altLang="en-US"/>
              <a:t>よく見かける疑問</a:t>
            </a:r>
          </a:p>
        </p:txBody>
      </p:sp>
      <p:sp>
        <p:nvSpPr>
          <p:cNvPr id="3" name="テキスト プレースホルダー 2">
            <a:extLst>
              <a:ext uri="{FF2B5EF4-FFF2-40B4-BE49-F238E27FC236}">
                <a16:creationId xmlns:a16="http://schemas.microsoft.com/office/drawing/2014/main" id="{FCE25E3F-FB55-4351-9930-17FBD4C4267E}"/>
              </a:ext>
            </a:extLst>
          </p:cNvPr>
          <p:cNvSpPr>
            <a:spLocks noGrp="1"/>
          </p:cNvSpPr>
          <p:nvPr>
            <p:ph type="body" sz="quarter" idx="12"/>
          </p:nvPr>
        </p:nvSpPr>
        <p:spPr/>
        <p:txBody>
          <a:bodyPr/>
          <a:lstStyle/>
          <a:p>
            <a:pPr marL="742950" indent="-742950">
              <a:buFont typeface="Arial" panose="020B0604020202020204" pitchFamily="34" charset="0"/>
              <a:buChar char="•"/>
            </a:pPr>
            <a:r>
              <a:rPr kumimoji="1" lang="en-US" altLang="ja-JP"/>
              <a:t>UI</a:t>
            </a:r>
            <a:r>
              <a:rPr kumimoji="1" lang="ja-JP" altLang="en-US"/>
              <a:t>フレームワークやライブラリ非依存なんて無理（無意味）</a:t>
            </a:r>
            <a:endParaRPr kumimoji="1" lang="en-US" altLang="ja-JP" sz="3200"/>
          </a:p>
          <a:p>
            <a:pPr marL="742950" indent="-742950">
              <a:buFont typeface="Arial" panose="020B0604020202020204" pitchFamily="34" charset="0"/>
              <a:buChar char="•"/>
            </a:pPr>
            <a:r>
              <a:rPr kumimoji="1" lang="ja-JP" altLang="en-US"/>
              <a:t>データベースに依存しないとか無理</a:t>
            </a:r>
            <a:endParaRPr kumimoji="1" lang="en-US" altLang="ja-JP"/>
          </a:p>
          <a:p>
            <a:pPr marL="1428750" lvl="1" indent="-742950">
              <a:buFont typeface="Arial" panose="020B0604020202020204" pitchFamily="34" charset="0"/>
              <a:buChar char="•"/>
            </a:pPr>
            <a:r>
              <a:rPr kumimoji="1" lang="en-US" altLang="ja-JP" sz="3200"/>
              <a:t>SQL</a:t>
            </a:r>
            <a:r>
              <a:rPr kumimoji="1" lang="ja-JP" altLang="en-US" sz="3200"/>
              <a:t>使わないと実装できないじゃん？</a:t>
            </a:r>
            <a:endParaRPr kumimoji="1" lang="en-US" altLang="ja-JP" sz="3200"/>
          </a:p>
          <a:p>
            <a:pPr marL="1428750" lvl="1" indent="-742950">
              <a:buFont typeface="Arial" panose="020B0604020202020204" pitchFamily="34" charset="0"/>
              <a:buChar char="•"/>
            </a:pPr>
            <a:r>
              <a:rPr kumimoji="1" lang="ja-JP" altLang="en-US" sz="3200"/>
              <a:t>データベースのスキーマ（データ構造）</a:t>
            </a:r>
            <a:br>
              <a:rPr kumimoji="1" lang="en-US" altLang="ja-JP" sz="3200"/>
            </a:br>
            <a:r>
              <a:rPr kumimoji="1" lang="ja-JP" altLang="en-US" sz="3200"/>
              <a:t>への依存は避けられない</a:t>
            </a:r>
            <a:br>
              <a:rPr kumimoji="1" lang="en-US" altLang="ja-JP" sz="3200"/>
            </a:br>
            <a:endParaRPr kumimoji="1" lang="en-US" altLang="ja-JP" sz="3200"/>
          </a:p>
        </p:txBody>
      </p:sp>
    </p:spTree>
    <p:extLst>
      <p:ext uri="{BB962C8B-B14F-4D97-AF65-F5344CB8AC3E}">
        <p14:creationId xmlns:p14="http://schemas.microsoft.com/office/powerpoint/2010/main" val="41900872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530120EE-44B3-442C-AD2E-99347180DB93}"/>
              </a:ext>
            </a:extLst>
          </p:cNvPr>
          <p:cNvGrpSpPr/>
          <p:nvPr/>
        </p:nvGrpSpPr>
        <p:grpSpPr>
          <a:xfrm>
            <a:off x="8940800" y="3713983"/>
            <a:ext cx="9144000" cy="5905500"/>
            <a:chOff x="9144000" y="1821683"/>
            <a:chExt cx="9144000" cy="5905500"/>
          </a:xfrm>
        </p:grpSpPr>
        <p:pic>
          <p:nvPicPr>
            <p:cNvPr id="4" name="図 3">
              <a:extLst>
                <a:ext uri="{FF2B5EF4-FFF2-40B4-BE49-F238E27FC236}">
                  <a16:creationId xmlns:a16="http://schemas.microsoft.com/office/drawing/2014/main" id="{49BA05D1-2616-4075-AFEF-969BCAA3D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821683"/>
              <a:ext cx="9144000" cy="5905500"/>
            </a:xfrm>
            <a:prstGeom prst="rect">
              <a:avLst/>
            </a:prstGeom>
          </p:spPr>
        </p:pic>
        <p:sp>
          <p:nvSpPr>
            <p:cNvPr id="5" name="楕円 4">
              <a:extLst>
                <a:ext uri="{FF2B5EF4-FFF2-40B4-BE49-F238E27FC236}">
                  <a16:creationId xmlns:a16="http://schemas.microsoft.com/office/drawing/2014/main" id="{2838B9A8-A08F-4C5E-97D2-22067E25D01B}"/>
                </a:ext>
              </a:extLst>
            </p:cNvPr>
            <p:cNvSpPr/>
            <p:nvPr/>
          </p:nvSpPr>
          <p:spPr>
            <a:xfrm>
              <a:off x="9371802" y="5466303"/>
              <a:ext cx="2103416" cy="1376623"/>
            </a:xfrm>
            <a:prstGeom prst="ellipse">
              <a:avLst/>
            </a:prstGeom>
            <a:solidFill>
              <a:srgbClr val="C00000">
                <a:alpha val="20000"/>
              </a:srgbClr>
            </a:solid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sp>
        <p:nvSpPr>
          <p:cNvPr id="2" name="タイトル 1">
            <a:extLst>
              <a:ext uri="{FF2B5EF4-FFF2-40B4-BE49-F238E27FC236}">
                <a16:creationId xmlns:a16="http://schemas.microsoft.com/office/drawing/2014/main" id="{02400121-E8FD-4AB1-A6EE-A7BF9D2712E9}"/>
              </a:ext>
            </a:extLst>
          </p:cNvPr>
          <p:cNvSpPr>
            <a:spLocks noGrp="1"/>
          </p:cNvSpPr>
          <p:nvPr>
            <p:ph type="title"/>
          </p:nvPr>
        </p:nvSpPr>
        <p:spPr/>
        <p:txBody>
          <a:bodyPr/>
          <a:lstStyle/>
          <a:p>
            <a:r>
              <a:rPr kumimoji="1" lang="ja-JP" altLang="en-US"/>
              <a:t>よく見かける疑問</a:t>
            </a:r>
          </a:p>
        </p:txBody>
      </p:sp>
      <p:sp>
        <p:nvSpPr>
          <p:cNvPr id="3" name="テキスト プレースホルダー 2">
            <a:extLst>
              <a:ext uri="{FF2B5EF4-FFF2-40B4-BE49-F238E27FC236}">
                <a16:creationId xmlns:a16="http://schemas.microsoft.com/office/drawing/2014/main" id="{FCE25E3F-FB55-4351-9930-17FBD4C4267E}"/>
              </a:ext>
            </a:extLst>
          </p:cNvPr>
          <p:cNvSpPr>
            <a:spLocks noGrp="1"/>
          </p:cNvSpPr>
          <p:nvPr>
            <p:ph type="body" sz="quarter" idx="12"/>
          </p:nvPr>
        </p:nvSpPr>
        <p:spPr/>
        <p:txBody>
          <a:bodyPr/>
          <a:lstStyle/>
          <a:p>
            <a:pPr marL="742950" indent="-742950">
              <a:buFont typeface="Arial" panose="020B0604020202020204" pitchFamily="34" charset="0"/>
              <a:buChar char="•"/>
            </a:pPr>
            <a:r>
              <a:rPr kumimoji="1" lang="en-US" altLang="ja-JP"/>
              <a:t>UI</a:t>
            </a:r>
            <a:r>
              <a:rPr kumimoji="1" lang="ja-JP" altLang="en-US"/>
              <a:t>フレームワークやライブラリ非依存なんて無理（無意味）</a:t>
            </a:r>
            <a:endParaRPr kumimoji="1" lang="en-US" altLang="ja-JP" sz="3200"/>
          </a:p>
          <a:p>
            <a:pPr marL="742950" indent="-742950">
              <a:buFont typeface="Arial" panose="020B0604020202020204" pitchFamily="34" charset="0"/>
              <a:buChar char="•"/>
            </a:pPr>
            <a:r>
              <a:rPr kumimoji="1" lang="ja-JP" altLang="en-US"/>
              <a:t>データベースに依存しないとか無理</a:t>
            </a:r>
            <a:endParaRPr kumimoji="1" lang="en-US" altLang="ja-JP"/>
          </a:p>
          <a:p>
            <a:pPr marL="1428750" lvl="1" indent="-742950">
              <a:buFont typeface="Arial" panose="020B0604020202020204" pitchFamily="34" charset="0"/>
              <a:buChar char="•"/>
            </a:pPr>
            <a:r>
              <a:rPr kumimoji="1" lang="en-US" altLang="ja-JP" sz="3200"/>
              <a:t>SQL</a:t>
            </a:r>
            <a:r>
              <a:rPr kumimoji="1" lang="ja-JP" altLang="en-US" sz="3200"/>
              <a:t>使わないと実装できないじゃん？</a:t>
            </a:r>
            <a:endParaRPr kumimoji="1" lang="en-US" altLang="ja-JP" sz="3200"/>
          </a:p>
          <a:p>
            <a:pPr marL="1428750" lvl="1" indent="-742950">
              <a:buFont typeface="Arial" panose="020B0604020202020204" pitchFamily="34" charset="0"/>
              <a:buChar char="•"/>
            </a:pPr>
            <a:r>
              <a:rPr kumimoji="1" lang="ja-JP" altLang="en-US" sz="3200"/>
              <a:t>データベースのスキーマ（データ構造）</a:t>
            </a:r>
            <a:br>
              <a:rPr kumimoji="1" lang="en-US" altLang="ja-JP" sz="3200"/>
            </a:br>
            <a:r>
              <a:rPr kumimoji="1" lang="ja-JP" altLang="en-US" sz="3200"/>
              <a:t>への依存は避けられない</a:t>
            </a:r>
            <a:br>
              <a:rPr kumimoji="1" lang="en-US" altLang="ja-JP" sz="3200"/>
            </a:br>
            <a:endParaRPr kumimoji="1" lang="en-US" altLang="ja-JP" sz="3200"/>
          </a:p>
        </p:txBody>
      </p:sp>
      <p:sp>
        <p:nvSpPr>
          <p:cNvPr id="7" name="矢印: 下 6">
            <a:extLst>
              <a:ext uri="{FF2B5EF4-FFF2-40B4-BE49-F238E27FC236}">
                <a16:creationId xmlns:a16="http://schemas.microsoft.com/office/drawing/2014/main" id="{EC24A016-C385-4146-840A-28F82F058FB6}"/>
              </a:ext>
            </a:extLst>
          </p:cNvPr>
          <p:cNvSpPr/>
          <p:nvPr/>
        </p:nvSpPr>
        <p:spPr>
          <a:xfrm>
            <a:off x="4097136" y="5143500"/>
            <a:ext cx="1872343" cy="1445986"/>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テキスト ボックス 7">
            <a:extLst>
              <a:ext uri="{FF2B5EF4-FFF2-40B4-BE49-F238E27FC236}">
                <a16:creationId xmlns:a16="http://schemas.microsoft.com/office/drawing/2014/main" id="{648919A0-613E-46F9-BD1C-4C05888BE0BE}"/>
              </a:ext>
            </a:extLst>
          </p:cNvPr>
          <p:cNvSpPr txBox="1"/>
          <p:nvPr/>
        </p:nvSpPr>
        <p:spPr>
          <a:xfrm>
            <a:off x="890832" y="7131109"/>
            <a:ext cx="7571303" cy="830997"/>
          </a:xfrm>
          <a:prstGeom prst="rect">
            <a:avLst/>
          </a:prstGeom>
          <a:noFill/>
        </p:spPr>
        <p:txBody>
          <a:bodyPr wrap="none" rtlCol="0">
            <a:spAutoFit/>
          </a:bodyPr>
          <a:lstStyle/>
          <a:p>
            <a:r>
              <a:rPr kumimoji="1" lang="ja-JP" altLang="en-US" sz="4800">
                <a:solidFill>
                  <a:srgbClr val="C00000"/>
                </a:solidFill>
                <a:latin typeface="+mn-ea"/>
                <a:cs typeface="Open Sans Light" panose="020B0306030504020204" pitchFamily="34" charset="0"/>
              </a:rPr>
              <a:t>真に受けすぎる必要はない</a:t>
            </a:r>
          </a:p>
        </p:txBody>
      </p:sp>
    </p:spTree>
    <p:extLst>
      <p:ext uri="{BB962C8B-B14F-4D97-AF65-F5344CB8AC3E}">
        <p14:creationId xmlns:p14="http://schemas.microsoft.com/office/powerpoint/2010/main" val="34352485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4EF0E664-6CBE-4988-B973-B6FB69772219}"/>
              </a:ext>
            </a:extLst>
          </p:cNvPr>
          <p:cNvSpPr>
            <a:spLocks noGrp="1"/>
          </p:cNvSpPr>
          <p:nvPr>
            <p:ph type="title"/>
          </p:nvPr>
        </p:nvSpPr>
        <p:spPr/>
        <p:txBody>
          <a:bodyPr/>
          <a:lstStyle/>
          <a:p>
            <a:r>
              <a:rPr kumimoji="1" lang="ja-JP" altLang="en-US"/>
              <a:t>関心の粒度による上下関係</a:t>
            </a:r>
          </a:p>
        </p:txBody>
      </p:sp>
      <p:sp>
        <p:nvSpPr>
          <p:cNvPr id="26" name="テキスト プレースホルダー 2">
            <a:extLst>
              <a:ext uri="{FF2B5EF4-FFF2-40B4-BE49-F238E27FC236}">
                <a16:creationId xmlns:a16="http://schemas.microsoft.com/office/drawing/2014/main" id="{2B9FBE7E-488C-4C03-8204-931A95C05110}"/>
              </a:ext>
            </a:extLst>
          </p:cNvPr>
          <p:cNvSpPr txBox="1">
            <a:spLocks/>
          </p:cNvSpPr>
          <p:nvPr/>
        </p:nvSpPr>
        <p:spPr>
          <a:xfrm>
            <a:off x="722631" y="1607549"/>
            <a:ext cx="16625570" cy="2275975"/>
          </a:xfrm>
          <a:prstGeom prst="rect">
            <a:avLst/>
          </a:prstGeom>
        </p:spPr>
        <p:txBody>
          <a:bodyPr/>
          <a:lstStyle>
            <a:lvl1pPr marL="342900" indent="-342900" algn="l" defTabSz="1371600" rtl="0" eaLnBrk="1" latinLnBrk="0" hangingPunct="1">
              <a:lnSpc>
                <a:spcPct val="90000"/>
              </a:lnSpc>
              <a:spcBef>
                <a:spcPts val="1500"/>
              </a:spcBef>
              <a:buFont typeface="Wingdings" panose="05000000000000000000" pitchFamily="2" charset="2"/>
              <a:buChar char=""/>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kumimoji="1" lang="ja-JP" altLang="en-US" sz="4400">
                <a:latin typeface="+mn-ea"/>
                <a:ea typeface="+mn-ea"/>
              </a:rPr>
              <a:t>例えば・・・</a:t>
            </a:r>
            <a:endParaRPr kumimoji="1" lang="en-US" altLang="ja-JP" sz="4400">
              <a:latin typeface="+mn-ea"/>
              <a:ea typeface="+mn-ea"/>
            </a:endParaRPr>
          </a:p>
          <a:p>
            <a:pPr marL="0" indent="0">
              <a:buNone/>
            </a:pPr>
            <a:r>
              <a:rPr kumimoji="1" lang="ja-JP" altLang="en-US" sz="4400">
                <a:latin typeface="+mn-ea"/>
                <a:ea typeface="+mn-ea"/>
              </a:rPr>
              <a:t>今回のサンプルアプリケーションは</a:t>
            </a:r>
            <a:r>
              <a:rPr kumimoji="1" lang="en-US" altLang="ja-JP" sz="4400" err="1">
                <a:latin typeface="+mn-ea"/>
                <a:ea typeface="+mn-ea"/>
              </a:rPr>
              <a:t>CardView</a:t>
            </a:r>
            <a:r>
              <a:rPr kumimoji="1" lang="ja-JP" altLang="en-US" sz="4400">
                <a:latin typeface="+mn-ea"/>
                <a:ea typeface="+mn-ea"/>
              </a:rPr>
              <a:t>に依存している。</a:t>
            </a:r>
            <a:endParaRPr kumimoji="1" lang="en-US" altLang="ja-JP" sz="4400">
              <a:latin typeface="+mn-ea"/>
              <a:ea typeface="+mn-ea"/>
            </a:endParaRPr>
          </a:p>
          <a:p>
            <a:pPr marL="0" indent="0">
              <a:buNone/>
            </a:pPr>
            <a:r>
              <a:rPr kumimoji="1" lang="ja-JP" altLang="en-US" sz="4400">
                <a:latin typeface="+mn-ea"/>
                <a:ea typeface="+mn-ea"/>
              </a:rPr>
              <a:t>これは</a:t>
            </a:r>
            <a:r>
              <a:rPr kumimoji="1" lang="en-US" altLang="ja-JP" sz="4400">
                <a:latin typeface="+mn-ea"/>
                <a:ea typeface="+mn-ea"/>
              </a:rPr>
              <a:t>NG</a:t>
            </a:r>
            <a:r>
              <a:rPr kumimoji="1" lang="ja-JP" altLang="en-US" sz="4400">
                <a:latin typeface="+mn-ea"/>
                <a:ea typeface="+mn-ea"/>
              </a:rPr>
              <a:t>なのか？</a:t>
            </a:r>
            <a:endParaRPr kumimoji="1" lang="en-US" altLang="ja-JP" sz="4400">
              <a:latin typeface="+mn-ea"/>
              <a:ea typeface="+mn-ea"/>
            </a:endParaRPr>
          </a:p>
          <a:p>
            <a:pPr marL="0" indent="0">
              <a:buNone/>
            </a:pPr>
            <a:r>
              <a:rPr kumimoji="1" lang="ja-JP" altLang="en-US" sz="4400">
                <a:solidFill>
                  <a:srgbClr val="C00000"/>
                </a:solidFill>
                <a:latin typeface="+mn-ea"/>
                <a:ea typeface="+mn-ea"/>
              </a:rPr>
              <a:t>一定条件を満たせば問題ないと考えています。</a:t>
            </a:r>
          </a:p>
        </p:txBody>
      </p:sp>
      <p:sp>
        <p:nvSpPr>
          <p:cNvPr id="13" name="正方形/長方形 12">
            <a:extLst>
              <a:ext uri="{FF2B5EF4-FFF2-40B4-BE49-F238E27FC236}">
                <a16:creationId xmlns:a16="http://schemas.microsoft.com/office/drawing/2014/main" id="{9F3E57AF-DAC2-4BB5-B620-4C783F217D62}"/>
              </a:ext>
            </a:extLst>
          </p:cNvPr>
          <p:cNvSpPr/>
          <p:nvPr/>
        </p:nvSpPr>
        <p:spPr>
          <a:xfrm>
            <a:off x="722631" y="5254170"/>
            <a:ext cx="16625570" cy="359400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HatPepper</a:t>
            </a: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 アプリケーション</a:t>
            </a:r>
          </a:p>
        </p:txBody>
      </p:sp>
      <p:sp>
        <p:nvSpPr>
          <p:cNvPr id="14" name="正方形/長方形 13">
            <a:extLst>
              <a:ext uri="{FF2B5EF4-FFF2-40B4-BE49-F238E27FC236}">
                <a16:creationId xmlns:a16="http://schemas.microsoft.com/office/drawing/2014/main" id="{46AB0181-82FB-4550-9E0B-5199DFEB18E5}"/>
              </a:ext>
            </a:extLst>
          </p:cNvPr>
          <p:cNvSpPr/>
          <p:nvPr/>
        </p:nvSpPr>
        <p:spPr>
          <a:xfrm>
            <a:off x="9645052" y="6187852"/>
            <a:ext cx="3211940" cy="2480798"/>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dirty="0">
                <a:latin typeface="M+ 1c light" panose="020B0403020204020204" pitchFamily="50" charset="-128"/>
                <a:ea typeface="M+ 1c light" panose="020B0403020204020204" pitchFamily="50" charset="-128"/>
                <a:cs typeface="M+ 1c light" panose="020B0403020204020204" pitchFamily="50" charset="-128"/>
              </a:rPr>
              <a:t>usecase</a:t>
            </a:r>
            <a:endParaRPr kumimoji="1" lang="ja-JP" altLang="en-US" sz="4000" dirty="0">
              <a:latin typeface="M+ 1c light" panose="020B0403020204020204" pitchFamily="50" charset="-128"/>
              <a:ea typeface="M+ 1c light" panose="020B0403020204020204" pitchFamily="50" charset="-128"/>
              <a:cs typeface="M+ 1c light" panose="020B0403020204020204" pitchFamily="50" charset="-128"/>
            </a:endParaRPr>
          </a:p>
        </p:txBody>
      </p:sp>
      <p:sp>
        <p:nvSpPr>
          <p:cNvPr id="16" name="正方形/長方形 15">
            <a:extLst>
              <a:ext uri="{FF2B5EF4-FFF2-40B4-BE49-F238E27FC236}">
                <a16:creationId xmlns:a16="http://schemas.microsoft.com/office/drawing/2014/main" id="{B0D7D218-A5DA-4482-A4B0-EEC206AB41E7}"/>
              </a:ext>
            </a:extLst>
          </p:cNvPr>
          <p:cNvSpPr/>
          <p:nvPr/>
        </p:nvSpPr>
        <p:spPr>
          <a:xfrm>
            <a:off x="12990705" y="6187850"/>
            <a:ext cx="3715782" cy="24807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infrastructure</a:t>
            </a:r>
            <a:endParaRPr kumimoji="1" lang="ja-JP" altLang="en-US" sz="4000">
              <a:latin typeface="M+ 1c light" panose="020B0403020204020204" pitchFamily="50" charset="-128"/>
              <a:ea typeface="M+ 1c light" panose="020B0403020204020204" pitchFamily="50" charset="-128"/>
              <a:cs typeface="M+ 1c light" panose="020B0403020204020204" pitchFamily="50" charset="-128"/>
            </a:endParaRPr>
          </a:p>
        </p:txBody>
      </p:sp>
      <p:sp>
        <p:nvSpPr>
          <p:cNvPr id="17" name="正方形/長方形 16">
            <a:extLst>
              <a:ext uri="{FF2B5EF4-FFF2-40B4-BE49-F238E27FC236}">
                <a16:creationId xmlns:a16="http://schemas.microsoft.com/office/drawing/2014/main" id="{4183E6A3-FD0E-4BF6-96C1-0CD1E75BE7D3}"/>
              </a:ext>
            </a:extLst>
          </p:cNvPr>
          <p:cNvSpPr/>
          <p:nvPr/>
        </p:nvSpPr>
        <p:spPr>
          <a:xfrm>
            <a:off x="939801" y="6187852"/>
            <a:ext cx="8571538" cy="2480797"/>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presentation</a:t>
            </a:r>
            <a:endParaRPr kumimoji="1" lang="ja-JP" altLang="en-US" sz="4000">
              <a:latin typeface="M+ 1c light" panose="020B0403020204020204" pitchFamily="50" charset="-128"/>
              <a:ea typeface="M+ 1c light" panose="020B0403020204020204" pitchFamily="50" charset="-128"/>
              <a:cs typeface="M+ 1c light" panose="020B0403020204020204" pitchFamily="50" charset="-128"/>
            </a:endParaRPr>
          </a:p>
        </p:txBody>
      </p:sp>
      <p:sp>
        <p:nvSpPr>
          <p:cNvPr id="18" name="正方形/長方形 17">
            <a:extLst>
              <a:ext uri="{FF2B5EF4-FFF2-40B4-BE49-F238E27FC236}">
                <a16:creationId xmlns:a16="http://schemas.microsoft.com/office/drawing/2014/main" id="{193CA14B-0F0E-41CB-B577-82B3D19FBE08}"/>
              </a:ext>
            </a:extLst>
          </p:cNvPr>
          <p:cNvSpPr/>
          <p:nvPr/>
        </p:nvSpPr>
        <p:spPr>
          <a:xfrm>
            <a:off x="6870701" y="6981370"/>
            <a:ext cx="2273300" cy="1476826"/>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view model</a:t>
            </a:r>
            <a:endParaRPr kumimoji="1" lang="ja-JP" altLang="en-US" sz="4000">
              <a:latin typeface="M+ 1c light" panose="020B0403020204020204" pitchFamily="50" charset="-128"/>
              <a:ea typeface="M+ 1c light" panose="020B0403020204020204" pitchFamily="50" charset="-128"/>
              <a:cs typeface="M+ 1c light" panose="020B0403020204020204" pitchFamily="50" charset="-128"/>
            </a:endParaRPr>
          </a:p>
        </p:txBody>
      </p:sp>
      <p:sp>
        <p:nvSpPr>
          <p:cNvPr id="19" name="正方形/長方形 18">
            <a:extLst>
              <a:ext uri="{FF2B5EF4-FFF2-40B4-BE49-F238E27FC236}">
                <a16:creationId xmlns:a16="http://schemas.microsoft.com/office/drawing/2014/main" id="{180207D1-5369-47D9-AB76-3E12B2209374}"/>
              </a:ext>
            </a:extLst>
          </p:cNvPr>
          <p:cNvSpPr/>
          <p:nvPr/>
        </p:nvSpPr>
        <p:spPr>
          <a:xfrm>
            <a:off x="4089400" y="6981370"/>
            <a:ext cx="2273300" cy="1476826"/>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view</a:t>
            </a:r>
            <a:endParaRPr kumimoji="1" lang="ja-JP" altLang="en-US" sz="4000">
              <a:latin typeface="M+ 1c light" panose="020B0403020204020204" pitchFamily="50" charset="-128"/>
              <a:ea typeface="M+ 1c light" panose="020B0403020204020204" pitchFamily="50" charset="-128"/>
              <a:cs typeface="M+ 1c light" panose="020B0403020204020204" pitchFamily="50" charset="-128"/>
            </a:endParaRPr>
          </a:p>
        </p:txBody>
      </p:sp>
      <p:sp>
        <p:nvSpPr>
          <p:cNvPr id="22" name="正方形/長方形 21">
            <a:extLst>
              <a:ext uri="{FF2B5EF4-FFF2-40B4-BE49-F238E27FC236}">
                <a16:creationId xmlns:a16="http://schemas.microsoft.com/office/drawing/2014/main" id="{D9773B84-3395-47F8-9B7A-5792B8FCD538}"/>
              </a:ext>
            </a:extLst>
          </p:cNvPr>
          <p:cNvSpPr/>
          <p:nvPr/>
        </p:nvSpPr>
        <p:spPr>
          <a:xfrm>
            <a:off x="1080464" y="6981370"/>
            <a:ext cx="2500935" cy="1476826"/>
          </a:xfrm>
          <a:prstGeom prst="rect">
            <a:avLst/>
          </a:prstGeom>
          <a:solidFill>
            <a:srgbClr val="FFCCFF"/>
          </a:solidFill>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androidx.cardview</a:t>
            </a:r>
          </a:p>
        </p:txBody>
      </p:sp>
      <p:sp>
        <p:nvSpPr>
          <p:cNvPr id="28" name="矢印: 右 27">
            <a:extLst>
              <a:ext uri="{FF2B5EF4-FFF2-40B4-BE49-F238E27FC236}">
                <a16:creationId xmlns:a16="http://schemas.microsoft.com/office/drawing/2014/main" id="{7C9BDB82-4EFB-4F61-9525-8DAC4BB96D25}"/>
              </a:ext>
            </a:extLst>
          </p:cNvPr>
          <p:cNvSpPr/>
          <p:nvPr/>
        </p:nvSpPr>
        <p:spPr>
          <a:xfrm>
            <a:off x="6285349" y="7349668"/>
            <a:ext cx="662704"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9" name="矢印: 右 28">
            <a:extLst>
              <a:ext uri="{FF2B5EF4-FFF2-40B4-BE49-F238E27FC236}">
                <a16:creationId xmlns:a16="http://schemas.microsoft.com/office/drawing/2014/main" id="{56135C11-9AC6-4B78-BD01-A3AE8E83D9C8}"/>
              </a:ext>
            </a:extLst>
          </p:cNvPr>
          <p:cNvSpPr/>
          <p:nvPr/>
        </p:nvSpPr>
        <p:spPr>
          <a:xfrm rot="10800000">
            <a:off x="3477682" y="7334775"/>
            <a:ext cx="662704"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17767216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D32AAE8-C10E-4A98-BA64-CA7142AB0282}"/>
              </a:ext>
            </a:extLst>
          </p:cNvPr>
          <p:cNvSpPr>
            <a:spLocks noGrp="1"/>
          </p:cNvSpPr>
          <p:nvPr>
            <p:ph idx="1"/>
          </p:nvPr>
        </p:nvSpPr>
        <p:spPr>
          <a:xfrm>
            <a:off x="918711" y="1239251"/>
            <a:ext cx="16441949" cy="4788187"/>
          </a:xfrm>
        </p:spPr>
        <p:txBody>
          <a:bodyPr/>
          <a:lstStyle/>
          <a:p>
            <a:pPr marL="0" indent="0">
              <a:buNone/>
            </a:pPr>
            <a:r>
              <a:rPr kumimoji="1" lang="ja-JP" altLang="en-US" dirty="0">
                <a:latin typeface="+mn-ea"/>
              </a:rPr>
              <a:t>以下のような「上位レベルの決断」の上であれば問題ない</a:t>
            </a:r>
            <a:endParaRPr kumimoji="1" lang="en-US" altLang="ja-JP" dirty="0">
              <a:latin typeface="+mn-ea"/>
            </a:endParaRPr>
          </a:p>
          <a:p>
            <a:pPr marL="571500" indent="-571500">
              <a:buFont typeface="Arial" panose="020B0604020202020204" pitchFamily="34" charset="0"/>
              <a:buChar char="•"/>
            </a:pPr>
            <a:r>
              <a:rPr kumimoji="1" lang="ja-JP" altLang="en-US" dirty="0">
                <a:latin typeface="+mn-ea"/>
              </a:rPr>
              <a:t>開発生産性・品質を考慮した結果、</a:t>
            </a:r>
            <a:r>
              <a:rPr kumimoji="1" lang="en-US" altLang="ja-JP" dirty="0" err="1">
                <a:latin typeface="+mn-ea"/>
              </a:rPr>
              <a:t>androidx.cardview</a:t>
            </a:r>
            <a:r>
              <a:rPr kumimoji="1" lang="ja-JP" altLang="en-US" dirty="0">
                <a:latin typeface="+mn-ea"/>
              </a:rPr>
              <a:t>を利用したほうが「より良い」</a:t>
            </a:r>
            <a:endParaRPr kumimoji="1" lang="en-US" altLang="ja-JP" dirty="0">
              <a:latin typeface="+mn-ea"/>
            </a:endParaRPr>
          </a:p>
          <a:p>
            <a:pPr marL="571500" indent="-571500">
              <a:buFont typeface="Arial" panose="020B0604020202020204" pitchFamily="34" charset="0"/>
              <a:buChar char="•"/>
            </a:pPr>
            <a:r>
              <a:rPr kumimoji="1" lang="en-US" altLang="ja-JP" dirty="0" err="1">
                <a:latin typeface="+mn-ea"/>
              </a:rPr>
              <a:t>androidx.cardview</a:t>
            </a:r>
            <a:r>
              <a:rPr kumimoji="1" lang="ja-JP" altLang="en-US" dirty="0">
                <a:latin typeface="+mn-ea"/>
              </a:rPr>
              <a:t>は十分に後方互換性を考慮して開発されており、その変化をアプリケーションは許容できる・する</a:t>
            </a:r>
            <a:endParaRPr kumimoji="1" lang="en-US" altLang="ja-JP" dirty="0">
              <a:latin typeface="+mn-ea"/>
            </a:endParaRPr>
          </a:p>
          <a:p>
            <a:pPr marL="571500" indent="-571500">
              <a:buFont typeface="Arial" panose="020B0604020202020204" pitchFamily="34" charset="0"/>
              <a:buChar char="•"/>
            </a:pPr>
            <a:r>
              <a:rPr kumimoji="1" lang="ja-JP" altLang="en-US" dirty="0">
                <a:latin typeface="+mn-ea"/>
              </a:rPr>
              <a:t>ただし依存関係は</a:t>
            </a:r>
            <a:r>
              <a:rPr kumimoji="1" lang="en-US" altLang="ja-JP" dirty="0">
                <a:latin typeface="+mn-ea"/>
              </a:rPr>
              <a:t>presentation</a:t>
            </a:r>
            <a:r>
              <a:rPr kumimoji="1" lang="ja-JP" altLang="en-US" dirty="0">
                <a:latin typeface="+mn-ea"/>
              </a:rPr>
              <a:t>内に限定する</a:t>
            </a:r>
          </a:p>
          <a:p>
            <a:pPr marL="0" indent="0">
              <a:buNone/>
            </a:pPr>
            <a:endParaRPr kumimoji="1" lang="ja-JP" altLang="en-US" dirty="0"/>
          </a:p>
        </p:txBody>
      </p:sp>
      <p:sp>
        <p:nvSpPr>
          <p:cNvPr id="5" name="タイトル 4">
            <a:extLst>
              <a:ext uri="{FF2B5EF4-FFF2-40B4-BE49-F238E27FC236}">
                <a16:creationId xmlns:a16="http://schemas.microsoft.com/office/drawing/2014/main" id="{4EF0E664-6CBE-4988-B973-B6FB69772219}"/>
              </a:ext>
            </a:extLst>
          </p:cNvPr>
          <p:cNvSpPr>
            <a:spLocks noGrp="1"/>
          </p:cNvSpPr>
          <p:nvPr>
            <p:ph type="title"/>
          </p:nvPr>
        </p:nvSpPr>
        <p:spPr/>
        <p:txBody>
          <a:bodyPr/>
          <a:lstStyle/>
          <a:p>
            <a:r>
              <a:rPr kumimoji="1" lang="ja-JP" altLang="en-US"/>
              <a:t>関心の粒度による上下関係</a:t>
            </a:r>
          </a:p>
        </p:txBody>
      </p:sp>
      <p:sp>
        <p:nvSpPr>
          <p:cNvPr id="16" name="正方形/長方形 15">
            <a:extLst>
              <a:ext uri="{FF2B5EF4-FFF2-40B4-BE49-F238E27FC236}">
                <a16:creationId xmlns:a16="http://schemas.microsoft.com/office/drawing/2014/main" id="{50045DB2-4974-47EC-938C-92479A55BACE}"/>
              </a:ext>
            </a:extLst>
          </p:cNvPr>
          <p:cNvSpPr/>
          <p:nvPr/>
        </p:nvSpPr>
        <p:spPr>
          <a:xfrm>
            <a:off x="735090" y="5950855"/>
            <a:ext cx="16625570" cy="359400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HatPepper</a:t>
            </a: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 アプリケーション</a:t>
            </a:r>
          </a:p>
        </p:txBody>
      </p:sp>
      <p:sp>
        <p:nvSpPr>
          <p:cNvPr id="17" name="正方形/長方形 16">
            <a:extLst>
              <a:ext uri="{FF2B5EF4-FFF2-40B4-BE49-F238E27FC236}">
                <a16:creationId xmlns:a16="http://schemas.microsoft.com/office/drawing/2014/main" id="{EADFF870-1834-47A0-BE23-2072AA427793}"/>
              </a:ext>
            </a:extLst>
          </p:cNvPr>
          <p:cNvSpPr/>
          <p:nvPr/>
        </p:nvSpPr>
        <p:spPr>
          <a:xfrm>
            <a:off x="9657511" y="6884537"/>
            <a:ext cx="3211940" cy="2480798"/>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dirty="0">
                <a:latin typeface="M+ 1c light" panose="020B0403020204020204" pitchFamily="50" charset="-128"/>
                <a:ea typeface="M+ 1c light" panose="020B0403020204020204" pitchFamily="50" charset="-128"/>
                <a:cs typeface="M+ 1c light" panose="020B0403020204020204" pitchFamily="50" charset="-128"/>
              </a:rPr>
              <a:t>usecase</a:t>
            </a:r>
            <a:endParaRPr kumimoji="1" lang="ja-JP" altLang="en-US" sz="4000" dirty="0">
              <a:latin typeface="M+ 1c light" panose="020B0403020204020204" pitchFamily="50" charset="-128"/>
              <a:ea typeface="M+ 1c light" panose="020B0403020204020204" pitchFamily="50" charset="-128"/>
              <a:cs typeface="M+ 1c light" panose="020B0403020204020204" pitchFamily="50" charset="-128"/>
            </a:endParaRPr>
          </a:p>
        </p:txBody>
      </p:sp>
      <p:sp>
        <p:nvSpPr>
          <p:cNvPr id="18" name="正方形/長方形 17">
            <a:extLst>
              <a:ext uri="{FF2B5EF4-FFF2-40B4-BE49-F238E27FC236}">
                <a16:creationId xmlns:a16="http://schemas.microsoft.com/office/drawing/2014/main" id="{C765ABA9-8209-4A77-86F7-5B8A747247E0}"/>
              </a:ext>
            </a:extLst>
          </p:cNvPr>
          <p:cNvSpPr/>
          <p:nvPr/>
        </p:nvSpPr>
        <p:spPr>
          <a:xfrm>
            <a:off x="13003164" y="6884535"/>
            <a:ext cx="3715782" cy="24807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infrastructure</a:t>
            </a:r>
            <a:endParaRPr kumimoji="1" lang="ja-JP" altLang="en-US" sz="4000">
              <a:latin typeface="M+ 1c light" panose="020B0403020204020204" pitchFamily="50" charset="-128"/>
              <a:ea typeface="M+ 1c light" panose="020B0403020204020204" pitchFamily="50" charset="-128"/>
              <a:cs typeface="M+ 1c light" panose="020B0403020204020204" pitchFamily="50" charset="-128"/>
            </a:endParaRPr>
          </a:p>
        </p:txBody>
      </p:sp>
      <p:sp>
        <p:nvSpPr>
          <p:cNvPr id="19" name="正方形/長方形 18">
            <a:extLst>
              <a:ext uri="{FF2B5EF4-FFF2-40B4-BE49-F238E27FC236}">
                <a16:creationId xmlns:a16="http://schemas.microsoft.com/office/drawing/2014/main" id="{D9D3D830-B66F-4AC3-878F-F80E2CE98F00}"/>
              </a:ext>
            </a:extLst>
          </p:cNvPr>
          <p:cNvSpPr/>
          <p:nvPr/>
        </p:nvSpPr>
        <p:spPr>
          <a:xfrm>
            <a:off x="952260" y="6884537"/>
            <a:ext cx="8571538" cy="2480797"/>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presentation</a:t>
            </a:r>
            <a:endParaRPr kumimoji="1" lang="ja-JP" altLang="en-US" sz="4000">
              <a:latin typeface="M+ 1c light" panose="020B0403020204020204" pitchFamily="50" charset="-128"/>
              <a:ea typeface="M+ 1c light" panose="020B0403020204020204" pitchFamily="50" charset="-128"/>
              <a:cs typeface="M+ 1c light" panose="020B0403020204020204" pitchFamily="50" charset="-128"/>
            </a:endParaRPr>
          </a:p>
        </p:txBody>
      </p:sp>
      <p:sp>
        <p:nvSpPr>
          <p:cNvPr id="22" name="正方形/長方形 21">
            <a:extLst>
              <a:ext uri="{FF2B5EF4-FFF2-40B4-BE49-F238E27FC236}">
                <a16:creationId xmlns:a16="http://schemas.microsoft.com/office/drawing/2014/main" id="{38E0BC3A-CB6C-42AE-8E74-48CA7ABFB849}"/>
              </a:ext>
            </a:extLst>
          </p:cNvPr>
          <p:cNvSpPr/>
          <p:nvPr/>
        </p:nvSpPr>
        <p:spPr>
          <a:xfrm>
            <a:off x="6883160" y="7678055"/>
            <a:ext cx="2273300" cy="1476826"/>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view model</a:t>
            </a:r>
            <a:endParaRPr kumimoji="1" lang="ja-JP" altLang="en-US" sz="4000">
              <a:latin typeface="M+ 1c light" panose="020B0403020204020204" pitchFamily="50" charset="-128"/>
              <a:ea typeface="M+ 1c light" panose="020B0403020204020204" pitchFamily="50" charset="-128"/>
              <a:cs typeface="M+ 1c light" panose="020B0403020204020204" pitchFamily="50" charset="-128"/>
            </a:endParaRPr>
          </a:p>
        </p:txBody>
      </p:sp>
      <p:sp>
        <p:nvSpPr>
          <p:cNvPr id="28" name="正方形/長方形 27">
            <a:extLst>
              <a:ext uri="{FF2B5EF4-FFF2-40B4-BE49-F238E27FC236}">
                <a16:creationId xmlns:a16="http://schemas.microsoft.com/office/drawing/2014/main" id="{C9478119-F36B-4DF7-AA16-3956385694E8}"/>
              </a:ext>
            </a:extLst>
          </p:cNvPr>
          <p:cNvSpPr/>
          <p:nvPr/>
        </p:nvSpPr>
        <p:spPr>
          <a:xfrm>
            <a:off x="4101859" y="7678055"/>
            <a:ext cx="2273300" cy="1476826"/>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view</a:t>
            </a:r>
            <a:endParaRPr kumimoji="1" lang="ja-JP" altLang="en-US" sz="4000">
              <a:latin typeface="M+ 1c light" panose="020B0403020204020204" pitchFamily="50" charset="-128"/>
              <a:ea typeface="M+ 1c light" panose="020B0403020204020204" pitchFamily="50" charset="-128"/>
              <a:cs typeface="M+ 1c light" panose="020B0403020204020204" pitchFamily="50" charset="-128"/>
            </a:endParaRPr>
          </a:p>
        </p:txBody>
      </p:sp>
      <p:sp>
        <p:nvSpPr>
          <p:cNvPr id="29" name="正方形/長方形 28">
            <a:extLst>
              <a:ext uri="{FF2B5EF4-FFF2-40B4-BE49-F238E27FC236}">
                <a16:creationId xmlns:a16="http://schemas.microsoft.com/office/drawing/2014/main" id="{03778B03-DF5F-4A56-B1A5-058704FE3C84}"/>
              </a:ext>
            </a:extLst>
          </p:cNvPr>
          <p:cNvSpPr/>
          <p:nvPr/>
        </p:nvSpPr>
        <p:spPr>
          <a:xfrm>
            <a:off x="1092923" y="7678055"/>
            <a:ext cx="2500935" cy="1476826"/>
          </a:xfrm>
          <a:prstGeom prst="rect">
            <a:avLst/>
          </a:prstGeom>
          <a:solidFill>
            <a:srgbClr val="FFCCFF"/>
          </a:solidFill>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en-US" altLang="ja-JP" sz="4000">
                <a:latin typeface="M+ 1c light" panose="020B0403020204020204" pitchFamily="50" charset="-128"/>
                <a:ea typeface="M+ 1c light" panose="020B0403020204020204" pitchFamily="50" charset="-128"/>
                <a:cs typeface="M+ 1c light" panose="020B0403020204020204" pitchFamily="50" charset="-128"/>
              </a:rPr>
              <a:t>androidx.cardview</a:t>
            </a:r>
          </a:p>
        </p:txBody>
      </p:sp>
      <p:sp>
        <p:nvSpPr>
          <p:cNvPr id="30" name="矢印: 右 29">
            <a:extLst>
              <a:ext uri="{FF2B5EF4-FFF2-40B4-BE49-F238E27FC236}">
                <a16:creationId xmlns:a16="http://schemas.microsoft.com/office/drawing/2014/main" id="{36FA6438-5C1A-48A0-A06F-E01EABE8DF0F}"/>
              </a:ext>
            </a:extLst>
          </p:cNvPr>
          <p:cNvSpPr/>
          <p:nvPr/>
        </p:nvSpPr>
        <p:spPr>
          <a:xfrm>
            <a:off x="6297808" y="8046353"/>
            <a:ext cx="662704"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31" name="矢印: 右 30">
            <a:extLst>
              <a:ext uri="{FF2B5EF4-FFF2-40B4-BE49-F238E27FC236}">
                <a16:creationId xmlns:a16="http://schemas.microsoft.com/office/drawing/2014/main" id="{3D4ABEAC-DA78-4C16-9D6E-3310F69762B9}"/>
              </a:ext>
            </a:extLst>
          </p:cNvPr>
          <p:cNvSpPr/>
          <p:nvPr/>
        </p:nvSpPr>
        <p:spPr>
          <a:xfrm rot="10800000">
            <a:off x="3490141" y="8031460"/>
            <a:ext cx="662704"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20920974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F78B5-553B-481A-B45D-D686083B59A7}"/>
              </a:ext>
            </a:extLst>
          </p:cNvPr>
          <p:cNvSpPr>
            <a:spLocks noGrp="1"/>
          </p:cNvSpPr>
          <p:nvPr>
            <p:ph type="title"/>
          </p:nvPr>
        </p:nvSpPr>
        <p:spPr/>
        <p:txBody>
          <a:bodyPr/>
          <a:lstStyle/>
          <a:p>
            <a:r>
              <a:rPr kumimoji="1" lang="ja-JP" altLang="en-US"/>
              <a:t>そもそも</a:t>
            </a:r>
          </a:p>
        </p:txBody>
      </p:sp>
      <p:sp>
        <p:nvSpPr>
          <p:cNvPr id="3" name="テキスト プレースホルダー 2">
            <a:extLst>
              <a:ext uri="{FF2B5EF4-FFF2-40B4-BE49-F238E27FC236}">
                <a16:creationId xmlns:a16="http://schemas.microsoft.com/office/drawing/2014/main" id="{10EF5693-3524-466B-B191-90356B823B71}"/>
              </a:ext>
            </a:extLst>
          </p:cNvPr>
          <p:cNvSpPr>
            <a:spLocks noGrp="1"/>
          </p:cNvSpPr>
          <p:nvPr>
            <p:ph type="body" sz="quarter" idx="12"/>
          </p:nvPr>
        </p:nvSpPr>
        <p:spPr/>
        <p:txBody>
          <a:bodyPr/>
          <a:lstStyle/>
          <a:p>
            <a:r>
              <a:rPr kumimoji="1" lang="ja-JP" altLang="en-US" sz="4400"/>
              <a:t>以下から切り離すというのはナンセンスですよね？</a:t>
            </a:r>
            <a:endParaRPr kumimoji="1" lang="en-US" altLang="ja-JP" sz="4400"/>
          </a:p>
          <a:p>
            <a:pPr marL="571500" indent="-571500">
              <a:buFont typeface="Arial" panose="020B0604020202020204" pitchFamily="34" charset="0"/>
              <a:buChar char="•"/>
            </a:pPr>
            <a:r>
              <a:rPr kumimoji="1" lang="en-US" altLang="ja-JP" sz="4400"/>
              <a:t>Android</a:t>
            </a:r>
            <a:r>
              <a:rPr kumimoji="1" lang="ja-JP" altLang="en-US" sz="4400"/>
              <a:t>というプラットフォーム</a:t>
            </a:r>
            <a:endParaRPr kumimoji="1" lang="en-US" altLang="ja-JP" sz="4400"/>
          </a:p>
          <a:p>
            <a:pPr marL="571500" indent="-571500">
              <a:buFont typeface="Arial" panose="020B0604020202020204" pitchFamily="34" charset="0"/>
              <a:buChar char="•"/>
            </a:pPr>
            <a:r>
              <a:rPr kumimoji="1" lang="en-US" altLang="ja-JP" sz="4400"/>
              <a:t>Kotlin</a:t>
            </a:r>
            <a:r>
              <a:rPr kumimoji="1" lang="ja-JP" altLang="en-US" sz="4400"/>
              <a:t>というプログラミング言語</a:t>
            </a:r>
            <a:endParaRPr kumimoji="1" lang="en-US" altLang="ja-JP" sz="4400"/>
          </a:p>
          <a:p>
            <a:pPr marL="571500" indent="-571500">
              <a:buFont typeface="Arial" panose="020B0604020202020204" pitchFamily="34" charset="0"/>
              <a:buChar char="•"/>
            </a:pPr>
            <a:r>
              <a:rPr kumimoji="1" lang="en-US" altLang="ja-JP" sz="4400"/>
              <a:t>Android</a:t>
            </a:r>
            <a:r>
              <a:rPr kumimoji="1" lang="ja-JP" altLang="en-US" sz="4400"/>
              <a:t> </a:t>
            </a:r>
            <a:r>
              <a:rPr kumimoji="1" lang="en-US" altLang="ja-JP" sz="4400"/>
              <a:t>Studio</a:t>
            </a:r>
            <a:r>
              <a:rPr kumimoji="1" lang="ja-JP" altLang="en-US" sz="4400"/>
              <a:t>という</a:t>
            </a:r>
            <a:r>
              <a:rPr kumimoji="1" lang="en-US" altLang="ja-JP" sz="4400"/>
              <a:t>IDE</a:t>
            </a:r>
          </a:p>
          <a:p>
            <a:pPr marL="571500" indent="-571500">
              <a:buFont typeface="Arial" panose="020B0604020202020204" pitchFamily="34" charset="0"/>
              <a:buChar char="•"/>
            </a:pPr>
            <a:r>
              <a:rPr kumimoji="1" lang="en-US" altLang="ja-JP" sz="4400"/>
              <a:t>Gradle</a:t>
            </a:r>
            <a:r>
              <a:rPr kumimoji="1" lang="ja-JP" altLang="en-US" sz="4400"/>
              <a:t>というビルドツール</a:t>
            </a:r>
            <a:endParaRPr kumimoji="1" lang="en-US" altLang="ja-JP" sz="4400"/>
          </a:p>
          <a:p>
            <a:pPr marL="571500" indent="-571500">
              <a:buFont typeface="Arial" panose="020B0604020202020204" pitchFamily="34" charset="0"/>
              <a:buChar char="•"/>
            </a:pPr>
            <a:r>
              <a:rPr kumimoji="1" lang="ja-JP" altLang="en-US" sz="4400"/>
              <a:t>などなど</a:t>
            </a:r>
            <a:endParaRPr kumimoji="1" lang="en-US" altLang="ja-JP" sz="4400"/>
          </a:p>
        </p:txBody>
      </p:sp>
    </p:spTree>
    <p:extLst>
      <p:ext uri="{BB962C8B-B14F-4D97-AF65-F5344CB8AC3E}">
        <p14:creationId xmlns:p14="http://schemas.microsoft.com/office/powerpoint/2010/main" val="1311916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58C78-6488-480B-8673-CF4821797E6D}"/>
              </a:ext>
            </a:extLst>
          </p:cNvPr>
          <p:cNvSpPr>
            <a:spLocks noGrp="1"/>
          </p:cNvSpPr>
          <p:nvPr>
            <p:ph type="title"/>
          </p:nvPr>
        </p:nvSpPr>
        <p:spPr/>
        <p:txBody>
          <a:bodyPr/>
          <a:lstStyle/>
          <a:p>
            <a:r>
              <a:rPr kumimoji="1" lang="ja-JP" altLang="en-US"/>
              <a:t>抽象と具象は程度の問題</a:t>
            </a:r>
          </a:p>
        </p:txBody>
      </p:sp>
      <p:sp>
        <p:nvSpPr>
          <p:cNvPr id="3" name="テキスト プレースホルダー 2">
            <a:extLst>
              <a:ext uri="{FF2B5EF4-FFF2-40B4-BE49-F238E27FC236}">
                <a16:creationId xmlns:a16="http://schemas.microsoft.com/office/drawing/2014/main" id="{09734592-FC96-4827-A7E2-523760EF8B43}"/>
              </a:ext>
            </a:extLst>
          </p:cNvPr>
          <p:cNvSpPr>
            <a:spLocks noGrp="1"/>
          </p:cNvSpPr>
          <p:nvPr>
            <p:ph type="body" sz="quarter" idx="12"/>
          </p:nvPr>
        </p:nvSpPr>
        <p:spPr>
          <a:xfrm>
            <a:off x="879893" y="1648325"/>
            <a:ext cx="17083250" cy="3025275"/>
          </a:xfrm>
        </p:spPr>
        <p:txBody>
          <a:bodyPr/>
          <a:lstStyle/>
          <a:p>
            <a:pPr marL="571500" indent="-571500">
              <a:buFont typeface="Arial" panose="020B0604020202020204" pitchFamily="34" charset="0"/>
              <a:buChar char="•"/>
            </a:pPr>
            <a:r>
              <a:rPr kumimoji="1" lang="ja-JP" altLang="en-US" sz="4400"/>
              <a:t>詳細（フレームワークなど）の決定を遅らせることは、イニシャルコストの増加を招きがち</a:t>
            </a:r>
            <a:endParaRPr kumimoji="1" lang="en-US" altLang="ja-JP" sz="4400"/>
          </a:p>
          <a:p>
            <a:pPr marL="571500" indent="-571500">
              <a:buFont typeface="Arial" panose="020B0604020202020204" pitchFamily="34" charset="0"/>
              <a:buChar char="•"/>
            </a:pPr>
            <a:r>
              <a:rPr kumimoji="1" lang="ja-JP" altLang="en-US" sz="4400"/>
              <a:t>具象を早い段階で受け入れる（決定する）ことで、コストや開発期間の圧縮や、品質の向上を図るというのも、当然検討すべき</a:t>
            </a:r>
            <a:endParaRPr kumimoji="1" lang="en-US" altLang="ja-JP" sz="4400"/>
          </a:p>
        </p:txBody>
      </p:sp>
      <p:sp>
        <p:nvSpPr>
          <p:cNvPr id="4" name="テキスト プレースホルダー 2">
            <a:extLst>
              <a:ext uri="{FF2B5EF4-FFF2-40B4-BE49-F238E27FC236}">
                <a16:creationId xmlns:a16="http://schemas.microsoft.com/office/drawing/2014/main" id="{E955F7E6-7E9E-491F-B54B-2595D2B5A334}"/>
              </a:ext>
            </a:extLst>
          </p:cNvPr>
          <p:cNvSpPr txBox="1">
            <a:spLocks/>
          </p:cNvSpPr>
          <p:nvPr/>
        </p:nvSpPr>
        <p:spPr>
          <a:xfrm>
            <a:off x="1044993" y="5902825"/>
            <a:ext cx="17083250" cy="3025275"/>
          </a:xfrm>
          <a:prstGeom prst="rect">
            <a:avLst/>
          </a:prstGeom>
        </p:spPr>
        <p:txBody>
          <a:bodyPr anchor="t"/>
          <a:lstStyle>
            <a:lvl1pPr marL="0" indent="0" algn="l" defTabSz="1371600" rtl="0" eaLnBrk="1" latinLnBrk="0" hangingPunct="1">
              <a:lnSpc>
                <a:spcPct val="90000"/>
              </a:lnSpc>
              <a:spcBef>
                <a:spcPts val="1500"/>
              </a:spcBef>
              <a:buFont typeface="Wingdings" panose="05000000000000000000" pitchFamily="2" charset="2"/>
              <a:buNone/>
              <a:defRPr sz="3600" kern="1200" baseline="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ja-JP" altLang="en-US" sz="4400"/>
              <a:t>アーキテクチャ上の「上位の方針」として受容するのは十分あり</a:t>
            </a:r>
            <a:endParaRPr kumimoji="1" lang="en-US" altLang="ja-JP" sz="4400"/>
          </a:p>
          <a:p>
            <a:r>
              <a:rPr kumimoji="1" lang="en-US" altLang="ja-JP" sz="4400"/>
              <a:t>Clean</a:t>
            </a:r>
            <a:r>
              <a:rPr kumimoji="1" lang="ja-JP" altLang="en-US" sz="4400"/>
              <a:t> </a:t>
            </a:r>
            <a:r>
              <a:rPr kumimoji="1" lang="en-US" altLang="ja-JP" sz="4400"/>
              <a:t>Architecture</a:t>
            </a:r>
            <a:r>
              <a:rPr kumimoji="1" lang="ja-JP" altLang="en-US" sz="4400"/>
              <a:t>原理主義になる必要はないが</a:t>
            </a:r>
            <a:endParaRPr kumimoji="1" lang="en-US" altLang="ja-JP" sz="4400"/>
          </a:p>
          <a:p>
            <a:r>
              <a:rPr kumimoji="1" lang="ja-JP" altLang="en-US" sz="4400"/>
              <a:t>同時に</a:t>
            </a:r>
            <a:r>
              <a:rPr kumimoji="1" lang="en-US" altLang="ja-JP" sz="4400"/>
              <a:t>Anti</a:t>
            </a:r>
            <a:r>
              <a:rPr kumimoji="1" lang="ja-JP" altLang="en-US" sz="4400"/>
              <a:t> </a:t>
            </a:r>
            <a:r>
              <a:rPr kumimoji="1" lang="en-US" altLang="ja-JP" sz="4400"/>
              <a:t>Clean</a:t>
            </a:r>
            <a:r>
              <a:rPr kumimoji="1" lang="ja-JP" altLang="en-US" sz="4400"/>
              <a:t> </a:t>
            </a:r>
            <a:r>
              <a:rPr kumimoji="1" lang="en-US" altLang="ja-JP" sz="4400"/>
              <a:t>Architecture</a:t>
            </a:r>
            <a:r>
              <a:rPr kumimoji="1" lang="ja-JP" altLang="en-US" sz="4400"/>
              <a:t>になる必要もない</a:t>
            </a:r>
            <a:endParaRPr kumimoji="1" lang="en-US" altLang="ja-JP" sz="4400"/>
          </a:p>
        </p:txBody>
      </p:sp>
      <p:sp>
        <p:nvSpPr>
          <p:cNvPr id="5" name="二等辺三角形 4">
            <a:extLst>
              <a:ext uri="{FF2B5EF4-FFF2-40B4-BE49-F238E27FC236}">
                <a16:creationId xmlns:a16="http://schemas.microsoft.com/office/drawing/2014/main" id="{D103B820-8481-415B-B14D-9D6A5CBB2D00}"/>
              </a:ext>
            </a:extLst>
          </p:cNvPr>
          <p:cNvSpPr/>
          <p:nvPr/>
        </p:nvSpPr>
        <p:spPr>
          <a:xfrm rot="10800000">
            <a:off x="8527143" y="4531131"/>
            <a:ext cx="1233714" cy="110308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 name="テキスト ボックス 5">
            <a:extLst>
              <a:ext uri="{FF2B5EF4-FFF2-40B4-BE49-F238E27FC236}">
                <a16:creationId xmlns:a16="http://schemas.microsoft.com/office/drawing/2014/main" id="{03B8A238-E32A-4339-8685-B8B40DDEBC43}"/>
              </a:ext>
            </a:extLst>
          </p:cNvPr>
          <p:cNvSpPr txBox="1"/>
          <p:nvPr/>
        </p:nvSpPr>
        <p:spPr>
          <a:xfrm>
            <a:off x="9760857" y="4761174"/>
            <a:ext cx="3416320" cy="646331"/>
          </a:xfrm>
          <a:prstGeom prst="rect">
            <a:avLst/>
          </a:prstGeom>
          <a:noFill/>
        </p:spPr>
        <p:txBody>
          <a:bodyPr wrap="none" rtlCol="0">
            <a:spAutoFit/>
          </a:bodyPr>
          <a:lstStyle/>
          <a:p>
            <a:r>
              <a:rPr kumimoji="1" lang="ja-JP" altLang="en-US" sz="36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これらを・・・</a:t>
            </a:r>
          </a:p>
        </p:txBody>
      </p:sp>
    </p:spTree>
    <p:extLst>
      <p:ext uri="{BB962C8B-B14F-4D97-AF65-F5344CB8AC3E}">
        <p14:creationId xmlns:p14="http://schemas.microsoft.com/office/powerpoint/2010/main" val="46217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9902655-6D96-4D79-8531-CAE79922CAAC}"/>
              </a:ext>
            </a:extLst>
          </p:cNvPr>
          <p:cNvSpPr>
            <a:spLocks noGrp="1"/>
          </p:cNvSpPr>
          <p:nvPr>
            <p:ph type="title"/>
          </p:nvPr>
        </p:nvSpPr>
        <p:spPr/>
        <p:txBody>
          <a:bodyPr/>
          <a:lstStyle/>
          <a:p>
            <a:r>
              <a:rPr kumimoji="1" lang="ja-JP" altLang="en-US"/>
              <a:t>図の解釈</a:t>
            </a:r>
          </a:p>
        </p:txBody>
      </p:sp>
      <p:grpSp>
        <p:nvGrpSpPr>
          <p:cNvPr id="6" name="グループ化 5">
            <a:extLst>
              <a:ext uri="{FF2B5EF4-FFF2-40B4-BE49-F238E27FC236}">
                <a16:creationId xmlns:a16="http://schemas.microsoft.com/office/drawing/2014/main" id="{347C2422-CB3A-4B84-9740-F4F46EF1877A}"/>
              </a:ext>
            </a:extLst>
          </p:cNvPr>
          <p:cNvGrpSpPr/>
          <p:nvPr/>
        </p:nvGrpSpPr>
        <p:grpSpPr>
          <a:xfrm>
            <a:off x="8183539" y="2581776"/>
            <a:ext cx="9250022" cy="5905500"/>
            <a:chOff x="5396459" y="3912265"/>
            <a:chExt cx="9250022" cy="5905500"/>
          </a:xfrm>
        </p:grpSpPr>
        <p:pic>
          <p:nvPicPr>
            <p:cNvPr id="10" name="図 9">
              <a:extLst>
                <a:ext uri="{FF2B5EF4-FFF2-40B4-BE49-F238E27FC236}">
                  <a16:creationId xmlns:a16="http://schemas.microsoft.com/office/drawing/2014/main" id="{EE655480-082B-4245-921C-A468BDE91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481" y="3912265"/>
              <a:ext cx="9144000" cy="5905500"/>
            </a:xfrm>
            <a:prstGeom prst="rect">
              <a:avLst/>
            </a:prstGeom>
          </p:spPr>
        </p:pic>
        <p:sp>
          <p:nvSpPr>
            <p:cNvPr id="29" name="四角形: 角を丸くする 28">
              <a:extLst>
                <a:ext uri="{FF2B5EF4-FFF2-40B4-BE49-F238E27FC236}">
                  <a16:creationId xmlns:a16="http://schemas.microsoft.com/office/drawing/2014/main" id="{E9994140-A4F6-4B0A-9A2B-0CE90EFA0458}"/>
                </a:ext>
              </a:extLst>
            </p:cNvPr>
            <p:cNvSpPr/>
            <p:nvPr/>
          </p:nvSpPr>
          <p:spPr>
            <a:xfrm>
              <a:off x="5396459" y="6475750"/>
              <a:ext cx="2818151" cy="614463"/>
            </a:xfrm>
            <a:prstGeom prst="roundRect">
              <a:avLst>
                <a:gd name="adj" fmla="val 6819"/>
              </a:avLst>
            </a:prstGeom>
            <a:solidFill>
              <a:srgbClr val="C00000">
                <a:alpha val="10196"/>
              </a:srgb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sp>
        <p:nvSpPr>
          <p:cNvPr id="18" name="テキスト ボックス 17">
            <a:extLst>
              <a:ext uri="{FF2B5EF4-FFF2-40B4-BE49-F238E27FC236}">
                <a16:creationId xmlns:a16="http://schemas.microsoft.com/office/drawing/2014/main" id="{8BC025FE-0E07-472E-8336-AD5CC673132D}"/>
              </a:ext>
            </a:extLst>
          </p:cNvPr>
          <p:cNvSpPr txBox="1"/>
          <p:nvPr/>
        </p:nvSpPr>
        <p:spPr>
          <a:xfrm>
            <a:off x="793698" y="1670905"/>
            <a:ext cx="16639863" cy="1200329"/>
          </a:xfrm>
          <a:prstGeom prst="rect">
            <a:avLst/>
          </a:prstGeom>
          <a:noFill/>
        </p:spPr>
        <p:txBody>
          <a:bodyPr wrap="squar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「依存性は、内側（上位レベルの方針）だけに</a:t>
            </a:r>
            <a:endParaRPr kumimoji="1" lang="en-US" altLang="ja-JP"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向かっていなければいけない。」</a:t>
            </a:r>
            <a:r>
              <a:rPr kumimoji="1" lang="en-US" altLang="ja-JP"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a:t>
            </a:r>
            <a:endParaRPr kumimoji="1" lang="ja-JP" altLang="en-US" sz="28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p:txBody>
      </p:sp>
      <p:sp>
        <p:nvSpPr>
          <p:cNvPr id="8" name="テキスト ボックス 7">
            <a:extLst>
              <a:ext uri="{FF2B5EF4-FFF2-40B4-BE49-F238E27FC236}">
                <a16:creationId xmlns:a16="http://schemas.microsoft.com/office/drawing/2014/main" id="{BDCE6CF5-B661-4849-8F7F-45A60E1CEB90}"/>
              </a:ext>
            </a:extLst>
          </p:cNvPr>
          <p:cNvSpPr txBox="1"/>
          <p:nvPr/>
        </p:nvSpPr>
        <p:spPr>
          <a:xfrm>
            <a:off x="1034322" y="9182202"/>
            <a:ext cx="9618852" cy="461665"/>
          </a:xfrm>
          <a:prstGeom prst="rect">
            <a:avLst/>
          </a:prstGeom>
          <a:noFill/>
        </p:spPr>
        <p:txBody>
          <a:bodyPr wrap="none" rtlCol="0">
            <a:spAutoFit/>
          </a:bodyPr>
          <a:lstStyle/>
          <a:p>
            <a:r>
              <a:rPr kumimoji="1" lang="en-US" altLang="ja-JP" sz="24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a:t>
            </a:r>
            <a:r>
              <a:rPr kumimoji="1" lang="ja-JP" altLang="en-US" sz="24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出典：</a:t>
            </a:r>
            <a:r>
              <a:rPr kumimoji="1" lang="en-US" altLang="ja-JP" sz="24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Clean Architecture</a:t>
            </a:r>
            <a:r>
              <a:rPr kumimoji="1" lang="ja-JP" altLang="en-US" sz="24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達人に学ぶソフトウェアの構造と設計</a:t>
            </a:r>
            <a:endParaRPr kumimoji="1" lang="en-US" altLang="ja-JP" sz="24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p:txBody>
      </p:sp>
      <p:cxnSp>
        <p:nvCxnSpPr>
          <p:cNvPr id="30" name="直線矢印コネクタ 29">
            <a:extLst>
              <a:ext uri="{FF2B5EF4-FFF2-40B4-BE49-F238E27FC236}">
                <a16:creationId xmlns:a16="http://schemas.microsoft.com/office/drawing/2014/main" id="{5DC9B428-F2EB-42FD-A923-95CFC16B04CA}"/>
              </a:ext>
            </a:extLst>
          </p:cNvPr>
          <p:cNvCxnSpPr>
            <a:cxnSpLocks/>
          </p:cNvCxnSpPr>
          <p:nvPr/>
        </p:nvCxnSpPr>
        <p:spPr>
          <a:xfrm>
            <a:off x="6325069" y="3173919"/>
            <a:ext cx="1858470" cy="197134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6546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a:t>Easiest Clean Architecture</a:t>
            </a:r>
            <a:endParaRPr kumimoji="1" lang="ja-JP" altLang="en-US"/>
          </a:p>
        </p:txBody>
      </p:sp>
      <p:sp>
        <p:nvSpPr>
          <p:cNvPr id="3" name="サブタイトル 2"/>
          <p:cNvSpPr>
            <a:spLocks noGrp="1"/>
          </p:cNvSpPr>
          <p:nvPr>
            <p:ph type="subTitle" idx="1"/>
          </p:nvPr>
        </p:nvSpPr>
        <p:spPr/>
        <p:txBody>
          <a:bodyPr/>
          <a:lstStyle/>
          <a:p>
            <a:r>
              <a:rPr kumimoji="1" lang="ja-JP" altLang="en-US"/>
              <a:t>まとめ</a:t>
            </a:r>
          </a:p>
        </p:txBody>
      </p:sp>
    </p:spTree>
    <p:extLst>
      <p:ext uri="{BB962C8B-B14F-4D97-AF65-F5344CB8AC3E}">
        <p14:creationId xmlns:p14="http://schemas.microsoft.com/office/powerpoint/2010/main" val="16463541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CED0342-92F7-4927-B3B4-FA32BCA17F1C}"/>
              </a:ext>
            </a:extLst>
          </p:cNvPr>
          <p:cNvSpPr>
            <a:spLocks noGrp="1"/>
          </p:cNvSpPr>
          <p:nvPr>
            <p:ph idx="1"/>
          </p:nvPr>
        </p:nvSpPr>
        <p:spPr>
          <a:xfrm>
            <a:off x="1831315" y="1565442"/>
            <a:ext cx="14616742" cy="7726196"/>
          </a:xfrm>
        </p:spPr>
        <p:txBody>
          <a:bodyPr anchor="ctr"/>
          <a:lstStyle/>
          <a:p>
            <a:pPr marL="0" indent="0">
              <a:buNone/>
            </a:pPr>
            <a:r>
              <a:rPr kumimoji="1" lang="en-US" altLang="ja-JP"/>
              <a:t>Clean Architecture</a:t>
            </a:r>
            <a:r>
              <a:rPr kumimoji="1" lang="ja-JP" altLang="en-US"/>
              <a:t>とは、どんなソフトウェアにも適用可能な普遍的なアーキテクチャの原則である</a:t>
            </a:r>
          </a:p>
        </p:txBody>
      </p:sp>
      <p:sp>
        <p:nvSpPr>
          <p:cNvPr id="3" name="タイトル 2">
            <a:extLst>
              <a:ext uri="{FF2B5EF4-FFF2-40B4-BE49-F238E27FC236}">
                <a16:creationId xmlns:a16="http://schemas.microsoft.com/office/drawing/2014/main" id="{8D244CDB-DC40-4E5F-BEF4-4CA6CF078317}"/>
              </a:ext>
            </a:extLst>
          </p:cNvPr>
          <p:cNvSpPr>
            <a:spLocks noGrp="1"/>
          </p:cNvSpPr>
          <p:nvPr>
            <p:ph type="title"/>
          </p:nvPr>
        </p:nvSpPr>
        <p:spPr/>
        <p:txBody>
          <a:bodyPr/>
          <a:lstStyle/>
          <a:p>
            <a:r>
              <a:rPr kumimoji="1" lang="ja-JP" altLang="en-US"/>
              <a:t>まとめ</a:t>
            </a:r>
          </a:p>
        </p:txBody>
      </p:sp>
    </p:spTree>
    <p:extLst>
      <p:ext uri="{BB962C8B-B14F-4D97-AF65-F5344CB8AC3E}">
        <p14:creationId xmlns:p14="http://schemas.microsoft.com/office/powerpoint/2010/main" val="179783282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819D1135-7735-4359-8A65-B86F5CF507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5440" y="3441472"/>
            <a:ext cx="8737119" cy="6304894"/>
          </a:xfrm>
        </p:spPr>
      </p:pic>
      <p:sp>
        <p:nvSpPr>
          <p:cNvPr id="4" name="タイトル 3">
            <a:extLst>
              <a:ext uri="{FF2B5EF4-FFF2-40B4-BE49-F238E27FC236}">
                <a16:creationId xmlns:a16="http://schemas.microsoft.com/office/drawing/2014/main" id="{79902655-6D96-4D79-8531-CAE79922CAAC}"/>
              </a:ext>
            </a:extLst>
          </p:cNvPr>
          <p:cNvSpPr>
            <a:spLocks noGrp="1"/>
          </p:cNvSpPr>
          <p:nvPr>
            <p:ph type="title"/>
          </p:nvPr>
        </p:nvSpPr>
        <p:spPr/>
        <p:txBody>
          <a:bodyPr/>
          <a:lstStyle/>
          <a:p>
            <a:r>
              <a:rPr kumimoji="1" lang="en-US" altLang="ja-JP" dirty="0"/>
              <a:t>Clean</a:t>
            </a:r>
            <a:r>
              <a:rPr kumimoji="1" lang="ja-JP" altLang="en-US" dirty="0"/>
              <a:t> </a:t>
            </a:r>
            <a:r>
              <a:rPr kumimoji="1" lang="en-US" altLang="ja-JP" dirty="0"/>
              <a:t>Architecture</a:t>
            </a:r>
            <a:r>
              <a:rPr kumimoji="1" lang="ja-JP" altLang="en-US" dirty="0"/>
              <a:t> </a:t>
            </a:r>
            <a:r>
              <a:rPr kumimoji="1" lang="en-US" altLang="ja-JP" dirty="0"/>
              <a:t>is</a:t>
            </a:r>
            <a:r>
              <a:rPr kumimoji="1" lang="ja-JP" altLang="en-US" dirty="0"/>
              <a:t> </a:t>
            </a:r>
            <a:r>
              <a:rPr kumimoji="1" lang="en-US" altLang="ja-JP" dirty="0"/>
              <a:t>...</a:t>
            </a:r>
            <a:endParaRPr kumimoji="1" lang="ja-JP" altLang="en-US" dirty="0"/>
          </a:p>
        </p:txBody>
      </p:sp>
      <p:sp>
        <p:nvSpPr>
          <p:cNvPr id="10" name="テキスト ボックス 9">
            <a:extLst>
              <a:ext uri="{FF2B5EF4-FFF2-40B4-BE49-F238E27FC236}">
                <a16:creationId xmlns:a16="http://schemas.microsoft.com/office/drawing/2014/main" id="{B934CED3-C36C-4999-AE3A-AA83F8789D7D}"/>
              </a:ext>
            </a:extLst>
          </p:cNvPr>
          <p:cNvSpPr txBox="1"/>
          <p:nvPr/>
        </p:nvSpPr>
        <p:spPr>
          <a:xfrm>
            <a:off x="3609967" y="1489482"/>
            <a:ext cx="11059438" cy="1754326"/>
          </a:xfrm>
          <a:prstGeom prst="rect">
            <a:avLst/>
          </a:prstGeom>
          <a:noFill/>
        </p:spPr>
        <p:txBody>
          <a:bodyPr wrap="none" rtlCol="0">
            <a:spAutoFit/>
          </a:bodyPr>
          <a:lstStyle/>
          <a:p>
            <a:r>
              <a:rPr kumimoji="1" lang="ja-JP" altLang="en-US"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クリーンアーキテクチャとは</a:t>
            </a:r>
            <a:endParaRPr kumimoji="1" lang="en-US" altLang="ja-JP"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a:p>
            <a:r>
              <a:rPr kumimoji="1" lang="ja-JP" altLang="en-US"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「ソフトウェアアーキテクチャ</a:t>
            </a:r>
            <a:r>
              <a:rPr kumimoji="1" lang="en-US" altLang="ja-JP"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3</a:t>
            </a:r>
            <a:r>
              <a:rPr kumimoji="1" lang="ja-JP" altLang="en-US"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種の神器を適用した</a:t>
            </a:r>
            <a:endParaRPr kumimoji="1" lang="en-US" altLang="ja-JP"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a:p>
            <a:r>
              <a:rPr kumimoji="1" lang="ja-JP" altLang="en-US"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リファレンスアーキテクチャのひとつ」</a:t>
            </a:r>
          </a:p>
        </p:txBody>
      </p:sp>
    </p:spTree>
    <p:extLst>
      <p:ext uri="{BB962C8B-B14F-4D97-AF65-F5344CB8AC3E}">
        <p14:creationId xmlns:p14="http://schemas.microsoft.com/office/powerpoint/2010/main" val="254011842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320E8607-E525-4C0C-899E-DEA0F090453D}"/>
              </a:ext>
            </a:extLst>
          </p:cNvPr>
          <p:cNvSpPr/>
          <p:nvPr/>
        </p:nvSpPr>
        <p:spPr>
          <a:xfrm>
            <a:off x="1107636" y="1375792"/>
            <a:ext cx="16064100" cy="8290722"/>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t"/>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上位の関心</a:t>
            </a:r>
          </a:p>
        </p:txBody>
      </p:sp>
      <p:sp>
        <p:nvSpPr>
          <p:cNvPr id="12" name="正方形/長方形 11">
            <a:extLst>
              <a:ext uri="{FF2B5EF4-FFF2-40B4-BE49-F238E27FC236}">
                <a16:creationId xmlns:a16="http://schemas.microsoft.com/office/drawing/2014/main" id="{8ACBD761-509E-4B02-82B8-AE7EFDA049CB}"/>
              </a:ext>
            </a:extLst>
          </p:cNvPr>
          <p:cNvSpPr/>
          <p:nvPr/>
        </p:nvSpPr>
        <p:spPr>
          <a:xfrm>
            <a:off x="2456956"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5" name="タイトル 4">
            <a:extLst>
              <a:ext uri="{FF2B5EF4-FFF2-40B4-BE49-F238E27FC236}">
                <a16:creationId xmlns:a16="http://schemas.microsoft.com/office/drawing/2014/main" id="{4EF0E664-6CBE-4988-B973-B6FB69772219}"/>
              </a:ext>
            </a:extLst>
          </p:cNvPr>
          <p:cNvSpPr>
            <a:spLocks noGrp="1"/>
          </p:cNvSpPr>
          <p:nvPr>
            <p:ph type="title"/>
          </p:nvPr>
        </p:nvSpPr>
        <p:spPr/>
        <p:txBody>
          <a:bodyPr/>
          <a:lstStyle/>
          <a:p>
            <a:r>
              <a:rPr kumimoji="1" lang="ja-JP" altLang="en-US"/>
              <a:t>ソフトウェア アーキテクチャの</a:t>
            </a:r>
            <a:r>
              <a:rPr kumimoji="1" lang="en-US" altLang="ja-JP"/>
              <a:t>3</a:t>
            </a:r>
            <a:r>
              <a:rPr kumimoji="1" lang="ja-JP" altLang="en-US"/>
              <a:t>種の神器</a:t>
            </a:r>
          </a:p>
        </p:txBody>
      </p:sp>
      <p:sp>
        <p:nvSpPr>
          <p:cNvPr id="20" name="正方形/長方形 19">
            <a:extLst>
              <a:ext uri="{FF2B5EF4-FFF2-40B4-BE49-F238E27FC236}">
                <a16:creationId xmlns:a16="http://schemas.microsoft.com/office/drawing/2014/main" id="{6F3E22C1-2B44-4E0B-932F-51E0F137CFAA}"/>
              </a:ext>
            </a:extLst>
          </p:cNvPr>
          <p:cNvSpPr/>
          <p:nvPr/>
        </p:nvSpPr>
        <p:spPr>
          <a:xfrm>
            <a:off x="11752155" y="4337953"/>
            <a:ext cx="3900170" cy="2565399"/>
          </a:xfrm>
          <a:prstGeom prst="rect">
            <a:avLst/>
          </a:prstGeom>
          <a:ln/>
        </p:spPr>
        <p:style>
          <a:lnRef idx="2">
            <a:schemeClr val="accent5"/>
          </a:lnRef>
          <a:fillRef idx="1">
            <a:schemeClr val="lt1"/>
          </a:fillRef>
          <a:effectRef idx="0">
            <a:schemeClr val="accent5"/>
          </a:effectRef>
          <a:fontRef idx="minor">
            <a:schemeClr val="dk1"/>
          </a:fontRef>
        </p:style>
        <p:txBody>
          <a:bodyPr tIns="216000" rtlCol="0" anchor="ctr"/>
          <a:lstStyle/>
          <a:p>
            <a:pPr algn="ctr"/>
            <a:r>
              <a:rPr kumimoji="1" lang="ja-JP" altLang="en-US" sz="4000">
                <a:latin typeface="M+ 1c light" panose="020B0403020204020204" pitchFamily="50" charset="-128"/>
                <a:ea typeface="M+ 1c light" panose="020B0403020204020204" pitchFamily="50" charset="-128"/>
                <a:cs typeface="M+ 1c light" panose="020B0403020204020204" pitchFamily="50" charset="-128"/>
              </a:rPr>
              <a:t>個別の関心</a:t>
            </a:r>
          </a:p>
        </p:txBody>
      </p:sp>
      <p:sp>
        <p:nvSpPr>
          <p:cNvPr id="24" name="矢印: 折線 23">
            <a:extLst>
              <a:ext uri="{FF2B5EF4-FFF2-40B4-BE49-F238E27FC236}">
                <a16:creationId xmlns:a16="http://schemas.microsoft.com/office/drawing/2014/main" id="{80017F81-C6AF-459D-843B-553FFAD0FA3D}"/>
              </a:ext>
            </a:extLst>
          </p:cNvPr>
          <p:cNvSpPr/>
          <p:nvPr/>
        </p:nvSpPr>
        <p:spPr>
          <a:xfrm rot="5400000" flipV="1">
            <a:off x="5761002" y="1195128"/>
            <a:ext cx="1411353" cy="4874295"/>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sp>
        <p:nvSpPr>
          <p:cNvPr id="27" name="テキスト ボックス 26">
            <a:extLst>
              <a:ext uri="{FF2B5EF4-FFF2-40B4-BE49-F238E27FC236}">
                <a16:creationId xmlns:a16="http://schemas.microsoft.com/office/drawing/2014/main" id="{A88B05E8-6EFA-4E9D-861E-64AAF5FAF2C1}"/>
              </a:ext>
            </a:extLst>
          </p:cNvPr>
          <p:cNvSpPr txBox="1"/>
          <p:nvPr/>
        </p:nvSpPr>
        <p:spPr>
          <a:xfrm>
            <a:off x="14104696" y="2797908"/>
            <a:ext cx="2749471" cy="707886"/>
          </a:xfrm>
          <a:prstGeom prst="rect">
            <a:avLst/>
          </a:prstGeom>
          <a:noFill/>
        </p:spPr>
        <p:txBody>
          <a:bodyPr wrap="none" rtlCol="0">
            <a:spAutoFit/>
          </a:bodyPr>
          <a:lstStyle/>
          <a:p>
            <a:r>
              <a:rPr kumimoji="1" lang="ja-JP" altLang="en-US" sz="4000">
                <a:solidFill>
                  <a:srgbClr val="C00000"/>
                </a:solidFill>
                <a:latin typeface="+mn-ea"/>
                <a:cs typeface="Open Sans Light" panose="020B0306030504020204" pitchFamily="34" charset="0"/>
              </a:rPr>
              <a:t>関心の分離</a:t>
            </a:r>
          </a:p>
        </p:txBody>
      </p:sp>
      <p:sp>
        <p:nvSpPr>
          <p:cNvPr id="32" name="テキスト ボックス 31">
            <a:extLst>
              <a:ext uri="{FF2B5EF4-FFF2-40B4-BE49-F238E27FC236}">
                <a16:creationId xmlns:a16="http://schemas.microsoft.com/office/drawing/2014/main" id="{B7517845-D9E8-4FE4-A3C5-2AD5E3292946}"/>
              </a:ext>
            </a:extLst>
          </p:cNvPr>
          <p:cNvSpPr txBox="1"/>
          <p:nvPr/>
        </p:nvSpPr>
        <p:spPr>
          <a:xfrm>
            <a:off x="8215881" y="3872356"/>
            <a:ext cx="1723549" cy="707886"/>
          </a:xfrm>
          <a:prstGeom prst="rect">
            <a:avLst/>
          </a:prstGeom>
          <a:noFill/>
        </p:spPr>
        <p:txBody>
          <a:bodyPr wrap="none" rtlCol="0">
            <a:spAutoFit/>
          </a:bodyPr>
          <a:lstStyle/>
          <a:p>
            <a:pPr algn="ctr"/>
            <a:r>
              <a:rPr kumimoji="1" lang="ja-JP" altLang="en-US" sz="4000">
                <a:solidFill>
                  <a:srgbClr val="C00000"/>
                </a:solidFill>
                <a:latin typeface="+mn-ea"/>
                <a:cs typeface="Open Sans Light" panose="020B0306030504020204" pitchFamily="34" charset="0"/>
              </a:rPr>
              <a:t>疎結合</a:t>
            </a:r>
          </a:p>
        </p:txBody>
      </p:sp>
      <p:sp>
        <p:nvSpPr>
          <p:cNvPr id="33" name="楕円 32">
            <a:extLst>
              <a:ext uri="{FF2B5EF4-FFF2-40B4-BE49-F238E27FC236}">
                <a16:creationId xmlns:a16="http://schemas.microsoft.com/office/drawing/2014/main" id="{90DDA1AF-AD42-4380-A3BB-134C659DE489}"/>
              </a:ext>
            </a:extLst>
          </p:cNvPr>
          <p:cNvSpPr/>
          <p:nvPr/>
        </p:nvSpPr>
        <p:spPr>
          <a:xfrm>
            <a:off x="7851663" y="4580242"/>
            <a:ext cx="2451987" cy="2249239"/>
          </a:xfrm>
          <a:prstGeom prst="ellipse">
            <a:avLst/>
          </a:prstGeom>
          <a:ln/>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kumimoji="1" lang="ja-JP" altLang="en-US">
                <a:latin typeface="M+ 1c light" panose="020B0403020204020204" pitchFamily="50" charset="-128"/>
                <a:ea typeface="M+ 1c light" panose="020B0403020204020204" pitchFamily="50" charset="-128"/>
                <a:cs typeface="M+ 1c light" panose="020B0403020204020204" pitchFamily="50" charset="-128"/>
              </a:rPr>
              <a:t>コントラクト</a:t>
            </a:r>
            <a:endParaRPr kumimoji="1" lang="en-US" altLang="ja-JP">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a:latin typeface="M+ 1c light" panose="020B0403020204020204" pitchFamily="50" charset="-128"/>
                <a:ea typeface="M+ 1c light" panose="020B0403020204020204" pitchFamily="50" charset="-128"/>
                <a:cs typeface="M+ 1c light" panose="020B0403020204020204" pitchFamily="50" charset="-128"/>
              </a:rPr>
              <a:t>（≒</a:t>
            </a:r>
            <a:r>
              <a:rPr kumimoji="1" lang="en-US" altLang="ja-JP">
                <a:latin typeface="M+ 1c light" panose="020B0403020204020204" pitchFamily="50" charset="-128"/>
                <a:ea typeface="M+ 1c light" panose="020B0403020204020204" pitchFamily="50" charset="-128"/>
                <a:cs typeface="M+ 1c light" panose="020B0403020204020204" pitchFamily="50" charset="-128"/>
              </a:rPr>
              <a:t>Interface</a:t>
            </a:r>
            <a:r>
              <a:rPr kumimoji="1" lang="ja-JP" altLang="en-US">
                <a:latin typeface="M+ 1c light" panose="020B0403020204020204" pitchFamily="50" charset="-128"/>
                <a:ea typeface="M+ 1c light" panose="020B0403020204020204" pitchFamily="50" charset="-128"/>
                <a:cs typeface="M+ 1c light" panose="020B0403020204020204" pitchFamily="50" charset="-128"/>
              </a:rPr>
              <a:t>）</a:t>
            </a:r>
          </a:p>
        </p:txBody>
      </p:sp>
      <p:grpSp>
        <p:nvGrpSpPr>
          <p:cNvPr id="37" name="グループ化 36">
            <a:extLst>
              <a:ext uri="{FF2B5EF4-FFF2-40B4-BE49-F238E27FC236}">
                <a16:creationId xmlns:a16="http://schemas.microsoft.com/office/drawing/2014/main" id="{53790EDA-950E-4335-92FC-F30C089707CF}"/>
              </a:ext>
            </a:extLst>
          </p:cNvPr>
          <p:cNvGrpSpPr/>
          <p:nvPr/>
        </p:nvGrpSpPr>
        <p:grpSpPr>
          <a:xfrm>
            <a:off x="6197072" y="5547166"/>
            <a:ext cx="1830000" cy="342901"/>
            <a:chOff x="5915348" y="5285909"/>
            <a:chExt cx="1830000" cy="342901"/>
          </a:xfrm>
        </p:grpSpPr>
        <p:sp>
          <p:nvSpPr>
            <p:cNvPr id="28" name="楕円 27">
              <a:extLst>
                <a:ext uri="{FF2B5EF4-FFF2-40B4-BE49-F238E27FC236}">
                  <a16:creationId xmlns:a16="http://schemas.microsoft.com/office/drawing/2014/main" id="{2BC6ADF7-955B-4A22-A47F-03599B2D1BC6}"/>
                </a:ext>
              </a:extLst>
            </p:cNvPr>
            <p:cNvSpPr/>
            <p:nvPr/>
          </p:nvSpPr>
          <p:spPr>
            <a:xfrm>
              <a:off x="5915348" y="5285910"/>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cxnSp>
          <p:nvCxnSpPr>
            <p:cNvPr id="31" name="直線コネクタ 30">
              <a:extLst>
                <a:ext uri="{FF2B5EF4-FFF2-40B4-BE49-F238E27FC236}">
                  <a16:creationId xmlns:a16="http://schemas.microsoft.com/office/drawing/2014/main" id="{A886C3B2-F388-4988-AD2F-F006685B2D7C}"/>
                </a:ext>
              </a:extLst>
            </p:cNvPr>
            <p:cNvCxnSpPr>
              <a:cxnSpLocks/>
              <a:stCxn id="28" idx="6"/>
              <a:endCxn id="29" idx="2"/>
            </p:cNvCxnSpPr>
            <p:nvPr/>
          </p:nvCxnSpPr>
          <p:spPr>
            <a:xfrm flipV="1">
              <a:off x="6258248" y="5457359"/>
              <a:ext cx="1144200"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楕円 28">
              <a:extLst>
                <a:ext uri="{FF2B5EF4-FFF2-40B4-BE49-F238E27FC236}">
                  <a16:creationId xmlns:a16="http://schemas.microsoft.com/office/drawing/2014/main" id="{B7F110F6-DFF4-4B8C-AFEF-A22B631C7A81}"/>
                </a:ext>
              </a:extLst>
            </p:cNvPr>
            <p:cNvSpPr/>
            <p:nvPr/>
          </p:nvSpPr>
          <p:spPr>
            <a:xfrm>
              <a:off x="7402448" y="5285909"/>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grpSp>
        <p:nvGrpSpPr>
          <p:cNvPr id="38" name="グループ化 37">
            <a:extLst>
              <a:ext uri="{FF2B5EF4-FFF2-40B4-BE49-F238E27FC236}">
                <a16:creationId xmlns:a16="http://schemas.microsoft.com/office/drawing/2014/main" id="{0D24DAA1-6C7A-48E3-840D-9E15ED4A55DB}"/>
              </a:ext>
            </a:extLst>
          </p:cNvPr>
          <p:cNvGrpSpPr/>
          <p:nvPr/>
        </p:nvGrpSpPr>
        <p:grpSpPr>
          <a:xfrm>
            <a:off x="10112655" y="5547166"/>
            <a:ext cx="1830000" cy="342901"/>
            <a:chOff x="5915348" y="5285909"/>
            <a:chExt cx="1830000" cy="342901"/>
          </a:xfrm>
        </p:grpSpPr>
        <p:sp>
          <p:nvSpPr>
            <p:cNvPr id="39" name="楕円 38">
              <a:extLst>
                <a:ext uri="{FF2B5EF4-FFF2-40B4-BE49-F238E27FC236}">
                  <a16:creationId xmlns:a16="http://schemas.microsoft.com/office/drawing/2014/main" id="{2FA982A1-5F57-45A0-895B-D5C563E94DB1}"/>
                </a:ext>
              </a:extLst>
            </p:cNvPr>
            <p:cNvSpPr/>
            <p:nvPr/>
          </p:nvSpPr>
          <p:spPr>
            <a:xfrm>
              <a:off x="5915348" y="5285910"/>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cxnSp>
          <p:nvCxnSpPr>
            <p:cNvPr id="40" name="直線コネクタ 39">
              <a:extLst>
                <a:ext uri="{FF2B5EF4-FFF2-40B4-BE49-F238E27FC236}">
                  <a16:creationId xmlns:a16="http://schemas.microsoft.com/office/drawing/2014/main" id="{F23ABCEE-2D11-40A9-AEE6-66B336F7AC0F}"/>
                </a:ext>
              </a:extLst>
            </p:cNvPr>
            <p:cNvCxnSpPr>
              <a:cxnSpLocks/>
              <a:stCxn id="39" idx="6"/>
              <a:endCxn id="41" idx="2"/>
            </p:cNvCxnSpPr>
            <p:nvPr/>
          </p:nvCxnSpPr>
          <p:spPr>
            <a:xfrm flipV="1">
              <a:off x="6258248" y="5457359"/>
              <a:ext cx="1144200"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A7AFA150-313E-4210-BEB3-3707B12F70EE}"/>
                </a:ext>
              </a:extLst>
            </p:cNvPr>
            <p:cNvSpPr/>
            <p:nvPr/>
          </p:nvSpPr>
          <p:spPr>
            <a:xfrm>
              <a:off x="7402448" y="5285909"/>
              <a:ext cx="342900" cy="342900"/>
            </a:xfrm>
            <a:prstGeom prst="ellipse">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cxnSp>
        <p:nvCxnSpPr>
          <p:cNvPr id="56" name="直線矢印コネクタ 55">
            <a:extLst>
              <a:ext uri="{FF2B5EF4-FFF2-40B4-BE49-F238E27FC236}">
                <a16:creationId xmlns:a16="http://schemas.microsoft.com/office/drawing/2014/main" id="{1E9BC298-2EF4-4505-B0B9-AC189BBE9124}"/>
              </a:ext>
            </a:extLst>
          </p:cNvPr>
          <p:cNvCxnSpPr/>
          <p:nvPr/>
        </p:nvCxnSpPr>
        <p:spPr>
          <a:xfrm>
            <a:off x="6357126" y="7329163"/>
            <a:ext cx="5395029" cy="0"/>
          </a:xfrm>
          <a:prstGeom prst="straightConnector1">
            <a:avLst/>
          </a:prstGeom>
          <a:ln w="76200">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39690E12-5D69-4A87-BC59-D9D4BBB1A5B4}"/>
              </a:ext>
            </a:extLst>
          </p:cNvPr>
          <p:cNvCxnSpPr/>
          <p:nvPr/>
        </p:nvCxnSpPr>
        <p:spPr>
          <a:xfrm>
            <a:off x="6357126" y="7746852"/>
            <a:ext cx="5395029" cy="0"/>
          </a:xfrm>
          <a:prstGeom prst="straightConnector1">
            <a:avLst/>
          </a:prstGeom>
          <a:ln w="76200">
            <a:solidFill>
              <a:srgbClr val="C00000"/>
            </a:solidFill>
            <a:headEnd type="arrow"/>
            <a:tailEnd type="none"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B40DB7AC-893D-4F76-8677-7DB1F0A013D4}"/>
              </a:ext>
            </a:extLst>
          </p:cNvPr>
          <p:cNvSpPr txBox="1"/>
          <p:nvPr/>
        </p:nvSpPr>
        <p:spPr>
          <a:xfrm>
            <a:off x="5182256" y="7943140"/>
            <a:ext cx="7468711" cy="1138773"/>
          </a:xfrm>
          <a:prstGeom prst="rect">
            <a:avLst/>
          </a:prstGeom>
          <a:noFill/>
        </p:spPr>
        <p:txBody>
          <a:bodyPr wrap="none" rtlCol="0">
            <a:spAutoFit/>
          </a:bodyPr>
          <a:lstStyle/>
          <a:p>
            <a:pPr algn="ctr"/>
            <a:r>
              <a:rPr kumimoji="1" lang="ja-JP" altLang="en-US" sz="4000" dirty="0">
                <a:solidFill>
                  <a:srgbClr val="C00000"/>
                </a:solidFill>
                <a:latin typeface="M+ 1c light" panose="020B0403020203020207" pitchFamily="50" charset="-128"/>
                <a:ea typeface="M+ 1c light" panose="020B0403020203020207" pitchFamily="50" charset="-128"/>
                <a:cs typeface="M+ 1c light" panose="020B0403020203020207" pitchFamily="50" charset="-128"/>
              </a:rPr>
              <a:t>依存性逆転の原則</a:t>
            </a:r>
            <a:endParaRPr kumimoji="1" lang="en-US" altLang="ja-JP" sz="4000" dirty="0">
              <a:solidFill>
                <a:srgbClr val="C00000"/>
              </a:solidFill>
              <a:latin typeface="M+ 1c light" panose="020B0403020203020207" pitchFamily="50" charset="-128"/>
              <a:ea typeface="M+ 1c light" panose="020B0403020203020207" pitchFamily="50" charset="-128"/>
              <a:cs typeface="M+ 1c light" panose="020B0403020203020207" pitchFamily="50" charset="-128"/>
            </a:endParaRPr>
          </a:p>
          <a:p>
            <a:pPr algn="ctr"/>
            <a:r>
              <a:rPr kumimoji="1" lang="ja-JP" altLang="en-US" sz="28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上位の安定度と、下位の柔軟性を高めよ）</a:t>
            </a:r>
            <a:endParaRPr kumimoji="1" lang="en-US" altLang="ja-JP" sz="3600" dirty="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65" name="グループ化 64">
            <a:extLst>
              <a:ext uri="{FF2B5EF4-FFF2-40B4-BE49-F238E27FC236}">
                <a16:creationId xmlns:a16="http://schemas.microsoft.com/office/drawing/2014/main" id="{BEE98582-29AB-422D-8C79-8777B5CFA889}"/>
              </a:ext>
            </a:extLst>
          </p:cNvPr>
          <p:cNvGrpSpPr/>
          <p:nvPr/>
        </p:nvGrpSpPr>
        <p:grpSpPr>
          <a:xfrm>
            <a:off x="8866251" y="2279039"/>
            <a:ext cx="5390632" cy="2058912"/>
            <a:chOff x="8866251" y="2279039"/>
            <a:chExt cx="5390632" cy="2058912"/>
          </a:xfrm>
        </p:grpSpPr>
        <p:sp>
          <p:nvSpPr>
            <p:cNvPr id="23" name="フローチャート: 処理 22">
              <a:extLst>
                <a:ext uri="{FF2B5EF4-FFF2-40B4-BE49-F238E27FC236}">
                  <a16:creationId xmlns:a16="http://schemas.microsoft.com/office/drawing/2014/main" id="{1B20D788-E942-4E3C-A1C0-57007DC0AF40}"/>
                </a:ext>
              </a:extLst>
            </p:cNvPr>
            <p:cNvSpPr/>
            <p:nvPr/>
          </p:nvSpPr>
          <p:spPr>
            <a:xfrm>
              <a:off x="8866251" y="2279039"/>
              <a:ext cx="401725" cy="1037738"/>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4" name="矢印: 折線 63">
              <a:extLst>
                <a:ext uri="{FF2B5EF4-FFF2-40B4-BE49-F238E27FC236}">
                  <a16:creationId xmlns:a16="http://schemas.microsoft.com/office/drawing/2014/main" id="{D5C195B1-5712-44FB-8C63-CF69CFE1FE87}"/>
                </a:ext>
              </a:extLst>
            </p:cNvPr>
            <p:cNvSpPr/>
            <p:nvPr/>
          </p:nvSpPr>
          <p:spPr>
            <a:xfrm rot="5400000">
              <a:off x="10874678" y="955746"/>
              <a:ext cx="1411353" cy="5353057"/>
            </a:xfrm>
            <a:prstGeom prst="bentArrow">
              <a:avLst>
                <a:gd name="adj1" fmla="val 29232"/>
                <a:gd name="adj2" fmla="val 34910"/>
                <a:gd name="adj3" fmla="val 28659"/>
                <a:gd name="adj4" fmla="val 1936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grpSp>
    </p:spTree>
    <p:extLst>
      <p:ext uri="{BB962C8B-B14F-4D97-AF65-F5344CB8AC3E}">
        <p14:creationId xmlns:p14="http://schemas.microsoft.com/office/powerpoint/2010/main" val="94075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20"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4B836A4-5D58-436D-A42F-4EDCBCC254F1}"/>
              </a:ext>
            </a:extLst>
          </p:cNvPr>
          <p:cNvSpPr>
            <a:spLocks noGrp="1"/>
          </p:cNvSpPr>
          <p:nvPr>
            <p:ph idx="1"/>
          </p:nvPr>
        </p:nvSpPr>
        <p:spPr>
          <a:xfrm>
            <a:off x="1265238" y="2947685"/>
            <a:ext cx="15757524" cy="4391630"/>
          </a:xfrm>
        </p:spPr>
        <p:txBody>
          <a:bodyPr anchor="t"/>
          <a:lstStyle/>
          <a:p>
            <a:pPr>
              <a:lnSpc>
                <a:spcPct val="150000"/>
              </a:lnSpc>
            </a:pPr>
            <a:r>
              <a:rPr kumimoji="1" lang="ja-JP" altLang="en-US" sz="4800" dirty="0"/>
              <a:t>依存性は、より上位レベルの方針に</a:t>
            </a:r>
            <a:r>
              <a:rPr kumimoji="1" lang="ja-JP" altLang="en-US" sz="6600" dirty="0">
                <a:solidFill>
                  <a:srgbClr val="C00000"/>
                </a:solidFill>
              </a:rPr>
              <a:t>のみ</a:t>
            </a:r>
            <a:r>
              <a:rPr kumimoji="1" lang="ja-JP" altLang="en-US" sz="4800" dirty="0"/>
              <a:t>向けよ</a:t>
            </a:r>
          </a:p>
        </p:txBody>
      </p:sp>
      <p:sp>
        <p:nvSpPr>
          <p:cNvPr id="3" name="タイトル 2">
            <a:extLst>
              <a:ext uri="{FF2B5EF4-FFF2-40B4-BE49-F238E27FC236}">
                <a16:creationId xmlns:a16="http://schemas.microsoft.com/office/drawing/2014/main" id="{4ACC8EAC-EB6D-4363-BE84-D3B218823597}"/>
              </a:ext>
            </a:extLst>
          </p:cNvPr>
          <p:cNvSpPr>
            <a:spLocks noGrp="1"/>
          </p:cNvSpPr>
          <p:nvPr>
            <p:ph type="title"/>
          </p:nvPr>
        </p:nvSpPr>
        <p:spPr/>
        <p:txBody>
          <a:bodyPr/>
          <a:lstStyle/>
          <a:p>
            <a:r>
              <a:rPr kumimoji="1" lang="ja-JP" altLang="en-US"/>
              <a:t>おさえるべき三つのこと</a:t>
            </a:r>
          </a:p>
        </p:txBody>
      </p:sp>
    </p:spTree>
    <p:extLst>
      <p:ext uri="{BB962C8B-B14F-4D97-AF65-F5344CB8AC3E}">
        <p14:creationId xmlns:p14="http://schemas.microsoft.com/office/powerpoint/2010/main" val="2168034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4B836A4-5D58-436D-A42F-4EDCBCC254F1}"/>
              </a:ext>
            </a:extLst>
          </p:cNvPr>
          <p:cNvSpPr>
            <a:spLocks noGrp="1"/>
          </p:cNvSpPr>
          <p:nvPr>
            <p:ph idx="1"/>
          </p:nvPr>
        </p:nvSpPr>
        <p:spPr>
          <a:xfrm>
            <a:off x="1265238" y="2947685"/>
            <a:ext cx="15757524" cy="4391630"/>
          </a:xfrm>
        </p:spPr>
        <p:txBody>
          <a:bodyPr anchor="t"/>
          <a:lstStyle/>
          <a:p>
            <a:pPr>
              <a:lnSpc>
                <a:spcPct val="150000"/>
              </a:lnSpc>
            </a:pPr>
            <a:r>
              <a:rPr kumimoji="1" lang="ja-JP" altLang="en-US" sz="4800" dirty="0"/>
              <a:t>依存性は、より上位レベルの方針に</a:t>
            </a:r>
            <a:r>
              <a:rPr kumimoji="1" lang="ja-JP" altLang="en-US" sz="6600" dirty="0">
                <a:solidFill>
                  <a:srgbClr val="C00000"/>
                </a:solidFill>
              </a:rPr>
              <a:t>のみ</a:t>
            </a:r>
            <a:r>
              <a:rPr kumimoji="1" lang="ja-JP" altLang="en-US" sz="4800" dirty="0"/>
              <a:t>向けよ</a:t>
            </a:r>
            <a:endParaRPr kumimoji="1" lang="en-US" altLang="ja-JP" sz="4800" dirty="0"/>
          </a:p>
          <a:p>
            <a:pPr>
              <a:lnSpc>
                <a:spcPct val="150000"/>
              </a:lnSpc>
            </a:pPr>
            <a:r>
              <a:rPr kumimoji="1" lang="ja-JP" altLang="en-US" sz="4800" dirty="0"/>
              <a:t>制御の流れと依存方向は分離しコントロールせよ</a:t>
            </a:r>
          </a:p>
        </p:txBody>
      </p:sp>
      <p:sp>
        <p:nvSpPr>
          <p:cNvPr id="3" name="タイトル 2">
            <a:extLst>
              <a:ext uri="{FF2B5EF4-FFF2-40B4-BE49-F238E27FC236}">
                <a16:creationId xmlns:a16="http://schemas.microsoft.com/office/drawing/2014/main" id="{4ACC8EAC-EB6D-4363-BE84-D3B218823597}"/>
              </a:ext>
            </a:extLst>
          </p:cNvPr>
          <p:cNvSpPr>
            <a:spLocks noGrp="1"/>
          </p:cNvSpPr>
          <p:nvPr>
            <p:ph type="title"/>
          </p:nvPr>
        </p:nvSpPr>
        <p:spPr/>
        <p:txBody>
          <a:bodyPr/>
          <a:lstStyle/>
          <a:p>
            <a:r>
              <a:rPr kumimoji="1" lang="ja-JP" altLang="en-US"/>
              <a:t>おさえるべき三つのこと</a:t>
            </a:r>
          </a:p>
        </p:txBody>
      </p:sp>
    </p:spTree>
    <p:extLst>
      <p:ext uri="{BB962C8B-B14F-4D97-AF65-F5344CB8AC3E}">
        <p14:creationId xmlns:p14="http://schemas.microsoft.com/office/powerpoint/2010/main" val="238858747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4B836A4-5D58-436D-A42F-4EDCBCC254F1}"/>
              </a:ext>
            </a:extLst>
          </p:cNvPr>
          <p:cNvSpPr>
            <a:spLocks noGrp="1"/>
          </p:cNvSpPr>
          <p:nvPr>
            <p:ph idx="1"/>
          </p:nvPr>
        </p:nvSpPr>
        <p:spPr>
          <a:xfrm>
            <a:off x="1265238" y="2947685"/>
            <a:ext cx="15757524" cy="4391630"/>
          </a:xfrm>
        </p:spPr>
        <p:txBody>
          <a:bodyPr anchor="t"/>
          <a:lstStyle/>
          <a:p>
            <a:pPr>
              <a:lnSpc>
                <a:spcPct val="150000"/>
              </a:lnSpc>
            </a:pPr>
            <a:r>
              <a:rPr kumimoji="1" lang="ja-JP" altLang="en-US" sz="4800"/>
              <a:t>依存性は、より上位レベルの方針に</a:t>
            </a:r>
            <a:r>
              <a:rPr kumimoji="1" lang="ja-JP" altLang="en-US" sz="6600">
                <a:solidFill>
                  <a:srgbClr val="C00000"/>
                </a:solidFill>
              </a:rPr>
              <a:t>のみ</a:t>
            </a:r>
            <a:r>
              <a:rPr kumimoji="1" lang="ja-JP" altLang="en-US" sz="4800"/>
              <a:t>向けよ</a:t>
            </a:r>
            <a:endParaRPr kumimoji="1" lang="en-US" altLang="ja-JP" sz="4800"/>
          </a:p>
          <a:p>
            <a:pPr>
              <a:lnSpc>
                <a:spcPct val="150000"/>
              </a:lnSpc>
            </a:pPr>
            <a:r>
              <a:rPr kumimoji="1" lang="ja-JP" altLang="en-US" sz="4800"/>
              <a:t>制御の流れと依存方向は分離しコントロールせよ</a:t>
            </a:r>
            <a:endParaRPr kumimoji="1" lang="en-US" altLang="ja-JP" sz="4800"/>
          </a:p>
          <a:p>
            <a:pPr>
              <a:lnSpc>
                <a:spcPct val="150000"/>
              </a:lnSpc>
            </a:pPr>
            <a:r>
              <a:rPr kumimoji="1" lang="ja-JP" altLang="en-US" sz="4800"/>
              <a:t>上位レベルとは相対的・再帰的であることに留意せよ</a:t>
            </a:r>
          </a:p>
        </p:txBody>
      </p:sp>
      <p:sp>
        <p:nvSpPr>
          <p:cNvPr id="3" name="タイトル 2">
            <a:extLst>
              <a:ext uri="{FF2B5EF4-FFF2-40B4-BE49-F238E27FC236}">
                <a16:creationId xmlns:a16="http://schemas.microsoft.com/office/drawing/2014/main" id="{4ACC8EAC-EB6D-4363-BE84-D3B218823597}"/>
              </a:ext>
            </a:extLst>
          </p:cNvPr>
          <p:cNvSpPr>
            <a:spLocks noGrp="1"/>
          </p:cNvSpPr>
          <p:nvPr>
            <p:ph type="title"/>
          </p:nvPr>
        </p:nvSpPr>
        <p:spPr/>
        <p:txBody>
          <a:bodyPr/>
          <a:lstStyle/>
          <a:p>
            <a:r>
              <a:rPr kumimoji="1" lang="ja-JP" altLang="en-US"/>
              <a:t>おさえるべき三つのこと</a:t>
            </a:r>
          </a:p>
        </p:txBody>
      </p:sp>
    </p:spTree>
    <p:extLst>
      <p:ext uri="{BB962C8B-B14F-4D97-AF65-F5344CB8AC3E}">
        <p14:creationId xmlns:p14="http://schemas.microsoft.com/office/powerpoint/2010/main" val="395343762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7948D86-88C4-403B-85D1-BCE2954F6526}"/>
              </a:ext>
            </a:extLst>
          </p:cNvPr>
          <p:cNvSpPr>
            <a:spLocks noGrp="1"/>
          </p:cNvSpPr>
          <p:nvPr>
            <p:ph idx="1"/>
          </p:nvPr>
        </p:nvSpPr>
        <p:spPr/>
        <p:txBody>
          <a:bodyPr/>
          <a:lstStyle/>
          <a:p>
            <a:pPr marL="0" indent="0">
              <a:buNone/>
            </a:pPr>
            <a:r>
              <a:rPr kumimoji="1" lang="en-US" altLang="ja-JP"/>
              <a:t>Clean</a:t>
            </a:r>
            <a:r>
              <a:rPr kumimoji="1" lang="ja-JP" altLang="en-US"/>
              <a:t> </a:t>
            </a:r>
            <a:r>
              <a:rPr kumimoji="1" lang="en-US" altLang="ja-JP"/>
              <a:t>Architecture</a:t>
            </a:r>
            <a:r>
              <a:rPr kumimoji="1" lang="ja-JP" altLang="en-US"/>
              <a:t>は、次のふたつを誤解されがち</a:t>
            </a:r>
            <a:endParaRPr kumimoji="1" lang="en-US" altLang="ja-JP"/>
          </a:p>
          <a:p>
            <a:r>
              <a:rPr kumimoji="1" lang="ja-JP" altLang="en-US"/>
              <a:t>参考図の通りに関心を分離するのが</a:t>
            </a:r>
            <a:r>
              <a:rPr kumimoji="1" lang="en-US" altLang="ja-JP"/>
              <a:t>Clean</a:t>
            </a:r>
            <a:r>
              <a:rPr kumimoji="1" lang="ja-JP" altLang="en-US"/>
              <a:t> </a:t>
            </a:r>
            <a:r>
              <a:rPr kumimoji="1" lang="en-US" altLang="ja-JP"/>
              <a:t>Architecture</a:t>
            </a:r>
            <a:r>
              <a:rPr kumimoji="1" lang="ja-JP" altLang="en-US"/>
              <a:t>である</a:t>
            </a:r>
            <a:endParaRPr kumimoji="1" lang="en-US" altLang="ja-JP"/>
          </a:p>
          <a:p>
            <a:r>
              <a:rPr kumimoji="1" lang="ja-JP" altLang="en-US"/>
              <a:t>データや処理の流れを一方通行にしろ</a:t>
            </a:r>
            <a:endParaRPr kumimoji="1" lang="en-US" altLang="ja-JP"/>
          </a:p>
          <a:p>
            <a:pPr marL="0" indent="0">
              <a:buNone/>
            </a:pPr>
            <a:endParaRPr kumimoji="1" lang="en-US" altLang="ja-JP"/>
          </a:p>
          <a:p>
            <a:pPr marL="0" indent="0">
              <a:buNone/>
            </a:pPr>
            <a:r>
              <a:rPr kumimoji="1" lang="ja-JP" altLang="en-US"/>
              <a:t>上記は、陥りがちな誤りであり、</a:t>
            </a:r>
            <a:r>
              <a:rPr kumimoji="1" lang="en-US" altLang="ja-JP"/>
              <a:t>Clean</a:t>
            </a:r>
            <a:r>
              <a:rPr kumimoji="1" lang="ja-JP" altLang="en-US"/>
              <a:t> </a:t>
            </a:r>
            <a:r>
              <a:rPr kumimoji="1" lang="en-US" altLang="ja-JP"/>
              <a:t>Architecture</a:t>
            </a:r>
            <a:r>
              <a:rPr kumimoji="1" lang="ja-JP" altLang="en-US"/>
              <a:t>の本質とは異なります。</a:t>
            </a:r>
            <a:endParaRPr kumimoji="1" lang="en-US" altLang="ja-JP"/>
          </a:p>
        </p:txBody>
      </p:sp>
      <p:sp>
        <p:nvSpPr>
          <p:cNvPr id="3" name="タイトル 2">
            <a:extLst>
              <a:ext uri="{FF2B5EF4-FFF2-40B4-BE49-F238E27FC236}">
                <a16:creationId xmlns:a16="http://schemas.microsoft.com/office/drawing/2014/main" id="{50E039A0-859C-4FDF-B92B-2E6698C80F36}"/>
              </a:ext>
            </a:extLst>
          </p:cNvPr>
          <p:cNvSpPr>
            <a:spLocks noGrp="1"/>
          </p:cNvSpPr>
          <p:nvPr>
            <p:ph type="title"/>
          </p:nvPr>
        </p:nvSpPr>
        <p:spPr/>
        <p:txBody>
          <a:bodyPr/>
          <a:lstStyle/>
          <a:p>
            <a:r>
              <a:rPr kumimoji="1" lang="ja-JP" altLang="en-US"/>
              <a:t>誤解されがちな二つのこと</a:t>
            </a:r>
          </a:p>
        </p:txBody>
      </p:sp>
    </p:spTree>
    <p:extLst>
      <p:ext uri="{BB962C8B-B14F-4D97-AF65-F5344CB8AC3E}">
        <p14:creationId xmlns:p14="http://schemas.microsoft.com/office/powerpoint/2010/main" val="361190659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9BD4386E-9E30-48BC-ABCE-A72ADD35A4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5815" y="1539875"/>
            <a:ext cx="6009058" cy="7726363"/>
          </a:xfrm>
        </p:spPr>
      </p:pic>
      <p:sp>
        <p:nvSpPr>
          <p:cNvPr id="3" name="タイトル 2">
            <a:extLst>
              <a:ext uri="{FF2B5EF4-FFF2-40B4-BE49-F238E27FC236}">
                <a16:creationId xmlns:a16="http://schemas.microsoft.com/office/drawing/2014/main" id="{16A09B04-25F8-43EA-9F70-7A6650DD99FD}"/>
              </a:ext>
            </a:extLst>
          </p:cNvPr>
          <p:cNvSpPr>
            <a:spLocks noGrp="1"/>
          </p:cNvSpPr>
          <p:nvPr>
            <p:ph type="title"/>
          </p:nvPr>
        </p:nvSpPr>
        <p:spPr/>
        <p:txBody>
          <a:bodyPr/>
          <a:lstStyle/>
          <a:p>
            <a:r>
              <a:rPr kumimoji="1" lang="ja-JP" altLang="en-US" dirty="0"/>
              <a:t>一読の価値あり</a:t>
            </a:r>
          </a:p>
        </p:txBody>
      </p:sp>
      <p:sp>
        <p:nvSpPr>
          <p:cNvPr id="5" name="スライド番号プレースホルダー 4">
            <a:extLst>
              <a:ext uri="{FF2B5EF4-FFF2-40B4-BE49-F238E27FC236}">
                <a16:creationId xmlns:a16="http://schemas.microsoft.com/office/drawing/2014/main" id="{BD4C3F6A-3C58-4255-810F-F325F38FBDDE}"/>
              </a:ext>
            </a:extLst>
          </p:cNvPr>
          <p:cNvSpPr>
            <a:spLocks noGrp="1"/>
          </p:cNvSpPr>
          <p:nvPr>
            <p:ph type="sldNum" sz="quarter" idx="4294967295"/>
          </p:nvPr>
        </p:nvSpPr>
        <p:spPr>
          <a:xfrm>
            <a:off x="14149137" y="9829802"/>
            <a:ext cx="4114800" cy="336881"/>
          </a:xfrm>
          <a:prstGeom prst="rect">
            <a:avLst/>
          </a:prstGeom>
        </p:spPr>
        <p:txBody>
          <a:bodyPr/>
          <a:lstStyle/>
          <a:p>
            <a:r>
              <a:rPr lang="en-US">
                <a:latin typeface="M+ 1c light" panose="020B0403020204020204" pitchFamily="50" charset="-128"/>
                <a:ea typeface="M+ 1c light" panose="020B0403020204020204" pitchFamily="50" charset="-128"/>
                <a:cs typeface="M+ 1c light" panose="020B0403020204020204" pitchFamily="50" charset="-128"/>
              </a:rPr>
              <a:t>Slide </a:t>
            </a:r>
            <a:fld id="{DAEF4D36-AE85-49C9-90DE-66D02B257272}" type="slidenum">
              <a:rPr lang="en-US" smtClean="0">
                <a:latin typeface="M+ 1c light" panose="020B0403020204020204" pitchFamily="50" charset="-128"/>
                <a:ea typeface="M+ 1c light" panose="020B0403020204020204" pitchFamily="50" charset="-128"/>
                <a:cs typeface="M+ 1c light" panose="020B0403020204020204" pitchFamily="50" charset="-128"/>
              </a:rPr>
              <a:pPr/>
              <a:t>158</a:t>
            </a:fld>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10647331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3">
            <a:extLst>
              <a:ext uri="{FF2B5EF4-FFF2-40B4-BE49-F238E27FC236}">
                <a16:creationId xmlns:a16="http://schemas.microsoft.com/office/drawing/2014/main" id="{8947DF06-35D9-4361-8ACF-3AFA4795EDF4}"/>
              </a:ext>
            </a:extLst>
          </p:cNvPr>
          <p:cNvSpPr>
            <a:spLocks noGrp="1"/>
          </p:cNvSpPr>
          <p:nvPr>
            <p:ph type="subTitle" idx="1"/>
          </p:nvPr>
        </p:nvSpPr>
        <p:spPr/>
        <p:txBody>
          <a:bodyPr/>
          <a:lstStyle/>
          <a:p>
            <a:r>
              <a:rPr kumimoji="1" lang="ja-JP" altLang="en-US"/>
              <a:t>という訳で・・・</a:t>
            </a:r>
          </a:p>
        </p:txBody>
      </p:sp>
    </p:spTree>
    <p:extLst>
      <p:ext uri="{BB962C8B-B14F-4D97-AF65-F5344CB8AC3E}">
        <p14:creationId xmlns:p14="http://schemas.microsoft.com/office/powerpoint/2010/main" val="313546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9902655-6D96-4D79-8531-CAE79922CAAC}"/>
              </a:ext>
            </a:extLst>
          </p:cNvPr>
          <p:cNvSpPr>
            <a:spLocks noGrp="1"/>
          </p:cNvSpPr>
          <p:nvPr>
            <p:ph type="title"/>
          </p:nvPr>
        </p:nvSpPr>
        <p:spPr>
          <a:xfrm>
            <a:off x="346209" y="424264"/>
            <a:ext cx="17646914" cy="770016"/>
          </a:xfrm>
        </p:spPr>
        <p:txBody>
          <a:bodyPr>
            <a:normAutofit/>
          </a:bodyPr>
          <a:lstStyle/>
          <a:p>
            <a:r>
              <a:rPr kumimoji="1" lang="ja-JP" altLang="en-US"/>
              <a:t>図の解釈</a:t>
            </a:r>
          </a:p>
        </p:txBody>
      </p:sp>
      <p:grpSp>
        <p:nvGrpSpPr>
          <p:cNvPr id="29" name="グループ化 28">
            <a:extLst>
              <a:ext uri="{FF2B5EF4-FFF2-40B4-BE49-F238E27FC236}">
                <a16:creationId xmlns:a16="http://schemas.microsoft.com/office/drawing/2014/main" id="{31B8473A-2C0F-4C58-812D-C221A03D0BC6}"/>
              </a:ext>
            </a:extLst>
          </p:cNvPr>
          <p:cNvGrpSpPr/>
          <p:nvPr/>
        </p:nvGrpSpPr>
        <p:grpSpPr>
          <a:xfrm>
            <a:off x="1720835" y="2524759"/>
            <a:ext cx="14897662" cy="6781800"/>
            <a:chOff x="346209" y="2001516"/>
            <a:chExt cx="14897662" cy="6781800"/>
          </a:xfrm>
        </p:grpSpPr>
        <p:grpSp>
          <p:nvGrpSpPr>
            <p:cNvPr id="25" name="グループ化 24">
              <a:extLst>
                <a:ext uri="{FF2B5EF4-FFF2-40B4-BE49-F238E27FC236}">
                  <a16:creationId xmlns:a16="http://schemas.microsoft.com/office/drawing/2014/main" id="{4ECB8FF0-647E-463D-B279-FDF1CF413A86}"/>
                </a:ext>
              </a:extLst>
            </p:cNvPr>
            <p:cNvGrpSpPr/>
            <p:nvPr/>
          </p:nvGrpSpPr>
          <p:grpSpPr>
            <a:xfrm>
              <a:off x="346209" y="2001516"/>
              <a:ext cx="9398000" cy="6781800"/>
              <a:chOff x="285937" y="1342868"/>
              <a:chExt cx="9398000" cy="6781800"/>
            </a:xfrm>
          </p:grpSpPr>
          <p:pic>
            <p:nvPicPr>
              <p:cNvPr id="19" name="図 18">
                <a:extLst>
                  <a:ext uri="{FF2B5EF4-FFF2-40B4-BE49-F238E27FC236}">
                    <a16:creationId xmlns:a16="http://schemas.microsoft.com/office/drawing/2014/main" id="{C1836C69-0D13-4261-8ADA-229E975CB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937" y="1342868"/>
                <a:ext cx="9398000" cy="6781800"/>
              </a:xfrm>
              <a:prstGeom prst="rect">
                <a:avLst/>
              </a:prstGeom>
            </p:spPr>
          </p:pic>
          <p:sp>
            <p:nvSpPr>
              <p:cNvPr id="5" name="四角形: 角を丸くする 4">
                <a:extLst>
                  <a:ext uri="{FF2B5EF4-FFF2-40B4-BE49-F238E27FC236}">
                    <a16:creationId xmlns:a16="http://schemas.microsoft.com/office/drawing/2014/main" id="{28B3081C-A574-4935-ABDE-6E92590AE102}"/>
                  </a:ext>
                </a:extLst>
              </p:cNvPr>
              <p:cNvSpPr/>
              <p:nvPr/>
            </p:nvSpPr>
            <p:spPr>
              <a:xfrm>
                <a:off x="6115675" y="5391114"/>
                <a:ext cx="3238186" cy="2493711"/>
              </a:xfrm>
              <a:prstGeom prst="roundRect">
                <a:avLst>
                  <a:gd name="adj" fmla="val 6819"/>
                </a:avLst>
              </a:prstGeom>
              <a:solidFill>
                <a:srgbClr val="C00000">
                  <a:alpha val="10196"/>
                </a:srgb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sp>
          <p:nvSpPr>
            <p:cNvPr id="13" name="テキスト ボックス 12">
              <a:extLst>
                <a:ext uri="{FF2B5EF4-FFF2-40B4-BE49-F238E27FC236}">
                  <a16:creationId xmlns:a16="http://schemas.microsoft.com/office/drawing/2014/main" id="{345A841F-415E-4240-8C59-0D07910E4F7F}"/>
                </a:ext>
              </a:extLst>
            </p:cNvPr>
            <p:cNvSpPr txBox="1"/>
            <p:nvPr/>
          </p:nvSpPr>
          <p:spPr>
            <a:xfrm>
              <a:off x="10126174" y="6323176"/>
              <a:ext cx="5117697" cy="769441"/>
            </a:xfrm>
            <a:prstGeom prst="rect">
              <a:avLst/>
            </a:prstGeom>
            <a:noFill/>
          </p:spPr>
          <p:txBody>
            <a:bodyPr wrap="square" rtlCol="0">
              <a:spAutoFit/>
            </a:bodyPr>
            <a:lstStyle/>
            <a:p>
              <a:r>
                <a:rPr kumimoji="1" lang="ja-JP" altLang="en-US" sz="44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こうすればよい </a:t>
              </a:r>
              <a:r>
                <a:rPr kumimoji="1" lang="en-US" altLang="ja-JP" sz="28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a:t>
              </a:r>
              <a:endParaRPr kumimoji="1" lang="en-US" altLang="ja-JP" sz="44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p:txBody>
        </p:sp>
        <p:cxnSp>
          <p:nvCxnSpPr>
            <p:cNvPr id="20" name="直線矢印コネクタ 19">
              <a:extLst>
                <a:ext uri="{FF2B5EF4-FFF2-40B4-BE49-F238E27FC236}">
                  <a16:creationId xmlns:a16="http://schemas.microsoft.com/office/drawing/2014/main" id="{41ED56C4-AE63-42B1-9383-78A698D52175}"/>
                </a:ext>
              </a:extLst>
            </p:cNvPr>
            <p:cNvCxnSpPr>
              <a:cxnSpLocks/>
            </p:cNvCxnSpPr>
            <p:nvPr/>
          </p:nvCxnSpPr>
          <p:spPr>
            <a:xfrm flipH="1">
              <a:off x="9522962" y="6715593"/>
              <a:ext cx="603212" cy="25391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テキスト ボックス 25">
            <a:extLst>
              <a:ext uri="{FF2B5EF4-FFF2-40B4-BE49-F238E27FC236}">
                <a16:creationId xmlns:a16="http://schemas.microsoft.com/office/drawing/2014/main" id="{FB4E35F9-6751-45DC-ADC9-F3A48A991EF7}"/>
              </a:ext>
            </a:extLst>
          </p:cNvPr>
          <p:cNvSpPr txBox="1"/>
          <p:nvPr/>
        </p:nvSpPr>
        <p:spPr>
          <a:xfrm>
            <a:off x="1875471" y="1536354"/>
            <a:ext cx="14588390" cy="646331"/>
          </a:xfrm>
          <a:prstGeom prst="rect">
            <a:avLst/>
          </a:prstGeom>
          <a:noFill/>
        </p:spPr>
        <p:txBody>
          <a:bodyPr wrap="square" rtlCol="0">
            <a:spAutoFit/>
          </a:bodyPr>
          <a:lstStyle/>
          <a:p>
            <a:pPr algn="ctr"/>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内側の変化に応じて、外側を呼び出したい場合どうすればよいのか？</a:t>
            </a:r>
            <a:endParaRPr kumimoji="1" lang="ja-JP" altLang="en-US" sz="28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p:txBody>
      </p:sp>
      <p:sp>
        <p:nvSpPr>
          <p:cNvPr id="31" name="テキスト ボックス 30">
            <a:extLst>
              <a:ext uri="{FF2B5EF4-FFF2-40B4-BE49-F238E27FC236}">
                <a16:creationId xmlns:a16="http://schemas.microsoft.com/office/drawing/2014/main" id="{24FE3AA4-75D9-4D32-A717-F5F479B180C7}"/>
              </a:ext>
            </a:extLst>
          </p:cNvPr>
          <p:cNvSpPr txBox="1"/>
          <p:nvPr/>
        </p:nvSpPr>
        <p:spPr>
          <a:xfrm>
            <a:off x="13267996" y="8673362"/>
            <a:ext cx="4420398" cy="523220"/>
          </a:xfrm>
          <a:prstGeom prst="rect">
            <a:avLst/>
          </a:prstGeom>
          <a:noFill/>
        </p:spPr>
        <p:txBody>
          <a:bodyPr wrap="square" rtlCol="0">
            <a:spAutoFit/>
          </a:bodyPr>
          <a:lstStyle/>
          <a:p>
            <a:r>
              <a:rPr kumimoji="1" lang="en-US" altLang="ja-JP" sz="28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a:t>
            </a:r>
            <a:r>
              <a:rPr kumimoji="1" lang="ja-JP" altLang="en-US" sz="28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 より厳密な意図は後述</a:t>
            </a:r>
          </a:p>
        </p:txBody>
      </p:sp>
    </p:spTree>
    <p:extLst>
      <p:ext uri="{BB962C8B-B14F-4D97-AF65-F5344CB8AC3E}">
        <p14:creationId xmlns:p14="http://schemas.microsoft.com/office/powerpoint/2010/main" val="23438441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4C4484E-C868-4559-A4E6-D8CC7DF60C4E}"/>
              </a:ext>
            </a:extLst>
          </p:cNvPr>
          <p:cNvSpPr>
            <a:spLocks noGrp="1"/>
          </p:cNvSpPr>
          <p:nvPr>
            <p:ph type="title"/>
          </p:nvPr>
        </p:nvSpPr>
        <p:spPr/>
        <p:txBody>
          <a:bodyPr/>
          <a:lstStyle/>
          <a:p>
            <a:r>
              <a:rPr kumimoji="1" lang="en-US" altLang="ja-JP"/>
              <a:t>Today’s</a:t>
            </a:r>
            <a:r>
              <a:rPr kumimoji="1" lang="ja-JP" altLang="en-US"/>
              <a:t> </a:t>
            </a:r>
            <a:r>
              <a:rPr kumimoji="1" lang="en-US" altLang="ja-JP"/>
              <a:t>Goal</a:t>
            </a:r>
            <a:endParaRPr kumimoji="1" lang="ja-JP" altLang="en-US"/>
          </a:p>
        </p:txBody>
      </p:sp>
      <p:sp>
        <p:nvSpPr>
          <p:cNvPr id="5" name="テキスト プレースホルダー 4">
            <a:extLst>
              <a:ext uri="{FF2B5EF4-FFF2-40B4-BE49-F238E27FC236}">
                <a16:creationId xmlns:a16="http://schemas.microsoft.com/office/drawing/2014/main" id="{1D4982FC-7491-4E5D-AF82-5C7B30CF32A0}"/>
              </a:ext>
            </a:extLst>
          </p:cNvPr>
          <p:cNvSpPr>
            <a:spLocks noGrp="1"/>
          </p:cNvSpPr>
          <p:nvPr>
            <p:ph type="body" sz="quarter" idx="12"/>
          </p:nvPr>
        </p:nvSpPr>
        <p:spPr/>
        <p:txBody>
          <a:bodyPr anchor="ctr"/>
          <a:lstStyle/>
          <a:p>
            <a:r>
              <a:rPr kumimoji="1" lang="ja-JP" altLang="en-US" sz="5400"/>
              <a:t>みなさん</a:t>
            </a:r>
            <a:endParaRPr kumimoji="1" lang="en-US" altLang="ja-JP" sz="5400"/>
          </a:p>
          <a:p>
            <a:endParaRPr kumimoji="1" lang="en-US" altLang="ja-JP"/>
          </a:p>
          <a:p>
            <a:pPr algn="ctr"/>
            <a:r>
              <a:rPr kumimoji="1" lang="ja-JP" altLang="en-US" sz="9600"/>
              <a:t>「ｸﾘｰﾝｱｰｷﾃｸﾁｬﾁｮｯﾄﾃﾞｷﾙ」</a:t>
            </a:r>
            <a:endParaRPr kumimoji="1" lang="en-US" altLang="ja-JP" sz="9600"/>
          </a:p>
          <a:p>
            <a:endParaRPr kumimoji="1" lang="en-US" altLang="ja-JP"/>
          </a:p>
          <a:p>
            <a:pPr algn="r"/>
            <a:r>
              <a:rPr kumimoji="1" lang="ja-JP" altLang="en-US" sz="5400"/>
              <a:t>ようになりましたね？</a:t>
            </a:r>
            <a:endParaRPr kumimoji="1" lang="en-US" altLang="ja-JP" sz="5400"/>
          </a:p>
        </p:txBody>
      </p:sp>
    </p:spTree>
    <p:extLst>
      <p:ext uri="{BB962C8B-B14F-4D97-AF65-F5344CB8AC3E}">
        <p14:creationId xmlns:p14="http://schemas.microsoft.com/office/powerpoint/2010/main" val="109517926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prstGeom prst="rect">
            <a:avLst/>
          </a:prstGeom>
        </p:spPr>
        <p:txBody>
          <a:bodyPr/>
          <a:lstStyle/>
          <a:p>
            <a:r>
              <a:rPr lang="en-US"/>
              <a:t>Thank You!</a:t>
            </a:r>
          </a:p>
        </p:txBody>
      </p:sp>
      <p:sp>
        <p:nvSpPr>
          <p:cNvPr id="5" name="サブタイトル 4"/>
          <p:cNvSpPr>
            <a:spLocks noGrp="1"/>
          </p:cNvSpPr>
          <p:nvPr>
            <p:ph type="subTitle" idx="1"/>
          </p:nvPr>
        </p:nvSpPr>
        <p:spPr>
          <a:prstGeom prst="rect">
            <a:avLst/>
          </a:prstGeom>
        </p:spPr>
        <p:txBody>
          <a:bodyPr>
            <a:normAutofit/>
          </a:bodyPr>
          <a:lstStyle/>
          <a:p>
            <a:r>
              <a:rPr lang="en-US"/>
              <a:t>Any Questions?</a:t>
            </a:r>
          </a:p>
        </p:txBody>
      </p:sp>
    </p:spTree>
    <p:extLst>
      <p:ext uri="{BB962C8B-B14F-4D97-AF65-F5344CB8AC3E}">
        <p14:creationId xmlns:p14="http://schemas.microsoft.com/office/powerpoint/2010/main" val="255407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kumimoji="1" lang="ja-JP" altLang="en-US"/>
              <a:t>それあってますか？</a:t>
            </a:r>
          </a:p>
        </p:txBody>
      </p:sp>
    </p:spTree>
    <p:extLst>
      <p:ext uri="{BB962C8B-B14F-4D97-AF65-F5344CB8AC3E}">
        <p14:creationId xmlns:p14="http://schemas.microsoft.com/office/powerpoint/2010/main" val="39558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字幕 5">
            <a:extLst>
              <a:ext uri="{FF2B5EF4-FFF2-40B4-BE49-F238E27FC236}">
                <a16:creationId xmlns:a16="http://schemas.microsoft.com/office/drawing/2014/main" id="{09C41A71-DBD4-43CD-82F4-8D52509D91B2}"/>
              </a:ext>
            </a:extLst>
          </p:cNvPr>
          <p:cNvSpPr>
            <a:spLocks noGrp="1"/>
          </p:cNvSpPr>
          <p:nvPr>
            <p:ph type="subTitle" idx="1"/>
          </p:nvPr>
        </p:nvSpPr>
        <p:spPr/>
        <p:txBody>
          <a:bodyPr/>
          <a:lstStyle/>
          <a:p>
            <a:r>
              <a:rPr kumimoji="1" lang="ja-JP" altLang="en-US"/>
              <a:t>はい（当者比）</a:t>
            </a:r>
          </a:p>
        </p:txBody>
      </p:sp>
    </p:spTree>
    <p:extLst>
      <p:ext uri="{BB962C8B-B14F-4D97-AF65-F5344CB8AC3E}">
        <p14:creationId xmlns:p14="http://schemas.microsoft.com/office/powerpoint/2010/main" val="96068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23F3087-ADF2-46AA-85BB-1F3AF5AE5402}"/>
              </a:ext>
            </a:extLst>
          </p:cNvPr>
          <p:cNvSpPr>
            <a:spLocks noGrp="1"/>
          </p:cNvSpPr>
          <p:nvPr>
            <p:ph idx="1"/>
          </p:nvPr>
        </p:nvSpPr>
        <p:spPr/>
        <p:txBody>
          <a:bodyPr anchor="ctr"/>
          <a:lstStyle/>
          <a:p>
            <a:pPr marL="0" indent="0" algn="ctr">
              <a:buNone/>
            </a:pPr>
            <a:r>
              <a:rPr kumimoji="1" lang="en-US" altLang="ja-JP" sz="6000"/>
              <a:t> - The architecture rules are the same! -</a:t>
            </a:r>
          </a:p>
          <a:p>
            <a:pPr marL="0" indent="0" algn="ctr">
              <a:buNone/>
            </a:pPr>
            <a:r>
              <a:rPr kumimoji="1" lang="ja-JP" altLang="en-US"/>
              <a:t>（邦訳：アーキテクチャのルールはどれも同じである！）</a:t>
            </a:r>
            <a:endParaRPr kumimoji="1" lang="en-US" altLang="ja-JP"/>
          </a:p>
        </p:txBody>
      </p:sp>
      <p:sp>
        <p:nvSpPr>
          <p:cNvPr id="3" name="タイトル 2">
            <a:extLst>
              <a:ext uri="{FF2B5EF4-FFF2-40B4-BE49-F238E27FC236}">
                <a16:creationId xmlns:a16="http://schemas.microsoft.com/office/drawing/2014/main" id="{27893AAD-0611-42BC-8710-4DAE0A0A91FD}"/>
              </a:ext>
            </a:extLst>
          </p:cNvPr>
          <p:cNvSpPr>
            <a:spLocks noGrp="1"/>
          </p:cNvSpPr>
          <p:nvPr>
            <p:ph type="title"/>
          </p:nvPr>
        </p:nvSpPr>
        <p:spPr/>
        <p:txBody>
          <a:bodyPr/>
          <a:lstStyle/>
          <a:p>
            <a:r>
              <a:rPr kumimoji="1" lang="ja-JP" altLang="en-US"/>
              <a:t>著者は明言しています</a:t>
            </a:r>
          </a:p>
        </p:txBody>
      </p:sp>
    </p:spTree>
    <p:extLst>
      <p:ext uri="{BB962C8B-B14F-4D97-AF65-F5344CB8AC3E}">
        <p14:creationId xmlns:p14="http://schemas.microsoft.com/office/powerpoint/2010/main" val="1261854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87ADCCD-FC39-425F-9863-2ADA753F56EB}"/>
              </a:ext>
            </a:extLst>
          </p:cNvPr>
          <p:cNvSpPr>
            <a:spLocks noGrp="1"/>
          </p:cNvSpPr>
          <p:nvPr>
            <p:ph type="ctrTitle"/>
          </p:nvPr>
        </p:nvSpPr>
        <p:spPr/>
        <p:txBody>
          <a:bodyPr/>
          <a:lstStyle/>
          <a:p>
            <a:r>
              <a:rPr kumimoji="1" lang="en-US" altLang="ja-JP"/>
              <a:t>Easiest Clean Architecture</a:t>
            </a:r>
            <a:endParaRPr kumimoji="1" lang="ja-JP" altLang="en-US"/>
          </a:p>
        </p:txBody>
      </p:sp>
      <p:sp>
        <p:nvSpPr>
          <p:cNvPr id="6" name="字幕 5">
            <a:extLst>
              <a:ext uri="{FF2B5EF4-FFF2-40B4-BE49-F238E27FC236}">
                <a16:creationId xmlns:a16="http://schemas.microsoft.com/office/drawing/2014/main" id="{F2B18021-8AA2-47AC-B68F-627FFB2E6920}"/>
              </a:ext>
            </a:extLst>
          </p:cNvPr>
          <p:cNvSpPr>
            <a:spLocks noGrp="1"/>
          </p:cNvSpPr>
          <p:nvPr>
            <p:ph type="subTitle" idx="1"/>
          </p:nvPr>
        </p:nvSpPr>
        <p:spPr/>
        <p:txBody>
          <a:bodyPr/>
          <a:lstStyle/>
          <a:p>
            <a:r>
              <a:rPr kumimoji="1" lang="en-US" altLang="ja-JP"/>
              <a:t>Overview</a:t>
            </a:r>
            <a:endParaRPr kumimoji="1" lang="ja-JP" altLang="en-US"/>
          </a:p>
        </p:txBody>
      </p:sp>
    </p:spTree>
    <p:extLst>
      <p:ext uri="{BB962C8B-B14F-4D97-AF65-F5344CB8AC3E}">
        <p14:creationId xmlns:p14="http://schemas.microsoft.com/office/powerpoint/2010/main" val="1380459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9902655-6D96-4D79-8531-CAE79922CAAC}"/>
              </a:ext>
            </a:extLst>
          </p:cNvPr>
          <p:cNvSpPr>
            <a:spLocks noGrp="1"/>
          </p:cNvSpPr>
          <p:nvPr>
            <p:ph type="title"/>
          </p:nvPr>
        </p:nvSpPr>
        <p:spPr/>
        <p:txBody>
          <a:bodyPr/>
          <a:lstStyle/>
          <a:p>
            <a:r>
              <a:rPr kumimoji="1" lang="ja-JP" altLang="en-US"/>
              <a:t>すべてが同一アーキテクチャに帰結するとすれば</a:t>
            </a:r>
          </a:p>
        </p:txBody>
      </p:sp>
      <p:sp>
        <p:nvSpPr>
          <p:cNvPr id="2" name="テキスト プレースホルダー 1">
            <a:extLst>
              <a:ext uri="{FF2B5EF4-FFF2-40B4-BE49-F238E27FC236}">
                <a16:creationId xmlns:a16="http://schemas.microsoft.com/office/drawing/2014/main" id="{EF97ACA6-6986-45DA-9FEE-E8BDD6C325D4}"/>
              </a:ext>
            </a:extLst>
          </p:cNvPr>
          <p:cNvSpPr>
            <a:spLocks noGrp="1"/>
          </p:cNvSpPr>
          <p:nvPr>
            <p:ph type="body" sz="quarter" idx="12"/>
          </p:nvPr>
        </p:nvSpPr>
        <p:spPr>
          <a:xfrm>
            <a:off x="8007531" y="1647825"/>
            <a:ext cx="9955612" cy="4857406"/>
          </a:xfrm>
        </p:spPr>
        <p:txBody>
          <a:bodyPr>
            <a:normAutofit/>
          </a:bodyPr>
          <a:lstStyle/>
          <a:p>
            <a:r>
              <a:rPr kumimoji="1" lang="ja-JP" altLang="en-US"/>
              <a:t>以下は、あくまで一例であることは自明</a:t>
            </a:r>
            <a:endParaRPr kumimoji="1" lang="en-US" altLang="ja-JP"/>
          </a:p>
          <a:p>
            <a:endParaRPr kumimoji="1" lang="en-US" altLang="ja-JP" sz="3200"/>
          </a:p>
          <a:p>
            <a:pPr marL="742950" indent="-742950">
              <a:buFont typeface="Arial" panose="020B0604020202020204" pitchFamily="34" charset="0"/>
              <a:buChar char="•"/>
            </a:pPr>
            <a:r>
              <a:rPr kumimoji="1" lang="ja-JP" altLang="en-US" sz="3200"/>
              <a:t>レイヤーが</a:t>
            </a:r>
            <a:r>
              <a:rPr kumimoji="1" lang="en-US" altLang="ja-JP" sz="3200"/>
              <a:t>4</a:t>
            </a:r>
            <a:r>
              <a:rPr kumimoji="1" lang="ja-JP" altLang="en-US" sz="3200"/>
              <a:t>つ</a:t>
            </a:r>
            <a:r>
              <a:rPr kumimoji="1" lang="en-US" altLang="ja-JP" sz="3200" baseline="30000"/>
              <a:t>※1</a:t>
            </a:r>
          </a:p>
          <a:p>
            <a:pPr marL="742950" indent="-742950">
              <a:buFont typeface="Arial" panose="020B0604020202020204" pitchFamily="34" charset="0"/>
              <a:buChar char="•"/>
            </a:pPr>
            <a:r>
              <a:rPr kumimoji="1" lang="en-US" altLang="ja-JP" sz="3200"/>
              <a:t>UI</a:t>
            </a:r>
            <a:r>
              <a:rPr kumimoji="1" lang="ja-JP" altLang="en-US" sz="3200"/>
              <a:t>が</a:t>
            </a:r>
            <a:r>
              <a:rPr kumimoji="1" lang="en-US" altLang="ja-JP" sz="3200"/>
              <a:t>MVC</a:t>
            </a:r>
            <a:r>
              <a:rPr kumimoji="1" lang="ja-JP" altLang="en-US" sz="3200"/>
              <a:t>的である</a:t>
            </a:r>
            <a:endParaRPr kumimoji="1" lang="en-US" altLang="ja-JP" sz="3200"/>
          </a:p>
          <a:p>
            <a:pPr marL="742950" indent="-742950">
              <a:buFont typeface="Arial" panose="020B0604020202020204" pitchFamily="34" charset="0"/>
              <a:buChar char="•"/>
            </a:pPr>
            <a:r>
              <a:rPr kumimoji="1" lang="en-US" altLang="ja-JP" sz="3200"/>
              <a:t>Web</a:t>
            </a:r>
            <a:r>
              <a:rPr kumimoji="1" lang="ja-JP" altLang="en-US" sz="3200"/>
              <a:t>限定</a:t>
            </a:r>
            <a:endParaRPr kumimoji="1" lang="en-US" altLang="ja-JP" sz="3200"/>
          </a:p>
          <a:p>
            <a:pPr marL="742950" indent="-742950">
              <a:buFont typeface="Arial" panose="020B0604020202020204" pitchFamily="34" charset="0"/>
              <a:buChar char="•"/>
            </a:pPr>
            <a:r>
              <a:rPr kumimoji="1" lang="en-US" altLang="ja-JP" sz="3200"/>
              <a:t>Output</a:t>
            </a:r>
            <a:r>
              <a:rPr kumimoji="1" lang="ja-JP" altLang="en-US" sz="3200"/>
              <a:t> </a:t>
            </a:r>
            <a:r>
              <a:rPr kumimoji="1" lang="en-US" altLang="ja-JP" sz="3200"/>
              <a:t>Port</a:t>
            </a:r>
            <a:r>
              <a:rPr kumimoji="1" lang="ja-JP" altLang="en-US" sz="3200"/>
              <a:t>は</a:t>
            </a:r>
            <a:r>
              <a:rPr kumimoji="1" lang="en-US" altLang="ja-JP" sz="3200"/>
              <a:t>Use</a:t>
            </a:r>
            <a:r>
              <a:rPr kumimoji="1" lang="ja-JP" altLang="en-US" sz="3200"/>
              <a:t> </a:t>
            </a:r>
            <a:r>
              <a:rPr kumimoji="1" lang="en-US" altLang="ja-JP" sz="3200"/>
              <a:t>Case</a:t>
            </a:r>
            <a:r>
              <a:rPr kumimoji="1" lang="ja-JP" altLang="en-US" sz="3200"/>
              <a:t>との間「だけ」にある</a:t>
            </a:r>
            <a:r>
              <a:rPr kumimoji="1" lang="en-US" altLang="ja-JP" sz="3200" baseline="30000"/>
              <a:t>※2</a:t>
            </a:r>
          </a:p>
          <a:p>
            <a:pPr marL="742950" indent="-742950">
              <a:buFont typeface="Arial" panose="020B0604020202020204" pitchFamily="34" charset="0"/>
              <a:buChar char="•"/>
            </a:pPr>
            <a:r>
              <a:rPr kumimoji="1" lang="ja-JP" altLang="en-US" sz="3200"/>
              <a:t>などなど</a:t>
            </a:r>
            <a:endParaRPr kumimoji="1" lang="en-US" altLang="ja-JP"/>
          </a:p>
        </p:txBody>
      </p:sp>
      <p:pic>
        <p:nvPicPr>
          <p:cNvPr id="6" name="コンテンツ プレースホルダー 5">
            <a:extLst>
              <a:ext uri="{FF2B5EF4-FFF2-40B4-BE49-F238E27FC236}">
                <a16:creationId xmlns:a16="http://schemas.microsoft.com/office/drawing/2014/main" id="{819D1135-7735-4359-8A65-B86F5CF50768}"/>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79443" y="1647825"/>
            <a:ext cx="7673975" cy="5538788"/>
          </a:xfrm>
          <a:prstGeom prst="rect">
            <a:avLst/>
          </a:prstGeom>
        </p:spPr>
      </p:pic>
      <p:sp>
        <p:nvSpPr>
          <p:cNvPr id="7" name="コンテンツ プレースホルダー 1">
            <a:extLst>
              <a:ext uri="{FF2B5EF4-FFF2-40B4-BE49-F238E27FC236}">
                <a16:creationId xmlns:a16="http://schemas.microsoft.com/office/drawing/2014/main" id="{5F21E7E4-B050-4C1A-AE34-90012149207A}"/>
              </a:ext>
            </a:extLst>
          </p:cNvPr>
          <p:cNvSpPr txBox="1">
            <a:spLocks/>
          </p:cNvSpPr>
          <p:nvPr/>
        </p:nvSpPr>
        <p:spPr>
          <a:xfrm>
            <a:off x="8714114" y="8383942"/>
            <a:ext cx="9573886" cy="1259651"/>
          </a:xfrm>
          <a:prstGeom prst="rect">
            <a:avLst/>
          </a:prstGeom>
        </p:spPr>
        <p:txBody>
          <a:bodyPr anchor="b"/>
          <a:lstStyle>
            <a:lvl1pPr marL="342900" indent="-342900" algn="l" defTabSz="1371600" rtl="0" eaLnBrk="1" latinLnBrk="0" hangingPunct="1">
              <a:lnSpc>
                <a:spcPct val="90000"/>
              </a:lnSpc>
              <a:spcBef>
                <a:spcPts val="1500"/>
              </a:spcBef>
              <a:buFont typeface="Wingdings" panose="05000000000000000000" pitchFamily="2" charset="2"/>
              <a:buChar char=""/>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kumimoji="1" lang="en-US" altLang="ja-JP">
                <a:latin typeface="M+ 1c light" panose="020B0403020203020207" pitchFamily="50" charset="-128"/>
                <a:ea typeface="M+ 1c light" panose="020B0403020203020207" pitchFamily="50" charset="-128"/>
                <a:cs typeface="M+ 1c light" panose="020B0403020203020207" pitchFamily="50" charset="-128"/>
              </a:rPr>
              <a:t>※1</a:t>
            </a:r>
            <a:r>
              <a:rPr kumimoji="1" lang="ja-JP" altLang="en-US">
                <a:latin typeface="M+ 1c light" panose="020B0403020203020207" pitchFamily="50" charset="-128"/>
                <a:ea typeface="M+ 1c light" panose="020B0403020203020207" pitchFamily="50" charset="-128"/>
                <a:cs typeface="M+ 1c light" panose="020B0403020203020207" pitchFamily="50" charset="-128"/>
              </a:rPr>
              <a:t> とは限らないと書籍にも明記されている</a:t>
            </a:r>
            <a:endParaRPr kumimoji="1" lang="en-US" altLang="ja-JP">
              <a:latin typeface="M+ 1c light" panose="020B0403020203020207" pitchFamily="50" charset="-128"/>
              <a:ea typeface="M+ 1c light" panose="020B0403020203020207" pitchFamily="50" charset="-128"/>
              <a:cs typeface="M+ 1c light" panose="020B0403020203020207" pitchFamily="50" charset="-128"/>
            </a:endParaRPr>
          </a:p>
          <a:p>
            <a:pPr marL="0" indent="0">
              <a:buFont typeface="Wingdings" panose="05000000000000000000" pitchFamily="2" charset="2"/>
              <a:buNone/>
            </a:pPr>
            <a:r>
              <a:rPr kumimoji="1" lang="en-US" altLang="ja-JP">
                <a:latin typeface="M+ 1c light" panose="020B0403020203020207" pitchFamily="50" charset="-128"/>
                <a:ea typeface="M+ 1c light" panose="020B0403020203020207" pitchFamily="50" charset="-128"/>
                <a:cs typeface="M+ 1c light" panose="020B0403020203020207" pitchFamily="50" charset="-128"/>
              </a:rPr>
              <a:t>※2</a:t>
            </a:r>
            <a:r>
              <a:rPr kumimoji="1" lang="ja-JP" altLang="en-US">
                <a:latin typeface="M+ 1c light" panose="020B0403020203020207" pitchFamily="50" charset="-128"/>
                <a:ea typeface="M+ 1c light" panose="020B0403020203020207" pitchFamily="50" charset="-128"/>
                <a:cs typeface="M+ 1c light" panose="020B0403020203020207" pitchFamily="50" charset="-128"/>
              </a:rPr>
              <a:t> </a:t>
            </a:r>
            <a:r>
              <a:rPr kumimoji="1" lang="en-US" altLang="ja-JP">
                <a:latin typeface="M+ 1c light" panose="020B0403020203020207" pitchFamily="50" charset="-128"/>
                <a:ea typeface="M+ 1c light" panose="020B0403020203020207" pitchFamily="50" charset="-128"/>
                <a:cs typeface="M+ 1c light" panose="020B0403020203020207" pitchFamily="50" charset="-128"/>
              </a:rPr>
              <a:t>event</a:t>
            </a:r>
            <a:r>
              <a:rPr kumimoji="1" lang="ja-JP" altLang="en-US">
                <a:latin typeface="M+ 1c light" panose="020B0403020203020207" pitchFamily="50" charset="-128"/>
                <a:ea typeface="M+ 1c light" panose="020B0403020203020207" pitchFamily="50" charset="-128"/>
                <a:cs typeface="M+ 1c light" panose="020B0403020203020207" pitchFamily="50" charset="-128"/>
              </a:rPr>
              <a:t>みたいな</a:t>
            </a:r>
            <a:r>
              <a:rPr kumimoji="1" lang="en-US" altLang="ja-JP">
                <a:latin typeface="M+ 1c light" panose="020B0403020203020207" pitchFamily="50" charset="-128"/>
                <a:ea typeface="M+ 1c light" panose="020B0403020203020207" pitchFamily="50" charset="-128"/>
                <a:cs typeface="M+ 1c light" panose="020B0403020203020207" pitchFamily="50" charset="-128"/>
              </a:rPr>
              <a:t>Pub/Sub</a:t>
            </a:r>
            <a:r>
              <a:rPr kumimoji="1" lang="ja-JP" altLang="en-US">
                <a:latin typeface="M+ 1c light" panose="020B0403020203020207" pitchFamily="50" charset="-128"/>
                <a:ea typeface="M+ 1c light" panose="020B0403020203020207" pitchFamily="50" charset="-128"/>
                <a:cs typeface="M+ 1c light" panose="020B0403020203020207" pitchFamily="50" charset="-128"/>
              </a:rPr>
              <a:t>が</a:t>
            </a:r>
            <a:r>
              <a:rPr kumimoji="1" lang="en-US" altLang="ja-JP">
                <a:latin typeface="M+ 1c light" panose="020B0403020203020207" pitchFamily="50" charset="-128"/>
                <a:ea typeface="M+ 1c light" panose="020B0403020203020207" pitchFamily="50" charset="-128"/>
                <a:cs typeface="M+ 1c light" panose="020B0403020203020207" pitchFamily="50" charset="-128"/>
              </a:rPr>
              <a:t>Use</a:t>
            </a:r>
            <a:r>
              <a:rPr kumimoji="1" lang="ja-JP" altLang="en-US">
                <a:latin typeface="M+ 1c light" panose="020B0403020203020207" pitchFamily="50" charset="-128"/>
                <a:ea typeface="M+ 1c light" panose="020B0403020203020207" pitchFamily="50" charset="-128"/>
                <a:cs typeface="M+ 1c light" panose="020B0403020203020207" pitchFamily="50" charset="-128"/>
              </a:rPr>
              <a:t> </a:t>
            </a:r>
            <a:r>
              <a:rPr kumimoji="1" lang="en-US" altLang="ja-JP">
                <a:latin typeface="M+ 1c light" panose="020B0403020203020207" pitchFamily="50" charset="-128"/>
                <a:ea typeface="M+ 1c light" panose="020B0403020203020207" pitchFamily="50" charset="-128"/>
                <a:cs typeface="M+ 1c light" panose="020B0403020203020207" pitchFamily="50" charset="-128"/>
              </a:rPr>
              <a:t>Case</a:t>
            </a:r>
            <a:r>
              <a:rPr kumimoji="1" lang="ja-JP" altLang="en-US">
                <a:latin typeface="M+ 1c light" panose="020B0403020203020207" pitchFamily="50" charset="-128"/>
                <a:ea typeface="M+ 1c light" panose="020B0403020203020207" pitchFamily="50" charset="-128"/>
                <a:cs typeface="M+ 1c light" panose="020B0403020203020207" pitchFamily="50" charset="-128"/>
              </a:rPr>
              <a:t>限定じゃ困っちゃう</a:t>
            </a:r>
          </a:p>
        </p:txBody>
      </p:sp>
    </p:spTree>
    <p:extLst>
      <p:ext uri="{BB962C8B-B14F-4D97-AF65-F5344CB8AC3E}">
        <p14:creationId xmlns:p14="http://schemas.microsoft.com/office/powerpoint/2010/main" val="108732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2CB31D-FFD3-451F-A8AC-8BA0B6FA9A57}"/>
              </a:ext>
            </a:extLst>
          </p:cNvPr>
          <p:cNvSpPr>
            <a:spLocks noGrp="1"/>
          </p:cNvSpPr>
          <p:nvPr>
            <p:ph type="title"/>
          </p:nvPr>
        </p:nvSpPr>
        <p:spPr/>
        <p:txBody>
          <a:bodyPr/>
          <a:lstStyle/>
          <a:p>
            <a:r>
              <a:rPr kumimoji="1" lang="ja-JP" altLang="en-US"/>
              <a:t>あくまで例示であると取れる記載もある</a:t>
            </a:r>
          </a:p>
        </p:txBody>
      </p:sp>
      <p:sp>
        <p:nvSpPr>
          <p:cNvPr id="3" name="テキスト プレースホルダー 2">
            <a:extLst>
              <a:ext uri="{FF2B5EF4-FFF2-40B4-BE49-F238E27FC236}">
                <a16:creationId xmlns:a16="http://schemas.microsoft.com/office/drawing/2014/main" id="{28AFD875-7228-452F-BD2A-514FEF79ED0F}"/>
              </a:ext>
            </a:extLst>
          </p:cNvPr>
          <p:cNvSpPr>
            <a:spLocks noGrp="1"/>
          </p:cNvSpPr>
          <p:nvPr>
            <p:ph type="body" sz="quarter" idx="12"/>
          </p:nvPr>
        </p:nvSpPr>
        <p:spPr>
          <a:xfrm>
            <a:off x="879893" y="1663316"/>
            <a:ext cx="16441949" cy="7853483"/>
          </a:xfrm>
        </p:spPr>
        <p:txBody>
          <a:bodyPr/>
          <a:lstStyle/>
          <a:p>
            <a:r>
              <a:rPr kumimoji="1" lang="en-US" altLang="ja-JP"/>
              <a:t>Clean</a:t>
            </a:r>
            <a:r>
              <a:rPr kumimoji="1" lang="ja-JP" altLang="en-US"/>
              <a:t> </a:t>
            </a:r>
            <a:r>
              <a:rPr kumimoji="1" lang="en-US" altLang="ja-JP"/>
              <a:t>Architecture</a:t>
            </a:r>
            <a:r>
              <a:rPr kumimoji="1" lang="ja-JP" altLang="en-US"/>
              <a:t>説明の冒頭に、著名なアーキテクチャ（</a:t>
            </a:r>
            <a:r>
              <a:rPr kumimoji="1" lang="en-US" altLang="ja-JP"/>
              <a:t>Hexagonal,</a:t>
            </a:r>
            <a:r>
              <a:rPr kumimoji="1" lang="ja-JP" altLang="en-US"/>
              <a:t> </a:t>
            </a:r>
            <a:r>
              <a:rPr kumimoji="1" lang="en-US" altLang="ja-JP"/>
              <a:t>Onion,</a:t>
            </a:r>
            <a:r>
              <a:rPr kumimoji="1" lang="ja-JP" altLang="en-US"/>
              <a:t> </a:t>
            </a:r>
            <a:r>
              <a:rPr kumimoji="1" lang="en-US" altLang="ja-JP"/>
              <a:t>etc...</a:t>
            </a:r>
            <a:r>
              <a:rPr kumimoji="1" lang="ja-JP" altLang="en-US"/>
              <a:t>）には類似の共通点が見られるとある。</a:t>
            </a:r>
            <a:endParaRPr kumimoji="1" lang="en-US" altLang="ja-JP"/>
          </a:p>
          <a:p>
            <a:r>
              <a:rPr kumimoji="1" lang="ja-JP" altLang="en-US"/>
              <a:t>そして続けてこう記載されている。</a:t>
            </a:r>
            <a:endParaRPr kumimoji="1" lang="en-US" altLang="ja-JP" sz="2400"/>
          </a:p>
        </p:txBody>
      </p:sp>
      <p:sp>
        <p:nvSpPr>
          <p:cNvPr id="4" name="フローチャート: 処理 3">
            <a:extLst>
              <a:ext uri="{FF2B5EF4-FFF2-40B4-BE49-F238E27FC236}">
                <a16:creationId xmlns:a16="http://schemas.microsoft.com/office/drawing/2014/main" id="{69FFB7E3-BA06-4A32-ACA1-A48F4A297044}"/>
              </a:ext>
            </a:extLst>
          </p:cNvPr>
          <p:cNvSpPr/>
          <p:nvPr/>
        </p:nvSpPr>
        <p:spPr>
          <a:xfrm>
            <a:off x="879892" y="3933372"/>
            <a:ext cx="16441949" cy="3091543"/>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marL="342900" lvl="1" indent="0">
              <a:buNone/>
            </a:pPr>
            <a:r>
              <a:rPr kumimoji="1" lang="en-US" altLang="ja-JP" sz="3200">
                <a:latin typeface="M+ 1c light" panose="020B0403020203020207" pitchFamily="50" charset="-128"/>
                <a:ea typeface="M+ 1c light" panose="020B0403020203020207" pitchFamily="50" charset="-128"/>
                <a:cs typeface="M+ 1c light" panose="020B0403020203020207" pitchFamily="50" charset="-128"/>
              </a:rPr>
              <a:t>The diagram in Figure is an attempt at integrating all these architectures into a single actionable idea.</a:t>
            </a:r>
          </a:p>
          <a:p>
            <a:pPr marL="342900" lvl="1" indent="0">
              <a:buNone/>
            </a:pPr>
            <a:r>
              <a:rPr kumimoji="1" lang="ja-JP" altLang="en-US" sz="3200">
                <a:latin typeface="M+ 1c light" panose="020B0403020203020207" pitchFamily="50" charset="-128"/>
                <a:ea typeface="M+ 1c light" panose="020B0403020203020207" pitchFamily="50" charset="-128"/>
                <a:cs typeface="M+ 1c light" panose="020B0403020203020207" pitchFamily="50" charset="-128"/>
              </a:rPr>
              <a:t>（邦訳：図は、これらのすべてのアーキテクチャを単一の実行可能なアイデアに統合したものである。）</a:t>
            </a:r>
            <a:endParaRPr kumimoji="1" lang="en-US" altLang="ja-JP" sz="3200">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10692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819D1135-7735-4359-8A65-B86F5CF507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139" y="1370395"/>
            <a:ext cx="8941721" cy="6452539"/>
          </a:xfrm>
        </p:spPr>
      </p:pic>
      <p:sp>
        <p:nvSpPr>
          <p:cNvPr id="4" name="タイトル 3">
            <a:extLst>
              <a:ext uri="{FF2B5EF4-FFF2-40B4-BE49-F238E27FC236}">
                <a16:creationId xmlns:a16="http://schemas.microsoft.com/office/drawing/2014/main" id="{79902655-6D96-4D79-8531-CAE79922CAAC}"/>
              </a:ext>
            </a:extLst>
          </p:cNvPr>
          <p:cNvSpPr>
            <a:spLocks noGrp="1"/>
          </p:cNvSpPr>
          <p:nvPr>
            <p:ph type="title"/>
          </p:nvPr>
        </p:nvSpPr>
        <p:spPr/>
        <p:txBody>
          <a:bodyPr/>
          <a:lstStyle/>
          <a:p>
            <a:r>
              <a:rPr kumimoji="1" lang="ja-JP" altLang="en-US"/>
              <a:t>この図は・・・</a:t>
            </a:r>
          </a:p>
        </p:txBody>
      </p:sp>
      <p:sp>
        <p:nvSpPr>
          <p:cNvPr id="10" name="テキスト ボックス 9">
            <a:extLst>
              <a:ext uri="{FF2B5EF4-FFF2-40B4-BE49-F238E27FC236}">
                <a16:creationId xmlns:a16="http://schemas.microsoft.com/office/drawing/2014/main" id="{B934CED3-C36C-4999-AE3A-AA83F8789D7D}"/>
              </a:ext>
            </a:extLst>
          </p:cNvPr>
          <p:cNvSpPr txBox="1"/>
          <p:nvPr/>
        </p:nvSpPr>
        <p:spPr>
          <a:xfrm>
            <a:off x="637086" y="7954078"/>
            <a:ext cx="17005200" cy="1938992"/>
          </a:xfrm>
          <a:prstGeom prst="rect">
            <a:avLst/>
          </a:prstGeom>
          <a:noFill/>
        </p:spPr>
        <p:txBody>
          <a:bodyPr wrap="square" rtlCol="0">
            <a:spAutoFit/>
          </a:bodyPr>
          <a:lstStyle/>
          <a:p>
            <a:r>
              <a:rPr kumimoji="1" lang="ja-JP" altLang="en-US" sz="4000">
                <a:latin typeface="M+ 1c light" panose="020B0403020203020207" pitchFamily="50" charset="-128"/>
                <a:ea typeface="M+ 1c light" panose="020B0403020203020207" pitchFamily="50" charset="-128"/>
                <a:cs typeface="M+ 1c light" panose="020B0403020203020207" pitchFamily="50" charset="-128"/>
              </a:rPr>
              <a:t>全てのアーキテクチャは</a:t>
            </a:r>
            <a:r>
              <a:rPr kumimoji="1" lang="en-US" altLang="ja-JP" sz="4000">
                <a:latin typeface="M+ 1c light" panose="020B0403020203020207" pitchFamily="50" charset="-128"/>
                <a:ea typeface="M+ 1c light" panose="020B0403020203020207" pitchFamily="50" charset="-128"/>
                <a:cs typeface="M+ 1c light" panose="020B0403020203020207" pitchFamily="50" charset="-128"/>
              </a:rPr>
              <a:t>Clean</a:t>
            </a:r>
            <a:r>
              <a:rPr kumimoji="1" lang="ja-JP" altLang="en-US" sz="4000">
                <a:latin typeface="M+ 1c light" panose="020B0403020203020207" pitchFamily="50" charset="-128"/>
                <a:ea typeface="M+ 1c light" panose="020B0403020203020207" pitchFamily="50" charset="-128"/>
                <a:cs typeface="M+ 1c light" panose="020B0403020203020207" pitchFamily="50" charset="-128"/>
              </a:rPr>
              <a:t> </a:t>
            </a:r>
            <a:r>
              <a:rPr kumimoji="1" lang="en-US" altLang="ja-JP" sz="4000">
                <a:latin typeface="M+ 1c light" panose="020B0403020203020207" pitchFamily="50" charset="-128"/>
                <a:ea typeface="M+ 1c light" panose="020B0403020203020207" pitchFamily="50" charset="-128"/>
                <a:cs typeface="M+ 1c light" panose="020B0403020203020207" pitchFamily="50" charset="-128"/>
              </a:rPr>
              <a:t>Architecture</a:t>
            </a:r>
            <a:r>
              <a:rPr kumimoji="1" lang="ja-JP" altLang="en-US" sz="4000">
                <a:latin typeface="M+ 1c light" panose="020B0403020203020207" pitchFamily="50" charset="-128"/>
                <a:ea typeface="M+ 1c light" panose="020B0403020203020207" pitchFamily="50" charset="-128"/>
                <a:cs typeface="M+ 1c light" panose="020B0403020203020207" pitchFamily="50" charset="-128"/>
              </a:rPr>
              <a:t>で説明可能であることを</a:t>
            </a:r>
            <a:r>
              <a:rPr kumimoji="1" lang="ja-JP" altLang="en-US" sz="4000">
                <a:solidFill>
                  <a:srgbClr val="C00000"/>
                </a:solidFill>
                <a:latin typeface="M+ 1c light" panose="020B0403020203020207" pitchFamily="50" charset="-128"/>
                <a:ea typeface="M+ 1c light" panose="020B0403020203020207" pitchFamily="50" charset="-128"/>
                <a:cs typeface="M+ 1c light" panose="020B0403020203020207" pitchFamily="50" charset="-128"/>
              </a:rPr>
              <a:t>例示</a:t>
            </a:r>
            <a:r>
              <a:rPr kumimoji="1" lang="ja-JP" altLang="en-US" sz="4000">
                <a:latin typeface="M+ 1c light" panose="020B0403020203020207" pitchFamily="50" charset="-128"/>
                <a:ea typeface="M+ 1c light" panose="020B0403020203020207" pitchFamily="50" charset="-128"/>
                <a:cs typeface="M+ 1c light" panose="020B0403020203020207" pitchFamily="50" charset="-128"/>
              </a:rPr>
              <a:t>したモデル。</a:t>
            </a:r>
            <a:endParaRPr kumimoji="1" lang="en-US" altLang="ja-JP" sz="4000">
              <a:latin typeface="M+ 1c light" panose="020B0403020203020207" pitchFamily="50" charset="-128"/>
              <a:ea typeface="M+ 1c light" panose="020B0403020203020207" pitchFamily="50" charset="-128"/>
              <a:cs typeface="M+ 1c light" panose="020B0403020203020207" pitchFamily="50" charset="-128"/>
            </a:endParaRPr>
          </a:p>
          <a:p>
            <a:r>
              <a:rPr kumimoji="1" lang="en-US" altLang="ja-JP" sz="4000">
                <a:latin typeface="M+ 1c light" panose="020B0403020203020207" pitchFamily="50" charset="-128"/>
                <a:ea typeface="M+ 1c light" panose="020B0403020203020207" pitchFamily="50" charset="-128"/>
                <a:cs typeface="M+ 1c light" panose="020B0403020203020207" pitchFamily="50" charset="-128"/>
              </a:rPr>
              <a:t>Clean</a:t>
            </a:r>
            <a:r>
              <a:rPr kumimoji="1" lang="ja-JP" altLang="en-US" sz="4000">
                <a:latin typeface="M+ 1c light" panose="020B0403020203020207" pitchFamily="50" charset="-128"/>
                <a:ea typeface="M+ 1c light" panose="020B0403020203020207" pitchFamily="50" charset="-128"/>
                <a:cs typeface="M+ 1c light" panose="020B0403020203020207" pitchFamily="50" charset="-128"/>
              </a:rPr>
              <a:t> </a:t>
            </a:r>
            <a:r>
              <a:rPr kumimoji="1" lang="en-US" altLang="ja-JP" sz="4000">
                <a:latin typeface="M+ 1c light" panose="020B0403020203020207" pitchFamily="50" charset="-128"/>
                <a:ea typeface="M+ 1c light" panose="020B0403020203020207" pitchFamily="50" charset="-128"/>
                <a:cs typeface="M+ 1c light" panose="020B0403020203020207" pitchFamily="50" charset="-128"/>
              </a:rPr>
              <a:t>Architecture</a:t>
            </a:r>
            <a:r>
              <a:rPr kumimoji="1" lang="ja-JP" altLang="en-US" sz="4000">
                <a:latin typeface="M+ 1c light" panose="020B0403020203020207" pitchFamily="50" charset="-128"/>
                <a:ea typeface="M+ 1c light" panose="020B0403020203020207" pitchFamily="50" charset="-128"/>
                <a:cs typeface="M+ 1c light" panose="020B0403020203020207" pitchFamily="50" charset="-128"/>
              </a:rPr>
              <a:t>を採用したソフトウェアの</a:t>
            </a:r>
            <a:r>
              <a:rPr kumimoji="1" lang="ja-JP" altLang="en-US" sz="4000">
                <a:solidFill>
                  <a:srgbClr val="C00000"/>
                </a:solidFill>
                <a:latin typeface="M+ 1c light" panose="020B0403020203020207" pitchFamily="50" charset="-128"/>
                <a:ea typeface="M+ 1c light" panose="020B0403020203020207" pitchFamily="50" charset="-128"/>
                <a:cs typeface="M+ 1c light" panose="020B0403020203020207" pitchFamily="50" charset="-128"/>
              </a:rPr>
              <a:t>具体例の一つ</a:t>
            </a:r>
            <a:r>
              <a:rPr kumimoji="1" lang="ja-JP" altLang="en-US" sz="4000">
                <a:latin typeface="M+ 1c light" panose="020B0403020203020207" pitchFamily="50" charset="-128"/>
                <a:ea typeface="M+ 1c light" panose="020B0403020203020207" pitchFamily="50" charset="-128"/>
                <a:cs typeface="M+ 1c light" panose="020B0403020203020207" pitchFamily="50" charset="-128"/>
              </a:rPr>
              <a:t>にすぎない</a:t>
            </a:r>
            <a:endParaRPr kumimoji="1" lang="ja-JP" altLang="en-US" sz="40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3802894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23F3087-ADF2-46AA-85BB-1F3AF5AE5402}"/>
              </a:ext>
            </a:extLst>
          </p:cNvPr>
          <p:cNvSpPr>
            <a:spLocks noGrp="1"/>
          </p:cNvSpPr>
          <p:nvPr>
            <p:ph idx="1"/>
          </p:nvPr>
        </p:nvSpPr>
        <p:spPr>
          <a:xfrm>
            <a:off x="3417297" y="3364941"/>
            <a:ext cx="11444777" cy="6452824"/>
          </a:xfrm>
        </p:spPr>
        <p:txBody>
          <a:bodyPr anchor="ctr"/>
          <a:lstStyle/>
          <a:p>
            <a:pPr marL="0" indent="0" algn="ctr">
              <a:buNone/>
            </a:pPr>
            <a:r>
              <a:rPr kumimoji="1" lang="ja-JP" altLang="en-US" sz="5400"/>
              <a:t>どんなソフトウェアにも適用可能な</a:t>
            </a:r>
            <a:endParaRPr kumimoji="1" lang="en-US" altLang="ja-JP" sz="5400"/>
          </a:p>
          <a:p>
            <a:pPr marL="0" indent="0" algn="ctr">
              <a:buNone/>
            </a:pPr>
            <a:r>
              <a:rPr kumimoji="1" lang="ja-JP" altLang="en-US" sz="5400"/>
              <a:t>普遍的なアーキテクチャである</a:t>
            </a:r>
            <a:endParaRPr kumimoji="1" lang="en-US" altLang="ja-JP" sz="5400"/>
          </a:p>
          <a:p>
            <a:pPr marL="0" indent="0" algn="ctr">
              <a:buNone/>
            </a:pPr>
            <a:endParaRPr kumimoji="1" lang="en-US" altLang="ja-JP" sz="5400"/>
          </a:p>
          <a:p>
            <a:pPr marL="0" indent="0" algn="ctr">
              <a:buNone/>
            </a:pPr>
            <a:endParaRPr kumimoji="1" lang="en-US" altLang="ja-JP" sz="5400"/>
          </a:p>
          <a:p>
            <a:pPr marL="0" indent="0">
              <a:buNone/>
            </a:pPr>
            <a:r>
              <a:rPr kumimoji="1" lang="ja-JP" altLang="en-US" sz="2800"/>
              <a:t>だって↓だって言うし</a:t>
            </a:r>
            <a:endParaRPr kumimoji="1" lang="en-US" altLang="ja-JP" sz="2800"/>
          </a:p>
          <a:p>
            <a:pPr marL="0" indent="0">
              <a:buNone/>
            </a:pPr>
            <a:r>
              <a:rPr kumimoji="1" lang="en-US" altLang="ja-JP" sz="2800"/>
              <a:t> - The architecture rules are the same! -</a:t>
            </a:r>
          </a:p>
          <a:p>
            <a:pPr marL="0" indent="0">
              <a:buNone/>
            </a:pPr>
            <a:r>
              <a:rPr kumimoji="1" lang="ja-JP" altLang="en-US" sz="2800"/>
              <a:t>（邦訳：アーキテクチャのルールはどれも同じである！）</a:t>
            </a:r>
            <a:endParaRPr kumimoji="1" lang="en-US" altLang="ja-JP" sz="2800"/>
          </a:p>
        </p:txBody>
      </p:sp>
      <p:sp>
        <p:nvSpPr>
          <p:cNvPr id="3" name="タイトル 2">
            <a:extLst>
              <a:ext uri="{FF2B5EF4-FFF2-40B4-BE49-F238E27FC236}">
                <a16:creationId xmlns:a16="http://schemas.microsoft.com/office/drawing/2014/main" id="{27893AAD-0611-42BC-8710-4DAE0A0A91FD}"/>
              </a:ext>
            </a:extLst>
          </p:cNvPr>
          <p:cNvSpPr>
            <a:spLocks noGrp="1"/>
          </p:cNvSpPr>
          <p:nvPr>
            <p:ph type="title"/>
          </p:nvPr>
        </p:nvSpPr>
        <p:spPr/>
        <p:txBody>
          <a:bodyPr/>
          <a:lstStyle/>
          <a:p>
            <a:r>
              <a:rPr kumimoji="1" lang="en-US" altLang="ja-JP"/>
              <a:t>Clean</a:t>
            </a:r>
            <a:r>
              <a:rPr kumimoji="1" lang="ja-JP" altLang="en-US"/>
              <a:t> </a:t>
            </a:r>
            <a:r>
              <a:rPr kumimoji="1" lang="en-US" altLang="ja-JP"/>
              <a:t>Architecture</a:t>
            </a:r>
            <a:r>
              <a:rPr kumimoji="1" lang="ja-JP" altLang="en-US"/>
              <a:t>とは</a:t>
            </a:r>
          </a:p>
        </p:txBody>
      </p:sp>
    </p:spTree>
    <p:extLst>
      <p:ext uri="{BB962C8B-B14F-4D97-AF65-F5344CB8AC3E}">
        <p14:creationId xmlns:p14="http://schemas.microsoft.com/office/powerpoint/2010/main" val="325038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A1CF94A-0D62-473D-8DA3-0E1A3592EDB2}"/>
              </a:ext>
            </a:extLst>
          </p:cNvPr>
          <p:cNvSpPr>
            <a:spLocks noGrp="1"/>
          </p:cNvSpPr>
          <p:nvPr>
            <p:ph idx="1"/>
          </p:nvPr>
        </p:nvSpPr>
        <p:spPr>
          <a:xfrm>
            <a:off x="3003874" y="1511013"/>
            <a:ext cx="12271624" cy="7726196"/>
          </a:xfrm>
        </p:spPr>
        <p:txBody>
          <a:bodyPr anchor="ctr"/>
          <a:lstStyle/>
          <a:p>
            <a:pPr marL="0" indent="0" algn="ctr">
              <a:buNone/>
            </a:pPr>
            <a:r>
              <a:rPr kumimoji="1" lang="ja-JP" altLang="en-US" sz="5400"/>
              <a:t>クリーンアーキテクチャを採用しないという選択肢は「基本的には」無い</a:t>
            </a:r>
          </a:p>
        </p:txBody>
      </p:sp>
      <p:sp>
        <p:nvSpPr>
          <p:cNvPr id="3" name="タイトル 2">
            <a:extLst>
              <a:ext uri="{FF2B5EF4-FFF2-40B4-BE49-F238E27FC236}">
                <a16:creationId xmlns:a16="http://schemas.microsoft.com/office/drawing/2014/main" id="{FA1D91BF-B997-4D8C-90A0-BE5FAC05380A}"/>
              </a:ext>
            </a:extLst>
          </p:cNvPr>
          <p:cNvSpPr>
            <a:spLocks noGrp="1"/>
          </p:cNvSpPr>
          <p:nvPr>
            <p:ph type="title"/>
          </p:nvPr>
        </p:nvSpPr>
        <p:spPr/>
        <p:txBody>
          <a:bodyPr/>
          <a:lstStyle/>
          <a:p>
            <a:r>
              <a:rPr kumimoji="1" lang="ja-JP" altLang="en-US"/>
              <a:t>誤解を恐れず言えば・・・</a:t>
            </a:r>
          </a:p>
        </p:txBody>
      </p:sp>
    </p:spTree>
    <p:extLst>
      <p:ext uri="{BB962C8B-B14F-4D97-AF65-F5344CB8AC3E}">
        <p14:creationId xmlns:p14="http://schemas.microsoft.com/office/powerpoint/2010/main" val="1615495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a:t>Easiest Clean Architecture</a:t>
            </a:r>
            <a:endParaRPr kumimoji="1" lang="ja-JP" altLang="en-US"/>
          </a:p>
        </p:txBody>
      </p:sp>
      <p:sp>
        <p:nvSpPr>
          <p:cNvPr id="3" name="サブタイトル 2"/>
          <p:cNvSpPr>
            <a:spLocks noGrp="1"/>
          </p:cNvSpPr>
          <p:nvPr>
            <p:ph type="subTitle" idx="1"/>
          </p:nvPr>
        </p:nvSpPr>
        <p:spPr/>
        <p:txBody>
          <a:bodyPr/>
          <a:lstStyle/>
          <a:p>
            <a:r>
              <a:rPr kumimoji="1" lang="ja-JP" altLang="en-US"/>
              <a:t>おさえるべき三つのこと</a:t>
            </a:r>
          </a:p>
        </p:txBody>
      </p:sp>
    </p:spTree>
    <p:extLst>
      <p:ext uri="{BB962C8B-B14F-4D97-AF65-F5344CB8AC3E}">
        <p14:creationId xmlns:p14="http://schemas.microsoft.com/office/powerpoint/2010/main" val="2552662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4B836A4-5D58-436D-A42F-4EDCBCC254F1}"/>
              </a:ext>
            </a:extLst>
          </p:cNvPr>
          <p:cNvSpPr>
            <a:spLocks noGrp="1"/>
          </p:cNvSpPr>
          <p:nvPr>
            <p:ph idx="1"/>
          </p:nvPr>
        </p:nvSpPr>
        <p:spPr>
          <a:xfrm>
            <a:off x="1265238" y="2947685"/>
            <a:ext cx="15757524" cy="4391630"/>
          </a:xfrm>
        </p:spPr>
        <p:txBody>
          <a:bodyPr anchor="t"/>
          <a:lstStyle/>
          <a:p>
            <a:pPr>
              <a:lnSpc>
                <a:spcPct val="150000"/>
              </a:lnSpc>
            </a:pPr>
            <a:r>
              <a:rPr kumimoji="1" lang="ja-JP" altLang="en-US" sz="4800"/>
              <a:t>依存性は、より上位レベルの方針に</a:t>
            </a:r>
            <a:r>
              <a:rPr kumimoji="1" lang="ja-JP" altLang="en-US" sz="6600">
                <a:solidFill>
                  <a:srgbClr val="C00000"/>
                </a:solidFill>
              </a:rPr>
              <a:t>のみ</a:t>
            </a:r>
            <a:r>
              <a:rPr kumimoji="1" lang="ja-JP" altLang="en-US" sz="4800"/>
              <a:t>向けよ</a:t>
            </a:r>
          </a:p>
        </p:txBody>
      </p:sp>
      <p:sp>
        <p:nvSpPr>
          <p:cNvPr id="3" name="タイトル 2">
            <a:extLst>
              <a:ext uri="{FF2B5EF4-FFF2-40B4-BE49-F238E27FC236}">
                <a16:creationId xmlns:a16="http://schemas.microsoft.com/office/drawing/2014/main" id="{4ACC8EAC-EB6D-4363-BE84-D3B218823597}"/>
              </a:ext>
            </a:extLst>
          </p:cNvPr>
          <p:cNvSpPr>
            <a:spLocks noGrp="1"/>
          </p:cNvSpPr>
          <p:nvPr>
            <p:ph type="title"/>
          </p:nvPr>
        </p:nvSpPr>
        <p:spPr/>
        <p:txBody>
          <a:bodyPr/>
          <a:lstStyle/>
          <a:p>
            <a:r>
              <a:rPr kumimoji="1" lang="ja-JP" altLang="en-US"/>
              <a:t>おさえるべき三つのこと</a:t>
            </a:r>
          </a:p>
        </p:txBody>
      </p:sp>
    </p:spTree>
    <p:extLst>
      <p:ext uri="{BB962C8B-B14F-4D97-AF65-F5344CB8AC3E}">
        <p14:creationId xmlns:p14="http://schemas.microsoft.com/office/powerpoint/2010/main" val="2251281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4B836A4-5D58-436D-A42F-4EDCBCC254F1}"/>
              </a:ext>
            </a:extLst>
          </p:cNvPr>
          <p:cNvSpPr>
            <a:spLocks noGrp="1"/>
          </p:cNvSpPr>
          <p:nvPr>
            <p:ph idx="1"/>
          </p:nvPr>
        </p:nvSpPr>
        <p:spPr>
          <a:xfrm>
            <a:off x="1265238" y="2947685"/>
            <a:ext cx="15757524" cy="4391630"/>
          </a:xfrm>
        </p:spPr>
        <p:txBody>
          <a:bodyPr anchor="t"/>
          <a:lstStyle/>
          <a:p>
            <a:pPr>
              <a:lnSpc>
                <a:spcPct val="150000"/>
              </a:lnSpc>
            </a:pPr>
            <a:r>
              <a:rPr kumimoji="1" lang="ja-JP" altLang="en-US" sz="4800"/>
              <a:t>依存性は、より上位レベルの方針に</a:t>
            </a:r>
            <a:r>
              <a:rPr kumimoji="1" lang="ja-JP" altLang="en-US" sz="6600">
                <a:solidFill>
                  <a:srgbClr val="C00000"/>
                </a:solidFill>
              </a:rPr>
              <a:t>のみ</a:t>
            </a:r>
            <a:r>
              <a:rPr kumimoji="1" lang="ja-JP" altLang="en-US" sz="4800"/>
              <a:t>向けよ</a:t>
            </a:r>
            <a:endParaRPr kumimoji="1" lang="en-US" altLang="ja-JP" sz="4800"/>
          </a:p>
          <a:p>
            <a:pPr>
              <a:lnSpc>
                <a:spcPct val="150000"/>
              </a:lnSpc>
            </a:pPr>
            <a:r>
              <a:rPr kumimoji="1" lang="ja-JP" altLang="en-US" sz="4800"/>
              <a:t>制御の流れと依存方向は分離しコントロールせよ</a:t>
            </a:r>
          </a:p>
        </p:txBody>
      </p:sp>
      <p:sp>
        <p:nvSpPr>
          <p:cNvPr id="3" name="タイトル 2">
            <a:extLst>
              <a:ext uri="{FF2B5EF4-FFF2-40B4-BE49-F238E27FC236}">
                <a16:creationId xmlns:a16="http://schemas.microsoft.com/office/drawing/2014/main" id="{4ACC8EAC-EB6D-4363-BE84-D3B218823597}"/>
              </a:ext>
            </a:extLst>
          </p:cNvPr>
          <p:cNvSpPr>
            <a:spLocks noGrp="1"/>
          </p:cNvSpPr>
          <p:nvPr>
            <p:ph type="title"/>
          </p:nvPr>
        </p:nvSpPr>
        <p:spPr/>
        <p:txBody>
          <a:bodyPr/>
          <a:lstStyle/>
          <a:p>
            <a:r>
              <a:rPr kumimoji="1" lang="ja-JP" altLang="en-US"/>
              <a:t>おさえるべき三つのこと</a:t>
            </a:r>
          </a:p>
        </p:txBody>
      </p:sp>
    </p:spTree>
    <p:extLst>
      <p:ext uri="{BB962C8B-B14F-4D97-AF65-F5344CB8AC3E}">
        <p14:creationId xmlns:p14="http://schemas.microsoft.com/office/powerpoint/2010/main" val="389160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4B836A4-5D58-436D-A42F-4EDCBCC254F1}"/>
              </a:ext>
            </a:extLst>
          </p:cNvPr>
          <p:cNvSpPr>
            <a:spLocks noGrp="1"/>
          </p:cNvSpPr>
          <p:nvPr>
            <p:ph idx="1"/>
          </p:nvPr>
        </p:nvSpPr>
        <p:spPr>
          <a:xfrm>
            <a:off x="1265238" y="2947685"/>
            <a:ext cx="15757524" cy="4391630"/>
          </a:xfrm>
        </p:spPr>
        <p:txBody>
          <a:bodyPr anchor="t"/>
          <a:lstStyle/>
          <a:p>
            <a:pPr>
              <a:lnSpc>
                <a:spcPct val="150000"/>
              </a:lnSpc>
            </a:pPr>
            <a:r>
              <a:rPr kumimoji="1" lang="ja-JP" altLang="en-US" sz="4800"/>
              <a:t>依存性は、より上位レベルの方針に</a:t>
            </a:r>
            <a:r>
              <a:rPr kumimoji="1" lang="ja-JP" altLang="en-US" sz="6600">
                <a:solidFill>
                  <a:srgbClr val="C00000"/>
                </a:solidFill>
              </a:rPr>
              <a:t>のみ</a:t>
            </a:r>
            <a:r>
              <a:rPr kumimoji="1" lang="ja-JP" altLang="en-US" sz="4800"/>
              <a:t>向けよ</a:t>
            </a:r>
            <a:endParaRPr kumimoji="1" lang="en-US" altLang="ja-JP" sz="4800"/>
          </a:p>
          <a:p>
            <a:pPr>
              <a:lnSpc>
                <a:spcPct val="150000"/>
              </a:lnSpc>
            </a:pPr>
            <a:r>
              <a:rPr kumimoji="1" lang="ja-JP" altLang="en-US" sz="4800"/>
              <a:t>制御の流れと依存方向は分離しコントロールせよ</a:t>
            </a:r>
            <a:endParaRPr kumimoji="1" lang="en-US" altLang="ja-JP" sz="4800"/>
          </a:p>
          <a:p>
            <a:pPr>
              <a:lnSpc>
                <a:spcPct val="150000"/>
              </a:lnSpc>
            </a:pPr>
            <a:r>
              <a:rPr kumimoji="1" lang="ja-JP" altLang="en-US" sz="4800"/>
              <a:t>上位レベルとは相対的・再帰的であることに留意せよ</a:t>
            </a:r>
          </a:p>
        </p:txBody>
      </p:sp>
      <p:sp>
        <p:nvSpPr>
          <p:cNvPr id="3" name="タイトル 2">
            <a:extLst>
              <a:ext uri="{FF2B5EF4-FFF2-40B4-BE49-F238E27FC236}">
                <a16:creationId xmlns:a16="http://schemas.microsoft.com/office/drawing/2014/main" id="{4ACC8EAC-EB6D-4363-BE84-D3B218823597}"/>
              </a:ext>
            </a:extLst>
          </p:cNvPr>
          <p:cNvSpPr>
            <a:spLocks noGrp="1"/>
          </p:cNvSpPr>
          <p:nvPr>
            <p:ph type="title"/>
          </p:nvPr>
        </p:nvSpPr>
        <p:spPr/>
        <p:txBody>
          <a:bodyPr/>
          <a:lstStyle/>
          <a:p>
            <a:r>
              <a:rPr kumimoji="1" lang="ja-JP" altLang="en-US"/>
              <a:t>おさえるべき三つのこと</a:t>
            </a:r>
          </a:p>
        </p:txBody>
      </p:sp>
    </p:spTree>
    <p:extLst>
      <p:ext uri="{BB962C8B-B14F-4D97-AF65-F5344CB8AC3E}">
        <p14:creationId xmlns:p14="http://schemas.microsoft.com/office/powerpoint/2010/main" val="2472223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a:t>Easiest Clean Architecture</a:t>
            </a:r>
            <a:endParaRPr kumimoji="1" lang="ja-JP" altLang="en-US"/>
          </a:p>
        </p:txBody>
      </p:sp>
      <p:sp>
        <p:nvSpPr>
          <p:cNvPr id="3" name="サブタイトル 2"/>
          <p:cNvSpPr>
            <a:spLocks noGrp="1"/>
          </p:cNvSpPr>
          <p:nvPr>
            <p:ph type="subTitle" idx="1"/>
          </p:nvPr>
        </p:nvSpPr>
        <p:spPr/>
        <p:txBody>
          <a:bodyPr/>
          <a:lstStyle/>
          <a:p>
            <a:r>
              <a:rPr kumimoji="1" lang="ja-JP" altLang="en-US"/>
              <a:t>さあ具体例を見てみよう！</a:t>
            </a:r>
          </a:p>
        </p:txBody>
      </p:sp>
    </p:spTree>
    <p:extLst>
      <p:ext uri="{BB962C8B-B14F-4D97-AF65-F5344CB8AC3E}">
        <p14:creationId xmlns:p14="http://schemas.microsoft.com/office/powerpoint/2010/main" val="48903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9">
            <a:extLst>
              <a:ext uri="{FF2B5EF4-FFF2-40B4-BE49-F238E27FC236}">
                <a16:creationId xmlns:a16="http://schemas.microsoft.com/office/drawing/2014/main" id="{FD17A0D3-B73E-4887-8687-A6419993AA6A}"/>
              </a:ext>
            </a:extLst>
          </p:cNvPr>
          <p:cNvSpPr>
            <a:spLocks noGrp="1"/>
          </p:cNvSpPr>
          <p:nvPr>
            <p:ph idx="1"/>
          </p:nvPr>
        </p:nvSpPr>
        <p:spPr/>
        <p:txBody>
          <a:bodyPr anchor="t"/>
          <a:lstStyle/>
          <a:p>
            <a:pPr marL="0" indent="0">
              <a:buNone/>
            </a:pPr>
            <a:r>
              <a:rPr kumimoji="1" lang="en-US" altLang="ja-JP" dirty="0"/>
              <a:t>Clean</a:t>
            </a:r>
            <a:r>
              <a:rPr kumimoji="1" lang="ja-JP" altLang="en-US" dirty="0"/>
              <a:t> </a:t>
            </a:r>
            <a:r>
              <a:rPr kumimoji="1" lang="en-US" altLang="ja-JP" dirty="0"/>
              <a:t>Architecture</a:t>
            </a:r>
            <a:r>
              <a:rPr kumimoji="1" lang="ja-JP" altLang="en-US" dirty="0"/>
              <a:t>の次の点についてお話させていただきます。</a:t>
            </a:r>
            <a:endParaRPr kumimoji="1" lang="en-US" altLang="ja-JP" dirty="0"/>
          </a:p>
          <a:p>
            <a:pPr marL="0" indent="0">
              <a:buNone/>
            </a:pPr>
            <a:endParaRPr kumimoji="1" lang="en-US" altLang="ja-JP" dirty="0"/>
          </a:p>
          <a:p>
            <a:pPr marL="571500" indent="-571500">
              <a:buFont typeface="Arial" panose="020B0604020202020204" pitchFamily="34" charset="0"/>
              <a:buChar char="•"/>
            </a:pPr>
            <a:r>
              <a:rPr kumimoji="1" lang="ja-JP" altLang="en-US" dirty="0"/>
              <a:t>誤解されがちな二つのこと</a:t>
            </a:r>
            <a:endParaRPr kumimoji="1" lang="en-US" altLang="ja-JP" dirty="0"/>
          </a:p>
          <a:p>
            <a:pPr marL="571500" indent="-571500">
              <a:buFont typeface="Arial" panose="020B0604020202020204" pitchFamily="34" charset="0"/>
              <a:buChar char="•"/>
            </a:pPr>
            <a:r>
              <a:rPr kumimoji="1" lang="en-US" altLang="ja-JP" dirty="0"/>
              <a:t>Clean</a:t>
            </a:r>
            <a:r>
              <a:rPr kumimoji="1" lang="ja-JP" altLang="en-US" dirty="0"/>
              <a:t> </a:t>
            </a:r>
            <a:r>
              <a:rPr kumimoji="1" lang="en-US" altLang="ja-JP" dirty="0"/>
              <a:t>Architecture</a:t>
            </a:r>
            <a:r>
              <a:rPr kumimoji="1" lang="ja-JP" altLang="en-US" dirty="0"/>
              <a:t>の本質</a:t>
            </a:r>
            <a:endParaRPr kumimoji="1" lang="en-US" altLang="ja-JP" dirty="0"/>
          </a:p>
          <a:p>
            <a:pPr marL="571500" indent="-571500">
              <a:buFont typeface="Arial" panose="020B0604020202020204" pitchFamily="34" charset="0"/>
              <a:buChar char="•"/>
            </a:pPr>
            <a:r>
              <a:rPr kumimoji="1" lang="ja-JP" altLang="en-US" dirty="0"/>
              <a:t>おさえるべき三つのこと</a:t>
            </a:r>
            <a:endParaRPr kumimoji="1" lang="en-US" altLang="ja-JP" dirty="0"/>
          </a:p>
        </p:txBody>
      </p:sp>
      <p:sp>
        <p:nvSpPr>
          <p:cNvPr id="3" name="タイトル 2">
            <a:extLst>
              <a:ext uri="{FF2B5EF4-FFF2-40B4-BE49-F238E27FC236}">
                <a16:creationId xmlns:a16="http://schemas.microsoft.com/office/drawing/2014/main" id="{2283206F-FAA6-4215-8587-D1866D704E26}"/>
              </a:ext>
            </a:extLst>
          </p:cNvPr>
          <p:cNvSpPr>
            <a:spLocks noGrp="1"/>
          </p:cNvSpPr>
          <p:nvPr>
            <p:ph type="title"/>
          </p:nvPr>
        </p:nvSpPr>
        <p:spPr/>
        <p:txBody>
          <a:bodyPr/>
          <a:lstStyle/>
          <a:p>
            <a:r>
              <a:rPr kumimoji="1" lang="en-US" altLang="ja-JP"/>
              <a:t>Overview</a:t>
            </a:r>
            <a:endParaRPr kumimoji="1" lang="ja-JP" altLang="en-US"/>
          </a:p>
        </p:txBody>
      </p:sp>
      <p:sp>
        <p:nvSpPr>
          <p:cNvPr id="4" name="スライド番号プレースホルダー 3">
            <a:extLst>
              <a:ext uri="{FF2B5EF4-FFF2-40B4-BE49-F238E27FC236}">
                <a16:creationId xmlns:a16="http://schemas.microsoft.com/office/drawing/2014/main" id="{04555756-3219-4DA5-98FE-D039429D119C}"/>
              </a:ext>
            </a:extLst>
          </p:cNvPr>
          <p:cNvSpPr>
            <a:spLocks noGrp="1"/>
          </p:cNvSpPr>
          <p:nvPr>
            <p:ph type="sldNum" sz="quarter" idx="4294967295"/>
          </p:nvPr>
        </p:nvSpPr>
        <p:spPr>
          <a:xfrm>
            <a:off x="14149137" y="9829802"/>
            <a:ext cx="4114800" cy="336881"/>
          </a:xfrm>
          <a:prstGeom prst="rect">
            <a:avLst/>
          </a:prstGeom>
        </p:spPr>
        <p:txBody>
          <a:bodyPr/>
          <a:lstStyle/>
          <a:p>
            <a:r>
              <a:rPr lang="en-US">
                <a:latin typeface="M+ 1c light" panose="020B0403020204020204" pitchFamily="50" charset="-128"/>
                <a:ea typeface="M+ 1c light" panose="020B0403020204020204" pitchFamily="50" charset="-128"/>
                <a:cs typeface="M+ 1c light" panose="020B0403020204020204" pitchFamily="50" charset="-128"/>
              </a:rPr>
              <a:t>Slide </a:t>
            </a:r>
            <a:fld id="{DAEF4D36-AE85-49C9-90DE-66D02B257272}" type="slidenum">
              <a:rPr lang="en-US" smtClean="0">
                <a:latin typeface="M+ 1c light" panose="020B0403020204020204" pitchFamily="50" charset="-128"/>
                <a:ea typeface="M+ 1c light" panose="020B0403020204020204" pitchFamily="50" charset="-128"/>
                <a:cs typeface="M+ 1c light" panose="020B0403020204020204" pitchFamily="50" charset="-128"/>
              </a:rPr>
              <a:pPr/>
              <a:t>3</a:t>
            </a:fld>
            <a:endParaRPr lang="en-US">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4293305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5D038C7-F111-4A15-B7E3-5280CAA2854E}"/>
              </a:ext>
            </a:extLst>
          </p:cNvPr>
          <p:cNvSpPr>
            <a:spLocks noGrp="1"/>
          </p:cNvSpPr>
          <p:nvPr>
            <p:ph type="title"/>
          </p:nvPr>
        </p:nvSpPr>
        <p:spPr/>
        <p:txBody>
          <a:bodyPr/>
          <a:lstStyle/>
          <a:p>
            <a:r>
              <a:rPr kumimoji="1" lang="ja-JP" altLang="en-US"/>
              <a:t>具体例の背景と狙い</a:t>
            </a:r>
          </a:p>
        </p:txBody>
      </p:sp>
      <p:sp>
        <p:nvSpPr>
          <p:cNvPr id="5" name="テキスト プレースホルダー 4">
            <a:extLst>
              <a:ext uri="{FF2B5EF4-FFF2-40B4-BE49-F238E27FC236}">
                <a16:creationId xmlns:a16="http://schemas.microsoft.com/office/drawing/2014/main" id="{AAFCE51E-F39F-4D7B-AF7A-015A82B0D944}"/>
              </a:ext>
            </a:extLst>
          </p:cNvPr>
          <p:cNvSpPr>
            <a:spLocks noGrp="1"/>
          </p:cNvSpPr>
          <p:nvPr>
            <p:ph type="body" sz="quarter" idx="12"/>
          </p:nvPr>
        </p:nvSpPr>
        <p:spPr>
          <a:xfrm>
            <a:off x="914399" y="2149632"/>
            <a:ext cx="16894629" cy="4431212"/>
          </a:xfrm>
        </p:spPr>
        <p:txBody>
          <a:bodyPr tIns="360000" anchor="t"/>
          <a:lstStyle/>
          <a:p>
            <a:pPr marL="571500" indent="-571500">
              <a:buFont typeface="Arial" panose="020B0604020202020204" pitchFamily="34" charset="0"/>
              <a:buChar char="•"/>
            </a:pPr>
            <a:r>
              <a:rPr lang="ja-JP" altLang="en-US"/>
              <a:t>田中さん</a:t>
            </a:r>
            <a:r>
              <a:rPr kumimoji="1" lang="ja-JP" altLang="en-US"/>
              <a:t>（仮名）は某業種の技術営業をしています</a:t>
            </a:r>
            <a:endParaRPr kumimoji="1" lang="en-US" altLang="ja-JP"/>
          </a:p>
          <a:p>
            <a:pPr marL="571500" indent="-571500">
              <a:buFont typeface="Arial" panose="020B0604020202020204" pitchFamily="34" charset="0"/>
              <a:buChar char="•"/>
            </a:pPr>
            <a:r>
              <a:rPr kumimoji="1" lang="ja-JP" altLang="en-US"/>
              <a:t>田中さん（仮名）は「</a:t>
            </a:r>
            <a:r>
              <a:rPr lang="ja-JP" altLang="en-US"/>
              <a:t>ホットペッパーグルメ</a:t>
            </a:r>
            <a:r>
              <a:rPr lang="en-US" altLang="ja-JP" baseline="30000"/>
              <a:t>※</a:t>
            </a:r>
            <a:r>
              <a:rPr lang="ja-JP" altLang="en-US"/>
              <a:t>」が大好きです。愛しています。</a:t>
            </a:r>
            <a:endParaRPr lang="en-US" altLang="ja-JP"/>
          </a:p>
          <a:p>
            <a:pPr marL="571500" indent="-571500">
              <a:buFont typeface="Arial" panose="020B0604020202020204" pitchFamily="34" charset="0"/>
              <a:buChar char="•"/>
            </a:pPr>
            <a:r>
              <a:rPr lang="ja-JP" altLang="en-US"/>
              <a:t>外出先でホットペッパーを調べ、お店を探究することが生きがいです</a:t>
            </a:r>
            <a:endParaRPr lang="en-US" altLang="ja-JP"/>
          </a:p>
          <a:p>
            <a:pPr marL="571500" indent="-571500">
              <a:buFont typeface="Arial" panose="020B0604020202020204" pitchFamily="34" charset="0"/>
              <a:buChar char="•"/>
            </a:pPr>
            <a:r>
              <a:rPr lang="ja-JP" altLang="en-US"/>
              <a:t>ただ、ホットペッパーを愛しているのですが、一つだけ不満があります</a:t>
            </a:r>
            <a:endParaRPr lang="en-US" altLang="ja-JP"/>
          </a:p>
          <a:p>
            <a:pPr marL="571500" indent="-571500">
              <a:buFont typeface="Arial" panose="020B0604020202020204" pitchFamily="34" charset="0"/>
              <a:buChar char="•"/>
            </a:pPr>
            <a:r>
              <a:rPr lang="ja-JP" altLang="en-US"/>
              <a:t>毎日同じ条件で、都度検索することを面倒に感じています</a:t>
            </a:r>
            <a:endParaRPr lang="en-US" altLang="ja-JP"/>
          </a:p>
          <a:p>
            <a:pPr marL="571500" indent="-571500">
              <a:buFont typeface="Arial" panose="020B0604020202020204" pitchFamily="34" charset="0"/>
              <a:buChar char="•"/>
            </a:pPr>
            <a:r>
              <a:rPr kumimoji="1" lang="ja-JP" altLang="en-US"/>
              <a:t>田中さん（仮名）は</a:t>
            </a:r>
            <a:r>
              <a:rPr kumimoji="1" lang="en-US" altLang="ja-JP"/>
              <a:t>Android</a:t>
            </a:r>
            <a:r>
              <a:rPr kumimoji="1" lang="ja-JP" altLang="en-US"/>
              <a:t>ユーザーです</a:t>
            </a:r>
          </a:p>
        </p:txBody>
      </p:sp>
      <p:sp>
        <p:nvSpPr>
          <p:cNvPr id="6" name="矢印: 五方向 5">
            <a:extLst>
              <a:ext uri="{FF2B5EF4-FFF2-40B4-BE49-F238E27FC236}">
                <a16:creationId xmlns:a16="http://schemas.microsoft.com/office/drawing/2014/main" id="{DDE43239-ABA5-4170-915B-5D0B1E3C43FB}"/>
              </a:ext>
            </a:extLst>
          </p:cNvPr>
          <p:cNvSpPr/>
          <p:nvPr/>
        </p:nvSpPr>
        <p:spPr>
          <a:xfrm>
            <a:off x="914400" y="1378857"/>
            <a:ext cx="2989943" cy="77001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M+ 1c light" panose="020B0403020204020204" pitchFamily="50" charset="-128"/>
                <a:ea typeface="M+ 1c light" panose="020B0403020204020204" pitchFamily="50" charset="-128"/>
                <a:cs typeface="M+ 1c light" panose="020B0403020204020204" pitchFamily="50" charset="-128"/>
              </a:rPr>
              <a:t>背景</a:t>
            </a:r>
          </a:p>
        </p:txBody>
      </p:sp>
      <p:sp>
        <p:nvSpPr>
          <p:cNvPr id="9" name="テキスト プレースホルダー 4">
            <a:extLst>
              <a:ext uri="{FF2B5EF4-FFF2-40B4-BE49-F238E27FC236}">
                <a16:creationId xmlns:a16="http://schemas.microsoft.com/office/drawing/2014/main" id="{B7EB42AB-34A8-4979-A250-521BB6C5EDDB}"/>
              </a:ext>
            </a:extLst>
          </p:cNvPr>
          <p:cNvSpPr txBox="1">
            <a:spLocks/>
          </p:cNvSpPr>
          <p:nvPr/>
        </p:nvSpPr>
        <p:spPr>
          <a:xfrm>
            <a:off x="7257139" y="9301359"/>
            <a:ext cx="10174517" cy="516406"/>
          </a:xfrm>
          <a:prstGeom prst="rect">
            <a:avLst/>
          </a:prstGeom>
        </p:spPr>
        <p:txBody>
          <a:bodyPr tIns="46800" anchor="t"/>
          <a:lstStyle>
            <a:lvl1pPr marL="0" indent="0" algn="l" defTabSz="1371600" rtl="0" eaLnBrk="1" latinLnBrk="0" hangingPunct="1">
              <a:lnSpc>
                <a:spcPct val="90000"/>
              </a:lnSpc>
              <a:spcBef>
                <a:spcPts val="1500"/>
              </a:spcBef>
              <a:buFont typeface="Wingdings" panose="05000000000000000000" pitchFamily="2" charset="2"/>
              <a:buNone/>
              <a:defRPr sz="3600" kern="1200" baseline="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altLang="ja-JP" sz="2800"/>
              <a:t>※</a:t>
            </a:r>
            <a:r>
              <a:rPr lang="ja-JP" altLang="en-US" sz="2800"/>
              <a:t>「ホットペッパー」は株式会社リクルート様の登録商標です</a:t>
            </a:r>
            <a:endParaRPr kumimoji="1" lang="ja-JP" altLang="en-US" sz="2800"/>
          </a:p>
        </p:txBody>
      </p:sp>
    </p:spTree>
    <p:extLst>
      <p:ext uri="{BB962C8B-B14F-4D97-AF65-F5344CB8AC3E}">
        <p14:creationId xmlns:p14="http://schemas.microsoft.com/office/powerpoint/2010/main" val="1202517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5D038C7-F111-4A15-B7E3-5280CAA2854E}"/>
              </a:ext>
            </a:extLst>
          </p:cNvPr>
          <p:cNvSpPr>
            <a:spLocks noGrp="1"/>
          </p:cNvSpPr>
          <p:nvPr>
            <p:ph type="title"/>
          </p:nvPr>
        </p:nvSpPr>
        <p:spPr/>
        <p:txBody>
          <a:bodyPr/>
          <a:lstStyle/>
          <a:p>
            <a:r>
              <a:rPr kumimoji="1" lang="ja-JP" altLang="en-US"/>
              <a:t>具体例の背景と狙い</a:t>
            </a:r>
          </a:p>
        </p:txBody>
      </p:sp>
      <p:sp>
        <p:nvSpPr>
          <p:cNvPr id="5" name="テキスト プレースホルダー 4">
            <a:extLst>
              <a:ext uri="{FF2B5EF4-FFF2-40B4-BE49-F238E27FC236}">
                <a16:creationId xmlns:a16="http://schemas.microsoft.com/office/drawing/2014/main" id="{AAFCE51E-F39F-4D7B-AF7A-015A82B0D944}"/>
              </a:ext>
            </a:extLst>
          </p:cNvPr>
          <p:cNvSpPr>
            <a:spLocks noGrp="1"/>
          </p:cNvSpPr>
          <p:nvPr>
            <p:ph type="body" sz="quarter" idx="12"/>
          </p:nvPr>
        </p:nvSpPr>
        <p:spPr>
          <a:xfrm>
            <a:off x="914399" y="2149632"/>
            <a:ext cx="16894629" cy="4431212"/>
          </a:xfrm>
        </p:spPr>
        <p:txBody>
          <a:bodyPr tIns="360000" anchor="t"/>
          <a:lstStyle/>
          <a:p>
            <a:pPr marL="571500" indent="-571500">
              <a:buFont typeface="Arial" panose="020B0604020202020204" pitchFamily="34" charset="0"/>
              <a:buChar char="•"/>
            </a:pPr>
            <a:r>
              <a:rPr lang="ja-JP" altLang="en-US"/>
              <a:t>田中さん</a:t>
            </a:r>
            <a:r>
              <a:rPr kumimoji="1" lang="ja-JP" altLang="en-US"/>
              <a:t>（仮名）は某業種の技術営業をしています</a:t>
            </a:r>
            <a:endParaRPr kumimoji="1" lang="en-US" altLang="ja-JP"/>
          </a:p>
          <a:p>
            <a:pPr marL="571500" indent="-571500">
              <a:buFont typeface="Arial" panose="020B0604020202020204" pitchFamily="34" charset="0"/>
              <a:buChar char="•"/>
            </a:pPr>
            <a:r>
              <a:rPr kumimoji="1" lang="ja-JP" altLang="en-US"/>
              <a:t>田中さん（仮名）は「</a:t>
            </a:r>
            <a:r>
              <a:rPr lang="ja-JP" altLang="en-US"/>
              <a:t>ホットペッパーグルメ</a:t>
            </a:r>
            <a:r>
              <a:rPr lang="en-US" altLang="ja-JP" baseline="30000"/>
              <a:t>※</a:t>
            </a:r>
            <a:r>
              <a:rPr lang="ja-JP" altLang="en-US"/>
              <a:t>」が大好きです。愛しています。</a:t>
            </a:r>
            <a:endParaRPr lang="en-US" altLang="ja-JP"/>
          </a:p>
          <a:p>
            <a:pPr marL="571500" indent="-571500">
              <a:buFont typeface="Arial" panose="020B0604020202020204" pitchFamily="34" charset="0"/>
              <a:buChar char="•"/>
            </a:pPr>
            <a:r>
              <a:rPr lang="ja-JP" altLang="en-US"/>
              <a:t>外出先でホットペッパーを調べ、お店を探究することが生きがいです</a:t>
            </a:r>
            <a:endParaRPr lang="en-US" altLang="ja-JP"/>
          </a:p>
          <a:p>
            <a:pPr marL="571500" indent="-571500">
              <a:buFont typeface="Arial" panose="020B0604020202020204" pitchFamily="34" charset="0"/>
              <a:buChar char="•"/>
            </a:pPr>
            <a:r>
              <a:rPr lang="ja-JP" altLang="en-US"/>
              <a:t>ただ、ホットペッパーを愛しているのですが、一つだけ不満があります</a:t>
            </a:r>
            <a:endParaRPr lang="en-US" altLang="ja-JP"/>
          </a:p>
          <a:p>
            <a:pPr marL="571500" indent="-571500">
              <a:buFont typeface="Arial" panose="020B0604020202020204" pitchFamily="34" charset="0"/>
              <a:buChar char="•"/>
            </a:pPr>
            <a:r>
              <a:rPr lang="ja-JP" altLang="en-US"/>
              <a:t>毎日同じ条件で、都度検索することを面倒に感じています</a:t>
            </a:r>
            <a:endParaRPr lang="en-US" altLang="ja-JP"/>
          </a:p>
          <a:p>
            <a:pPr marL="571500" indent="-571500">
              <a:buFont typeface="Arial" panose="020B0604020202020204" pitchFamily="34" charset="0"/>
              <a:buChar char="•"/>
            </a:pPr>
            <a:r>
              <a:rPr kumimoji="1" lang="ja-JP" altLang="en-US"/>
              <a:t>田中さん（仮名）は</a:t>
            </a:r>
            <a:r>
              <a:rPr kumimoji="1" lang="en-US" altLang="ja-JP"/>
              <a:t>Android</a:t>
            </a:r>
            <a:r>
              <a:rPr kumimoji="1" lang="ja-JP" altLang="en-US"/>
              <a:t>ユーザーです</a:t>
            </a:r>
          </a:p>
        </p:txBody>
      </p:sp>
      <p:sp>
        <p:nvSpPr>
          <p:cNvPr id="6" name="矢印: 五方向 5">
            <a:extLst>
              <a:ext uri="{FF2B5EF4-FFF2-40B4-BE49-F238E27FC236}">
                <a16:creationId xmlns:a16="http://schemas.microsoft.com/office/drawing/2014/main" id="{DDE43239-ABA5-4170-915B-5D0B1E3C43FB}"/>
              </a:ext>
            </a:extLst>
          </p:cNvPr>
          <p:cNvSpPr/>
          <p:nvPr/>
        </p:nvSpPr>
        <p:spPr>
          <a:xfrm>
            <a:off x="914400" y="1378857"/>
            <a:ext cx="2989943" cy="77001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M+ 1c light" panose="020B0403020204020204" pitchFamily="50" charset="-128"/>
                <a:ea typeface="M+ 1c light" panose="020B0403020204020204" pitchFamily="50" charset="-128"/>
                <a:cs typeface="M+ 1c light" panose="020B0403020204020204" pitchFamily="50" charset="-128"/>
              </a:rPr>
              <a:t>背景</a:t>
            </a:r>
          </a:p>
        </p:txBody>
      </p:sp>
      <p:sp>
        <p:nvSpPr>
          <p:cNvPr id="9" name="テキスト プレースホルダー 4">
            <a:extLst>
              <a:ext uri="{FF2B5EF4-FFF2-40B4-BE49-F238E27FC236}">
                <a16:creationId xmlns:a16="http://schemas.microsoft.com/office/drawing/2014/main" id="{B7EB42AB-34A8-4979-A250-521BB6C5EDDB}"/>
              </a:ext>
            </a:extLst>
          </p:cNvPr>
          <p:cNvSpPr txBox="1">
            <a:spLocks/>
          </p:cNvSpPr>
          <p:nvPr/>
        </p:nvSpPr>
        <p:spPr>
          <a:xfrm>
            <a:off x="7257139" y="9301359"/>
            <a:ext cx="10174517" cy="516406"/>
          </a:xfrm>
          <a:prstGeom prst="rect">
            <a:avLst/>
          </a:prstGeom>
        </p:spPr>
        <p:txBody>
          <a:bodyPr tIns="46800" anchor="t"/>
          <a:lstStyle>
            <a:lvl1pPr marL="0" indent="0" algn="l" defTabSz="1371600" rtl="0" eaLnBrk="1" latinLnBrk="0" hangingPunct="1">
              <a:lnSpc>
                <a:spcPct val="90000"/>
              </a:lnSpc>
              <a:spcBef>
                <a:spcPts val="1500"/>
              </a:spcBef>
              <a:buFont typeface="Wingdings" panose="05000000000000000000" pitchFamily="2" charset="2"/>
              <a:buNone/>
              <a:defRPr sz="3600" kern="1200" baseline="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altLang="ja-JP" sz="2800"/>
              <a:t>※</a:t>
            </a:r>
            <a:r>
              <a:rPr lang="ja-JP" altLang="en-US" sz="2800"/>
              <a:t>「ホットペッパー」は株式会社リクルート様の登録商標です</a:t>
            </a:r>
            <a:endParaRPr kumimoji="1" lang="ja-JP" altLang="en-US" sz="2800"/>
          </a:p>
        </p:txBody>
      </p:sp>
      <p:sp>
        <p:nvSpPr>
          <p:cNvPr id="10" name="二等辺三角形 9">
            <a:extLst>
              <a:ext uri="{FF2B5EF4-FFF2-40B4-BE49-F238E27FC236}">
                <a16:creationId xmlns:a16="http://schemas.microsoft.com/office/drawing/2014/main" id="{1904BEAF-3198-4694-B265-302C414C4827}"/>
              </a:ext>
            </a:extLst>
          </p:cNvPr>
          <p:cNvSpPr/>
          <p:nvPr/>
        </p:nvSpPr>
        <p:spPr>
          <a:xfrm rot="10800000">
            <a:off x="8527143" y="6744017"/>
            <a:ext cx="1233714" cy="110308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1" name="テキスト ボックス 10">
            <a:extLst>
              <a:ext uri="{FF2B5EF4-FFF2-40B4-BE49-F238E27FC236}">
                <a16:creationId xmlns:a16="http://schemas.microsoft.com/office/drawing/2014/main" id="{E8AE4052-F898-41C2-B5B7-5D4BEC8B6735}"/>
              </a:ext>
            </a:extLst>
          </p:cNvPr>
          <p:cNvSpPr txBox="1"/>
          <p:nvPr/>
        </p:nvSpPr>
        <p:spPr>
          <a:xfrm>
            <a:off x="9760857" y="6974060"/>
            <a:ext cx="2954655" cy="646331"/>
          </a:xfrm>
          <a:prstGeom prst="rect">
            <a:avLst/>
          </a:prstGeom>
          <a:noFill/>
        </p:spPr>
        <p:txBody>
          <a:bodyPr wrap="none" rtlCol="0">
            <a:spAutoFit/>
          </a:bodyPr>
          <a:lstStyle/>
          <a:p>
            <a:r>
              <a:rPr kumimoji="1" lang="ja-JP" altLang="en-US" sz="36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そこで・・・</a:t>
            </a:r>
          </a:p>
        </p:txBody>
      </p:sp>
      <p:sp>
        <p:nvSpPr>
          <p:cNvPr id="12" name="テキスト ボックス 11">
            <a:extLst>
              <a:ext uri="{FF2B5EF4-FFF2-40B4-BE49-F238E27FC236}">
                <a16:creationId xmlns:a16="http://schemas.microsoft.com/office/drawing/2014/main" id="{FBE14DEB-10DA-400A-89A5-643A751D275C}"/>
              </a:ext>
            </a:extLst>
          </p:cNvPr>
          <p:cNvSpPr txBox="1"/>
          <p:nvPr/>
        </p:nvSpPr>
        <p:spPr>
          <a:xfrm>
            <a:off x="2896135" y="8077146"/>
            <a:ext cx="12495729" cy="830997"/>
          </a:xfrm>
          <a:prstGeom prst="rect">
            <a:avLst/>
          </a:prstGeom>
          <a:noFill/>
        </p:spPr>
        <p:txBody>
          <a:bodyPr wrap="none" rtlCol="0">
            <a:spAutoFit/>
          </a:bodyPr>
          <a:lstStyle/>
          <a:p>
            <a:pPr algn="ctr"/>
            <a:r>
              <a:rPr kumimoji="1" lang="ja-JP" altLang="en-US" sz="48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自分専用のアプリケーションを開発しよう！</a:t>
            </a:r>
          </a:p>
        </p:txBody>
      </p:sp>
    </p:spTree>
    <p:extLst>
      <p:ext uri="{BB962C8B-B14F-4D97-AF65-F5344CB8AC3E}">
        <p14:creationId xmlns:p14="http://schemas.microsoft.com/office/powerpoint/2010/main" val="1921797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3A96C1-E3C2-4449-83FA-AE336EF75D0D}"/>
              </a:ext>
            </a:extLst>
          </p:cNvPr>
          <p:cNvSpPr>
            <a:spLocks noGrp="1"/>
          </p:cNvSpPr>
          <p:nvPr>
            <p:ph type="title"/>
          </p:nvPr>
        </p:nvSpPr>
        <p:spPr/>
        <p:txBody>
          <a:bodyPr/>
          <a:lstStyle/>
          <a:p>
            <a:r>
              <a:rPr kumimoji="1" lang="en-US" altLang="ja-JP"/>
              <a:t>Application</a:t>
            </a:r>
            <a:r>
              <a:rPr kumimoji="1" lang="ja-JP" altLang="en-US"/>
              <a:t> </a:t>
            </a:r>
            <a:r>
              <a:rPr kumimoji="1" lang="en-US" altLang="ja-JP"/>
              <a:t>Overview</a:t>
            </a:r>
            <a:endParaRPr kumimoji="1" lang="ja-JP" altLang="en-US"/>
          </a:p>
        </p:txBody>
      </p:sp>
      <p:sp>
        <p:nvSpPr>
          <p:cNvPr id="3" name="テキスト プレースホルダー 2">
            <a:extLst>
              <a:ext uri="{FF2B5EF4-FFF2-40B4-BE49-F238E27FC236}">
                <a16:creationId xmlns:a16="http://schemas.microsoft.com/office/drawing/2014/main" id="{69797DA6-BD94-4BDF-8CE9-F92F9142AA7D}"/>
              </a:ext>
            </a:extLst>
          </p:cNvPr>
          <p:cNvSpPr>
            <a:spLocks noGrp="1"/>
          </p:cNvSpPr>
          <p:nvPr>
            <p:ph type="body" sz="quarter" idx="12"/>
          </p:nvPr>
        </p:nvSpPr>
        <p:spPr>
          <a:xfrm>
            <a:off x="5391097" y="1627507"/>
            <a:ext cx="11930745" cy="4874893"/>
          </a:xfrm>
        </p:spPr>
        <p:txBody>
          <a:bodyPr bIns="46800" numCol="1" spcCol="0"/>
          <a:lstStyle/>
          <a:p>
            <a:r>
              <a:rPr kumimoji="1" lang="ja-JP" altLang="en-US" sz="5400"/>
              <a:t>アプリケーション「</a:t>
            </a:r>
            <a:r>
              <a:rPr kumimoji="1" lang="en-US" altLang="ja-JP" sz="5400"/>
              <a:t>HatPepper</a:t>
            </a:r>
            <a:r>
              <a:rPr kumimoji="1" lang="ja-JP" altLang="en-US" sz="5400"/>
              <a:t>」</a:t>
            </a:r>
            <a:r>
              <a:rPr kumimoji="1" lang="en-US" altLang="ja-JP" sz="5400" baseline="30000"/>
              <a:t>※</a:t>
            </a:r>
          </a:p>
          <a:p>
            <a:pPr marL="571500" indent="-571500">
              <a:buFont typeface="Arial" panose="020B0604020202020204" pitchFamily="34" charset="0"/>
              <a:buChar char="•"/>
            </a:pPr>
            <a:r>
              <a:rPr kumimoji="1" lang="ja-JP" altLang="en-US"/>
              <a:t>「リクルート</a:t>
            </a:r>
            <a:r>
              <a:rPr kumimoji="1" lang="en-US" altLang="ja-JP"/>
              <a:t>Web</a:t>
            </a:r>
            <a:r>
              <a:rPr kumimoji="1" lang="ja-JP" altLang="en-US"/>
              <a:t>サービス」の「グルメサーチ</a:t>
            </a:r>
            <a:r>
              <a:rPr kumimoji="1" lang="en-US" altLang="ja-JP"/>
              <a:t>API</a:t>
            </a:r>
            <a:r>
              <a:rPr kumimoji="1" lang="ja-JP" altLang="en-US"/>
              <a:t>」を利用させていただく</a:t>
            </a:r>
            <a:endParaRPr kumimoji="1" lang="en-US" altLang="ja-JP"/>
          </a:p>
          <a:p>
            <a:pPr marL="571500" indent="-571500">
              <a:buFont typeface="Arial" panose="020B0604020202020204" pitchFamily="34" charset="0"/>
              <a:buChar char="•"/>
            </a:pPr>
            <a:r>
              <a:rPr kumimoji="1" lang="ja-JP" altLang="en-US"/>
              <a:t>アプリケーションを起動するとダイレクトに検索結果が表示される</a:t>
            </a:r>
          </a:p>
          <a:p>
            <a:pPr marL="571500" indent="-571500">
              <a:buFont typeface="Arial" panose="020B0604020202020204" pitchFamily="34" charset="0"/>
              <a:buChar char="•"/>
            </a:pPr>
            <a:r>
              <a:rPr kumimoji="1" lang="ja-JP" altLang="en-US"/>
              <a:t>位置情報から周辺の店舗を検索する</a:t>
            </a:r>
            <a:endParaRPr kumimoji="1" lang="en-US" altLang="ja-JP"/>
          </a:p>
          <a:p>
            <a:pPr marL="571500" indent="-571500">
              <a:buFont typeface="Arial" panose="020B0604020202020204" pitchFamily="34" charset="0"/>
              <a:buChar char="•"/>
            </a:pPr>
            <a:r>
              <a:rPr kumimoji="1" lang="en-US" altLang="ja-JP"/>
              <a:t>11</a:t>
            </a:r>
            <a:r>
              <a:rPr kumimoji="1" lang="ja-JP" altLang="en-US"/>
              <a:t>時～</a:t>
            </a:r>
            <a:r>
              <a:rPr kumimoji="1" lang="en-US" altLang="ja-JP"/>
              <a:t>14</a:t>
            </a:r>
            <a:r>
              <a:rPr kumimoji="1" lang="ja-JP" altLang="en-US"/>
              <a:t>時の間はランチ営業のある店舗だけ表示する</a:t>
            </a:r>
            <a:endParaRPr kumimoji="1" lang="en-US" altLang="ja-JP"/>
          </a:p>
        </p:txBody>
      </p:sp>
      <p:pic>
        <p:nvPicPr>
          <p:cNvPr id="5" name="図 4">
            <a:extLst>
              <a:ext uri="{FF2B5EF4-FFF2-40B4-BE49-F238E27FC236}">
                <a16:creationId xmlns:a16="http://schemas.microsoft.com/office/drawing/2014/main" id="{FA4CE36D-AB81-4762-95CB-0EBA8AB56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158" y="1467848"/>
            <a:ext cx="4174959" cy="8349917"/>
          </a:xfrm>
          <a:prstGeom prst="rect">
            <a:avLst/>
          </a:prstGeom>
          <a:ln>
            <a:noFill/>
          </a:ln>
          <a:effectLst>
            <a:outerShdw blurRad="190500" algn="tl" rotWithShape="0">
              <a:srgbClr val="000000">
                <a:alpha val="70000"/>
              </a:srgbClr>
            </a:outerShdw>
          </a:effectLst>
        </p:spPr>
      </p:pic>
      <p:sp>
        <p:nvSpPr>
          <p:cNvPr id="6" name="テキスト プレースホルダー 4">
            <a:extLst>
              <a:ext uri="{FF2B5EF4-FFF2-40B4-BE49-F238E27FC236}">
                <a16:creationId xmlns:a16="http://schemas.microsoft.com/office/drawing/2014/main" id="{BFF52D51-B9C4-4174-8D3E-B01F50BDAC95}"/>
              </a:ext>
            </a:extLst>
          </p:cNvPr>
          <p:cNvSpPr txBox="1">
            <a:spLocks/>
          </p:cNvSpPr>
          <p:nvPr/>
        </p:nvSpPr>
        <p:spPr>
          <a:xfrm>
            <a:off x="8860014" y="9185245"/>
            <a:ext cx="8461828" cy="516406"/>
          </a:xfrm>
          <a:prstGeom prst="rect">
            <a:avLst/>
          </a:prstGeom>
        </p:spPr>
        <p:txBody>
          <a:bodyPr tIns="46800" anchor="t"/>
          <a:lstStyle>
            <a:lvl1pPr marL="0" indent="0" algn="l" defTabSz="1371600" rtl="0" eaLnBrk="1" latinLnBrk="0" hangingPunct="1">
              <a:lnSpc>
                <a:spcPct val="90000"/>
              </a:lnSpc>
              <a:spcBef>
                <a:spcPts val="1500"/>
              </a:spcBef>
              <a:buFont typeface="Wingdings" panose="05000000000000000000" pitchFamily="2" charset="2"/>
              <a:buNone/>
              <a:defRPr sz="3600" kern="1200" baseline="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r>
              <a:rPr lang="en-US" altLang="ja-JP" sz="2800"/>
              <a:t>※</a:t>
            </a:r>
            <a:r>
              <a:rPr lang="ja-JP" altLang="en-US" sz="2800"/>
              <a:t>「</a:t>
            </a:r>
            <a:r>
              <a:rPr lang="en-US" altLang="ja-JP" sz="2800"/>
              <a:t>HatPepper</a:t>
            </a:r>
            <a:r>
              <a:rPr lang="ja-JP" altLang="en-US" sz="2800"/>
              <a:t>」は登録商標ではありません。安心。</a:t>
            </a:r>
            <a:endParaRPr kumimoji="1" lang="ja-JP" altLang="en-US" sz="2800"/>
          </a:p>
        </p:txBody>
      </p:sp>
    </p:spTree>
    <p:extLst>
      <p:ext uri="{BB962C8B-B14F-4D97-AF65-F5344CB8AC3E}">
        <p14:creationId xmlns:p14="http://schemas.microsoft.com/office/powerpoint/2010/main" val="2714622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3A96C1-E3C2-4449-83FA-AE336EF75D0D}"/>
              </a:ext>
            </a:extLst>
          </p:cNvPr>
          <p:cNvSpPr>
            <a:spLocks noGrp="1"/>
          </p:cNvSpPr>
          <p:nvPr>
            <p:ph type="title"/>
          </p:nvPr>
        </p:nvSpPr>
        <p:spPr/>
        <p:txBody>
          <a:bodyPr/>
          <a:lstStyle/>
          <a:p>
            <a:r>
              <a:rPr kumimoji="1" lang="en-US" altLang="ja-JP"/>
              <a:t>Application</a:t>
            </a:r>
            <a:r>
              <a:rPr kumimoji="1" lang="ja-JP" altLang="en-US"/>
              <a:t> </a:t>
            </a:r>
            <a:r>
              <a:rPr kumimoji="1" lang="en-US" altLang="ja-JP"/>
              <a:t>Overview</a:t>
            </a:r>
            <a:endParaRPr kumimoji="1" lang="ja-JP" altLang="en-US"/>
          </a:p>
        </p:txBody>
      </p:sp>
      <p:sp>
        <p:nvSpPr>
          <p:cNvPr id="3" name="テキスト プレースホルダー 2">
            <a:extLst>
              <a:ext uri="{FF2B5EF4-FFF2-40B4-BE49-F238E27FC236}">
                <a16:creationId xmlns:a16="http://schemas.microsoft.com/office/drawing/2014/main" id="{69797DA6-BD94-4BDF-8CE9-F92F9142AA7D}"/>
              </a:ext>
            </a:extLst>
          </p:cNvPr>
          <p:cNvSpPr>
            <a:spLocks noGrp="1"/>
          </p:cNvSpPr>
          <p:nvPr>
            <p:ph type="body" sz="quarter" idx="12"/>
          </p:nvPr>
        </p:nvSpPr>
        <p:spPr>
          <a:xfrm>
            <a:off x="5391097" y="1627507"/>
            <a:ext cx="11930745" cy="4874893"/>
          </a:xfrm>
        </p:spPr>
        <p:txBody>
          <a:bodyPr bIns="46800" numCol="1" spcCol="0"/>
          <a:lstStyle/>
          <a:p>
            <a:r>
              <a:rPr kumimoji="1" lang="ja-JP" altLang="en-US" sz="5400"/>
              <a:t>アプリケーション「</a:t>
            </a:r>
            <a:r>
              <a:rPr kumimoji="1" lang="en-US" altLang="ja-JP" sz="5400"/>
              <a:t>HatPepper</a:t>
            </a:r>
            <a:r>
              <a:rPr kumimoji="1" lang="ja-JP" altLang="en-US" sz="5400"/>
              <a:t>」</a:t>
            </a:r>
            <a:r>
              <a:rPr kumimoji="1" lang="en-US" altLang="ja-JP" sz="5400" baseline="30000"/>
              <a:t>※</a:t>
            </a:r>
          </a:p>
          <a:p>
            <a:pPr marL="571500" indent="-571500">
              <a:buFont typeface="Arial" panose="020B0604020202020204" pitchFamily="34" charset="0"/>
              <a:buChar char="•"/>
            </a:pPr>
            <a:r>
              <a:rPr kumimoji="1" lang="ja-JP" altLang="en-US"/>
              <a:t>「リクルート</a:t>
            </a:r>
            <a:r>
              <a:rPr kumimoji="1" lang="en-US" altLang="ja-JP"/>
              <a:t>Web</a:t>
            </a:r>
            <a:r>
              <a:rPr kumimoji="1" lang="ja-JP" altLang="en-US"/>
              <a:t>サービス」の「グルメサーチ</a:t>
            </a:r>
            <a:r>
              <a:rPr kumimoji="1" lang="en-US" altLang="ja-JP"/>
              <a:t>API</a:t>
            </a:r>
            <a:r>
              <a:rPr kumimoji="1" lang="ja-JP" altLang="en-US"/>
              <a:t>」を利用させていただく</a:t>
            </a:r>
            <a:endParaRPr kumimoji="1" lang="en-US" altLang="ja-JP"/>
          </a:p>
          <a:p>
            <a:pPr marL="571500" indent="-571500">
              <a:buFont typeface="Arial" panose="020B0604020202020204" pitchFamily="34" charset="0"/>
              <a:buChar char="•"/>
            </a:pPr>
            <a:r>
              <a:rPr kumimoji="1" lang="ja-JP" altLang="en-US"/>
              <a:t>アプリケーションを起動するとダイレクトに検索結果が表示される</a:t>
            </a:r>
          </a:p>
          <a:p>
            <a:pPr marL="571500" indent="-571500">
              <a:buFont typeface="Arial" panose="020B0604020202020204" pitchFamily="34" charset="0"/>
              <a:buChar char="•"/>
            </a:pPr>
            <a:r>
              <a:rPr kumimoji="1" lang="ja-JP" altLang="en-US"/>
              <a:t>位置情報から周辺の店舗を検索する</a:t>
            </a:r>
            <a:endParaRPr kumimoji="1" lang="en-US" altLang="ja-JP"/>
          </a:p>
          <a:p>
            <a:pPr marL="571500" indent="-571500">
              <a:buFont typeface="Arial" panose="020B0604020202020204" pitchFamily="34" charset="0"/>
              <a:buChar char="•"/>
            </a:pPr>
            <a:r>
              <a:rPr kumimoji="1" lang="en-US" altLang="ja-JP"/>
              <a:t>11</a:t>
            </a:r>
            <a:r>
              <a:rPr kumimoji="1" lang="ja-JP" altLang="en-US"/>
              <a:t>時～</a:t>
            </a:r>
            <a:r>
              <a:rPr kumimoji="1" lang="en-US" altLang="ja-JP"/>
              <a:t>14</a:t>
            </a:r>
            <a:r>
              <a:rPr kumimoji="1" lang="ja-JP" altLang="en-US"/>
              <a:t>時の間はランチ営業のある店舗だけ表示する</a:t>
            </a:r>
            <a:endParaRPr kumimoji="1" lang="en-US" altLang="ja-JP"/>
          </a:p>
        </p:txBody>
      </p:sp>
      <p:pic>
        <p:nvPicPr>
          <p:cNvPr id="5" name="図 4">
            <a:extLst>
              <a:ext uri="{FF2B5EF4-FFF2-40B4-BE49-F238E27FC236}">
                <a16:creationId xmlns:a16="http://schemas.microsoft.com/office/drawing/2014/main" id="{FA4CE36D-AB81-4762-95CB-0EBA8AB56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158" y="1467848"/>
            <a:ext cx="4174959" cy="8349917"/>
          </a:xfrm>
          <a:prstGeom prst="rect">
            <a:avLst/>
          </a:prstGeom>
          <a:ln>
            <a:noFill/>
          </a:ln>
          <a:effectLst>
            <a:outerShdw blurRad="190500" algn="tl" rotWithShape="0">
              <a:srgbClr val="000000">
                <a:alpha val="70000"/>
              </a:srgbClr>
            </a:outerShdw>
          </a:effectLst>
        </p:spPr>
      </p:pic>
      <p:sp>
        <p:nvSpPr>
          <p:cNvPr id="6" name="テキスト プレースホルダー 4">
            <a:extLst>
              <a:ext uri="{FF2B5EF4-FFF2-40B4-BE49-F238E27FC236}">
                <a16:creationId xmlns:a16="http://schemas.microsoft.com/office/drawing/2014/main" id="{BFF52D51-B9C4-4174-8D3E-B01F50BDAC95}"/>
              </a:ext>
            </a:extLst>
          </p:cNvPr>
          <p:cNvSpPr txBox="1">
            <a:spLocks/>
          </p:cNvSpPr>
          <p:nvPr/>
        </p:nvSpPr>
        <p:spPr>
          <a:xfrm>
            <a:off x="8860014" y="9185245"/>
            <a:ext cx="8461828" cy="516406"/>
          </a:xfrm>
          <a:prstGeom prst="rect">
            <a:avLst/>
          </a:prstGeom>
        </p:spPr>
        <p:txBody>
          <a:bodyPr tIns="46800" anchor="t"/>
          <a:lstStyle>
            <a:lvl1pPr marL="0" indent="0" algn="l" defTabSz="1371600" rtl="0" eaLnBrk="1" latinLnBrk="0" hangingPunct="1">
              <a:lnSpc>
                <a:spcPct val="90000"/>
              </a:lnSpc>
              <a:spcBef>
                <a:spcPts val="1500"/>
              </a:spcBef>
              <a:buFont typeface="Wingdings" panose="05000000000000000000" pitchFamily="2" charset="2"/>
              <a:buNone/>
              <a:defRPr sz="3600" kern="1200" baseline="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r>
              <a:rPr lang="en-US" altLang="ja-JP" sz="2800"/>
              <a:t>※</a:t>
            </a:r>
            <a:r>
              <a:rPr lang="ja-JP" altLang="en-US" sz="2800"/>
              <a:t>「</a:t>
            </a:r>
            <a:r>
              <a:rPr lang="en-US" altLang="ja-JP" sz="2800"/>
              <a:t>HatPepper</a:t>
            </a:r>
            <a:r>
              <a:rPr lang="ja-JP" altLang="en-US" sz="2800"/>
              <a:t>」は登録商標ではありません。安心。</a:t>
            </a:r>
            <a:endParaRPr kumimoji="1" lang="ja-JP" altLang="en-US" sz="2800"/>
          </a:p>
        </p:txBody>
      </p:sp>
      <p:sp>
        <p:nvSpPr>
          <p:cNvPr id="7" name="テキスト プレースホルダー 2">
            <a:extLst>
              <a:ext uri="{FF2B5EF4-FFF2-40B4-BE49-F238E27FC236}">
                <a16:creationId xmlns:a16="http://schemas.microsoft.com/office/drawing/2014/main" id="{5AEE6D37-670A-4E14-A028-F8B15A16D912}"/>
              </a:ext>
            </a:extLst>
          </p:cNvPr>
          <p:cNvSpPr txBox="1">
            <a:spLocks/>
          </p:cNvSpPr>
          <p:nvPr/>
        </p:nvSpPr>
        <p:spPr>
          <a:xfrm>
            <a:off x="6976392" y="6890656"/>
            <a:ext cx="10077894" cy="2284093"/>
          </a:xfrm>
          <a:prstGeom prst="rect">
            <a:avLst/>
          </a:prstGeom>
        </p:spPr>
        <p:txBody>
          <a:bodyPr bIns="46800" numCol="1" spcCol="0" anchor="t"/>
          <a:lstStyle>
            <a:lvl1pPr marL="0" indent="0" algn="l" defTabSz="1371600" rtl="0" eaLnBrk="1" latinLnBrk="0" hangingPunct="1">
              <a:lnSpc>
                <a:spcPct val="90000"/>
              </a:lnSpc>
              <a:spcBef>
                <a:spcPts val="1500"/>
              </a:spcBef>
              <a:buFont typeface="Wingdings" panose="05000000000000000000" pitchFamily="2" charset="2"/>
              <a:buNone/>
              <a:defRPr sz="3600" kern="1200" baseline="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742950" indent="-742950">
              <a:buFont typeface="+mj-lt"/>
              <a:buAutoNum type="arabicPeriod"/>
            </a:pPr>
            <a:r>
              <a:rPr kumimoji="1" lang="ja-JP" altLang="en-US"/>
              <a:t>まずレイヤーアーキテクチャで実装</a:t>
            </a:r>
            <a:endParaRPr kumimoji="1" lang="en-US" altLang="ja-JP"/>
          </a:p>
          <a:p>
            <a:pPr marL="742950" indent="-742950">
              <a:buFont typeface="+mj-lt"/>
              <a:buAutoNum type="arabicPeriod"/>
            </a:pPr>
            <a:r>
              <a:rPr kumimoji="1" lang="ja-JP" altLang="en-US"/>
              <a:t>レイヤーアーキテクチャの問題点を解説</a:t>
            </a:r>
            <a:endParaRPr kumimoji="1" lang="en-US" altLang="ja-JP"/>
          </a:p>
          <a:p>
            <a:pPr marL="742950" indent="-742950">
              <a:buFont typeface="+mj-lt"/>
              <a:buAutoNum type="arabicPeriod"/>
            </a:pPr>
            <a:r>
              <a:rPr kumimoji="1" lang="ja-JP" altLang="en-US"/>
              <a:t>クリーンアーキテクチャの適用</a:t>
            </a:r>
            <a:endParaRPr kumimoji="1" lang="en-US" altLang="ja-JP"/>
          </a:p>
        </p:txBody>
      </p:sp>
    </p:spTree>
    <p:extLst>
      <p:ext uri="{BB962C8B-B14F-4D97-AF65-F5344CB8AC3E}">
        <p14:creationId xmlns:p14="http://schemas.microsoft.com/office/powerpoint/2010/main" val="2445833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D6694-4BAD-4BE7-89AA-BF6938E16B6E}"/>
              </a:ext>
            </a:extLst>
          </p:cNvPr>
          <p:cNvSpPr>
            <a:spLocks noGrp="1"/>
          </p:cNvSpPr>
          <p:nvPr>
            <p:ph type="ctrTitle"/>
          </p:nvPr>
        </p:nvSpPr>
        <p:spPr/>
        <p:txBody>
          <a:bodyPr/>
          <a:lstStyle/>
          <a:p>
            <a:r>
              <a:rPr lang="en-US" altLang="ja-JP"/>
              <a:t>Easiest Clean Architecture</a:t>
            </a:r>
            <a:endParaRPr kumimoji="1" lang="ja-JP" altLang="en-US"/>
          </a:p>
        </p:txBody>
      </p:sp>
      <p:sp>
        <p:nvSpPr>
          <p:cNvPr id="5" name="字幕 4">
            <a:extLst>
              <a:ext uri="{FF2B5EF4-FFF2-40B4-BE49-F238E27FC236}">
                <a16:creationId xmlns:a16="http://schemas.microsoft.com/office/drawing/2014/main" id="{882F668A-4E5A-421E-A0DE-6136C1CBAA33}"/>
              </a:ext>
            </a:extLst>
          </p:cNvPr>
          <p:cNvSpPr>
            <a:spLocks noGrp="1"/>
          </p:cNvSpPr>
          <p:nvPr>
            <p:ph type="subTitle" idx="1"/>
          </p:nvPr>
        </p:nvSpPr>
        <p:spPr/>
        <p:txBody>
          <a:bodyPr/>
          <a:lstStyle/>
          <a:p>
            <a:r>
              <a:rPr lang="en-US" altLang="ja-JP"/>
              <a:t>Layered Architecture</a:t>
            </a:r>
            <a:endParaRPr kumimoji="1" lang="ja-JP" altLang="en-US"/>
          </a:p>
        </p:txBody>
      </p:sp>
    </p:spTree>
    <p:extLst>
      <p:ext uri="{BB962C8B-B14F-4D97-AF65-F5344CB8AC3E}">
        <p14:creationId xmlns:p14="http://schemas.microsoft.com/office/powerpoint/2010/main" val="1489575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p:txBody>
          <a:bodyPr/>
          <a:lstStyle/>
          <a:p>
            <a:r>
              <a:rPr kumimoji="1" lang="ja-JP" altLang="en-US"/>
              <a:t>コンポーネント図</a:t>
            </a:r>
          </a:p>
        </p:txBody>
      </p:sp>
      <p:pic>
        <p:nvPicPr>
          <p:cNvPr id="5" name="図 4">
            <a:extLst>
              <a:ext uri="{FF2B5EF4-FFF2-40B4-BE49-F238E27FC236}">
                <a16:creationId xmlns:a16="http://schemas.microsoft.com/office/drawing/2014/main" id="{A16EE437-7DEA-4AFC-94D5-92B497DFCAD7}"/>
              </a:ext>
            </a:extLst>
          </p:cNvPr>
          <p:cNvPicPr>
            <a:picLocks noChangeAspect="1"/>
          </p:cNvPicPr>
          <p:nvPr/>
        </p:nvPicPr>
        <p:blipFill>
          <a:blip r:embed="rId3"/>
          <a:stretch>
            <a:fillRect/>
          </a:stretch>
        </p:blipFill>
        <p:spPr>
          <a:xfrm>
            <a:off x="4036524" y="1456007"/>
            <a:ext cx="9712840" cy="8245643"/>
          </a:xfrm>
          <a:prstGeom prst="rect">
            <a:avLst/>
          </a:prstGeom>
        </p:spPr>
      </p:pic>
    </p:spTree>
    <p:extLst>
      <p:ext uri="{BB962C8B-B14F-4D97-AF65-F5344CB8AC3E}">
        <p14:creationId xmlns:p14="http://schemas.microsoft.com/office/powerpoint/2010/main" val="1665736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35EEC0-E0D8-42E7-A865-313EB39DCFC0}"/>
              </a:ext>
            </a:extLst>
          </p:cNvPr>
          <p:cNvSpPr>
            <a:spLocks noGrp="1"/>
          </p:cNvSpPr>
          <p:nvPr>
            <p:ph type="title"/>
          </p:nvPr>
        </p:nvSpPr>
        <p:spPr/>
        <p:txBody>
          <a:bodyPr/>
          <a:lstStyle/>
          <a:p>
            <a:r>
              <a:rPr kumimoji="1" lang="ja-JP" altLang="en-US"/>
              <a:t>クラス図</a:t>
            </a:r>
          </a:p>
        </p:txBody>
      </p:sp>
      <p:pic>
        <p:nvPicPr>
          <p:cNvPr id="8" name="図 7">
            <a:extLst>
              <a:ext uri="{FF2B5EF4-FFF2-40B4-BE49-F238E27FC236}">
                <a16:creationId xmlns:a16="http://schemas.microsoft.com/office/drawing/2014/main" id="{19B124F0-02E5-4E23-ACBA-8C8A3923E1FF}"/>
              </a:ext>
            </a:extLst>
          </p:cNvPr>
          <p:cNvPicPr>
            <a:picLocks noChangeAspect="1"/>
          </p:cNvPicPr>
          <p:nvPr/>
        </p:nvPicPr>
        <p:blipFill>
          <a:blip r:embed="rId3"/>
          <a:stretch>
            <a:fillRect/>
          </a:stretch>
        </p:blipFill>
        <p:spPr>
          <a:xfrm>
            <a:off x="2846056" y="1313003"/>
            <a:ext cx="12857143" cy="8504762"/>
          </a:xfrm>
          <a:prstGeom prst="rect">
            <a:avLst/>
          </a:prstGeom>
        </p:spPr>
      </p:pic>
    </p:spTree>
    <p:extLst>
      <p:ext uri="{BB962C8B-B14F-4D97-AF65-F5344CB8AC3E}">
        <p14:creationId xmlns:p14="http://schemas.microsoft.com/office/powerpoint/2010/main" val="1681403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F9802-F119-4203-BC60-2F7D54BD3B0F}"/>
              </a:ext>
            </a:extLst>
          </p:cNvPr>
          <p:cNvSpPr>
            <a:spLocks noGrp="1"/>
          </p:cNvSpPr>
          <p:nvPr>
            <p:ph type="title"/>
          </p:nvPr>
        </p:nvSpPr>
        <p:spPr/>
        <p:txBody>
          <a:bodyPr/>
          <a:lstStyle/>
          <a:p>
            <a:r>
              <a:rPr kumimoji="1" lang="ja-JP" altLang="en-US"/>
              <a:t>シーケンス図</a:t>
            </a:r>
          </a:p>
        </p:txBody>
      </p:sp>
      <p:pic>
        <p:nvPicPr>
          <p:cNvPr id="5" name="図 4">
            <a:extLst>
              <a:ext uri="{FF2B5EF4-FFF2-40B4-BE49-F238E27FC236}">
                <a16:creationId xmlns:a16="http://schemas.microsoft.com/office/drawing/2014/main" id="{7AB4877F-07C0-473C-B7AB-2A2E84347316}"/>
              </a:ext>
            </a:extLst>
          </p:cNvPr>
          <p:cNvPicPr>
            <a:picLocks noChangeAspect="1"/>
          </p:cNvPicPr>
          <p:nvPr/>
        </p:nvPicPr>
        <p:blipFill>
          <a:blip r:embed="rId3"/>
          <a:stretch>
            <a:fillRect/>
          </a:stretch>
        </p:blipFill>
        <p:spPr>
          <a:xfrm>
            <a:off x="947193" y="2104570"/>
            <a:ext cx="16393614" cy="6662057"/>
          </a:xfrm>
          <a:prstGeom prst="rect">
            <a:avLst/>
          </a:prstGeom>
        </p:spPr>
      </p:pic>
    </p:spTree>
    <p:extLst>
      <p:ext uri="{BB962C8B-B14F-4D97-AF65-F5344CB8AC3E}">
        <p14:creationId xmlns:p14="http://schemas.microsoft.com/office/powerpoint/2010/main" val="3783671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F9802-F119-4203-BC60-2F7D54BD3B0F}"/>
              </a:ext>
            </a:extLst>
          </p:cNvPr>
          <p:cNvSpPr>
            <a:spLocks noGrp="1"/>
          </p:cNvSpPr>
          <p:nvPr>
            <p:ph type="title"/>
          </p:nvPr>
        </p:nvSpPr>
        <p:spPr/>
        <p:txBody>
          <a:bodyPr/>
          <a:lstStyle/>
          <a:p>
            <a:r>
              <a:rPr kumimoji="1" lang="ja-JP" altLang="en-US"/>
              <a:t>シーケンス図</a:t>
            </a:r>
          </a:p>
        </p:txBody>
      </p:sp>
      <p:pic>
        <p:nvPicPr>
          <p:cNvPr id="5" name="図 4">
            <a:extLst>
              <a:ext uri="{FF2B5EF4-FFF2-40B4-BE49-F238E27FC236}">
                <a16:creationId xmlns:a16="http://schemas.microsoft.com/office/drawing/2014/main" id="{7AB4877F-07C0-473C-B7AB-2A2E84347316}"/>
              </a:ext>
            </a:extLst>
          </p:cNvPr>
          <p:cNvPicPr>
            <a:picLocks noChangeAspect="1"/>
          </p:cNvPicPr>
          <p:nvPr/>
        </p:nvPicPr>
        <p:blipFill>
          <a:blip r:embed="rId3"/>
          <a:stretch>
            <a:fillRect/>
          </a:stretch>
        </p:blipFill>
        <p:spPr>
          <a:xfrm>
            <a:off x="947193" y="2104570"/>
            <a:ext cx="16393614" cy="6662057"/>
          </a:xfrm>
          <a:prstGeom prst="rect">
            <a:avLst/>
          </a:prstGeom>
        </p:spPr>
      </p:pic>
      <p:sp>
        <p:nvSpPr>
          <p:cNvPr id="3" name="思考の吹き出し: 雲形 2">
            <a:extLst>
              <a:ext uri="{FF2B5EF4-FFF2-40B4-BE49-F238E27FC236}">
                <a16:creationId xmlns:a16="http://schemas.microsoft.com/office/drawing/2014/main" id="{496F09D6-4E13-4B04-A4B2-31FDAB40E638}"/>
              </a:ext>
            </a:extLst>
          </p:cNvPr>
          <p:cNvSpPr/>
          <p:nvPr/>
        </p:nvSpPr>
        <p:spPr>
          <a:xfrm>
            <a:off x="10247087" y="876300"/>
            <a:ext cx="6937829" cy="4267200"/>
          </a:xfrm>
          <a:prstGeom prst="cloudCallout">
            <a:avLst>
              <a:gd name="adj1" fmla="val -41126"/>
              <a:gd name="adj2" fmla="val 652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一見、そんなに悪くなさげ？</a:t>
            </a:r>
          </a:p>
        </p:txBody>
      </p:sp>
    </p:spTree>
    <p:extLst>
      <p:ext uri="{BB962C8B-B14F-4D97-AF65-F5344CB8AC3E}">
        <p14:creationId xmlns:p14="http://schemas.microsoft.com/office/powerpoint/2010/main" val="219908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F9802-F119-4203-BC60-2F7D54BD3B0F}"/>
              </a:ext>
            </a:extLst>
          </p:cNvPr>
          <p:cNvSpPr>
            <a:spLocks noGrp="1"/>
          </p:cNvSpPr>
          <p:nvPr>
            <p:ph type="title"/>
          </p:nvPr>
        </p:nvSpPr>
        <p:spPr/>
        <p:txBody>
          <a:bodyPr/>
          <a:lstStyle/>
          <a:p>
            <a:r>
              <a:rPr kumimoji="1" lang="ja-JP" altLang="en-US"/>
              <a:t>シーケンス図</a:t>
            </a:r>
          </a:p>
        </p:txBody>
      </p:sp>
      <p:pic>
        <p:nvPicPr>
          <p:cNvPr id="5" name="図 4">
            <a:extLst>
              <a:ext uri="{FF2B5EF4-FFF2-40B4-BE49-F238E27FC236}">
                <a16:creationId xmlns:a16="http://schemas.microsoft.com/office/drawing/2014/main" id="{7AB4877F-07C0-473C-B7AB-2A2E84347316}"/>
              </a:ext>
            </a:extLst>
          </p:cNvPr>
          <p:cNvPicPr>
            <a:picLocks noChangeAspect="1"/>
          </p:cNvPicPr>
          <p:nvPr/>
        </p:nvPicPr>
        <p:blipFill>
          <a:blip r:embed="rId3"/>
          <a:stretch>
            <a:fillRect/>
          </a:stretch>
        </p:blipFill>
        <p:spPr>
          <a:xfrm>
            <a:off x="947193" y="2104570"/>
            <a:ext cx="16393614" cy="6662057"/>
          </a:xfrm>
          <a:prstGeom prst="rect">
            <a:avLst/>
          </a:prstGeom>
        </p:spPr>
      </p:pic>
      <p:sp>
        <p:nvSpPr>
          <p:cNvPr id="3" name="思考の吹き出し: 雲形 2">
            <a:extLst>
              <a:ext uri="{FF2B5EF4-FFF2-40B4-BE49-F238E27FC236}">
                <a16:creationId xmlns:a16="http://schemas.microsoft.com/office/drawing/2014/main" id="{496F09D6-4E13-4B04-A4B2-31FDAB40E638}"/>
              </a:ext>
            </a:extLst>
          </p:cNvPr>
          <p:cNvSpPr/>
          <p:nvPr/>
        </p:nvSpPr>
        <p:spPr>
          <a:xfrm>
            <a:off x="10247087" y="876300"/>
            <a:ext cx="6937829" cy="4267200"/>
          </a:xfrm>
          <a:prstGeom prst="cloudCallout">
            <a:avLst>
              <a:gd name="adj1" fmla="val -41126"/>
              <a:gd name="adj2" fmla="val 652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一見、そんなに悪くなさげ？</a:t>
            </a:r>
          </a:p>
        </p:txBody>
      </p:sp>
      <p:sp>
        <p:nvSpPr>
          <p:cNvPr id="6" name="思考の吹き出し: 雲形 5">
            <a:extLst>
              <a:ext uri="{FF2B5EF4-FFF2-40B4-BE49-F238E27FC236}">
                <a16:creationId xmlns:a16="http://schemas.microsoft.com/office/drawing/2014/main" id="{B81B62F6-F83A-4921-BC6C-8F06857F1D5C}"/>
              </a:ext>
            </a:extLst>
          </p:cNvPr>
          <p:cNvSpPr/>
          <p:nvPr/>
        </p:nvSpPr>
        <p:spPr>
          <a:xfrm>
            <a:off x="1812744" y="4976586"/>
            <a:ext cx="6937829" cy="4267200"/>
          </a:xfrm>
          <a:prstGeom prst="cloudCallout">
            <a:avLst>
              <a:gd name="adj1" fmla="val 66824"/>
              <a:gd name="adj2" fmla="val -3511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何が悪いのか？</a:t>
            </a:r>
          </a:p>
        </p:txBody>
      </p:sp>
    </p:spTree>
    <p:extLst>
      <p:ext uri="{BB962C8B-B14F-4D97-AF65-F5344CB8AC3E}">
        <p14:creationId xmlns:p14="http://schemas.microsoft.com/office/powerpoint/2010/main" val="344044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87ADCCD-FC39-425F-9863-2ADA753F56EB}"/>
              </a:ext>
            </a:extLst>
          </p:cNvPr>
          <p:cNvSpPr>
            <a:spLocks noGrp="1"/>
          </p:cNvSpPr>
          <p:nvPr>
            <p:ph type="ctrTitle"/>
          </p:nvPr>
        </p:nvSpPr>
        <p:spPr/>
        <p:txBody>
          <a:bodyPr/>
          <a:lstStyle/>
          <a:p>
            <a:r>
              <a:rPr kumimoji="1" lang="en-US" altLang="ja-JP"/>
              <a:t>Easiest Clean Architecture</a:t>
            </a:r>
            <a:endParaRPr kumimoji="1" lang="ja-JP" altLang="en-US"/>
          </a:p>
        </p:txBody>
      </p:sp>
      <p:sp>
        <p:nvSpPr>
          <p:cNvPr id="6" name="字幕 5">
            <a:extLst>
              <a:ext uri="{FF2B5EF4-FFF2-40B4-BE49-F238E27FC236}">
                <a16:creationId xmlns:a16="http://schemas.microsoft.com/office/drawing/2014/main" id="{F2B18021-8AA2-47AC-B68F-627FFB2E6920}"/>
              </a:ext>
            </a:extLst>
          </p:cNvPr>
          <p:cNvSpPr>
            <a:spLocks noGrp="1"/>
          </p:cNvSpPr>
          <p:nvPr>
            <p:ph type="subTitle" idx="1"/>
          </p:nvPr>
        </p:nvSpPr>
        <p:spPr/>
        <p:txBody>
          <a:bodyPr/>
          <a:lstStyle/>
          <a:p>
            <a:r>
              <a:rPr kumimoji="1" lang="ja-JP" altLang="en-US"/>
              <a:t>注意事項</a:t>
            </a:r>
          </a:p>
        </p:txBody>
      </p:sp>
    </p:spTree>
    <p:extLst>
      <p:ext uri="{BB962C8B-B14F-4D97-AF65-F5344CB8AC3E}">
        <p14:creationId xmlns:p14="http://schemas.microsoft.com/office/powerpoint/2010/main" val="2114698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BC859703-E694-4C3E-ADA3-434927C4A45A}"/>
              </a:ext>
            </a:extLst>
          </p:cNvPr>
          <p:cNvSpPr>
            <a:spLocks noGrp="1"/>
          </p:cNvSpPr>
          <p:nvPr>
            <p:ph type="subTitle" idx="1"/>
          </p:nvPr>
        </p:nvSpPr>
        <p:spPr/>
        <p:txBody>
          <a:bodyPr/>
          <a:lstStyle/>
          <a:p>
            <a:r>
              <a:rPr kumimoji="1" lang="ja-JP" altLang="en-US"/>
              <a:t>安定度と柔軟性のバランス配分に問題あり</a:t>
            </a:r>
          </a:p>
        </p:txBody>
      </p:sp>
    </p:spTree>
    <p:extLst>
      <p:ext uri="{BB962C8B-B14F-4D97-AF65-F5344CB8AC3E}">
        <p14:creationId xmlns:p14="http://schemas.microsoft.com/office/powerpoint/2010/main" val="2252277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p:txBody>
          <a:bodyPr/>
          <a:lstStyle/>
          <a:p>
            <a:r>
              <a:rPr kumimoji="1" lang="ja-JP" altLang="en-US"/>
              <a:t>柔軟性と安定度</a:t>
            </a:r>
          </a:p>
        </p:txBody>
      </p:sp>
      <p:pic>
        <p:nvPicPr>
          <p:cNvPr id="5" name="図 4">
            <a:extLst>
              <a:ext uri="{FF2B5EF4-FFF2-40B4-BE49-F238E27FC236}">
                <a16:creationId xmlns:a16="http://schemas.microsoft.com/office/drawing/2014/main" id="{A16EE437-7DEA-4AFC-94D5-92B497DFCAD7}"/>
              </a:ext>
            </a:extLst>
          </p:cNvPr>
          <p:cNvPicPr>
            <a:picLocks noChangeAspect="1"/>
          </p:cNvPicPr>
          <p:nvPr/>
        </p:nvPicPr>
        <p:blipFill>
          <a:blip r:embed="rId3"/>
          <a:stretch>
            <a:fillRect/>
          </a:stretch>
        </p:blipFill>
        <p:spPr>
          <a:xfrm>
            <a:off x="3884378" y="1458887"/>
            <a:ext cx="9712840" cy="8245643"/>
          </a:xfrm>
          <a:prstGeom prst="rect">
            <a:avLst/>
          </a:prstGeom>
        </p:spPr>
      </p:pic>
      <p:sp>
        <p:nvSpPr>
          <p:cNvPr id="2" name="四角形: 角を丸くする 1">
            <a:extLst>
              <a:ext uri="{FF2B5EF4-FFF2-40B4-BE49-F238E27FC236}">
                <a16:creationId xmlns:a16="http://schemas.microsoft.com/office/drawing/2014/main" id="{6E9071AD-455D-46F8-BF46-C08B41EDB5CA}"/>
              </a:ext>
            </a:extLst>
          </p:cNvPr>
          <p:cNvSpPr/>
          <p:nvPr/>
        </p:nvSpPr>
        <p:spPr>
          <a:xfrm>
            <a:off x="3686630" y="2220685"/>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3" name="テキスト ボックス 2">
            <a:extLst>
              <a:ext uri="{FF2B5EF4-FFF2-40B4-BE49-F238E27FC236}">
                <a16:creationId xmlns:a16="http://schemas.microsoft.com/office/drawing/2014/main" id="{A693F11E-9E37-4868-A1D8-BCEC4B968937}"/>
              </a:ext>
            </a:extLst>
          </p:cNvPr>
          <p:cNvSpPr txBox="1"/>
          <p:nvPr/>
        </p:nvSpPr>
        <p:spPr>
          <a:xfrm>
            <a:off x="13879260"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柔軟性</a:t>
            </a:r>
          </a:p>
        </p:txBody>
      </p:sp>
      <p:sp>
        <p:nvSpPr>
          <p:cNvPr id="6" name="テキスト ボックス 5">
            <a:extLst>
              <a:ext uri="{FF2B5EF4-FFF2-40B4-BE49-F238E27FC236}">
                <a16:creationId xmlns:a16="http://schemas.microsoft.com/office/drawing/2014/main" id="{E516A063-2936-4858-8034-F7CC7252BF06}"/>
              </a:ext>
            </a:extLst>
          </p:cNvPr>
          <p:cNvSpPr txBox="1"/>
          <p:nvPr/>
        </p:nvSpPr>
        <p:spPr>
          <a:xfrm>
            <a:off x="15683382"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安定度</a:t>
            </a:r>
          </a:p>
        </p:txBody>
      </p:sp>
      <p:sp>
        <p:nvSpPr>
          <p:cNvPr id="7" name="四角形: 角を丸くする 6">
            <a:extLst>
              <a:ext uri="{FF2B5EF4-FFF2-40B4-BE49-F238E27FC236}">
                <a16:creationId xmlns:a16="http://schemas.microsoft.com/office/drawing/2014/main" id="{D1862ECA-A153-42B9-A48B-D997BED03C6A}"/>
              </a:ext>
            </a:extLst>
          </p:cNvPr>
          <p:cNvSpPr/>
          <p:nvPr/>
        </p:nvSpPr>
        <p:spPr>
          <a:xfrm>
            <a:off x="3693887" y="4260760"/>
            <a:ext cx="13657942" cy="1625601"/>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四角形: 角を丸くする 7">
            <a:extLst>
              <a:ext uri="{FF2B5EF4-FFF2-40B4-BE49-F238E27FC236}">
                <a16:creationId xmlns:a16="http://schemas.microsoft.com/office/drawing/2014/main" id="{D3B338F7-DA58-4114-8BFC-3C367988B6CA}"/>
              </a:ext>
            </a:extLst>
          </p:cNvPr>
          <p:cNvSpPr/>
          <p:nvPr/>
        </p:nvSpPr>
        <p:spPr>
          <a:xfrm>
            <a:off x="3693887" y="6300835"/>
            <a:ext cx="13650683" cy="3118936"/>
          </a:xfrm>
          <a:prstGeom prst="roundRect">
            <a:avLst>
              <a:gd name="adj" fmla="val 10152"/>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9" name="テキスト ボックス 8">
            <a:extLst>
              <a:ext uri="{FF2B5EF4-FFF2-40B4-BE49-F238E27FC236}">
                <a16:creationId xmlns:a16="http://schemas.microsoft.com/office/drawing/2014/main" id="{AA7F28B0-5D0C-4B57-9EFE-D96BF18028F2}"/>
              </a:ext>
            </a:extLst>
          </p:cNvPr>
          <p:cNvSpPr txBox="1"/>
          <p:nvPr/>
        </p:nvSpPr>
        <p:spPr>
          <a:xfrm>
            <a:off x="14340924" y="2594853"/>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0" name="テキスト ボックス 9">
            <a:extLst>
              <a:ext uri="{FF2B5EF4-FFF2-40B4-BE49-F238E27FC236}">
                <a16:creationId xmlns:a16="http://schemas.microsoft.com/office/drawing/2014/main" id="{DB8081A3-7EC0-436F-BFB7-BA9AA35287A1}"/>
              </a:ext>
            </a:extLst>
          </p:cNvPr>
          <p:cNvSpPr txBox="1"/>
          <p:nvPr/>
        </p:nvSpPr>
        <p:spPr>
          <a:xfrm>
            <a:off x="14340924" y="4634927"/>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中</a:t>
            </a:r>
          </a:p>
        </p:txBody>
      </p:sp>
      <p:sp>
        <p:nvSpPr>
          <p:cNvPr id="11" name="テキスト ボックス 10">
            <a:extLst>
              <a:ext uri="{FF2B5EF4-FFF2-40B4-BE49-F238E27FC236}">
                <a16:creationId xmlns:a16="http://schemas.microsoft.com/office/drawing/2014/main" id="{E2CBA72C-4885-47AB-BE02-1840B8124291}"/>
              </a:ext>
            </a:extLst>
          </p:cNvPr>
          <p:cNvSpPr txBox="1"/>
          <p:nvPr/>
        </p:nvSpPr>
        <p:spPr>
          <a:xfrm>
            <a:off x="14340922" y="7421670"/>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低</a:t>
            </a:r>
          </a:p>
        </p:txBody>
      </p:sp>
      <p:sp>
        <p:nvSpPr>
          <p:cNvPr id="12" name="テキスト ボックス 11">
            <a:extLst>
              <a:ext uri="{FF2B5EF4-FFF2-40B4-BE49-F238E27FC236}">
                <a16:creationId xmlns:a16="http://schemas.microsoft.com/office/drawing/2014/main" id="{A4009251-F1DA-42AA-903A-83EA81006FC1}"/>
              </a:ext>
            </a:extLst>
          </p:cNvPr>
          <p:cNvSpPr txBox="1"/>
          <p:nvPr/>
        </p:nvSpPr>
        <p:spPr>
          <a:xfrm>
            <a:off x="16145045" y="259316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3" name="テキスト ボックス 12">
            <a:extLst>
              <a:ext uri="{FF2B5EF4-FFF2-40B4-BE49-F238E27FC236}">
                <a16:creationId xmlns:a16="http://schemas.microsoft.com/office/drawing/2014/main" id="{EFB13369-F5A3-4660-A5A8-410B4237F7A1}"/>
              </a:ext>
            </a:extLst>
          </p:cNvPr>
          <p:cNvSpPr txBox="1"/>
          <p:nvPr/>
        </p:nvSpPr>
        <p:spPr>
          <a:xfrm>
            <a:off x="16145046" y="4633241"/>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中</a:t>
            </a:r>
          </a:p>
        </p:txBody>
      </p:sp>
      <p:sp>
        <p:nvSpPr>
          <p:cNvPr id="14" name="テキスト ボックス 13">
            <a:extLst>
              <a:ext uri="{FF2B5EF4-FFF2-40B4-BE49-F238E27FC236}">
                <a16:creationId xmlns:a16="http://schemas.microsoft.com/office/drawing/2014/main" id="{EE359742-D98C-4BBA-91AD-15043E766767}"/>
              </a:ext>
            </a:extLst>
          </p:cNvPr>
          <p:cNvSpPr txBox="1"/>
          <p:nvPr/>
        </p:nvSpPr>
        <p:spPr>
          <a:xfrm>
            <a:off x="16145046" y="7419984"/>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7" name="乗算記号 16">
            <a:extLst>
              <a:ext uri="{FF2B5EF4-FFF2-40B4-BE49-F238E27FC236}">
                <a16:creationId xmlns:a16="http://schemas.microsoft.com/office/drawing/2014/main" id="{C670FFCE-F95A-4E2C-AEB8-CF6E75F609A3}"/>
              </a:ext>
            </a:extLst>
          </p:cNvPr>
          <p:cNvSpPr/>
          <p:nvPr/>
        </p:nvSpPr>
        <p:spPr>
          <a:xfrm>
            <a:off x="16485512" y="3405966"/>
            <a:ext cx="1732634" cy="1625601"/>
          </a:xfrm>
          <a:prstGeom prst="mathMultiply">
            <a:avLst>
              <a:gd name="adj1" fmla="val 13134"/>
            </a:avLst>
          </a:prstGeom>
          <a:solidFill>
            <a:srgbClr val="C0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9" name="乗算記号 18">
            <a:extLst>
              <a:ext uri="{FF2B5EF4-FFF2-40B4-BE49-F238E27FC236}">
                <a16:creationId xmlns:a16="http://schemas.microsoft.com/office/drawing/2014/main" id="{74F8D33E-6474-46F6-8EC9-18E48930DDCB}"/>
              </a:ext>
            </a:extLst>
          </p:cNvPr>
          <p:cNvSpPr/>
          <p:nvPr/>
        </p:nvSpPr>
        <p:spPr>
          <a:xfrm>
            <a:off x="16486709" y="5695639"/>
            <a:ext cx="1732634" cy="1625601"/>
          </a:xfrm>
          <a:prstGeom prst="mathMultiply">
            <a:avLst>
              <a:gd name="adj1" fmla="val 13134"/>
            </a:avLst>
          </a:prstGeom>
          <a:solidFill>
            <a:srgbClr val="C0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488765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6DAD11C5-06A1-47D5-AEE1-A67AD53E5ED0}"/>
              </a:ext>
            </a:extLst>
          </p:cNvPr>
          <p:cNvSpPr>
            <a:spLocks noGrp="1"/>
          </p:cNvSpPr>
          <p:nvPr>
            <p:ph type="subTitle" idx="1"/>
          </p:nvPr>
        </p:nvSpPr>
        <p:spPr/>
        <p:txBody>
          <a:bodyPr/>
          <a:lstStyle/>
          <a:p>
            <a:r>
              <a:rPr kumimoji="1" lang="ja-JP" altLang="en-US"/>
              <a:t>依存関係による安定度と柔軟性のトレードオフ</a:t>
            </a:r>
          </a:p>
        </p:txBody>
      </p:sp>
    </p:spTree>
    <p:extLst>
      <p:ext uri="{BB962C8B-B14F-4D97-AF65-F5344CB8AC3E}">
        <p14:creationId xmlns:p14="http://schemas.microsoft.com/office/powerpoint/2010/main" val="3478865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660FFF-FA94-43AB-8CF7-CD1C2F8D7C8B}"/>
              </a:ext>
            </a:extLst>
          </p:cNvPr>
          <p:cNvSpPr>
            <a:spLocks noGrp="1"/>
          </p:cNvSpPr>
          <p:nvPr>
            <p:ph type="title"/>
          </p:nvPr>
        </p:nvSpPr>
        <p:spPr/>
        <p:txBody>
          <a:bodyPr/>
          <a:lstStyle/>
          <a:p>
            <a:r>
              <a:rPr kumimoji="1" lang="ja-JP" altLang="en-US"/>
              <a:t>依存関係による安定度と柔軟性のトレードオフ</a:t>
            </a:r>
          </a:p>
        </p:txBody>
      </p:sp>
      <p:sp>
        <p:nvSpPr>
          <p:cNvPr id="3" name="正方形/長方形 2">
            <a:extLst>
              <a:ext uri="{FF2B5EF4-FFF2-40B4-BE49-F238E27FC236}">
                <a16:creationId xmlns:a16="http://schemas.microsoft.com/office/drawing/2014/main" id="{B3C33B68-A0BA-43A8-9866-CEB2B9A180C4}"/>
              </a:ext>
            </a:extLst>
          </p:cNvPr>
          <p:cNvSpPr/>
          <p:nvPr/>
        </p:nvSpPr>
        <p:spPr>
          <a:xfrm>
            <a:off x="370425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依存する側</a:t>
            </a:r>
          </a:p>
        </p:txBody>
      </p:sp>
      <p:sp>
        <p:nvSpPr>
          <p:cNvPr id="6" name="矢印: 右 5">
            <a:extLst>
              <a:ext uri="{FF2B5EF4-FFF2-40B4-BE49-F238E27FC236}">
                <a16:creationId xmlns:a16="http://schemas.microsoft.com/office/drawing/2014/main" id="{F9DF2E62-1CAB-469C-A019-519CCF6635FD}"/>
              </a:ext>
            </a:extLst>
          </p:cNvPr>
          <p:cNvSpPr/>
          <p:nvPr/>
        </p:nvSpPr>
        <p:spPr>
          <a:xfrm>
            <a:off x="8337418" y="2835351"/>
            <a:ext cx="197394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9" name="正方形/長方形 18">
            <a:extLst>
              <a:ext uri="{FF2B5EF4-FFF2-40B4-BE49-F238E27FC236}">
                <a16:creationId xmlns:a16="http://schemas.microsoft.com/office/drawing/2014/main" id="{573BF119-9B91-43F1-9147-F00D70B9191F}"/>
              </a:ext>
            </a:extLst>
          </p:cNvPr>
          <p:cNvSpPr/>
          <p:nvPr/>
        </p:nvSpPr>
        <p:spPr>
          <a:xfrm>
            <a:off x="1066592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依存される側</a:t>
            </a:r>
          </a:p>
        </p:txBody>
      </p:sp>
      <p:graphicFrame>
        <p:nvGraphicFramePr>
          <p:cNvPr id="10" name="表 20">
            <a:extLst>
              <a:ext uri="{FF2B5EF4-FFF2-40B4-BE49-F238E27FC236}">
                <a16:creationId xmlns:a16="http://schemas.microsoft.com/office/drawing/2014/main" id="{BC2624AD-CE0C-4634-BFB1-CA1068CBC978}"/>
              </a:ext>
            </a:extLst>
          </p:cNvPr>
          <p:cNvGraphicFramePr>
            <a:graphicFrameLocks noGrp="1"/>
          </p:cNvGraphicFramePr>
          <p:nvPr>
            <p:extLst>
              <p:ext uri="{D42A27DB-BD31-4B8C-83A1-F6EECF244321}">
                <p14:modId xmlns:p14="http://schemas.microsoft.com/office/powerpoint/2010/main" val="1395732686"/>
              </p:ext>
            </p:extLst>
          </p:nvPr>
        </p:nvGraphicFramePr>
        <p:xfrm>
          <a:off x="1131259" y="5126938"/>
          <a:ext cx="13813268" cy="2061120"/>
        </p:xfrm>
        <a:graphic>
          <a:graphicData uri="http://schemas.openxmlformats.org/drawingml/2006/table">
            <a:tbl>
              <a:tblPr bandRow="1">
                <a:tableStyleId>{69012ECD-51FC-41F1-AA8D-1B2483CD663E}</a:tableStyleId>
              </a:tblPr>
              <a:tblGrid>
                <a:gridCol w="2598058">
                  <a:extLst>
                    <a:ext uri="{9D8B030D-6E8A-4147-A177-3AD203B41FA5}">
                      <a16:colId xmlns:a16="http://schemas.microsoft.com/office/drawing/2014/main" val="753775538"/>
                    </a:ext>
                  </a:extLst>
                </a:gridCol>
                <a:gridCol w="4308576">
                  <a:extLst>
                    <a:ext uri="{9D8B030D-6E8A-4147-A177-3AD203B41FA5}">
                      <a16:colId xmlns:a16="http://schemas.microsoft.com/office/drawing/2014/main" val="3414671218"/>
                    </a:ext>
                  </a:extLst>
                </a:gridCol>
                <a:gridCol w="2643767">
                  <a:extLst>
                    <a:ext uri="{9D8B030D-6E8A-4147-A177-3AD203B41FA5}">
                      <a16:colId xmlns:a16="http://schemas.microsoft.com/office/drawing/2014/main" val="2555480509"/>
                    </a:ext>
                  </a:extLst>
                </a:gridCol>
                <a:gridCol w="4262867">
                  <a:extLst>
                    <a:ext uri="{9D8B030D-6E8A-4147-A177-3AD203B41FA5}">
                      <a16:colId xmlns:a16="http://schemas.microsoft.com/office/drawing/2014/main" val="3199775084"/>
                    </a:ext>
                  </a:extLst>
                </a:gridCol>
              </a:tblGrid>
              <a:tr h="0">
                <a:tc>
                  <a:txBody>
                    <a:bodyPr/>
                    <a:lstStyle/>
                    <a:p>
                      <a:pPr algn="ctr"/>
                      <a:r>
                        <a:rPr kumimoji="1" lang="ja-JP" altLang="en-US" sz="4400">
                          <a:ea typeface="M+ 1c light" panose="020B0403020204020204"/>
                        </a:rPr>
                        <a:t>安定度</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317406"/>
                  </a:ext>
                </a:extLst>
              </a:tr>
              <a:tr h="0">
                <a:tc>
                  <a:txBody>
                    <a:bodyPr/>
                    <a:lstStyle/>
                    <a:p>
                      <a:pPr algn="ctr"/>
                      <a:r>
                        <a:rPr kumimoji="1" lang="ja-JP" altLang="en-US" sz="4400">
                          <a:ea typeface="M+ 1c light" panose="020B0403020204020204"/>
                        </a:rPr>
                        <a:t>柔軟性</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dirty="0">
                        <a:ea typeface="M+ 1c light" panose="020B0403020204020204"/>
                      </a:endParaRP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5432477"/>
                  </a:ext>
                </a:extLst>
              </a:tr>
            </a:tbl>
          </a:graphicData>
        </a:graphic>
      </p:graphicFrame>
    </p:spTree>
    <p:extLst>
      <p:ext uri="{BB962C8B-B14F-4D97-AF65-F5344CB8AC3E}">
        <p14:creationId xmlns:p14="http://schemas.microsoft.com/office/powerpoint/2010/main" val="2032758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3C33B68-A0BA-43A8-9866-CEB2B9A180C4}"/>
              </a:ext>
            </a:extLst>
          </p:cNvPr>
          <p:cNvSpPr/>
          <p:nvPr/>
        </p:nvSpPr>
        <p:spPr>
          <a:xfrm>
            <a:off x="370425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依存する側</a:t>
            </a:r>
          </a:p>
        </p:txBody>
      </p:sp>
      <p:sp>
        <p:nvSpPr>
          <p:cNvPr id="6" name="矢印: 右 5">
            <a:extLst>
              <a:ext uri="{FF2B5EF4-FFF2-40B4-BE49-F238E27FC236}">
                <a16:creationId xmlns:a16="http://schemas.microsoft.com/office/drawing/2014/main" id="{F9DF2E62-1CAB-469C-A019-519CCF6635FD}"/>
              </a:ext>
            </a:extLst>
          </p:cNvPr>
          <p:cNvSpPr/>
          <p:nvPr/>
        </p:nvSpPr>
        <p:spPr>
          <a:xfrm>
            <a:off x="8337418" y="2835351"/>
            <a:ext cx="197394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9" name="正方形/長方形 18">
            <a:extLst>
              <a:ext uri="{FF2B5EF4-FFF2-40B4-BE49-F238E27FC236}">
                <a16:creationId xmlns:a16="http://schemas.microsoft.com/office/drawing/2014/main" id="{573BF119-9B91-43F1-9147-F00D70B9191F}"/>
              </a:ext>
            </a:extLst>
          </p:cNvPr>
          <p:cNvSpPr/>
          <p:nvPr/>
        </p:nvSpPr>
        <p:spPr>
          <a:xfrm>
            <a:off x="1066592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依存される側</a:t>
            </a:r>
          </a:p>
        </p:txBody>
      </p:sp>
      <p:sp>
        <p:nvSpPr>
          <p:cNvPr id="5" name="爆発: 8 pt 4">
            <a:extLst>
              <a:ext uri="{FF2B5EF4-FFF2-40B4-BE49-F238E27FC236}">
                <a16:creationId xmlns:a16="http://schemas.microsoft.com/office/drawing/2014/main" id="{EAAA9C50-4604-45CC-BA09-CC1B5CB78F0F}"/>
              </a:ext>
            </a:extLst>
          </p:cNvPr>
          <p:cNvSpPr/>
          <p:nvPr/>
        </p:nvSpPr>
        <p:spPr>
          <a:xfrm>
            <a:off x="13119905" y="2990025"/>
            <a:ext cx="4006952" cy="2189409"/>
          </a:xfrm>
          <a:prstGeom prst="irregularSeal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変更！</a:t>
            </a:r>
          </a:p>
        </p:txBody>
      </p:sp>
      <p:graphicFrame>
        <p:nvGraphicFramePr>
          <p:cNvPr id="10" name="表 20">
            <a:extLst>
              <a:ext uri="{FF2B5EF4-FFF2-40B4-BE49-F238E27FC236}">
                <a16:creationId xmlns:a16="http://schemas.microsoft.com/office/drawing/2014/main" id="{F430496D-24A3-45D1-A299-280036599BDF}"/>
              </a:ext>
            </a:extLst>
          </p:cNvPr>
          <p:cNvGraphicFramePr>
            <a:graphicFrameLocks noGrp="1"/>
          </p:cNvGraphicFramePr>
          <p:nvPr>
            <p:extLst>
              <p:ext uri="{D42A27DB-BD31-4B8C-83A1-F6EECF244321}">
                <p14:modId xmlns:p14="http://schemas.microsoft.com/office/powerpoint/2010/main" val="1395732686"/>
              </p:ext>
            </p:extLst>
          </p:nvPr>
        </p:nvGraphicFramePr>
        <p:xfrm>
          <a:off x="1131259" y="5126938"/>
          <a:ext cx="13813268" cy="2061120"/>
        </p:xfrm>
        <a:graphic>
          <a:graphicData uri="http://schemas.openxmlformats.org/drawingml/2006/table">
            <a:tbl>
              <a:tblPr bandRow="1">
                <a:tableStyleId>{69012ECD-51FC-41F1-AA8D-1B2483CD663E}</a:tableStyleId>
              </a:tblPr>
              <a:tblGrid>
                <a:gridCol w="2598058">
                  <a:extLst>
                    <a:ext uri="{9D8B030D-6E8A-4147-A177-3AD203B41FA5}">
                      <a16:colId xmlns:a16="http://schemas.microsoft.com/office/drawing/2014/main" val="753775538"/>
                    </a:ext>
                  </a:extLst>
                </a:gridCol>
                <a:gridCol w="4308576">
                  <a:extLst>
                    <a:ext uri="{9D8B030D-6E8A-4147-A177-3AD203B41FA5}">
                      <a16:colId xmlns:a16="http://schemas.microsoft.com/office/drawing/2014/main" val="3414671218"/>
                    </a:ext>
                  </a:extLst>
                </a:gridCol>
                <a:gridCol w="2643767">
                  <a:extLst>
                    <a:ext uri="{9D8B030D-6E8A-4147-A177-3AD203B41FA5}">
                      <a16:colId xmlns:a16="http://schemas.microsoft.com/office/drawing/2014/main" val="2555480509"/>
                    </a:ext>
                  </a:extLst>
                </a:gridCol>
                <a:gridCol w="4262867">
                  <a:extLst>
                    <a:ext uri="{9D8B030D-6E8A-4147-A177-3AD203B41FA5}">
                      <a16:colId xmlns:a16="http://schemas.microsoft.com/office/drawing/2014/main" val="3199775084"/>
                    </a:ext>
                  </a:extLst>
                </a:gridCol>
              </a:tblGrid>
              <a:tr h="0">
                <a:tc>
                  <a:txBody>
                    <a:bodyPr/>
                    <a:lstStyle/>
                    <a:p>
                      <a:pPr algn="ctr"/>
                      <a:r>
                        <a:rPr kumimoji="1" lang="ja-JP" altLang="en-US" sz="4400">
                          <a:ea typeface="M+ 1c light" panose="020B0403020204020204"/>
                        </a:rPr>
                        <a:t>安定度</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317406"/>
                  </a:ext>
                </a:extLst>
              </a:tr>
              <a:tr h="0">
                <a:tc>
                  <a:txBody>
                    <a:bodyPr/>
                    <a:lstStyle/>
                    <a:p>
                      <a:pPr algn="ctr"/>
                      <a:r>
                        <a:rPr kumimoji="1" lang="ja-JP" altLang="en-US" sz="4400">
                          <a:ea typeface="M+ 1c light" panose="020B0403020204020204"/>
                        </a:rPr>
                        <a:t>柔軟性</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dirty="0">
                        <a:ea typeface="M+ 1c light" panose="020B0403020204020204"/>
                      </a:endParaRP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5432477"/>
                  </a:ext>
                </a:extLst>
              </a:tr>
            </a:tbl>
          </a:graphicData>
        </a:graphic>
      </p:graphicFrame>
      <p:sp>
        <p:nvSpPr>
          <p:cNvPr id="9" name="タイトル 8">
            <a:extLst>
              <a:ext uri="{FF2B5EF4-FFF2-40B4-BE49-F238E27FC236}">
                <a16:creationId xmlns:a16="http://schemas.microsoft.com/office/drawing/2014/main" id="{E07239CD-5FDD-424E-A6CD-32F820F4F34C}"/>
              </a:ext>
            </a:extLst>
          </p:cNvPr>
          <p:cNvSpPr>
            <a:spLocks noGrp="1"/>
          </p:cNvSpPr>
          <p:nvPr>
            <p:ph type="title"/>
          </p:nvPr>
        </p:nvSpPr>
        <p:spPr/>
        <p:txBody>
          <a:bodyPr/>
          <a:lstStyle/>
          <a:p>
            <a:r>
              <a:rPr kumimoji="1" lang="ja-JP" altLang="en-US"/>
              <a:t>依存関係による安定度と柔軟性のトレードオフ</a:t>
            </a:r>
            <a:endParaRPr lang="ja-JP" altLang="en-US"/>
          </a:p>
        </p:txBody>
      </p:sp>
    </p:spTree>
    <p:extLst>
      <p:ext uri="{BB962C8B-B14F-4D97-AF65-F5344CB8AC3E}">
        <p14:creationId xmlns:p14="http://schemas.microsoft.com/office/powerpoint/2010/main" val="3279356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3C33B68-A0BA-43A8-9866-CEB2B9A180C4}"/>
              </a:ext>
            </a:extLst>
          </p:cNvPr>
          <p:cNvSpPr/>
          <p:nvPr/>
        </p:nvSpPr>
        <p:spPr>
          <a:xfrm>
            <a:off x="370425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依存する側</a:t>
            </a:r>
          </a:p>
        </p:txBody>
      </p:sp>
      <p:sp>
        <p:nvSpPr>
          <p:cNvPr id="6" name="矢印: 右 5">
            <a:extLst>
              <a:ext uri="{FF2B5EF4-FFF2-40B4-BE49-F238E27FC236}">
                <a16:creationId xmlns:a16="http://schemas.microsoft.com/office/drawing/2014/main" id="{F9DF2E62-1CAB-469C-A019-519CCF6635FD}"/>
              </a:ext>
            </a:extLst>
          </p:cNvPr>
          <p:cNvSpPr/>
          <p:nvPr/>
        </p:nvSpPr>
        <p:spPr>
          <a:xfrm>
            <a:off x="8337418" y="2835351"/>
            <a:ext cx="197394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9" name="正方形/長方形 18">
            <a:extLst>
              <a:ext uri="{FF2B5EF4-FFF2-40B4-BE49-F238E27FC236}">
                <a16:creationId xmlns:a16="http://schemas.microsoft.com/office/drawing/2014/main" id="{573BF119-9B91-43F1-9147-F00D70B9191F}"/>
              </a:ext>
            </a:extLst>
          </p:cNvPr>
          <p:cNvSpPr/>
          <p:nvPr/>
        </p:nvSpPr>
        <p:spPr>
          <a:xfrm>
            <a:off x="1066592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依存される側</a:t>
            </a:r>
          </a:p>
        </p:txBody>
      </p:sp>
      <p:sp>
        <p:nvSpPr>
          <p:cNvPr id="5" name="爆発: 8 pt 4">
            <a:extLst>
              <a:ext uri="{FF2B5EF4-FFF2-40B4-BE49-F238E27FC236}">
                <a16:creationId xmlns:a16="http://schemas.microsoft.com/office/drawing/2014/main" id="{EAAA9C50-4604-45CC-BA09-CC1B5CB78F0F}"/>
              </a:ext>
            </a:extLst>
          </p:cNvPr>
          <p:cNvSpPr/>
          <p:nvPr/>
        </p:nvSpPr>
        <p:spPr>
          <a:xfrm>
            <a:off x="13119905" y="2990025"/>
            <a:ext cx="4006952" cy="2189409"/>
          </a:xfrm>
          <a:prstGeom prst="irregularSeal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変更！</a:t>
            </a:r>
          </a:p>
        </p:txBody>
      </p:sp>
      <p:graphicFrame>
        <p:nvGraphicFramePr>
          <p:cNvPr id="10" name="表 20">
            <a:extLst>
              <a:ext uri="{FF2B5EF4-FFF2-40B4-BE49-F238E27FC236}">
                <a16:creationId xmlns:a16="http://schemas.microsoft.com/office/drawing/2014/main" id="{F430496D-24A3-45D1-A299-280036599BDF}"/>
              </a:ext>
            </a:extLst>
          </p:cNvPr>
          <p:cNvGraphicFramePr>
            <a:graphicFrameLocks noGrp="1"/>
          </p:cNvGraphicFramePr>
          <p:nvPr/>
        </p:nvGraphicFramePr>
        <p:xfrm>
          <a:off x="1131259" y="5126938"/>
          <a:ext cx="13813268" cy="2061120"/>
        </p:xfrm>
        <a:graphic>
          <a:graphicData uri="http://schemas.openxmlformats.org/drawingml/2006/table">
            <a:tbl>
              <a:tblPr bandRow="1">
                <a:tableStyleId>{69012ECD-51FC-41F1-AA8D-1B2483CD663E}</a:tableStyleId>
              </a:tblPr>
              <a:tblGrid>
                <a:gridCol w="2598058">
                  <a:extLst>
                    <a:ext uri="{9D8B030D-6E8A-4147-A177-3AD203B41FA5}">
                      <a16:colId xmlns:a16="http://schemas.microsoft.com/office/drawing/2014/main" val="753775538"/>
                    </a:ext>
                  </a:extLst>
                </a:gridCol>
                <a:gridCol w="4308576">
                  <a:extLst>
                    <a:ext uri="{9D8B030D-6E8A-4147-A177-3AD203B41FA5}">
                      <a16:colId xmlns:a16="http://schemas.microsoft.com/office/drawing/2014/main" val="3414671218"/>
                    </a:ext>
                  </a:extLst>
                </a:gridCol>
                <a:gridCol w="2643767">
                  <a:extLst>
                    <a:ext uri="{9D8B030D-6E8A-4147-A177-3AD203B41FA5}">
                      <a16:colId xmlns:a16="http://schemas.microsoft.com/office/drawing/2014/main" val="2555480509"/>
                    </a:ext>
                  </a:extLst>
                </a:gridCol>
                <a:gridCol w="4262867">
                  <a:extLst>
                    <a:ext uri="{9D8B030D-6E8A-4147-A177-3AD203B41FA5}">
                      <a16:colId xmlns:a16="http://schemas.microsoft.com/office/drawing/2014/main" val="3199775084"/>
                    </a:ext>
                  </a:extLst>
                </a:gridCol>
              </a:tblGrid>
              <a:tr h="0">
                <a:tc>
                  <a:txBody>
                    <a:bodyPr/>
                    <a:lstStyle/>
                    <a:p>
                      <a:pPr algn="ctr"/>
                      <a:r>
                        <a:rPr kumimoji="1" lang="ja-JP" altLang="en-US" sz="4400">
                          <a:ea typeface="M+ 1c light" panose="020B0403020204020204"/>
                        </a:rPr>
                        <a:t>安定度</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317406"/>
                  </a:ext>
                </a:extLst>
              </a:tr>
              <a:tr h="0">
                <a:tc>
                  <a:txBody>
                    <a:bodyPr/>
                    <a:lstStyle/>
                    <a:p>
                      <a:pPr algn="ctr"/>
                      <a:r>
                        <a:rPr kumimoji="1" lang="ja-JP" altLang="en-US" sz="4400">
                          <a:ea typeface="M+ 1c light" panose="020B0403020204020204"/>
                        </a:rPr>
                        <a:t>柔軟性</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dirty="0">
                        <a:ea typeface="M+ 1c light" panose="020B0403020204020204"/>
                      </a:endParaRP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5432477"/>
                  </a:ext>
                </a:extLst>
              </a:tr>
            </a:tbl>
          </a:graphicData>
        </a:graphic>
      </p:graphicFrame>
      <p:sp>
        <p:nvSpPr>
          <p:cNvPr id="8" name="爆発: 8 pt 7">
            <a:extLst>
              <a:ext uri="{FF2B5EF4-FFF2-40B4-BE49-F238E27FC236}">
                <a16:creationId xmlns:a16="http://schemas.microsoft.com/office/drawing/2014/main" id="{9E486BC4-4409-4175-B80A-B7924ACE5458}"/>
              </a:ext>
            </a:extLst>
          </p:cNvPr>
          <p:cNvSpPr/>
          <p:nvPr/>
        </p:nvSpPr>
        <p:spPr>
          <a:xfrm>
            <a:off x="1021186" y="1239251"/>
            <a:ext cx="4465213" cy="2189409"/>
          </a:xfrm>
          <a:prstGeom prst="irregularSeal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影響発生</a:t>
            </a:r>
          </a:p>
        </p:txBody>
      </p:sp>
      <p:sp>
        <p:nvSpPr>
          <p:cNvPr id="7" name="タイトル 6">
            <a:extLst>
              <a:ext uri="{FF2B5EF4-FFF2-40B4-BE49-F238E27FC236}">
                <a16:creationId xmlns:a16="http://schemas.microsoft.com/office/drawing/2014/main" id="{6661F052-FAE0-46D4-BF18-29526BACACCA}"/>
              </a:ext>
            </a:extLst>
          </p:cNvPr>
          <p:cNvSpPr>
            <a:spLocks noGrp="1"/>
          </p:cNvSpPr>
          <p:nvPr>
            <p:ph type="title"/>
          </p:nvPr>
        </p:nvSpPr>
        <p:spPr/>
        <p:txBody>
          <a:bodyPr/>
          <a:lstStyle/>
          <a:p>
            <a:r>
              <a:rPr kumimoji="1" lang="ja-JP" altLang="en-US"/>
              <a:t>依存関係による安定度と柔軟性のトレードオフ</a:t>
            </a:r>
            <a:endParaRPr lang="ja-JP" altLang="en-US"/>
          </a:p>
        </p:txBody>
      </p:sp>
    </p:spTree>
    <p:extLst>
      <p:ext uri="{BB962C8B-B14F-4D97-AF65-F5344CB8AC3E}">
        <p14:creationId xmlns:p14="http://schemas.microsoft.com/office/powerpoint/2010/main" val="22986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3C33B68-A0BA-43A8-9866-CEB2B9A180C4}"/>
              </a:ext>
            </a:extLst>
          </p:cNvPr>
          <p:cNvSpPr/>
          <p:nvPr/>
        </p:nvSpPr>
        <p:spPr>
          <a:xfrm>
            <a:off x="370425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依存する側</a:t>
            </a:r>
          </a:p>
        </p:txBody>
      </p:sp>
      <p:sp>
        <p:nvSpPr>
          <p:cNvPr id="6" name="矢印: 右 5">
            <a:extLst>
              <a:ext uri="{FF2B5EF4-FFF2-40B4-BE49-F238E27FC236}">
                <a16:creationId xmlns:a16="http://schemas.microsoft.com/office/drawing/2014/main" id="{F9DF2E62-1CAB-469C-A019-519CCF6635FD}"/>
              </a:ext>
            </a:extLst>
          </p:cNvPr>
          <p:cNvSpPr/>
          <p:nvPr/>
        </p:nvSpPr>
        <p:spPr>
          <a:xfrm>
            <a:off x="8337418" y="2835351"/>
            <a:ext cx="197394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9" name="正方形/長方形 18">
            <a:extLst>
              <a:ext uri="{FF2B5EF4-FFF2-40B4-BE49-F238E27FC236}">
                <a16:creationId xmlns:a16="http://schemas.microsoft.com/office/drawing/2014/main" id="{573BF119-9B91-43F1-9147-F00D70B9191F}"/>
              </a:ext>
            </a:extLst>
          </p:cNvPr>
          <p:cNvSpPr/>
          <p:nvPr/>
        </p:nvSpPr>
        <p:spPr>
          <a:xfrm>
            <a:off x="1066592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依存される側</a:t>
            </a:r>
          </a:p>
        </p:txBody>
      </p:sp>
      <p:sp>
        <p:nvSpPr>
          <p:cNvPr id="5" name="爆発: 8 pt 4">
            <a:extLst>
              <a:ext uri="{FF2B5EF4-FFF2-40B4-BE49-F238E27FC236}">
                <a16:creationId xmlns:a16="http://schemas.microsoft.com/office/drawing/2014/main" id="{EAAA9C50-4604-45CC-BA09-CC1B5CB78F0F}"/>
              </a:ext>
            </a:extLst>
          </p:cNvPr>
          <p:cNvSpPr/>
          <p:nvPr/>
        </p:nvSpPr>
        <p:spPr>
          <a:xfrm>
            <a:off x="13119905" y="2990025"/>
            <a:ext cx="4006952" cy="2189409"/>
          </a:xfrm>
          <a:prstGeom prst="irregularSeal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変更！</a:t>
            </a:r>
          </a:p>
        </p:txBody>
      </p:sp>
      <p:graphicFrame>
        <p:nvGraphicFramePr>
          <p:cNvPr id="10" name="表 20">
            <a:extLst>
              <a:ext uri="{FF2B5EF4-FFF2-40B4-BE49-F238E27FC236}">
                <a16:creationId xmlns:a16="http://schemas.microsoft.com/office/drawing/2014/main" id="{F430496D-24A3-45D1-A299-280036599BDF}"/>
              </a:ext>
            </a:extLst>
          </p:cNvPr>
          <p:cNvGraphicFramePr>
            <a:graphicFrameLocks noGrp="1"/>
          </p:cNvGraphicFramePr>
          <p:nvPr>
            <p:extLst>
              <p:ext uri="{D42A27DB-BD31-4B8C-83A1-F6EECF244321}">
                <p14:modId xmlns:p14="http://schemas.microsoft.com/office/powerpoint/2010/main" val="3554809441"/>
              </p:ext>
            </p:extLst>
          </p:nvPr>
        </p:nvGraphicFramePr>
        <p:xfrm>
          <a:off x="1131259" y="5126938"/>
          <a:ext cx="13813268" cy="2061120"/>
        </p:xfrm>
        <a:graphic>
          <a:graphicData uri="http://schemas.openxmlformats.org/drawingml/2006/table">
            <a:tbl>
              <a:tblPr bandRow="1">
                <a:tableStyleId>{69012ECD-51FC-41F1-AA8D-1B2483CD663E}</a:tableStyleId>
              </a:tblPr>
              <a:tblGrid>
                <a:gridCol w="2598058">
                  <a:extLst>
                    <a:ext uri="{9D8B030D-6E8A-4147-A177-3AD203B41FA5}">
                      <a16:colId xmlns:a16="http://schemas.microsoft.com/office/drawing/2014/main" val="753775538"/>
                    </a:ext>
                  </a:extLst>
                </a:gridCol>
                <a:gridCol w="4308576">
                  <a:extLst>
                    <a:ext uri="{9D8B030D-6E8A-4147-A177-3AD203B41FA5}">
                      <a16:colId xmlns:a16="http://schemas.microsoft.com/office/drawing/2014/main" val="3414671218"/>
                    </a:ext>
                  </a:extLst>
                </a:gridCol>
                <a:gridCol w="2643767">
                  <a:extLst>
                    <a:ext uri="{9D8B030D-6E8A-4147-A177-3AD203B41FA5}">
                      <a16:colId xmlns:a16="http://schemas.microsoft.com/office/drawing/2014/main" val="2555480509"/>
                    </a:ext>
                  </a:extLst>
                </a:gridCol>
                <a:gridCol w="4262867">
                  <a:extLst>
                    <a:ext uri="{9D8B030D-6E8A-4147-A177-3AD203B41FA5}">
                      <a16:colId xmlns:a16="http://schemas.microsoft.com/office/drawing/2014/main" val="3199775084"/>
                    </a:ext>
                  </a:extLst>
                </a:gridCol>
              </a:tblGrid>
              <a:tr h="0">
                <a:tc>
                  <a:txBody>
                    <a:bodyPr/>
                    <a:lstStyle/>
                    <a:p>
                      <a:pPr algn="ctr"/>
                      <a:r>
                        <a:rPr kumimoji="1" lang="ja-JP" altLang="en-US" sz="4400">
                          <a:ea typeface="M+ 1c light" panose="020B0403020204020204"/>
                        </a:rPr>
                        <a:t>安定度</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低</a:t>
                      </a: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高</a:t>
                      </a: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317406"/>
                  </a:ext>
                </a:extLst>
              </a:tr>
              <a:tr h="0">
                <a:tc>
                  <a:txBody>
                    <a:bodyPr/>
                    <a:lstStyle/>
                    <a:p>
                      <a:pPr algn="ctr"/>
                      <a:r>
                        <a:rPr kumimoji="1" lang="ja-JP" altLang="en-US" sz="4400">
                          <a:ea typeface="M+ 1c light" panose="020B0403020204020204"/>
                        </a:rPr>
                        <a:t>柔軟性</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dirty="0">
                        <a:ea typeface="M+ 1c light" panose="020B0403020204020204"/>
                      </a:endParaRP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5432477"/>
                  </a:ext>
                </a:extLst>
              </a:tr>
            </a:tbl>
          </a:graphicData>
        </a:graphic>
      </p:graphicFrame>
      <p:sp>
        <p:nvSpPr>
          <p:cNvPr id="8" name="爆発: 8 pt 7">
            <a:extLst>
              <a:ext uri="{FF2B5EF4-FFF2-40B4-BE49-F238E27FC236}">
                <a16:creationId xmlns:a16="http://schemas.microsoft.com/office/drawing/2014/main" id="{9E486BC4-4409-4175-B80A-B7924ACE5458}"/>
              </a:ext>
            </a:extLst>
          </p:cNvPr>
          <p:cNvSpPr/>
          <p:nvPr/>
        </p:nvSpPr>
        <p:spPr>
          <a:xfrm>
            <a:off x="1021186" y="1239251"/>
            <a:ext cx="4465213" cy="2189409"/>
          </a:xfrm>
          <a:prstGeom prst="irregularSeal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影響発生</a:t>
            </a:r>
          </a:p>
        </p:txBody>
      </p:sp>
      <p:sp>
        <p:nvSpPr>
          <p:cNvPr id="9" name="矢印: 左右 8">
            <a:extLst>
              <a:ext uri="{FF2B5EF4-FFF2-40B4-BE49-F238E27FC236}">
                <a16:creationId xmlns:a16="http://schemas.microsoft.com/office/drawing/2014/main" id="{6E08E321-F466-4989-8E1A-75589F3B3428}"/>
              </a:ext>
            </a:extLst>
          </p:cNvPr>
          <p:cNvSpPr/>
          <p:nvPr/>
        </p:nvSpPr>
        <p:spPr>
          <a:xfrm>
            <a:off x="8801874" y="5346701"/>
            <a:ext cx="1045029" cy="589643"/>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タイトル 6">
            <a:extLst>
              <a:ext uri="{FF2B5EF4-FFF2-40B4-BE49-F238E27FC236}">
                <a16:creationId xmlns:a16="http://schemas.microsoft.com/office/drawing/2014/main" id="{8FD7ED83-18B6-4BA3-A36B-63D65A628300}"/>
              </a:ext>
            </a:extLst>
          </p:cNvPr>
          <p:cNvSpPr>
            <a:spLocks noGrp="1"/>
          </p:cNvSpPr>
          <p:nvPr>
            <p:ph type="title"/>
          </p:nvPr>
        </p:nvSpPr>
        <p:spPr/>
        <p:txBody>
          <a:bodyPr/>
          <a:lstStyle/>
          <a:p>
            <a:r>
              <a:rPr kumimoji="1" lang="ja-JP" altLang="en-US"/>
              <a:t>依存関係による安定度と柔軟性のトレードオフ</a:t>
            </a:r>
            <a:endParaRPr lang="ja-JP" altLang="en-US"/>
          </a:p>
        </p:txBody>
      </p:sp>
    </p:spTree>
    <p:extLst>
      <p:ext uri="{BB962C8B-B14F-4D97-AF65-F5344CB8AC3E}">
        <p14:creationId xmlns:p14="http://schemas.microsoft.com/office/powerpoint/2010/main" val="1699258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3C33B68-A0BA-43A8-9866-CEB2B9A180C4}"/>
              </a:ext>
            </a:extLst>
          </p:cNvPr>
          <p:cNvSpPr/>
          <p:nvPr/>
        </p:nvSpPr>
        <p:spPr>
          <a:xfrm>
            <a:off x="370425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依存する側</a:t>
            </a:r>
          </a:p>
        </p:txBody>
      </p:sp>
      <p:sp>
        <p:nvSpPr>
          <p:cNvPr id="6" name="矢印: 右 5">
            <a:extLst>
              <a:ext uri="{FF2B5EF4-FFF2-40B4-BE49-F238E27FC236}">
                <a16:creationId xmlns:a16="http://schemas.microsoft.com/office/drawing/2014/main" id="{F9DF2E62-1CAB-469C-A019-519CCF6635FD}"/>
              </a:ext>
            </a:extLst>
          </p:cNvPr>
          <p:cNvSpPr/>
          <p:nvPr/>
        </p:nvSpPr>
        <p:spPr>
          <a:xfrm>
            <a:off x="8337418" y="2835351"/>
            <a:ext cx="197394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9" name="正方形/長方形 18">
            <a:extLst>
              <a:ext uri="{FF2B5EF4-FFF2-40B4-BE49-F238E27FC236}">
                <a16:creationId xmlns:a16="http://schemas.microsoft.com/office/drawing/2014/main" id="{573BF119-9B91-43F1-9147-F00D70B9191F}"/>
              </a:ext>
            </a:extLst>
          </p:cNvPr>
          <p:cNvSpPr/>
          <p:nvPr/>
        </p:nvSpPr>
        <p:spPr>
          <a:xfrm>
            <a:off x="1066592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依存される側</a:t>
            </a:r>
          </a:p>
        </p:txBody>
      </p:sp>
      <p:sp>
        <p:nvSpPr>
          <p:cNvPr id="5" name="爆発: 8 pt 4">
            <a:extLst>
              <a:ext uri="{FF2B5EF4-FFF2-40B4-BE49-F238E27FC236}">
                <a16:creationId xmlns:a16="http://schemas.microsoft.com/office/drawing/2014/main" id="{EAAA9C50-4604-45CC-BA09-CC1B5CB78F0F}"/>
              </a:ext>
            </a:extLst>
          </p:cNvPr>
          <p:cNvSpPr/>
          <p:nvPr/>
        </p:nvSpPr>
        <p:spPr>
          <a:xfrm>
            <a:off x="1339997" y="3012056"/>
            <a:ext cx="4006952" cy="2189409"/>
          </a:xfrm>
          <a:prstGeom prst="irregularSeal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変更！</a:t>
            </a:r>
          </a:p>
        </p:txBody>
      </p:sp>
      <p:graphicFrame>
        <p:nvGraphicFramePr>
          <p:cNvPr id="10" name="表 20">
            <a:extLst>
              <a:ext uri="{FF2B5EF4-FFF2-40B4-BE49-F238E27FC236}">
                <a16:creationId xmlns:a16="http://schemas.microsoft.com/office/drawing/2014/main" id="{F430496D-24A3-45D1-A299-280036599BDF}"/>
              </a:ext>
            </a:extLst>
          </p:cNvPr>
          <p:cNvGraphicFramePr>
            <a:graphicFrameLocks noGrp="1"/>
          </p:cNvGraphicFramePr>
          <p:nvPr/>
        </p:nvGraphicFramePr>
        <p:xfrm>
          <a:off x="1131259" y="5126938"/>
          <a:ext cx="13813268" cy="2061120"/>
        </p:xfrm>
        <a:graphic>
          <a:graphicData uri="http://schemas.openxmlformats.org/drawingml/2006/table">
            <a:tbl>
              <a:tblPr bandRow="1">
                <a:tableStyleId>{69012ECD-51FC-41F1-AA8D-1B2483CD663E}</a:tableStyleId>
              </a:tblPr>
              <a:tblGrid>
                <a:gridCol w="2598058">
                  <a:extLst>
                    <a:ext uri="{9D8B030D-6E8A-4147-A177-3AD203B41FA5}">
                      <a16:colId xmlns:a16="http://schemas.microsoft.com/office/drawing/2014/main" val="753775538"/>
                    </a:ext>
                  </a:extLst>
                </a:gridCol>
                <a:gridCol w="4308576">
                  <a:extLst>
                    <a:ext uri="{9D8B030D-6E8A-4147-A177-3AD203B41FA5}">
                      <a16:colId xmlns:a16="http://schemas.microsoft.com/office/drawing/2014/main" val="3414671218"/>
                    </a:ext>
                  </a:extLst>
                </a:gridCol>
                <a:gridCol w="2643767">
                  <a:extLst>
                    <a:ext uri="{9D8B030D-6E8A-4147-A177-3AD203B41FA5}">
                      <a16:colId xmlns:a16="http://schemas.microsoft.com/office/drawing/2014/main" val="2555480509"/>
                    </a:ext>
                  </a:extLst>
                </a:gridCol>
                <a:gridCol w="4262867">
                  <a:extLst>
                    <a:ext uri="{9D8B030D-6E8A-4147-A177-3AD203B41FA5}">
                      <a16:colId xmlns:a16="http://schemas.microsoft.com/office/drawing/2014/main" val="3199775084"/>
                    </a:ext>
                  </a:extLst>
                </a:gridCol>
              </a:tblGrid>
              <a:tr h="0">
                <a:tc>
                  <a:txBody>
                    <a:bodyPr/>
                    <a:lstStyle/>
                    <a:p>
                      <a:pPr algn="ctr"/>
                      <a:r>
                        <a:rPr kumimoji="1" lang="ja-JP" altLang="en-US" sz="4400">
                          <a:ea typeface="M+ 1c light" panose="020B0403020204020204"/>
                        </a:rPr>
                        <a:t>安定度</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低</a:t>
                      </a: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高</a:t>
                      </a: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317406"/>
                  </a:ext>
                </a:extLst>
              </a:tr>
              <a:tr h="0">
                <a:tc>
                  <a:txBody>
                    <a:bodyPr/>
                    <a:lstStyle/>
                    <a:p>
                      <a:pPr algn="ctr"/>
                      <a:r>
                        <a:rPr kumimoji="1" lang="ja-JP" altLang="en-US" sz="4400">
                          <a:ea typeface="M+ 1c light" panose="020B0403020204020204"/>
                        </a:rPr>
                        <a:t>柔軟性</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dirty="0">
                        <a:ea typeface="M+ 1c light" panose="020B0403020204020204"/>
                      </a:endParaRP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5432477"/>
                  </a:ext>
                </a:extLst>
              </a:tr>
            </a:tbl>
          </a:graphicData>
        </a:graphic>
      </p:graphicFrame>
      <p:sp>
        <p:nvSpPr>
          <p:cNvPr id="9" name="矢印: 左右 8">
            <a:extLst>
              <a:ext uri="{FF2B5EF4-FFF2-40B4-BE49-F238E27FC236}">
                <a16:creationId xmlns:a16="http://schemas.microsoft.com/office/drawing/2014/main" id="{6E08E321-F466-4989-8E1A-75589F3B3428}"/>
              </a:ext>
            </a:extLst>
          </p:cNvPr>
          <p:cNvSpPr/>
          <p:nvPr/>
        </p:nvSpPr>
        <p:spPr>
          <a:xfrm>
            <a:off x="8801874" y="5346701"/>
            <a:ext cx="1045029" cy="589643"/>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1" name="タイトル 10">
            <a:extLst>
              <a:ext uri="{FF2B5EF4-FFF2-40B4-BE49-F238E27FC236}">
                <a16:creationId xmlns:a16="http://schemas.microsoft.com/office/drawing/2014/main" id="{A23B8BBE-C3DB-4AD3-BDE0-3A8CC4A362B4}"/>
              </a:ext>
            </a:extLst>
          </p:cNvPr>
          <p:cNvSpPr>
            <a:spLocks noGrp="1"/>
          </p:cNvSpPr>
          <p:nvPr>
            <p:ph type="title"/>
          </p:nvPr>
        </p:nvSpPr>
        <p:spPr/>
        <p:txBody>
          <a:bodyPr/>
          <a:lstStyle/>
          <a:p>
            <a:r>
              <a:rPr kumimoji="1" lang="ja-JP" altLang="en-US"/>
              <a:t>依存関係による安定度と柔軟性のトレードオフ</a:t>
            </a:r>
            <a:endParaRPr lang="ja-JP" altLang="en-US"/>
          </a:p>
        </p:txBody>
      </p:sp>
    </p:spTree>
    <p:extLst>
      <p:ext uri="{BB962C8B-B14F-4D97-AF65-F5344CB8AC3E}">
        <p14:creationId xmlns:p14="http://schemas.microsoft.com/office/powerpoint/2010/main" val="2915130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3C33B68-A0BA-43A8-9866-CEB2B9A180C4}"/>
              </a:ext>
            </a:extLst>
          </p:cNvPr>
          <p:cNvSpPr/>
          <p:nvPr/>
        </p:nvSpPr>
        <p:spPr>
          <a:xfrm>
            <a:off x="370425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依存する側</a:t>
            </a:r>
          </a:p>
        </p:txBody>
      </p:sp>
      <p:sp>
        <p:nvSpPr>
          <p:cNvPr id="6" name="矢印: 右 5">
            <a:extLst>
              <a:ext uri="{FF2B5EF4-FFF2-40B4-BE49-F238E27FC236}">
                <a16:creationId xmlns:a16="http://schemas.microsoft.com/office/drawing/2014/main" id="{F9DF2E62-1CAB-469C-A019-519CCF6635FD}"/>
              </a:ext>
            </a:extLst>
          </p:cNvPr>
          <p:cNvSpPr/>
          <p:nvPr/>
        </p:nvSpPr>
        <p:spPr>
          <a:xfrm>
            <a:off x="8337418" y="2835351"/>
            <a:ext cx="197394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9" name="正方形/長方形 18">
            <a:extLst>
              <a:ext uri="{FF2B5EF4-FFF2-40B4-BE49-F238E27FC236}">
                <a16:creationId xmlns:a16="http://schemas.microsoft.com/office/drawing/2014/main" id="{573BF119-9B91-43F1-9147-F00D70B9191F}"/>
              </a:ext>
            </a:extLst>
          </p:cNvPr>
          <p:cNvSpPr/>
          <p:nvPr/>
        </p:nvSpPr>
        <p:spPr>
          <a:xfrm>
            <a:off x="1066592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依存される側</a:t>
            </a:r>
          </a:p>
        </p:txBody>
      </p:sp>
      <p:sp>
        <p:nvSpPr>
          <p:cNvPr id="5" name="爆発: 8 pt 4">
            <a:extLst>
              <a:ext uri="{FF2B5EF4-FFF2-40B4-BE49-F238E27FC236}">
                <a16:creationId xmlns:a16="http://schemas.microsoft.com/office/drawing/2014/main" id="{EAAA9C50-4604-45CC-BA09-CC1B5CB78F0F}"/>
              </a:ext>
            </a:extLst>
          </p:cNvPr>
          <p:cNvSpPr/>
          <p:nvPr/>
        </p:nvSpPr>
        <p:spPr>
          <a:xfrm>
            <a:off x="1339997" y="3012056"/>
            <a:ext cx="4006952" cy="2189409"/>
          </a:xfrm>
          <a:prstGeom prst="irregularSeal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変更！</a:t>
            </a:r>
          </a:p>
        </p:txBody>
      </p:sp>
      <p:graphicFrame>
        <p:nvGraphicFramePr>
          <p:cNvPr id="10" name="表 20">
            <a:extLst>
              <a:ext uri="{FF2B5EF4-FFF2-40B4-BE49-F238E27FC236}">
                <a16:creationId xmlns:a16="http://schemas.microsoft.com/office/drawing/2014/main" id="{F430496D-24A3-45D1-A299-280036599BDF}"/>
              </a:ext>
            </a:extLst>
          </p:cNvPr>
          <p:cNvGraphicFramePr>
            <a:graphicFrameLocks noGrp="1"/>
          </p:cNvGraphicFramePr>
          <p:nvPr/>
        </p:nvGraphicFramePr>
        <p:xfrm>
          <a:off x="1131259" y="5126938"/>
          <a:ext cx="13813268" cy="2061120"/>
        </p:xfrm>
        <a:graphic>
          <a:graphicData uri="http://schemas.openxmlformats.org/drawingml/2006/table">
            <a:tbl>
              <a:tblPr bandRow="1">
                <a:tableStyleId>{69012ECD-51FC-41F1-AA8D-1B2483CD663E}</a:tableStyleId>
              </a:tblPr>
              <a:tblGrid>
                <a:gridCol w="2598058">
                  <a:extLst>
                    <a:ext uri="{9D8B030D-6E8A-4147-A177-3AD203B41FA5}">
                      <a16:colId xmlns:a16="http://schemas.microsoft.com/office/drawing/2014/main" val="753775538"/>
                    </a:ext>
                  </a:extLst>
                </a:gridCol>
                <a:gridCol w="4308576">
                  <a:extLst>
                    <a:ext uri="{9D8B030D-6E8A-4147-A177-3AD203B41FA5}">
                      <a16:colId xmlns:a16="http://schemas.microsoft.com/office/drawing/2014/main" val="3414671218"/>
                    </a:ext>
                  </a:extLst>
                </a:gridCol>
                <a:gridCol w="2643767">
                  <a:extLst>
                    <a:ext uri="{9D8B030D-6E8A-4147-A177-3AD203B41FA5}">
                      <a16:colId xmlns:a16="http://schemas.microsoft.com/office/drawing/2014/main" val="2555480509"/>
                    </a:ext>
                  </a:extLst>
                </a:gridCol>
                <a:gridCol w="4262867">
                  <a:extLst>
                    <a:ext uri="{9D8B030D-6E8A-4147-A177-3AD203B41FA5}">
                      <a16:colId xmlns:a16="http://schemas.microsoft.com/office/drawing/2014/main" val="3199775084"/>
                    </a:ext>
                  </a:extLst>
                </a:gridCol>
              </a:tblGrid>
              <a:tr h="0">
                <a:tc>
                  <a:txBody>
                    <a:bodyPr/>
                    <a:lstStyle/>
                    <a:p>
                      <a:pPr algn="ctr"/>
                      <a:r>
                        <a:rPr kumimoji="1" lang="ja-JP" altLang="en-US" sz="4400">
                          <a:ea typeface="M+ 1c light" panose="020B0403020204020204"/>
                        </a:rPr>
                        <a:t>安定度</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低</a:t>
                      </a: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高</a:t>
                      </a: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317406"/>
                  </a:ext>
                </a:extLst>
              </a:tr>
              <a:tr h="0">
                <a:tc>
                  <a:txBody>
                    <a:bodyPr/>
                    <a:lstStyle/>
                    <a:p>
                      <a:pPr algn="ctr"/>
                      <a:r>
                        <a:rPr kumimoji="1" lang="ja-JP" altLang="en-US" sz="4400">
                          <a:ea typeface="M+ 1c light" panose="020B0403020204020204"/>
                        </a:rPr>
                        <a:t>柔軟性</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dirty="0">
                        <a:ea typeface="M+ 1c light" panose="020B0403020204020204"/>
                      </a:endParaRP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5432477"/>
                  </a:ext>
                </a:extLst>
              </a:tr>
            </a:tbl>
          </a:graphicData>
        </a:graphic>
      </p:graphicFrame>
      <p:sp>
        <p:nvSpPr>
          <p:cNvPr id="9" name="矢印: 左右 8">
            <a:extLst>
              <a:ext uri="{FF2B5EF4-FFF2-40B4-BE49-F238E27FC236}">
                <a16:creationId xmlns:a16="http://schemas.microsoft.com/office/drawing/2014/main" id="{6E08E321-F466-4989-8E1A-75589F3B3428}"/>
              </a:ext>
            </a:extLst>
          </p:cNvPr>
          <p:cNvSpPr/>
          <p:nvPr/>
        </p:nvSpPr>
        <p:spPr>
          <a:xfrm>
            <a:off x="8801874" y="5346701"/>
            <a:ext cx="1045029" cy="589643"/>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4" name="思考の吹き出し: 雲形 3">
            <a:extLst>
              <a:ext uri="{FF2B5EF4-FFF2-40B4-BE49-F238E27FC236}">
                <a16:creationId xmlns:a16="http://schemas.microsoft.com/office/drawing/2014/main" id="{B6DCB6FA-36EB-4BD5-840C-F87EDCB8A797}"/>
              </a:ext>
            </a:extLst>
          </p:cNvPr>
          <p:cNvSpPr/>
          <p:nvPr/>
        </p:nvSpPr>
        <p:spPr>
          <a:xfrm>
            <a:off x="14151427" y="-82257"/>
            <a:ext cx="4789715" cy="2917608"/>
          </a:xfrm>
          <a:prstGeom prst="cloudCallout">
            <a:avLst>
              <a:gd name="adj1" fmla="val -56018"/>
              <a:gd name="adj2" fmla="val 45835"/>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別に興味</a:t>
            </a:r>
            <a:endParaRPr kumimoji="1" lang="en-US" altLang="ja-JP" sz="44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ないなあ</a:t>
            </a:r>
            <a:r>
              <a:rPr kumimoji="1" lang="en-US" altLang="ja-JP" sz="4400">
                <a:latin typeface="M+ 1c light" panose="020B0403020204020204" pitchFamily="50" charset="-128"/>
                <a:ea typeface="M+ 1c light" panose="020B0403020204020204" pitchFamily="50" charset="-128"/>
                <a:cs typeface="M+ 1c light" panose="020B0403020204020204" pitchFamily="50" charset="-128"/>
              </a:rPr>
              <a:t>…</a:t>
            </a:r>
            <a:endParaRPr kumimoji="1" lang="ja-JP" altLang="en-US" sz="4400">
              <a:latin typeface="M+ 1c light" panose="020B0403020204020204" pitchFamily="50" charset="-128"/>
              <a:ea typeface="M+ 1c light" panose="020B0403020204020204" pitchFamily="50" charset="-128"/>
              <a:cs typeface="M+ 1c light" panose="020B0403020204020204" pitchFamily="50" charset="-128"/>
            </a:endParaRPr>
          </a:p>
        </p:txBody>
      </p:sp>
      <p:sp>
        <p:nvSpPr>
          <p:cNvPr id="11" name="タイトル 10">
            <a:extLst>
              <a:ext uri="{FF2B5EF4-FFF2-40B4-BE49-F238E27FC236}">
                <a16:creationId xmlns:a16="http://schemas.microsoft.com/office/drawing/2014/main" id="{A23B8BBE-C3DB-4AD3-BDE0-3A8CC4A362B4}"/>
              </a:ext>
            </a:extLst>
          </p:cNvPr>
          <p:cNvSpPr>
            <a:spLocks noGrp="1"/>
          </p:cNvSpPr>
          <p:nvPr>
            <p:ph type="title"/>
          </p:nvPr>
        </p:nvSpPr>
        <p:spPr/>
        <p:txBody>
          <a:bodyPr/>
          <a:lstStyle/>
          <a:p>
            <a:r>
              <a:rPr kumimoji="1" lang="ja-JP" altLang="en-US"/>
              <a:t>依存関係による安定度と柔軟性のトレードオフ</a:t>
            </a:r>
            <a:endParaRPr lang="ja-JP" altLang="en-US"/>
          </a:p>
        </p:txBody>
      </p:sp>
    </p:spTree>
    <p:extLst>
      <p:ext uri="{BB962C8B-B14F-4D97-AF65-F5344CB8AC3E}">
        <p14:creationId xmlns:p14="http://schemas.microsoft.com/office/powerpoint/2010/main" val="1297057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3C33B68-A0BA-43A8-9866-CEB2B9A180C4}"/>
              </a:ext>
            </a:extLst>
          </p:cNvPr>
          <p:cNvSpPr/>
          <p:nvPr/>
        </p:nvSpPr>
        <p:spPr>
          <a:xfrm>
            <a:off x="370425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依存する側</a:t>
            </a:r>
          </a:p>
        </p:txBody>
      </p:sp>
      <p:sp>
        <p:nvSpPr>
          <p:cNvPr id="6" name="矢印: 右 5">
            <a:extLst>
              <a:ext uri="{FF2B5EF4-FFF2-40B4-BE49-F238E27FC236}">
                <a16:creationId xmlns:a16="http://schemas.microsoft.com/office/drawing/2014/main" id="{F9DF2E62-1CAB-469C-A019-519CCF6635FD}"/>
              </a:ext>
            </a:extLst>
          </p:cNvPr>
          <p:cNvSpPr/>
          <p:nvPr/>
        </p:nvSpPr>
        <p:spPr>
          <a:xfrm>
            <a:off x="8337418" y="2835351"/>
            <a:ext cx="197394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9" name="正方形/長方形 18">
            <a:extLst>
              <a:ext uri="{FF2B5EF4-FFF2-40B4-BE49-F238E27FC236}">
                <a16:creationId xmlns:a16="http://schemas.microsoft.com/office/drawing/2014/main" id="{573BF119-9B91-43F1-9147-F00D70B9191F}"/>
              </a:ext>
            </a:extLst>
          </p:cNvPr>
          <p:cNvSpPr/>
          <p:nvPr/>
        </p:nvSpPr>
        <p:spPr>
          <a:xfrm>
            <a:off x="1066592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依存される側</a:t>
            </a:r>
          </a:p>
        </p:txBody>
      </p:sp>
      <p:sp>
        <p:nvSpPr>
          <p:cNvPr id="5" name="爆発: 8 pt 4">
            <a:extLst>
              <a:ext uri="{FF2B5EF4-FFF2-40B4-BE49-F238E27FC236}">
                <a16:creationId xmlns:a16="http://schemas.microsoft.com/office/drawing/2014/main" id="{EAAA9C50-4604-45CC-BA09-CC1B5CB78F0F}"/>
              </a:ext>
            </a:extLst>
          </p:cNvPr>
          <p:cNvSpPr/>
          <p:nvPr/>
        </p:nvSpPr>
        <p:spPr>
          <a:xfrm>
            <a:off x="1339997" y="3012056"/>
            <a:ext cx="4006952" cy="2189409"/>
          </a:xfrm>
          <a:prstGeom prst="irregularSeal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変更！</a:t>
            </a:r>
          </a:p>
        </p:txBody>
      </p:sp>
      <p:graphicFrame>
        <p:nvGraphicFramePr>
          <p:cNvPr id="10" name="表 20">
            <a:extLst>
              <a:ext uri="{FF2B5EF4-FFF2-40B4-BE49-F238E27FC236}">
                <a16:creationId xmlns:a16="http://schemas.microsoft.com/office/drawing/2014/main" id="{F430496D-24A3-45D1-A299-280036599BDF}"/>
              </a:ext>
            </a:extLst>
          </p:cNvPr>
          <p:cNvGraphicFramePr>
            <a:graphicFrameLocks noGrp="1"/>
          </p:cNvGraphicFramePr>
          <p:nvPr>
            <p:extLst>
              <p:ext uri="{D42A27DB-BD31-4B8C-83A1-F6EECF244321}">
                <p14:modId xmlns:p14="http://schemas.microsoft.com/office/powerpoint/2010/main" val="1039755366"/>
              </p:ext>
            </p:extLst>
          </p:nvPr>
        </p:nvGraphicFramePr>
        <p:xfrm>
          <a:off x="1131259" y="5126938"/>
          <a:ext cx="13813268" cy="2061120"/>
        </p:xfrm>
        <a:graphic>
          <a:graphicData uri="http://schemas.openxmlformats.org/drawingml/2006/table">
            <a:tbl>
              <a:tblPr bandRow="1">
                <a:tableStyleId>{69012ECD-51FC-41F1-AA8D-1B2483CD663E}</a:tableStyleId>
              </a:tblPr>
              <a:tblGrid>
                <a:gridCol w="2598058">
                  <a:extLst>
                    <a:ext uri="{9D8B030D-6E8A-4147-A177-3AD203B41FA5}">
                      <a16:colId xmlns:a16="http://schemas.microsoft.com/office/drawing/2014/main" val="753775538"/>
                    </a:ext>
                  </a:extLst>
                </a:gridCol>
                <a:gridCol w="4308576">
                  <a:extLst>
                    <a:ext uri="{9D8B030D-6E8A-4147-A177-3AD203B41FA5}">
                      <a16:colId xmlns:a16="http://schemas.microsoft.com/office/drawing/2014/main" val="3414671218"/>
                    </a:ext>
                  </a:extLst>
                </a:gridCol>
                <a:gridCol w="2643767">
                  <a:extLst>
                    <a:ext uri="{9D8B030D-6E8A-4147-A177-3AD203B41FA5}">
                      <a16:colId xmlns:a16="http://schemas.microsoft.com/office/drawing/2014/main" val="2555480509"/>
                    </a:ext>
                  </a:extLst>
                </a:gridCol>
                <a:gridCol w="4262867">
                  <a:extLst>
                    <a:ext uri="{9D8B030D-6E8A-4147-A177-3AD203B41FA5}">
                      <a16:colId xmlns:a16="http://schemas.microsoft.com/office/drawing/2014/main" val="3199775084"/>
                    </a:ext>
                  </a:extLst>
                </a:gridCol>
              </a:tblGrid>
              <a:tr h="0">
                <a:tc>
                  <a:txBody>
                    <a:bodyPr/>
                    <a:lstStyle/>
                    <a:p>
                      <a:pPr algn="ctr"/>
                      <a:r>
                        <a:rPr kumimoji="1" lang="ja-JP" altLang="en-US" sz="4400">
                          <a:ea typeface="M+ 1c light" panose="020B0403020204020204"/>
                        </a:rPr>
                        <a:t>安定度</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低</a:t>
                      </a: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高</a:t>
                      </a: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317406"/>
                  </a:ext>
                </a:extLst>
              </a:tr>
              <a:tr h="0">
                <a:tc>
                  <a:txBody>
                    <a:bodyPr/>
                    <a:lstStyle/>
                    <a:p>
                      <a:pPr algn="ctr"/>
                      <a:r>
                        <a:rPr kumimoji="1" lang="ja-JP" altLang="en-US" sz="4400">
                          <a:ea typeface="M+ 1c light" panose="020B0403020204020204"/>
                        </a:rPr>
                        <a:t>柔軟性</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高</a:t>
                      </a: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a:ea typeface="M+ 1c light" panose="020B0403020204020204"/>
                        </a:rPr>
                        <a:t>低</a:t>
                      </a: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5432477"/>
                  </a:ext>
                </a:extLst>
              </a:tr>
            </a:tbl>
          </a:graphicData>
        </a:graphic>
      </p:graphicFrame>
      <p:sp>
        <p:nvSpPr>
          <p:cNvPr id="9" name="矢印: 左右 8">
            <a:extLst>
              <a:ext uri="{FF2B5EF4-FFF2-40B4-BE49-F238E27FC236}">
                <a16:creationId xmlns:a16="http://schemas.microsoft.com/office/drawing/2014/main" id="{6E08E321-F466-4989-8E1A-75589F3B3428}"/>
              </a:ext>
            </a:extLst>
          </p:cNvPr>
          <p:cNvSpPr/>
          <p:nvPr/>
        </p:nvSpPr>
        <p:spPr>
          <a:xfrm>
            <a:off x="8801874" y="5346701"/>
            <a:ext cx="1045029" cy="589643"/>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4" name="思考の吹き出し: 雲形 3">
            <a:extLst>
              <a:ext uri="{FF2B5EF4-FFF2-40B4-BE49-F238E27FC236}">
                <a16:creationId xmlns:a16="http://schemas.microsoft.com/office/drawing/2014/main" id="{B6DCB6FA-36EB-4BD5-840C-F87EDCB8A797}"/>
              </a:ext>
            </a:extLst>
          </p:cNvPr>
          <p:cNvSpPr/>
          <p:nvPr/>
        </p:nvSpPr>
        <p:spPr>
          <a:xfrm>
            <a:off x="14151427" y="-82257"/>
            <a:ext cx="4789715" cy="2917608"/>
          </a:xfrm>
          <a:prstGeom prst="cloudCallout">
            <a:avLst>
              <a:gd name="adj1" fmla="val -56018"/>
              <a:gd name="adj2" fmla="val 45835"/>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別に興味</a:t>
            </a:r>
            <a:endParaRPr kumimoji="1" lang="en-US" altLang="ja-JP" sz="44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ないなあ</a:t>
            </a:r>
            <a:r>
              <a:rPr kumimoji="1" lang="en-US" altLang="ja-JP" sz="4400">
                <a:latin typeface="M+ 1c light" panose="020B0403020204020204" pitchFamily="50" charset="-128"/>
                <a:ea typeface="M+ 1c light" panose="020B0403020204020204" pitchFamily="50" charset="-128"/>
                <a:cs typeface="M+ 1c light" panose="020B0403020204020204" pitchFamily="50" charset="-128"/>
              </a:rPr>
              <a:t>…</a:t>
            </a:r>
            <a:endParaRPr kumimoji="1" lang="ja-JP" altLang="en-US" sz="4400">
              <a:latin typeface="M+ 1c light" panose="020B0403020204020204" pitchFamily="50" charset="-128"/>
              <a:ea typeface="M+ 1c light" panose="020B0403020204020204" pitchFamily="50" charset="-128"/>
              <a:cs typeface="M+ 1c light" panose="020B0403020204020204" pitchFamily="50" charset="-128"/>
            </a:endParaRPr>
          </a:p>
        </p:txBody>
      </p:sp>
      <p:sp>
        <p:nvSpPr>
          <p:cNvPr id="11" name="矢印: 左右 10">
            <a:extLst>
              <a:ext uri="{FF2B5EF4-FFF2-40B4-BE49-F238E27FC236}">
                <a16:creationId xmlns:a16="http://schemas.microsoft.com/office/drawing/2014/main" id="{8BA25E9A-FFDF-4015-8BD6-5785B595DAE6}"/>
              </a:ext>
            </a:extLst>
          </p:cNvPr>
          <p:cNvSpPr/>
          <p:nvPr/>
        </p:nvSpPr>
        <p:spPr>
          <a:xfrm>
            <a:off x="8801874" y="6393073"/>
            <a:ext cx="1045029" cy="589643"/>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タイトル 7">
            <a:extLst>
              <a:ext uri="{FF2B5EF4-FFF2-40B4-BE49-F238E27FC236}">
                <a16:creationId xmlns:a16="http://schemas.microsoft.com/office/drawing/2014/main" id="{E7D79B1B-7289-44BC-87C3-D679B73CBA94}"/>
              </a:ext>
            </a:extLst>
          </p:cNvPr>
          <p:cNvSpPr>
            <a:spLocks noGrp="1"/>
          </p:cNvSpPr>
          <p:nvPr>
            <p:ph type="title"/>
          </p:nvPr>
        </p:nvSpPr>
        <p:spPr/>
        <p:txBody>
          <a:bodyPr/>
          <a:lstStyle/>
          <a:p>
            <a:r>
              <a:rPr kumimoji="1" lang="ja-JP" altLang="en-US"/>
              <a:t>依存関係による安定度と柔軟性のトレードオフ</a:t>
            </a:r>
            <a:endParaRPr lang="ja-JP" altLang="en-US"/>
          </a:p>
        </p:txBody>
      </p:sp>
    </p:spTree>
    <p:extLst>
      <p:ext uri="{BB962C8B-B14F-4D97-AF65-F5344CB8AC3E}">
        <p14:creationId xmlns:p14="http://schemas.microsoft.com/office/powerpoint/2010/main" val="45866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9">
            <a:extLst>
              <a:ext uri="{FF2B5EF4-FFF2-40B4-BE49-F238E27FC236}">
                <a16:creationId xmlns:a16="http://schemas.microsoft.com/office/drawing/2014/main" id="{FD17A0D3-B73E-4887-8687-A6419993AA6A}"/>
              </a:ext>
            </a:extLst>
          </p:cNvPr>
          <p:cNvSpPr>
            <a:spLocks noGrp="1"/>
          </p:cNvSpPr>
          <p:nvPr>
            <p:ph idx="1"/>
          </p:nvPr>
        </p:nvSpPr>
        <p:spPr>
          <a:xfrm>
            <a:off x="2206735" y="1540042"/>
            <a:ext cx="13865901" cy="8277723"/>
          </a:xfrm>
        </p:spPr>
        <p:txBody>
          <a:bodyPr anchor="ctr"/>
          <a:lstStyle/>
          <a:p>
            <a:pPr marL="0" indent="0">
              <a:buNone/>
            </a:pPr>
            <a:r>
              <a:rPr kumimoji="1" lang="ja-JP" altLang="en-US"/>
              <a:t>今日お話しすることは、あくまで私の解釈です</a:t>
            </a:r>
            <a:endParaRPr kumimoji="1" lang="en-US" altLang="ja-JP"/>
          </a:p>
          <a:p>
            <a:pPr marL="0" indent="0">
              <a:buNone/>
            </a:pPr>
            <a:endParaRPr kumimoji="1" lang="en-US" altLang="ja-JP"/>
          </a:p>
          <a:p>
            <a:pPr marL="571500" indent="-571500">
              <a:buFont typeface="Arial" panose="020B0604020202020204" pitchFamily="34" charset="0"/>
              <a:buChar char="•"/>
            </a:pPr>
            <a:r>
              <a:rPr kumimoji="1" lang="ja-JP" altLang="en-US"/>
              <a:t>極端に要約しているので、これがすべてではありません</a:t>
            </a:r>
            <a:endParaRPr kumimoji="1" lang="en-US" altLang="ja-JP"/>
          </a:p>
          <a:p>
            <a:pPr marL="571500" indent="-571500">
              <a:buFont typeface="Arial" panose="020B0604020202020204" pitchFamily="34" charset="0"/>
              <a:buChar char="•"/>
            </a:pPr>
            <a:r>
              <a:rPr kumimoji="1" lang="ja-JP" altLang="en-US"/>
              <a:t>またあえて拡大解釈している箇所もあります</a:t>
            </a:r>
            <a:endParaRPr kumimoji="1" lang="en-US" altLang="ja-JP"/>
          </a:p>
          <a:p>
            <a:pPr marL="571500" indent="-571500">
              <a:buFont typeface="Arial" panose="020B0604020202020204" pitchFamily="34" charset="0"/>
              <a:buChar char="•"/>
            </a:pPr>
            <a:r>
              <a:rPr kumimoji="1" lang="ja-JP" altLang="en-US"/>
              <a:t>書籍の記載とやや矛盾する点もあります</a:t>
            </a:r>
            <a:endParaRPr kumimoji="1" lang="en-US" altLang="ja-JP"/>
          </a:p>
          <a:p>
            <a:pPr marL="0" indent="0">
              <a:buNone/>
            </a:pPr>
            <a:endParaRPr kumimoji="1" lang="en-US" altLang="ja-JP"/>
          </a:p>
          <a:p>
            <a:pPr marL="0" indent="0">
              <a:buNone/>
            </a:pPr>
            <a:r>
              <a:rPr kumimoji="1" lang="ja-JP" altLang="en-US"/>
              <a:t>しかし、私は今日お話しする内容こそ、</a:t>
            </a:r>
            <a:r>
              <a:rPr kumimoji="1" lang="en-US" altLang="ja-JP"/>
              <a:t>Clean</a:t>
            </a:r>
            <a:r>
              <a:rPr kumimoji="1" lang="ja-JP" altLang="en-US"/>
              <a:t> </a:t>
            </a:r>
            <a:r>
              <a:rPr kumimoji="1" lang="en-US" altLang="ja-JP"/>
              <a:t>Architecture</a:t>
            </a:r>
            <a:r>
              <a:rPr kumimoji="1" lang="ja-JP" altLang="en-US"/>
              <a:t>の本質だと思っています。</a:t>
            </a:r>
            <a:endParaRPr kumimoji="1" lang="en-US" altLang="ja-JP"/>
          </a:p>
        </p:txBody>
      </p:sp>
      <p:sp>
        <p:nvSpPr>
          <p:cNvPr id="3" name="タイトル 2">
            <a:extLst>
              <a:ext uri="{FF2B5EF4-FFF2-40B4-BE49-F238E27FC236}">
                <a16:creationId xmlns:a16="http://schemas.microsoft.com/office/drawing/2014/main" id="{2283206F-FAA6-4215-8587-D1866D704E26}"/>
              </a:ext>
            </a:extLst>
          </p:cNvPr>
          <p:cNvSpPr>
            <a:spLocks noGrp="1"/>
          </p:cNvSpPr>
          <p:nvPr>
            <p:ph type="title"/>
          </p:nvPr>
        </p:nvSpPr>
        <p:spPr/>
        <p:txBody>
          <a:bodyPr/>
          <a:lstStyle/>
          <a:p>
            <a:r>
              <a:rPr kumimoji="1" lang="ja-JP" altLang="en-US"/>
              <a:t>注意事項</a:t>
            </a:r>
          </a:p>
        </p:txBody>
      </p:sp>
    </p:spTree>
    <p:extLst>
      <p:ext uri="{BB962C8B-B14F-4D97-AF65-F5344CB8AC3E}">
        <p14:creationId xmlns:p14="http://schemas.microsoft.com/office/powerpoint/2010/main" val="28010556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3C33B68-A0BA-43A8-9866-CEB2B9A180C4}"/>
              </a:ext>
            </a:extLst>
          </p:cNvPr>
          <p:cNvSpPr/>
          <p:nvPr/>
        </p:nvSpPr>
        <p:spPr>
          <a:xfrm>
            <a:off x="370425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依存する側</a:t>
            </a:r>
          </a:p>
        </p:txBody>
      </p:sp>
      <p:sp>
        <p:nvSpPr>
          <p:cNvPr id="6" name="矢印: 右 5">
            <a:extLst>
              <a:ext uri="{FF2B5EF4-FFF2-40B4-BE49-F238E27FC236}">
                <a16:creationId xmlns:a16="http://schemas.microsoft.com/office/drawing/2014/main" id="{F9DF2E62-1CAB-469C-A019-519CCF6635FD}"/>
              </a:ext>
            </a:extLst>
          </p:cNvPr>
          <p:cNvSpPr/>
          <p:nvPr/>
        </p:nvSpPr>
        <p:spPr>
          <a:xfrm>
            <a:off x="8337418" y="2835351"/>
            <a:ext cx="197394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9" name="正方形/長方形 18">
            <a:extLst>
              <a:ext uri="{FF2B5EF4-FFF2-40B4-BE49-F238E27FC236}">
                <a16:creationId xmlns:a16="http://schemas.microsoft.com/office/drawing/2014/main" id="{573BF119-9B91-43F1-9147-F00D70B9191F}"/>
              </a:ext>
            </a:extLst>
          </p:cNvPr>
          <p:cNvSpPr/>
          <p:nvPr/>
        </p:nvSpPr>
        <p:spPr>
          <a:xfrm>
            <a:off x="1066592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依存される側</a:t>
            </a:r>
          </a:p>
        </p:txBody>
      </p:sp>
      <p:graphicFrame>
        <p:nvGraphicFramePr>
          <p:cNvPr id="10" name="表 20">
            <a:extLst>
              <a:ext uri="{FF2B5EF4-FFF2-40B4-BE49-F238E27FC236}">
                <a16:creationId xmlns:a16="http://schemas.microsoft.com/office/drawing/2014/main" id="{F430496D-24A3-45D1-A299-280036599BDF}"/>
              </a:ext>
            </a:extLst>
          </p:cNvPr>
          <p:cNvGraphicFramePr>
            <a:graphicFrameLocks noGrp="1"/>
          </p:cNvGraphicFramePr>
          <p:nvPr/>
        </p:nvGraphicFramePr>
        <p:xfrm>
          <a:off x="1131259" y="5126938"/>
          <a:ext cx="13813268" cy="2061120"/>
        </p:xfrm>
        <a:graphic>
          <a:graphicData uri="http://schemas.openxmlformats.org/drawingml/2006/table">
            <a:tbl>
              <a:tblPr bandRow="1">
                <a:tableStyleId>{69012ECD-51FC-41F1-AA8D-1B2483CD663E}</a:tableStyleId>
              </a:tblPr>
              <a:tblGrid>
                <a:gridCol w="2598058">
                  <a:extLst>
                    <a:ext uri="{9D8B030D-6E8A-4147-A177-3AD203B41FA5}">
                      <a16:colId xmlns:a16="http://schemas.microsoft.com/office/drawing/2014/main" val="753775538"/>
                    </a:ext>
                  </a:extLst>
                </a:gridCol>
                <a:gridCol w="4308576">
                  <a:extLst>
                    <a:ext uri="{9D8B030D-6E8A-4147-A177-3AD203B41FA5}">
                      <a16:colId xmlns:a16="http://schemas.microsoft.com/office/drawing/2014/main" val="3414671218"/>
                    </a:ext>
                  </a:extLst>
                </a:gridCol>
                <a:gridCol w="2643767">
                  <a:extLst>
                    <a:ext uri="{9D8B030D-6E8A-4147-A177-3AD203B41FA5}">
                      <a16:colId xmlns:a16="http://schemas.microsoft.com/office/drawing/2014/main" val="2555480509"/>
                    </a:ext>
                  </a:extLst>
                </a:gridCol>
                <a:gridCol w="4262867">
                  <a:extLst>
                    <a:ext uri="{9D8B030D-6E8A-4147-A177-3AD203B41FA5}">
                      <a16:colId xmlns:a16="http://schemas.microsoft.com/office/drawing/2014/main" val="3199775084"/>
                    </a:ext>
                  </a:extLst>
                </a:gridCol>
              </a:tblGrid>
              <a:tr h="0">
                <a:tc>
                  <a:txBody>
                    <a:bodyPr/>
                    <a:lstStyle/>
                    <a:p>
                      <a:pPr algn="ctr"/>
                      <a:r>
                        <a:rPr kumimoji="1" lang="ja-JP" altLang="en-US" sz="4400">
                          <a:ea typeface="M+ 1c light" panose="020B0403020204020204"/>
                        </a:rPr>
                        <a:t>安定度</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低</a:t>
                      </a: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高</a:t>
                      </a: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317406"/>
                  </a:ext>
                </a:extLst>
              </a:tr>
              <a:tr h="0">
                <a:tc>
                  <a:txBody>
                    <a:bodyPr/>
                    <a:lstStyle/>
                    <a:p>
                      <a:pPr algn="ctr"/>
                      <a:r>
                        <a:rPr kumimoji="1" lang="ja-JP" altLang="en-US" sz="4400">
                          <a:ea typeface="M+ 1c light" panose="020B0403020204020204"/>
                        </a:rPr>
                        <a:t>柔軟性</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高</a:t>
                      </a: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a:ea typeface="M+ 1c light" panose="020B0403020204020204"/>
                        </a:rPr>
                        <a:t>低</a:t>
                      </a: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5432477"/>
                  </a:ext>
                </a:extLst>
              </a:tr>
            </a:tbl>
          </a:graphicData>
        </a:graphic>
      </p:graphicFrame>
      <p:sp>
        <p:nvSpPr>
          <p:cNvPr id="9" name="矢印: 左右 8">
            <a:extLst>
              <a:ext uri="{FF2B5EF4-FFF2-40B4-BE49-F238E27FC236}">
                <a16:creationId xmlns:a16="http://schemas.microsoft.com/office/drawing/2014/main" id="{6E08E321-F466-4989-8E1A-75589F3B3428}"/>
              </a:ext>
            </a:extLst>
          </p:cNvPr>
          <p:cNvSpPr/>
          <p:nvPr/>
        </p:nvSpPr>
        <p:spPr>
          <a:xfrm>
            <a:off x="8801874" y="5346701"/>
            <a:ext cx="1045029" cy="589643"/>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1" name="矢印: 左右 10">
            <a:extLst>
              <a:ext uri="{FF2B5EF4-FFF2-40B4-BE49-F238E27FC236}">
                <a16:creationId xmlns:a16="http://schemas.microsoft.com/office/drawing/2014/main" id="{8BA25E9A-FFDF-4015-8BD6-5785B595DAE6}"/>
              </a:ext>
            </a:extLst>
          </p:cNvPr>
          <p:cNvSpPr/>
          <p:nvPr/>
        </p:nvSpPr>
        <p:spPr>
          <a:xfrm>
            <a:off x="8801874" y="6393073"/>
            <a:ext cx="1045029" cy="589643"/>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タイトル 7">
            <a:extLst>
              <a:ext uri="{FF2B5EF4-FFF2-40B4-BE49-F238E27FC236}">
                <a16:creationId xmlns:a16="http://schemas.microsoft.com/office/drawing/2014/main" id="{E7D79B1B-7289-44BC-87C3-D679B73CBA94}"/>
              </a:ext>
            </a:extLst>
          </p:cNvPr>
          <p:cNvSpPr>
            <a:spLocks noGrp="1"/>
          </p:cNvSpPr>
          <p:nvPr>
            <p:ph type="title"/>
          </p:nvPr>
        </p:nvSpPr>
        <p:spPr/>
        <p:txBody>
          <a:bodyPr/>
          <a:lstStyle/>
          <a:p>
            <a:r>
              <a:rPr kumimoji="1" lang="ja-JP" altLang="en-US"/>
              <a:t>依存関係による安定度と柔軟性のトレードオフ</a:t>
            </a:r>
            <a:endParaRPr lang="ja-JP" altLang="en-US"/>
          </a:p>
        </p:txBody>
      </p:sp>
      <p:sp>
        <p:nvSpPr>
          <p:cNvPr id="12" name="爆発: 8 pt 11">
            <a:extLst>
              <a:ext uri="{FF2B5EF4-FFF2-40B4-BE49-F238E27FC236}">
                <a16:creationId xmlns:a16="http://schemas.microsoft.com/office/drawing/2014/main" id="{D730E83D-7C0D-460F-9E49-813EC80160CC}"/>
              </a:ext>
            </a:extLst>
          </p:cNvPr>
          <p:cNvSpPr/>
          <p:nvPr/>
        </p:nvSpPr>
        <p:spPr>
          <a:xfrm>
            <a:off x="9613665" y="6687894"/>
            <a:ext cx="8674335" cy="3852168"/>
          </a:xfrm>
          <a:prstGeom prst="irregularSeal1">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4400" dirty="0">
                <a:latin typeface="M+ 1c light" panose="020B0403020204020204" pitchFamily="50" charset="-128"/>
                <a:ea typeface="M+ 1c light" panose="020B0403020204020204" pitchFamily="50" charset="-128"/>
                <a:cs typeface="M+ 1c light" panose="020B0403020204020204" pitchFamily="50" charset="-128"/>
              </a:rPr>
              <a:t>安定度と柔軟性はトレードオフ！</a:t>
            </a:r>
          </a:p>
        </p:txBody>
      </p:sp>
    </p:spTree>
    <p:extLst>
      <p:ext uri="{BB962C8B-B14F-4D97-AF65-F5344CB8AC3E}">
        <p14:creationId xmlns:p14="http://schemas.microsoft.com/office/powerpoint/2010/main" val="822566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05A344CD-32D5-4BE2-A0BD-B3FA35686531}"/>
              </a:ext>
            </a:extLst>
          </p:cNvPr>
          <p:cNvSpPr>
            <a:spLocks noGrp="1"/>
          </p:cNvSpPr>
          <p:nvPr>
            <p:ph type="subTitle" idx="1"/>
          </p:nvPr>
        </p:nvSpPr>
        <p:spPr/>
        <p:txBody>
          <a:bodyPr/>
          <a:lstStyle/>
          <a:p>
            <a:r>
              <a:rPr kumimoji="1" lang="ja-JP" altLang="en-US"/>
              <a:t>逆説的に考えると・・・</a:t>
            </a:r>
          </a:p>
        </p:txBody>
      </p:sp>
    </p:spTree>
    <p:extLst>
      <p:ext uri="{BB962C8B-B14F-4D97-AF65-F5344CB8AC3E}">
        <p14:creationId xmlns:p14="http://schemas.microsoft.com/office/powerpoint/2010/main" val="34457853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3C33B68-A0BA-43A8-9866-CEB2B9A180C4}"/>
              </a:ext>
            </a:extLst>
          </p:cNvPr>
          <p:cNvSpPr/>
          <p:nvPr/>
        </p:nvSpPr>
        <p:spPr>
          <a:xfrm>
            <a:off x="3704252" y="1828563"/>
            <a:ext cx="4278605" cy="278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依存する側</a:t>
            </a:r>
          </a:p>
        </p:txBody>
      </p:sp>
      <p:sp>
        <p:nvSpPr>
          <p:cNvPr id="6" name="矢印: 右 5">
            <a:extLst>
              <a:ext uri="{FF2B5EF4-FFF2-40B4-BE49-F238E27FC236}">
                <a16:creationId xmlns:a16="http://schemas.microsoft.com/office/drawing/2014/main" id="{F9DF2E62-1CAB-469C-A019-519CCF6635FD}"/>
              </a:ext>
            </a:extLst>
          </p:cNvPr>
          <p:cNvSpPr/>
          <p:nvPr/>
        </p:nvSpPr>
        <p:spPr>
          <a:xfrm>
            <a:off x="8337418" y="2835351"/>
            <a:ext cx="197394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9" name="正方形/長方形 18">
            <a:extLst>
              <a:ext uri="{FF2B5EF4-FFF2-40B4-BE49-F238E27FC236}">
                <a16:creationId xmlns:a16="http://schemas.microsoft.com/office/drawing/2014/main" id="{573BF119-9B91-43F1-9147-F00D70B9191F}"/>
              </a:ext>
            </a:extLst>
          </p:cNvPr>
          <p:cNvSpPr/>
          <p:nvPr/>
        </p:nvSpPr>
        <p:spPr>
          <a:xfrm>
            <a:off x="1066592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依存される側</a:t>
            </a:r>
          </a:p>
        </p:txBody>
      </p:sp>
      <p:graphicFrame>
        <p:nvGraphicFramePr>
          <p:cNvPr id="10" name="表 20">
            <a:extLst>
              <a:ext uri="{FF2B5EF4-FFF2-40B4-BE49-F238E27FC236}">
                <a16:creationId xmlns:a16="http://schemas.microsoft.com/office/drawing/2014/main" id="{F430496D-24A3-45D1-A299-280036599BDF}"/>
              </a:ext>
            </a:extLst>
          </p:cNvPr>
          <p:cNvGraphicFramePr>
            <a:graphicFrameLocks noGrp="1"/>
          </p:cNvGraphicFramePr>
          <p:nvPr/>
        </p:nvGraphicFramePr>
        <p:xfrm>
          <a:off x="1131259" y="5126938"/>
          <a:ext cx="13813268" cy="2061120"/>
        </p:xfrm>
        <a:graphic>
          <a:graphicData uri="http://schemas.openxmlformats.org/drawingml/2006/table">
            <a:tbl>
              <a:tblPr bandRow="1">
                <a:tableStyleId>{69012ECD-51FC-41F1-AA8D-1B2483CD663E}</a:tableStyleId>
              </a:tblPr>
              <a:tblGrid>
                <a:gridCol w="2598058">
                  <a:extLst>
                    <a:ext uri="{9D8B030D-6E8A-4147-A177-3AD203B41FA5}">
                      <a16:colId xmlns:a16="http://schemas.microsoft.com/office/drawing/2014/main" val="753775538"/>
                    </a:ext>
                  </a:extLst>
                </a:gridCol>
                <a:gridCol w="4308576">
                  <a:extLst>
                    <a:ext uri="{9D8B030D-6E8A-4147-A177-3AD203B41FA5}">
                      <a16:colId xmlns:a16="http://schemas.microsoft.com/office/drawing/2014/main" val="3414671218"/>
                    </a:ext>
                  </a:extLst>
                </a:gridCol>
                <a:gridCol w="2643767">
                  <a:extLst>
                    <a:ext uri="{9D8B030D-6E8A-4147-A177-3AD203B41FA5}">
                      <a16:colId xmlns:a16="http://schemas.microsoft.com/office/drawing/2014/main" val="2555480509"/>
                    </a:ext>
                  </a:extLst>
                </a:gridCol>
                <a:gridCol w="4262867">
                  <a:extLst>
                    <a:ext uri="{9D8B030D-6E8A-4147-A177-3AD203B41FA5}">
                      <a16:colId xmlns:a16="http://schemas.microsoft.com/office/drawing/2014/main" val="3199775084"/>
                    </a:ext>
                  </a:extLst>
                </a:gridCol>
              </a:tblGrid>
              <a:tr h="0">
                <a:tc>
                  <a:txBody>
                    <a:bodyPr/>
                    <a:lstStyle/>
                    <a:p>
                      <a:pPr algn="ctr"/>
                      <a:r>
                        <a:rPr kumimoji="1" lang="ja-JP" altLang="en-US" sz="4400">
                          <a:ea typeface="M+ 1c light" panose="020B0403020204020204"/>
                        </a:rPr>
                        <a:t>安定度</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低</a:t>
                      </a: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高</a:t>
                      </a: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317406"/>
                  </a:ext>
                </a:extLst>
              </a:tr>
              <a:tr h="0">
                <a:tc>
                  <a:txBody>
                    <a:bodyPr/>
                    <a:lstStyle/>
                    <a:p>
                      <a:pPr algn="ctr"/>
                      <a:r>
                        <a:rPr kumimoji="1" lang="ja-JP" altLang="en-US" sz="4400">
                          <a:ea typeface="M+ 1c light" panose="020B0403020204020204"/>
                        </a:rPr>
                        <a:t>柔軟性</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高</a:t>
                      </a: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a:ea typeface="M+ 1c light" panose="020B0403020204020204"/>
                        </a:rPr>
                        <a:t>低</a:t>
                      </a: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5432477"/>
                  </a:ext>
                </a:extLst>
              </a:tr>
            </a:tbl>
          </a:graphicData>
        </a:graphic>
      </p:graphicFrame>
      <p:sp>
        <p:nvSpPr>
          <p:cNvPr id="9" name="矢印: 左右 8">
            <a:extLst>
              <a:ext uri="{FF2B5EF4-FFF2-40B4-BE49-F238E27FC236}">
                <a16:creationId xmlns:a16="http://schemas.microsoft.com/office/drawing/2014/main" id="{6E08E321-F466-4989-8E1A-75589F3B3428}"/>
              </a:ext>
            </a:extLst>
          </p:cNvPr>
          <p:cNvSpPr/>
          <p:nvPr/>
        </p:nvSpPr>
        <p:spPr>
          <a:xfrm>
            <a:off x="8801874" y="5346701"/>
            <a:ext cx="1045029" cy="589643"/>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1" name="矢印: 左右 10">
            <a:extLst>
              <a:ext uri="{FF2B5EF4-FFF2-40B4-BE49-F238E27FC236}">
                <a16:creationId xmlns:a16="http://schemas.microsoft.com/office/drawing/2014/main" id="{8BA25E9A-FFDF-4015-8BD6-5785B595DAE6}"/>
              </a:ext>
            </a:extLst>
          </p:cNvPr>
          <p:cNvSpPr/>
          <p:nvPr/>
        </p:nvSpPr>
        <p:spPr>
          <a:xfrm>
            <a:off x="8801874" y="6393073"/>
            <a:ext cx="1045029" cy="589643"/>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テキスト ボックス 6">
            <a:extLst>
              <a:ext uri="{FF2B5EF4-FFF2-40B4-BE49-F238E27FC236}">
                <a16:creationId xmlns:a16="http://schemas.microsoft.com/office/drawing/2014/main" id="{E6DAF1D1-4114-4161-AAA6-03BCF534F453}"/>
              </a:ext>
            </a:extLst>
          </p:cNvPr>
          <p:cNvSpPr txBox="1"/>
          <p:nvPr/>
        </p:nvSpPr>
        <p:spPr>
          <a:xfrm>
            <a:off x="1969628" y="7644787"/>
            <a:ext cx="15012085" cy="769441"/>
          </a:xfrm>
          <a:prstGeom prst="rect">
            <a:avLst/>
          </a:prstGeom>
          <a:noFill/>
        </p:spPr>
        <p:txBody>
          <a:bodyPr wrap="square" rtlCol="0">
            <a:spAutoFit/>
          </a:bodyPr>
          <a:lstStyle/>
          <a:p>
            <a:r>
              <a:rPr kumimoji="1" lang="ja-JP" altLang="en-US"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変更頻度の高いオブジェクトは、</a:t>
            </a:r>
            <a:r>
              <a:rPr kumimoji="1" lang="ja-JP" altLang="en-US" sz="4400">
                <a:solidFill>
                  <a:srgbClr val="C00000"/>
                </a:solidFill>
                <a:latin typeface="Open Sans Light" panose="020B0306030504020204" pitchFamily="34" charset="0"/>
                <a:ea typeface="M+ 1c light" panose="020B0403020204020204"/>
                <a:cs typeface="Open Sans Light" panose="020B0306030504020204" pitchFamily="34" charset="0"/>
              </a:rPr>
              <a:t>依存する側</a:t>
            </a:r>
            <a:r>
              <a:rPr kumimoji="1" lang="ja-JP" altLang="en-US"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に設計すべし</a:t>
            </a:r>
            <a:endParaRPr kumimoji="1" lang="en-US" altLang="ja-JP"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endParaRPr>
          </a:p>
        </p:txBody>
      </p:sp>
      <p:sp>
        <p:nvSpPr>
          <p:cNvPr id="12" name="タイトル 11">
            <a:extLst>
              <a:ext uri="{FF2B5EF4-FFF2-40B4-BE49-F238E27FC236}">
                <a16:creationId xmlns:a16="http://schemas.microsoft.com/office/drawing/2014/main" id="{829DC874-6E9A-46FA-89B3-A785F1F01848}"/>
              </a:ext>
            </a:extLst>
          </p:cNvPr>
          <p:cNvSpPr>
            <a:spLocks noGrp="1"/>
          </p:cNvSpPr>
          <p:nvPr>
            <p:ph type="title"/>
          </p:nvPr>
        </p:nvSpPr>
        <p:spPr/>
        <p:txBody>
          <a:bodyPr/>
          <a:lstStyle/>
          <a:p>
            <a:r>
              <a:rPr kumimoji="1" lang="ja-JP" altLang="en-US"/>
              <a:t>依存関係による安定度と柔軟性のトレードオフ</a:t>
            </a:r>
            <a:endParaRPr lang="ja-JP" altLang="en-US"/>
          </a:p>
        </p:txBody>
      </p:sp>
    </p:spTree>
    <p:extLst>
      <p:ext uri="{BB962C8B-B14F-4D97-AF65-F5344CB8AC3E}">
        <p14:creationId xmlns:p14="http://schemas.microsoft.com/office/powerpoint/2010/main" val="2894014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3C33B68-A0BA-43A8-9866-CEB2B9A180C4}"/>
              </a:ext>
            </a:extLst>
          </p:cNvPr>
          <p:cNvSpPr/>
          <p:nvPr/>
        </p:nvSpPr>
        <p:spPr>
          <a:xfrm>
            <a:off x="3704252" y="1828563"/>
            <a:ext cx="4278605" cy="27835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依存する側</a:t>
            </a:r>
          </a:p>
        </p:txBody>
      </p:sp>
      <p:sp>
        <p:nvSpPr>
          <p:cNvPr id="6" name="矢印: 右 5">
            <a:extLst>
              <a:ext uri="{FF2B5EF4-FFF2-40B4-BE49-F238E27FC236}">
                <a16:creationId xmlns:a16="http://schemas.microsoft.com/office/drawing/2014/main" id="{F9DF2E62-1CAB-469C-A019-519CCF6635FD}"/>
              </a:ext>
            </a:extLst>
          </p:cNvPr>
          <p:cNvSpPr/>
          <p:nvPr/>
        </p:nvSpPr>
        <p:spPr>
          <a:xfrm>
            <a:off x="8337418" y="2835351"/>
            <a:ext cx="197394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9" name="正方形/長方形 18">
            <a:extLst>
              <a:ext uri="{FF2B5EF4-FFF2-40B4-BE49-F238E27FC236}">
                <a16:creationId xmlns:a16="http://schemas.microsoft.com/office/drawing/2014/main" id="{573BF119-9B91-43F1-9147-F00D70B9191F}"/>
              </a:ext>
            </a:extLst>
          </p:cNvPr>
          <p:cNvSpPr/>
          <p:nvPr/>
        </p:nvSpPr>
        <p:spPr>
          <a:xfrm>
            <a:off x="10665922" y="1828563"/>
            <a:ext cx="4278605" cy="278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依存される側</a:t>
            </a:r>
          </a:p>
        </p:txBody>
      </p:sp>
      <p:graphicFrame>
        <p:nvGraphicFramePr>
          <p:cNvPr id="10" name="表 20">
            <a:extLst>
              <a:ext uri="{FF2B5EF4-FFF2-40B4-BE49-F238E27FC236}">
                <a16:creationId xmlns:a16="http://schemas.microsoft.com/office/drawing/2014/main" id="{F430496D-24A3-45D1-A299-280036599BDF}"/>
              </a:ext>
            </a:extLst>
          </p:cNvPr>
          <p:cNvGraphicFramePr>
            <a:graphicFrameLocks noGrp="1"/>
          </p:cNvGraphicFramePr>
          <p:nvPr/>
        </p:nvGraphicFramePr>
        <p:xfrm>
          <a:off x="1131259" y="5126938"/>
          <a:ext cx="13813268" cy="2061120"/>
        </p:xfrm>
        <a:graphic>
          <a:graphicData uri="http://schemas.openxmlformats.org/drawingml/2006/table">
            <a:tbl>
              <a:tblPr bandRow="1">
                <a:tableStyleId>{69012ECD-51FC-41F1-AA8D-1B2483CD663E}</a:tableStyleId>
              </a:tblPr>
              <a:tblGrid>
                <a:gridCol w="2598058">
                  <a:extLst>
                    <a:ext uri="{9D8B030D-6E8A-4147-A177-3AD203B41FA5}">
                      <a16:colId xmlns:a16="http://schemas.microsoft.com/office/drawing/2014/main" val="753775538"/>
                    </a:ext>
                  </a:extLst>
                </a:gridCol>
                <a:gridCol w="4308576">
                  <a:extLst>
                    <a:ext uri="{9D8B030D-6E8A-4147-A177-3AD203B41FA5}">
                      <a16:colId xmlns:a16="http://schemas.microsoft.com/office/drawing/2014/main" val="3414671218"/>
                    </a:ext>
                  </a:extLst>
                </a:gridCol>
                <a:gridCol w="2643767">
                  <a:extLst>
                    <a:ext uri="{9D8B030D-6E8A-4147-A177-3AD203B41FA5}">
                      <a16:colId xmlns:a16="http://schemas.microsoft.com/office/drawing/2014/main" val="2555480509"/>
                    </a:ext>
                  </a:extLst>
                </a:gridCol>
                <a:gridCol w="4262867">
                  <a:extLst>
                    <a:ext uri="{9D8B030D-6E8A-4147-A177-3AD203B41FA5}">
                      <a16:colId xmlns:a16="http://schemas.microsoft.com/office/drawing/2014/main" val="3199775084"/>
                    </a:ext>
                  </a:extLst>
                </a:gridCol>
              </a:tblGrid>
              <a:tr h="0">
                <a:tc>
                  <a:txBody>
                    <a:bodyPr/>
                    <a:lstStyle/>
                    <a:p>
                      <a:pPr algn="ctr"/>
                      <a:r>
                        <a:rPr kumimoji="1" lang="ja-JP" altLang="en-US" sz="4400">
                          <a:ea typeface="M+ 1c light" panose="020B0403020204020204"/>
                        </a:rPr>
                        <a:t>安定度</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低</a:t>
                      </a: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高</a:t>
                      </a: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317406"/>
                  </a:ext>
                </a:extLst>
              </a:tr>
              <a:tr h="0">
                <a:tc>
                  <a:txBody>
                    <a:bodyPr/>
                    <a:lstStyle/>
                    <a:p>
                      <a:pPr algn="ctr"/>
                      <a:r>
                        <a:rPr kumimoji="1" lang="ja-JP" altLang="en-US" sz="4400">
                          <a:ea typeface="M+ 1c light" panose="020B0403020204020204"/>
                        </a:rPr>
                        <a:t>柔軟性</a:t>
                      </a:r>
                    </a:p>
                  </a:txBody>
                  <a:tcPr marT="180000" marB="180000">
                    <a:lnL w="6350" cap="flat" cmpd="sng" algn="ctr">
                      <a:noFill/>
                      <a:prstDash val="solid"/>
                      <a:miter lim="800000"/>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a:ea typeface="M+ 1c light" panose="020B0403020204020204"/>
                        </a:rPr>
                        <a:t>高</a:t>
                      </a: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4400">
                        <a:ea typeface="M+ 1c light" panose="020B0403020204020204"/>
                      </a:endParaRPr>
                    </a:p>
                  </a:txBody>
                  <a:tcPr marT="180000" marB="180000">
                    <a:lnL>
                      <a:noFill/>
                    </a:lnL>
                    <a:lnR>
                      <a:noFill/>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a:ea typeface="M+ 1c light" panose="020B0403020204020204"/>
                        </a:rPr>
                        <a:t>低</a:t>
                      </a:r>
                    </a:p>
                  </a:txBody>
                  <a:tcPr marT="180000" marB="180000">
                    <a:lnL>
                      <a:noFill/>
                    </a:lnL>
                    <a:lnR w="6350" cap="flat" cmpd="sng" algn="ctr">
                      <a:noFill/>
                      <a:prstDash val="solid"/>
                      <a:miter lim="800000"/>
                    </a:lnR>
                    <a:lnT w="28575" cap="flat" cmpd="sng" algn="ctr">
                      <a:solidFill>
                        <a:srgbClr val="0099FF"/>
                      </a:solidFill>
                      <a:prstDash val="solid"/>
                      <a:round/>
                      <a:headEnd type="none" w="med" len="med"/>
                      <a:tailEnd type="none" w="med" len="med"/>
                    </a:lnT>
                    <a:lnB w="28575" cap="flat" cmpd="sng" algn="ctr">
                      <a:solidFill>
                        <a:srgbClr val="0099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5432477"/>
                  </a:ext>
                </a:extLst>
              </a:tr>
            </a:tbl>
          </a:graphicData>
        </a:graphic>
      </p:graphicFrame>
      <p:sp>
        <p:nvSpPr>
          <p:cNvPr id="9" name="矢印: 左右 8">
            <a:extLst>
              <a:ext uri="{FF2B5EF4-FFF2-40B4-BE49-F238E27FC236}">
                <a16:creationId xmlns:a16="http://schemas.microsoft.com/office/drawing/2014/main" id="{6E08E321-F466-4989-8E1A-75589F3B3428}"/>
              </a:ext>
            </a:extLst>
          </p:cNvPr>
          <p:cNvSpPr/>
          <p:nvPr/>
        </p:nvSpPr>
        <p:spPr>
          <a:xfrm>
            <a:off x="8801874" y="5346701"/>
            <a:ext cx="1045029" cy="589643"/>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1" name="矢印: 左右 10">
            <a:extLst>
              <a:ext uri="{FF2B5EF4-FFF2-40B4-BE49-F238E27FC236}">
                <a16:creationId xmlns:a16="http://schemas.microsoft.com/office/drawing/2014/main" id="{8BA25E9A-FFDF-4015-8BD6-5785B595DAE6}"/>
              </a:ext>
            </a:extLst>
          </p:cNvPr>
          <p:cNvSpPr/>
          <p:nvPr/>
        </p:nvSpPr>
        <p:spPr>
          <a:xfrm>
            <a:off x="8801874" y="6393073"/>
            <a:ext cx="1045029" cy="589643"/>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テキスト ボックス 6">
            <a:extLst>
              <a:ext uri="{FF2B5EF4-FFF2-40B4-BE49-F238E27FC236}">
                <a16:creationId xmlns:a16="http://schemas.microsoft.com/office/drawing/2014/main" id="{E6DAF1D1-4114-4161-AAA6-03BCF534F453}"/>
              </a:ext>
            </a:extLst>
          </p:cNvPr>
          <p:cNvSpPr txBox="1"/>
          <p:nvPr/>
        </p:nvSpPr>
        <p:spPr>
          <a:xfrm>
            <a:off x="1969629" y="7644787"/>
            <a:ext cx="14340114" cy="2123658"/>
          </a:xfrm>
          <a:prstGeom prst="rect">
            <a:avLst/>
          </a:prstGeom>
          <a:noFill/>
        </p:spPr>
        <p:txBody>
          <a:bodyPr wrap="square" rtlCol="0">
            <a:spAutoFit/>
          </a:bodyPr>
          <a:lstStyle/>
          <a:p>
            <a:r>
              <a:rPr kumimoji="1" lang="ja-JP" altLang="en-US"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アプリケーションの本質的な価値を提供するオブジェクトは、軽微な変更の影響を受けてはいけない。</a:t>
            </a:r>
            <a:endParaRPr kumimoji="1" lang="en-US" altLang="ja-JP"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endParaRPr>
          </a:p>
          <a:p>
            <a:r>
              <a:rPr kumimoji="1" lang="ja-JP" altLang="en-US"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つまり</a:t>
            </a:r>
            <a:r>
              <a:rPr kumimoji="1" lang="ja-JP" altLang="en-US" sz="4400">
                <a:solidFill>
                  <a:srgbClr val="C00000"/>
                </a:solidFill>
                <a:latin typeface="Open Sans Light" panose="020B0306030504020204" pitchFamily="34" charset="0"/>
                <a:ea typeface="M+ 1c light" panose="020B0403020204020204"/>
                <a:cs typeface="Open Sans Light" panose="020B0306030504020204" pitchFamily="34" charset="0"/>
              </a:rPr>
              <a:t>依存される側</a:t>
            </a:r>
            <a:r>
              <a:rPr kumimoji="1" lang="ja-JP" altLang="en-US"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rPr>
              <a:t>に設計すべし。</a:t>
            </a:r>
            <a:endParaRPr kumimoji="1" lang="en-US" altLang="ja-JP" sz="4400">
              <a:solidFill>
                <a:schemeClr val="tx1">
                  <a:lumMod val="75000"/>
                  <a:lumOff val="25000"/>
                </a:schemeClr>
              </a:solidFill>
              <a:latin typeface="Open Sans Light" panose="020B0306030504020204" pitchFamily="34" charset="0"/>
              <a:ea typeface="M+ 1c light" panose="020B0403020204020204"/>
              <a:cs typeface="Open Sans Light" panose="020B0306030504020204" pitchFamily="34" charset="0"/>
            </a:endParaRPr>
          </a:p>
        </p:txBody>
      </p:sp>
      <p:sp>
        <p:nvSpPr>
          <p:cNvPr id="12" name="タイトル 11">
            <a:extLst>
              <a:ext uri="{FF2B5EF4-FFF2-40B4-BE49-F238E27FC236}">
                <a16:creationId xmlns:a16="http://schemas.microsoft.com/office/drawing/2014/main" id="{829DC874-6E9A-46FA-89B3-A785F1F01848}"/>
              </a:ext>
            </a:extLst>
          </p:cNvPr>
          <p:cNvSpPr>
            <a:spLocks noGrp="1"/>
          </p:cNvSpPr>
          <p:nvPr>
            <p:ph type="title"/>
          </p:nvPr>
        </p:nvSpPr>
        <p:spPr/>
        <p:txBody>
          <a:bodyPr/>
          <a:lstStyle/>
          <a:p>
            <a:r>
              <a:rPr kumimoji="1" lang="ja-JP" altLang="en-US"/>
              <a:t>依存関係による安定度と柔軟性のトレードオフ</a:t>
            </a:r>
            <a:endParaRPr lang="ja-JP" altLang="en-US"/>
          </a:p>
        </p:txBody>
      </p:sp>
    </p:spTree>
    <p:extLst>
      <p:ext uri="{BB962C8B-B14F-4D97-AF65-F5344CB8AC3E}">
        <p14:creationId xmlns:p14="http://schemas.microsoft.com/office/powerpoint/2010/main" val="2520548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A6FD0F1-CFD8-4690-B45D-E34A5944A209}"/>
              </a:ext>
            </a:extLst>
          </p:cNvPr>
          <p:cNvSpPr>
            <a:spLocks noGrp="1"/>
          </p:cNvSpPr>
          <p:nvPr>
            <p:ph type="subTitle" idx="1"/>
          </p:nvPr>
        </p:nvSpPr>
        <p:spPr/>
        <p:txBody>
          <a:bodyPr/>
          <a:lstStyle/>
          <a:p>
            <a:r>
              <a:rPr kumimoji="1" lang="ja-JP" altLang="en-US"/>
              <a:t>さて、振り返ってみよう</a:t>
            </a:r>
          </a:p>
        </p:txBody>
      </p:sp>
    </p:spTree>
    <p:extLst>
      <p:ext uri="{BB962C8B-B14F-4D97-AF65-F5344CB8AC3E}">
        <p14:creationId xmlns:p14="http://schemas.microsoft.com/office/powerpoint/2010/main" val="3384864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p:txBody>
          <a:bodyPr/>
          <a:lstStyle/>
          <a:p>
            <a:r>
              <a:rPr kumimoji="1" lang="ja-JP" altLang="en-US"/>
              <a:t>柔軟性と安定度</a:t>
            </a:r>
          </a:p>
        </p:txBody>
      </p:sp>
      <p:pic>
        <p:nvPicPr>
          <p:cNvPr id="5" name="図 4">
            <a:extLst>
              <a:ext uri="{FF2B5EF4-FFF2-40B4-BE49-F238E27FC236}">
                <a16:creationId xmlns:a16="http://schemas.microsoft.com/office/drawing/2014/main" id="{A16EE437-7DEA-4AFC-94D5-92B497DFCAD7}"/>
              </a:ext>
            </a:extLst>
          </p:cNvPr>
          <p:cNvPicPr>
            <a:picLocks noChangeAspect="1"/>
          </p:cNvPicPr>
          <p:nvPr/>
        </p:nvPicPr>
        <p:blipFill>
          <a:blip r:embed="rId3"/>
          <a:stretch>
            <a:fillRect/>
          </a:stretch>
        </p:blipFill>
        <p:spPr>
          <a:xfrm>
            <a:off x="3884378" y="1458887"/>
            <a:ext cx="9712840" cy="8245643"/>
          </a:xfrm>
          <a:prstGeom prst="rect">
            <a:avLst/>
          </a:prstGeom>
        </p:spPr>
      </p:pic>
      <p:sp>
        <p:nvSpPr>
          <p:cNvPr id="2" name="四角形: 角を丸くする 1">
            <a:extLst>
              <a:ext uri="{FF2B5EF4-FFF2-40B4-BE49-F238E27FC236}">
                <a16:creationId xmlns:a16="http://schemas.microsoft.com/office/drawing/2014/main" id="{6E9071AD-455D-46F8-BF46-C08B41EDB5CA}"/>
              </a:ext>
            </a:extLst>
          </p:cNvPr>
          <p:cNvSpPr/>
          <p:nvPr/>
        </p:nvSpPr>
        <p:spPr>
          <a:xfrm>
            <a:off x="3686630" y="2220685"/>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3" name="テキスト ボックス 2">
            <a:extLst>
              <a:ext uri="{FF2B5EF4-FFF2-40B4-BE49-F238E27FC236}">
                <a16:creationId xmlns:a16="http://schemas.microsoft.com/office/drawing/2014/main" id="{A693F11E-9E37-4868-A1D8-BCEC4B968937}"/>
              </a:ext>
            </a:extLst>
          </p:cNvPr>
          <p:cNvSpPr txBox="1"/>
          <p:nvPr/>
        </p:nvSpPr>
        <p:spPr>
          <a:xfrm>
            <a:off x="13879260"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柔軟性</a:t>
            </a:r>
          </a:p>
        </p:txBody>
      </p:sp>
      <p:sp>
        <p:nvSpPr>
          <p:cNvPr id="6" name="テキスト ボックス 5">
            <a:extLst>
              <a:ext uri="{FF2B5EF4-FFF2-40B4-BE49-F238E27FC236}">
                <a16:creationId xmlns:a16="http://schemas.microsoft.com/office/drawing/2014/main" id="{E516A063-2936-4858-8034-F7CC7252BF06}"/>
              </a:ext>
            </a:extLst>
          </p:cNvPr>
          <p:cNvSpPr txBox="1"/>
          <p:nvPr/>
        </p:nvSpPr>
        <p:spPr>
          <a:xfrm>
            <a:off x="15683382"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安定度</a:t>
            </a:r>
          </a:p>
        </p:txBody>
      </p:sp>
      <p:sp>
        <p:nvSpPr>
          <p:cNvPr id="7" name="四角形: 角を丸くする 6">
            <a:extLst>
              <a:ext uri="{FF2B5EF4-FFF2-40B4-BE49-F238E27FC236}">
                <a16:creationId xmlns:a16="http://schemas.microsoft.com/office/drawing/2014/main" id="{D1862ECA-A153-42B9-A48B-D997BED03C6A}"/>
              </a:ext>
            </a:extLst>
          </p:cNvPr>
          <p:cNvSpPr/>
          <p:nvPr/>
        </p:nvSpPr>
        <p:spPr>
          <a:xfrm>
            <a:off x="3693887" y="4260760"/>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四角形: 角を丸くする 7">
            <a:extLst>
              <a:ext uri="{FF2B5EF4-FFF2-40B4-BE49-F238E27FC236}">
                <a16:creationId xmlns:a16="http://schemas.microsoft.com/office/drawing/2014/main" id="{D3B338F7-DA58-4114-8BFC-3C367988B6CA}"/>
              </a:ext>
            </a:extLst>
          </p:cNvPr>
          <p:cNvSpPr/>
          <p:nvPr/>
        </p:nvSpPr>
        <p:spPr>
          <a:xfrm>
            <a:off x="3686629" y="6300835"/>
            <a:ext cx="13657942" cy="3118936"/>
          </a:xfrm>
          <a:prstGeom prst="roundRect">
            <a:avLst>
              <a:gd name="adj" fmla="val 10152"/>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9" name="テキスト ボックス 8">
            <a:extLst>
              <a:ext uri="{FF2B5EF4-FFF2-40B4-BE49-F238E27FC236}">
                <a16:creationId xmlns:a16="http://schemas.microsoft.com/office/drawing/2014/main" id="{AA7F28B0-5D0C-4B57-9EFE-D96BF18028F2}"/>
              </a:ext>
            </a:extLst>
          </p:cNvPr>
          <p:cNvSpPr txBox="1"/>
          <p:nvPr/>
        </p:nvSpPr>
        <p:spPr>
          <a:xfrm>
            <a:off x="14340924" y="2594853"/>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0" name="テキスト ボックス 9">
            <a:extLst>
              <a:ext uri="{FF2B5EF4-FFF2-40B4-BE49-F238E27FC236}">
                <a16:creationId xmlns:a16="http://schemas.microsoft.com/office/drawing/2014/main" id="{DB8081A3-7EC0-436F-BFB7-BA9AA35287A1}"/>
              </a:ext>
            </a:extLst>
          </p:cNvPr>
          <p:cNvSpPr txBox="1"/>
          <p:nvPr/>
        </p:nvSpPr>
        <p:spPr>
          <a:xfrm>
            <a:off x="14340923" y="463492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中</a:t>
            </a:r>
          </a:p>
        </p:txBody>
      </p:sp>
      <p:sp>
        <p:nvSpPr>
          <p:cNvPr id="11" name="テキスト ボックス 10">
            <a:extLst>
              <a:ext uri="{FF2B5EF4-FFF2-40B4-BE49-F238E27FC236}">
                <a16:creationId xmlns:a16="http://schemas.microsoft.com/office/drawing/2014/main" id="{E2CBA72C-4885-47AB-BE02-1840B8124291}"/>
              </a:ext>
            </a:extLst>
          </p:cNvPr>
          <p:cNvSpPr txBox="1"/>
          <p:nvPr/>
        </p:nvSpPr>
        <p:spPr>
          <a:xfrm>
            <a:off x="14340921" y="7421670"/>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2" name="テキスト ボックス 11">
            <a:extLst>
              <a:ext uri="{FF2B5EF4-FFF2-40B4-BE49-F238E27FC236}">
                <a16:creationId xmlns:a16="http://schemas.microsoft.com/office/drawing/2014/main" id="{A4009251-F1DA-42AA-903A-83EA81006FC1}"/>
              </a:ext>
            </a:extLst>
          </p:cNvPr>
          <p:cNvSpPr txBox="1"/>
          <p:nvPr/>
        </p:nvSpPr>
        <p:spPr>
          <a:xfrm>
            <a:off x="16145045" y="259316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3" name="テキスト ボックス 12">
            <a:extLst>
              <a:ext uri="{FF2B5EF4-FFF2-40B4-BE49-F238E27FC236}">
                <a16:creationId xmlns:a16="http://schemas.microsoft.com/office/drawing/2014/main" id="{EFB13369-F5A3-4660-A5A8-410B4237F7A1}"/>
              </a:ext>
            </a:extLst>
          </p:cNvPr>
          <p:cNvSpPr txBox="1"/>
          <p:nvPr/>
        </p:nvSpPr>
        <p:spPr>
          <a:xfrm>
            <a:off x="16145045" y="4633241"/>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中</a:t>
            </a:r>
          </a:p>
        </p:txBody>
      </p:sp>
      <p:sp>
        <p:nvSpPr>
          <p:cNvPr id="14" name="テキスト ボックス 13">
            <a:extLst>
              <a:ext uri="{FF2B5EF4-FFF2-40B4-BE49-F238E27FC236}">
                <a16:creationId xmlns:a16="http://schemas.microsoft.com/office/drawing/2014/main" id="{EE359742-D98C-4BBA-91AD-15043E766767}"/>
              </a:ext>
            </a:extLst>
          </p:cNvPr>
          <p:cNvSpPr txBox="1"/>
          <p:nvPr/>
        </p:nvSpPr>
        <p:spPr>
          <a:xfrm>
            <a:off x="16145045" y="7419984"/>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7" name="テキスト ボックス 16">
            <a:extLst>
              <a:ext uri="{FF2B5EF4-FFF2-40B4-BE49-F238E27FC236}">
                <a16:creationId xmlns:a16="http://schemas.microsoft.com/office/drawing/2014/main" id="{2F77822A-AA28-4DC4-8ED3-13C0CBC29D34}"/>
              </a:ext>
            </a:extLst>
          </p:cNvPr>
          <p:cNvSpPr txBox="1"/>
          <p:nvPr/>
        </p:nvSpPr>
        <p:spPr>
          <a:xfrm>
            <a:off x="4424055" y="2593166"/>
            <a:ext cx="2492990"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依存の方向</a:t>
            </a:r>
          </a:p>
        </p:txBody>
      </p:sp>
      <p:sp>
        <p:nvSpPr>
          <p:cNvPr id="18" name="矢印: 右 17">
            <a:extLst>
              <a:ext uri="{FF2B5EF4-FFF2-40B4-BE49-F238E27FC236}">
                <a16:creationId xmlns:a16="http://schemas.microsoft.com/office/drawing/2014/main" id="{4AA494A5-2131-406C-B173-E196078608AD}"/>
              </a:ext>
            </a:extLst>
          </p:cNvPr>
          <p:cNvSpPr/>
          <p:nvPr/>
        </p:nvSpPr>
        <p:spPr>
          <a:xfrm rot="5400000">
            <a:off x="3712527" y="4812515"/>
            <a:ext cx="391604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3614468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A6FD0F1-CFD8-4690-B45D-E34A5944A209}"/>
              </a:ext>
            </a:extLst>
          </p:cNvPr>
          <p:cNvSpPr>
            <a:spLocks noGrp="1"/>
          </p:cNvSpPr>
          <p:nvPr>
            <p:ph type="subTitle" idx="1"/>
          </p:nvPr>
        </p:nvSpPr>
        <p:spPr/>
        <p:txBody>
          <a:bodyPr/>
          <a:lstStyle/>
          <a:p>
            <a:r>
              <a:rPr kumimoji="1" lang="ja-JP" altLang="en-US"/>
              <a:t>どこの変更頻度が高く、どこが本質的な価値ですか？</a:t>
            </a:r>
          </a:p>
        </p:txBody>
      </p:sp>
    </p:spTree>
    <p:extLst>
      <p:ext uri="{BB962C8B-B14F-4D97-AF65-F5344CB8AC3E}">
        <p14:creationId xmlns:p14="http://schemas.microsoft.com/office/powerpoint/2010/main" val="2113515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p:txBody>
          <a:bodyPr/>
          <a:lstStyle/>
          <a:p>
            <a:r>
              <a:rPr kumimoji="1" lang="ja-JP" altLang="en-US"/>
              <a:t>柔軟性と安定度</a:t>
            </a:r>
          </a:p>
        </p:txBody>
      </p:sp>
      <p:pic>
        <p:nvPicPr>
          <p:cNvPr id="5" name="図 4">
            <a:extLst>
              <a:ext uri="{FF2B5EF4-FFF2-40B4-BE49-F238E27FC236}">
                <a16:creationId xmlns:a16="http://schemas.microsoft.com/office/drawing/2014/main" id="{A16EE437-7DEA-4AFC-94D5-92B497DFCAD7}"/>
              </a:ext>
            </a:extLst>
          </p:cNvPr>
          <p:cNvPicPr>
            <a:picLocks noChangeAspect="1"/>
          </p:cNvPicPr>
          <p:nvPr/>
        </p:nvPicPr>
        <p:blipFill>
          <a:blip r:embed="rId3"/>
          <a:stretch>
            <a:fillRect/>
          </a:stretch>
        </p:blipFill>
        <p:spPr>
          <a:xfrm>
            <a:off x="3884378" y="1458887"/>
            <a:ext cx="9712840" cy="8245643"/>
          </a:xfrm>
          <a:prstGeom prst="rect">
            <a:avLst/>
          </a:prstGeom>
        </p:spPr>
      </p:pic>
      <p:sp>
        <p:nvSpPr>
          <p:cNvPr id="2" name="四角形: 角を丸くする 1">
            <a:extLst>
              <a:ext uri="{FF2B5EF4-FFF2-40B4-BE49-F238E27FC236}">
                <a16:creationId xmlns:a16="http://schemas.microsoft.com/office/drawing/2014/main" id="{6E9071AD-455D-46F8-BF46-C08B41EDB5CA}"/>
              </a:ext>
            </a:extLst>
          </p:cNvPr>
          <p:cNvSpPr/>
          <p:nvPr/>
        </p:nvSpPr>
        <p:spPr>
          <a:xfrm>
            <a:off x="3686630" y="2220685"/>
            <a:ext cx="13657942" cy="1625601"/>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3" name="テキスト ボックス 2">
            <a:extLst>
              <a:ext uri="{FF2B5EF4-FFF2-40B4-BE49-F238E27FC236}">
                <a16:creationId xmlns:a16="http://schemas.microsoft.com/office/drawing/2014/main" id="{A693F11E-9E37-4868-A1D8-BCEC4B968937}"/>
              </a:ext>
            </a:extLst>
          </p:cNvPr>
          <p:cNvSpPr txBox="1"/>
          <p:nvPr/>
        </p:nvSpPr>
        <p:spPr>
          <a:xfrm>
            <a:off x="13879260"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柔軟性</a:t>
            </a:r>
          </a:p>
        </p:txBody>
      </p:sp>
      <p:sp>
        <p:nvSpPr>
          <p:cNvPr id="6" name="テキスト ボックス 5">
            <a:extLst>
              <a:ext uri="{FF2B5EF4-FFF2-40B4-BE49-F238E27FC236}">
                <a16:creationId xmlns:a16="http://schemas.microsoft.com/office/drawing/2014/main" id="{E516A063-2936-4858-8034-F7CC7252BF06}"/>
              </a:ext>
            </a:extLst>
          </p:cNvPr>
          <p:cNvSpPr txBox="1"/>
          <p:nvPr/>
        </p:nvSpPr>
        <p:spPr>
          <a:xfrm>
            <a:off x="15683382"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安定度</a:t>
            </a:r>
          </a:p>
        </p:txBody>
      </p:sp>
      <p:sp>
        <p:nvSpPr>
          <p:cNvPr id="7" name="四角形: 角を丸くする 6">
            <a:extLst>
              <a:ext uri="{FF2B5EF4-FFF2-40B4-BE49-F238E27FC236}">
                <a16:creationId xmlns:a16="http://schemas.microsoft.com/office/drawing/2014/main" id="{D1862ECA-A153-42B9-A48B-D997BED03C6A}"/>
              </a:ext>
            </a:extLst>
          </p:cNvPr>
          <p:cNvSpPr/>
          <p:nvPr/>
        </p:nvSpPr>
        <p:spPr>
          <a:xfrm>
            <a:off x="3693887" y="4260760"/>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四角形: 角を丸くする 7">
            <a:extLst>
              <a:ext uri="{FF2B5EF4-FFF2-40B4-BE49-F238E27FC236}">
                <a16:creationId xmlns:a16="http://schemas.microsoft.com/office/drawing/2014/main" id="{D3B338F7-DA58-4114-8BFC-3C367988B6CA}"/>
              </a:ext>
            </a:extLst>
          </p:cNvPr>
          <p:cNvSpPr/>
          <p:nvPr/>
        </p:nvSpPr>
        <p:spPr>
          <a:xfrm>
            <a:off x="3686629" y="6300835"/>
            <a:ext cx="13657942" cy="3118936"/>
          </a:xfrm>
          <a:prstGeom prst="roundRect">
            <a:avLst>
              <a:gd name="adj" fmla="val 10152"/>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9" name="テキスト ボックス 8">
            <a:extLst>
              <a:ext uri="{FF2B5EF4-FFF2-40B4-BE49-F238E27FC236}">
                <a16:creationId xmlns:a16="http://schemas.microsoft.com/office/drawing/2014/main" id="{AA7F28B0-5D0C-4B57-9EFE-D96BF18028F2}"/>
              </a:ext>
            </a:extLst>
          </p:cNvPr>
          <p:cNvSpPr txBox="1"/>
          <p:nvPr/>
        </p:nvSpPr>
        <p:spPr>
          <a:xfrm>
            <a:off x="14340924" y="2594853"/>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0" name="テキスト ボックス 9">
            <a:extLst>
              <a:ext uri="{FF2B5EF4-FFF2-40B4-BE49-F238E27FC236}">
                <a16:creationId xmlns:a16="http://schemas.microsoft.com/office/drawing/2014/main" id="{DB8081A3-7EC0-436F-BFB7-BA9AA35287A1}"/>
              </a:ext>
            </a:extLst>
          </p:cNvPr>
          <p:cNvSpPr txBox="1"/>
          <p:nvPr/>
        </p:nvSpPr>
        <p:spPr>
          <a:xfrm>
            <a:off x="14340923" y="463492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中</a:t>
            </a:r>
          </a:p>
        </p:txBody>
      </p:sp>
      <p:sp>
        <p:nvSpPr>
          <p:cNvPr id="11" name="テキスト ボックス 10">
            <a:extLst>
              <a:ext uri="{FF2B5EF4-FFF2-40B4-BE49-F238E27FC236}">
                <a16:creationId xmlns:a16="http://schemas.microsoft.com/office/drawing/2014/main" id="{E2CBA72C-4885-47AB-BE02-1840B8124291}"/>
              </a:ext>
            </a:extLst>
          </p:cNvPr>
          <p:cNvSpPr txBox="1"/>
          <p:nvPr/>
        </p:nvSpPr>
        <p:spPr>
          <a:xfrm>
            <a:off x="14340921" y="7421670"/>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2" name="テキスト ボックス 11">
            <a:extLst>
              <a:ext uri="{FF2B5EF4-FFF2-40B4-BE49-F238E27FC236}">
                <a16:creationId xmlns:a16="http://schemas.microsoft.com/office/drawing/2014/main" id="{A4009251-F1DA-42AA-903A-83EA81006FC1}"/>
              </a:ext>
            </a:extLst>
          </p:cNvPr>
          <p:cNvSpPr txBox="1"/>
          <p:nvPr/>
        </p:nvSpPr>
        <p:spPr>
          <a:xfrm>
            <a:off x="16145045" y="259316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3" name="テキスト ボックス 12">
            <a:extLst>
              <a:ext uri="{FF2B5EF4-FFF2-40B4-BE49-F238E27FC236}">
                <a16:creationId xmlns:a16="http://schemas.microsoft.com/office/drawing/2014/main" id="{EFB13369-F5A3-4660-A5A8-410B4237F7A1}"/>
              </a:ext>
            </a:extLst>
          </p:cNvPr>
          <p:cNvSpPr txBox="1"/>
          <p:nvPr/>
        </p:nvSpPr>
        <p:spPr>
          <a:xfrm>
            <a:off x="16145045" y="4633241"/>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中</a:t>
            </a:r>
          </a:p>
        </p:txBody>
      </p:sp>
      <p:sp>
        <p:nvSpPr>
          <p:cNvPr id="14" name="テキスト ボックス 13">
            <a:extLst>
              <a:ext uri="{FF2B5EF4-FFF2-40B4-BE49-F238E27FC236}">
                <a16:creationId xmlns:a16="http://schemas.microsoft.com/office/drawing/2014/main" id="{EE359742-D98C-4BBA-91AD-15043E766767}"/>
              </a:ext>
            </a:extLst>
          </p:cNvPr>
          <p:cNvSpPr txBox="1"/>
          <p:nvPr/>
        </p:nvSpPr>
        <p:spPr>
          <a:xfrm>
            <a:off x="16145045" y="7419984"/>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8" name="矢印: 五方向 17">
            <a:extLst>
              <a:ext uri="{FF2B5EF4-FFF2-40B4-BE49-F238E27FC236}">
                <a16:creationId xmlns:a16="http://schemas.microsoft.com/office/drawing/2014/main" id="{96B87B72-0DAF-4AD9-8B3E-0DFDE8D6B371}"/>
              </a:ext>
            </a:extLst>
          </p:cNvPr>
          <p:cNvSpPr/>
          <p:nvPr/>
        </p:nvSpPr>
        <p:spPr>
          <a:xfrm>
            <a:off x="633340" y="2339081"/>
            <a:ext cx="3954250" cy="1354719"/>
          </a:xfrm>
          <a:prstGeom prst="homePlate">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高変更頻度</a:t>
            </a:r>
          </a:p>
        </p:txBody>
      </p:sp>
      <p:sp>
        <p:nvSpPr>
          <p:cNvPr id="19" name="円: 塗りつぶしなし 18">
            <a:extLst>
              <a:ext uri="{FF2B5EF4-FFF2-40B4-BE49-F238E27FC236}">
                <a16:creationId xmlns:a16="http://schemas.microsoft.com/office/drawing/2014/main" id="{8127DCB5-ACA1-4F24-9B99-56331194467F}"/>
              </a:ext>
            </a:extLst>
          </p:cNvPr>
          <p:cNvSpPr/>
          <p:nvPr/>
        </p:nvSpPr>
        <p:spPr>
          <a:xfrm>
            <a:off x="16827031" y="1719932"/>
            <a:ext cx="1405218" cy="1368586"/>
          </a:xfrm>
          <a:prstGeom prst="donut">
            <a:avLst>
              <a:gd name="adj" fmla="val 1433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2190886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E27B127D-0DBE-4326-9869-0C668AF9C610}"/>
              </a:ext>
            </a:extLst>
          </p:cNvPr>
          <p:cNvSpPr>
            <a:spLocks noGrp="1"/>
          </p:cNvSpPr>
          <p:nvPr>
            <p:ph type="subTitle" idx="1"/>
          </p:nvPr>
        </p:nvSpPr>
        <p:spPr/>
        <p:txBody>
          <a:bodyPr/>
          <a:lstStyle/>
          <a:p>
            <a:r>
              <a:rPr kumimoji="1" lang="ja-JP" altLang="en-US"/>
              <a:t>このアプリケーションの本質的な価値とは？</a:t>
            </a:r>
          </a:p>
        </p:txBody>
      </p:sp>
    </p:spTree>
    <p:extLst>
      <p:ext uri="{BB962C8B-B14F-4D97-AF65-F5344CB8AC3E}">
        <p14:creationId xmlns:p14="http://schemas.microsoft.com/office/powerpoint/2010/main" val="616226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3A96C1-E3C2-4449-83FA-AE336EF75D0D}"/>
              </a:ext>
            </a:extLst>
          </p:cNvPr>
          <p:cNvSpPr>
            <a:spLocks noGrp="1"/>
          </p:cNvSpPr>
          <p:nvPr>
            <p:ph type="title"/>
          </p:nvPr>
        </p:nvSpPr>
        <p:spPr/>
        <p:txBody>
          <a:bodyPr/>
          <a:lstStyle/>
          <a:p>
            <a:r>
              <a:rPr kumimoji="1" lang="en-US" altLang="ja-JP"/>
              <a:t>Application</a:t>
            </a:r>
            <a:r>
              <a:rPr kumimoji="1" lang="ja-JP" altLang="en-US"/>
              <a:t> </a:t>
            </a:r>
            <a:r>
              <a:rPr kumimoji="1" lang="en-US" altLang="ja-JP"/>
              <a:t>Overview</a:t>
            </a:r>
            <a:endParaRPr kumimoji="1" lang="ja-JP" altLang="en-US"/>
          </a:p>
        </p:txBody>
      </p:sp>
      <p:sp>
        <p:nvSpPr>
          <p:cNvPr id="3" name="テキスト プレースホルダー 2">
            <a:extLst>
              <a:ext uri="{FF2B5EF4-FFF2-40B4-BE49-F238E27FC236}">
                <a16:creationId xmlns:a16="http://schemas.microsoft.com/office/drawing/2014/main" id="{69797DA6-BD94-4BDF-8CE9-F92F9142AA7D}"/>
              </a:ext>
            </a:extLst>
          </p:cNvPr>
          <p:cNvSpPr>
            <a:spLocks noGrp="1"/>
          </p:cNvSpPr>
          <p:nvPr>
            <p:ph type="body" sz="quarter" idx="12"/>
          </p:nvPr>
        </p:nvSpPr>
        <p:spPr>
          <a:xfrm>
            <a:off x="5391097" y="1627507"/>
            <a:ext cx="11930745" cy="4874893"/>
          </a:xfrm>
        </p:spPr>
        <p:txBody>
          <a:bodyPr bIns="46800" numCol="1" spcCol="0"/>
          <a:lstStyle/>
          <a:p>
            <a:r>
              <a:rPr kumimoji="1" lang="ja-JP" altLang="en-US" sz="5400"/>
              <a:t>アプリケーション「</a:t>
            </a:r>
            <a:r>
              <a:rPr kumimoji="1" lang="en-US" altLang="ja-JP" sz="5400"/>
              <a:t>HatPepper</a:t>
            </a:r>
            <a:r>
              <a:rPr kumimoji="1" lang="ja-JP" altLang="en-US" sz="5400"/>
              <a:t>」</a:t>
            </a:r>
            <a:r>
              <a:rPr kumimoji="1" lang="en-US" altLang="ja-JP" sz="5400" baseline="30000"/>
              <a:t>※</a:t>
            </a:r>
          </a:p>
          <a:p>
            <a:pPr marL="571500" indent="-571500">
              <a:buFont typeface="Arial" panose="020B0604020202020204" pitchFamily="34" charset="0"/>
              <a:buChar char="•"/>
            </a:pPr>
            <a:r>
              <a:rPr kumimoji="1" lang="ja-JP" altLang="en-US">
                <a:solidFill>
                  <a:srgbClr val="C00000"/>
                </a:solidFill>
              </a:rPr>
              <a:t>「リクルート</a:t>
            </a:r>
            <a:r>
              <a:rPr kumimoji="1" lang="en-US" altLang="ja-JP">
                <a:solidFill>
                  <a:srgbClr val="C00000"/>
                </a:solidFill>
              </a:rPr>
              <a:t>Web</a:t>
            </a:r>
            <a:r>
              <a:rPr kumimoji="1" lang="ja-JP" altLang="en-US">
                <a:solidFill>
                  <a:srgbClr val="C00000"/>
                </a:solidFill>
              </a:rPr>
              <a:t>サービス」の「グルメサーチ</a:t>
            </a:r>
            <a:r>
              <a:rPr kumimoji="1" lang="en-US" altLang="ja-JP">
                <a:solidFill>
                  <a:srgbClr val="C00000"/>
                </a:solidFill>
              </a:rPr>
              <a:t>API</a:t>
            </a:r>
            <a:r>
              <a:rPr kumimoji="1" lang="ja-JP" altLang="en-US">
                <a:solidFill>
                  <a:srgbClr val="C00000"/>
                </a:solidFill>
              </a:rPr>
              <a:t>」を利用させていただく</a:t>
            </a:r>
            <a:endParaRPr kumimoji="1" lang="en-US" altLang="ja-JP">
              <a:solidFill>
                <a:srgbClr val="C00000"/>
              </a:solidFill>
            </a:endParaRPr>
          </a:p>
          <a:p>
            <a:pPr marL="571500" indent="-571500">
              <a:buFont typeface="Arial" panose="020B0604020202020204" pitchFamily="34" charset="0"/>
              <a:buChar char="•"/>
            </a:pPr>
            <a:r>
              <a:rPr kumimoji="1" lang="ja-JP" altLang="en-US">
                <a:solidFill>
                  <a:srgbClr val="C00000"/>
                </a:solidFill>
              </a:rPr>
              <a:t>アプリケーションを起動するとダイレクトに検索結果が表示される</a:t>
            </a:r>
          </a:p>
          <a:p>
            <a:pPr marL="571500" indent="-571500">
              <a:buFont typeface="Arial" panose="020B0604020202020204" pitchFamily="34" charset="0"/>
              <a:buChar char="•"/>
            </a:pPr>
            <a:r>
              <a:rPr kumimoji="1" lang="ja-JP" altLang="en-US">
                <a:solidFill>
                  <a:srgbClr val="C00000"/>
                </a:solidFill>
              </a:rPr>
              <a:t>位置情報から周辺の店舗を検索する</a:t>
            </a:r>
            <a:endParaRPr kumimoji="1" lang="en-US" altLang="ja-JP">
              <a:solidFill>
                <a:srgbClr val="C00000"/>
              </a:solidFill>
            </a:endParaRPr>
          </a:p>
          <a:p>
            <a:pPr marL="571500" indent="-571500">
              <a:buFont typeface="Arial" panose="020B0604020202020204" pitchFamily="34" charset="0"/>
              <a:buChar char="•"/>
            </a:pPr>
            <a:r>
              <a:rPr kumimoji="1" lang="en-US" altLang="ja-JP">
                <a:solidFill>
                  <a:srgbClr val="C00000"/>
                </a:solidFill>
              </a:rPr>
              <a:t>11</a:t>
            </a:r>
            <a:r>
              <a:rPr kumimoji="1" lang="ja-JP" altLang="en-US">
                <a:solidFill>
                  <a:srgbClr val="C00000"/>
                </a:solidFill>
              </a:rPr>
              <a:t>時～</a:t>
            </a:r>
            <a:r>
              <a:rPr kumimoji="1" lang="en-US" altLang="ja-JP">
                <a:solidFill>
                  <a:srgbClr val="C00000"/>
                </a:solidFill>
              </a:rPr>
              <a:t>14</a:t>
            </a:r>
            <a:r>
              <a:rPr kumimoji="1" lang="ja-JP" altLang="en-US">
                <a:solidFill>
                  <a:srgbClr val="C00000"/>
                </a:solidFill>
              </a:rPr>
              <a:t>時の間はランチ営業のある店舗だけ表示する</a:t>
            </a:r>
            <a:endParaRPr kumimoji="1" lang="en-US" altLang="ja-JP">
              <a:solidFill>
                <a:srgbClr val="C00000"/>
              </a:solidFill>
            </a:endParaRPr>
          </a:p>
        </p:txBody>
      </p:sp>
      <p:pic>
        <p:nvPicPr>
          <p:cNvPr id="5" name="図 4">
            <a:extLst>
              <a:ext uri="{FF2B5EF4-FFF2-40B4-BE49-F238E27FC236}">
                <a16:creationId xmlns:a16="http://schemas.microsoft.com/office/drawing/2014/main" id="{FA4CE36D-AB81-4762-95CB-0EBA8AB56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158" y="1467848"/>
            <a:ext cx="4174959" cy="8349917"/>
          </a:xfrm>
          <a:prstGeom prst="rect">
            <a:avLst/>
          </a:prstGeom>
          <a:ln>
            <a:noFill/>
          </a:ln>
          <a:effectLst>
            <a:outerShdw blurRad="190500" algn="tl" rotWithShape="0">
              <a:srgbClr val="000000">
                <a:alpha val="70000"/>
              </a:srgbClr>
            </a:outerShdw>
          </a:effectLst>
        </p:spPr>
      </p:pic>
      <p:sp>
        <p:nvSpPr>
          <p:cNvPr id="6" name="テキスト プレースホルダー 4">
            <a:extLst>
              <a:ext uri="{FF2B5EF4-FFF2-40B4-BE49-F238E27FC236}">
                <a16:creationId xmlns:a16="http://schemas.microsoft.com/office/drawing/2014/main" id="{BFF52D51-B9C4-4174-8D3E-B01F50BDAC95}"/>
              </a:ext>
            </a:extLst>
          </p:cNvPr>
          <p:cNvSpPr txBox="1">
            <a:spLocks/>
          </p:cNvSpPr>
          <p:nvPr/>
        </p:nvSpPr>
        <p:spPr>
          <a:xfrm>
            <a:off x="8860014" y="9185245"/>
            <a:ext cx="8461828" cy="516406"/>
          </a:xfrm>
          <a:prstGeom prst="rect">
            <a:avLst/>
          </a:prstGeom>
        </p:spPr>
        <p:txBody>
          <a:bodyPr tIns="46800" anchor="t"/>
          <a:lstStyle>
            <a:lvl1pPr marL="0" indent="0" algn="l" defTabSz="1371600" rtl="0" eaLnBrk="1" latinLnBrk="0" hangingPunct="1">
              <a:lnSpc>
                <a:spcPct val="90000"/>
              </a:lnSpc>
              <a:spcBef>
                <a:spcPts val="1500"/>
              </a:spcBef>
              <a:buFont typeface="Wingdings" panose="05000000000000000000" pitchFamily="2" charset="2"/>
              <a:buNone/>
              <a:defRPr sz="3600" kern="1200" baseline="0">
                <a:solidFill>
                  <a:schemeClr val="tx1">
                    <a:lumMod val="75000"/>
                    <a:lumOff val="25000"/>
                  </a:schemeClr>
                </a:solidFill>
                <a:latin typeface="M+ 1c light" panose="020B0403020204020204" pitchFamily="50" charset="-128"/>
                <a:ea typeface="M+ 1c light" panose="020B0403020204020204" pitchFamily="50" charset="-128"/>
                <a:cs typeface="M+ 1c light" panose="020B0403020204020204" pitchFamily="50" charset="-128"/>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Bebas Neue Bold" panose="020B0606020202050201" pitchFamily="34"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Bebas Neue Bold" panose="020B0606020202050201" pitchFamily="34"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r>
              <a:rPr lang="en-US" altLang="ja-JP" sz="2800"/>
              <a:t>※</a:t>
            </a:r>
            <a:r>
              <a:rPr lang="ja-JP" altLang="en-US" sz="2800"/>
              <a:t>「</a:t>
            </a:r>
            <a:r>
              <a:rPr lang="en-US" altLang="ja-JP" sz="2800"/>
              <a:t>HatPepper</a:t>
            </a:r>
            <a:r>
              <a:rPr lang="ja-JP" altLang="en-US" sz="2800"/>
              <a:t>」は登録商標ではありません。安心。</a:t>
            </a:r>
            <a:endParaRPr kumimoji="1" lang="ja-JP" altLang="en-US" sz="2800"/>
          </a:p>
        </p:txBody>
      </p:sp>
      <p:sp>
        <p:nvSpPr>
          <p:cNvPr id="4" name="吹き出し: 四角形 3">
            <a:extLst>
              <a:ext uri="{FF2B5EF4-FFF2-40B4-BE49-F238E27FC236}">
                <a16:creationId xmlns:a16="http://schemas.microsoft.com/office/drawing/2014/main" id="{DA8AFE8C-C6D0-4492-AB17-78F10A1DA76D}"/>
              </a:ext>
            </a:extLst>
          </p:cNvPr>
          <p:cNvSpPr/>
          <p:nvPr/>
        </p:nvSpPr>
        <p:spPr>
          <a:xfrm>
            <a:off x="7794171" y="6703302"/>
            <a:ext cx="6705600" cy="2075543"/>
          </a:xfrm>
          <a:prstGeom prst="wedgeRectCallout">
            <a:avLst>
              <a:gd name="adj1" fmla="val -3261"/>
              <a:gd name="adj2" fmla="val -79458"/>
            </a:avLst>
          </a:prstGeom>
          <a:solidFill>
            <a:srgbClr val="C0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これこそが価値の本質</a:t>
            </a:r>
          </a:p>
        </p:txBody>
      </p:sp>
    </p:spTree>
    <p:extLst>
      <p:ext uri="{BB962C8B-B14F-4D97-AF65-F5344CB8AC3E}">
        <p14:creationId xmlns:p14="http://schemas.microsoft.com/office/powerpoint/2010/main" val="226686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9">
            <a:extLst>
              <a:ext uri="{FF2B5EF4-FFF2-40B4-BE49-F238E27FC236}">
                <a16:creationId xmlns:a16="http://schemas.microsoft.com/office/drawing/2014/main" id="{FD17A0D3-B73E-4887-8687-A6419993AA6A}"/>
              </a:ext>
            </a:extLst>
          </p:cNvPr>
          <p:cNvSpPr>
            <a:spLocks noGrp="1"/>
          </p:cNvSpPr>
          <p:nvPr>
            <p:ph idx="1"/>
          </p:nvPr>
        </p:nvSpPr>
        <p:spPr>
          <a:xfrm>
            <a:off x="3425371" y="1511013"/>
            <a:ext cx="12206515" cy="8010358"/>
          </a:xfrm>
        </p:spPr>
        <p:txBody>
          <a:bodyPr anchor="ctr"/>
          <a:lstStyle/>
          <a:p>
            <a:pPr marL="0" indent="0">
              <a:buNone/>
            </a:pPr>
            <a:r>
              <a:rPr kumimoji="1" lang="ja-JP" altLang="en-US"/>
              <a:t>異論・反論大歓迎です。</a:t>
            </a:r>
            <a:endParaRPr kumimoji="1" lang="en-US" altLang="ja-JP" baseline="30000"/>
          </a:p>
          <a:p>
            <a:pPr marL="0" indent="0">
              <a:buNone/>
            </a:pPr>
            <a:r>
              <a:rPr kumimoji="1" lang="ja-JP" altLang="en-US"/>
              <a:t>ぜひご意見を聞かせてください。議論しましょう！</a:t>
            </a:r>
            <a:endParaRPr kumimoji="1" lang="en-US" altLang="ja-JP"/>
          </a:p>
        </p:txBody>
      </p:sp>
      <p:sp>
        <p:nvSpPr>
          <p:cNvPr id="3" name="タイトル 2">
            <a:extLst>
              <a:ext uri="{FF2B5EF4-FFF2-40B4-BE49-F238E27FC236}">
                <a16:creationId xmlns:a16="http://schemas.microsoft.com/office/drawing/2014/main" id="{2283206F-FAA6-4215-8587-D1866D704E26}"/>
              </a:ext>
            </a:extLst>
          </p:cNvPr>
          <p:cNvSpPr>
            <a:spLocks noGrp="1"/>
          </p:cNvSpPr>
          <p:nvPr>
            <p:ph type="title"/>
          </p:nvPr>
        </p:nvSpPr>
        <p:spPr/>
        <p:txBody>
          <a:bodyPr/>
          <a:lstStyle/>
          <a:p>
            <a:r>
              <a:rPr kumimoji="1" lang="ja-JP" altLang="en-US"/>
              <a:t>異論・反論大歓迎</a:t>
            </a:r>
          </a:p>
        </p:txBody>
      </p:sp>
    </p:spTree>
    <p:extLst>
      <p:ext uri="{BB962C8B-B14F-4D97-AF65-F5344CB8AC3E}">
        <p14:creationId xmlns:p14="http://schemas.microsoft.com/office/powerpoint/2010/main" val="2423799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a:xfrm>
            <a:off x="316229" y="469235"/>
            <a:ext cx="17646914" cy="770016"/>
          </a:xfrm>
        </p:spPr>
        <p:txBody>
          <a:bodyPr/>
          <a:lstStyle/>
          <a:p>
            <a:r>
              <a:rPr kumimoji="1" lang="ja-JP" altLang="en-US"/>
              <a:t>柔軟性と安定度</a:t>
            </a:r>
          </a:p>
        </p:txBody>
      </p:sp>
      <p:pic>
        <p:nvPicPr>
          <p:cNvPr id="5" name="図 4">
            <a:extLst>
              <a:ext uri="{FF2B5EF4-FFF2-40B4-BE49-F238E27FC236}">
                <a16:creationId xmlns:a16="http://schemas.microsoft.com/office/drawing/2014/main" id="{A16EE437-7DEA-4AFC-94D5-92B497DFCAD7}"/>
              </a:ext>
            </a:extLst>
          </p:cNvPr>
          <p:cNvPicPr>
            <a:picLocks noChangeAspect="1"/>
          </p:cNvPicPr>
          <p:nvPr/>
        </p:nvPicPr>
        <p:blipFill>
          <a:blip r:embed="rId3"/>
          <a:stretch>
            <a:fillRect/>
          </a:stretch>
        </p:blipFill>
        <p:spPr>
          <a:xfrm>
            <a:off x="3884378" y="1458887"/>
            <a:ext cx="9712840" cy="8245643"/>
          </a:xfrm>
          <a:prstGeom prst="rect">
            <a:avLst/>
          </a:prstGeom>
        </p:spPr>
      </p:pic>
      <p:sp>
        <p:nvSpPr>
          <p:cNvPr id="2" name="四角形: 角を丸くする 1">
            <a:extLst>
              <a:ext uri="{FF2B5EF4-FFF2-40B4-BE49-F238E27FC236}">
                <a16:creationId xmlns:a16="http://schemas.microsoft.com/office/drawing/2014/main" id="{6E9071AD-455D-46F8-BF46-C08B41EDB5CA}"/>
              </a:ext>
            </a:extLst>
          </p:cNvPr>
          <p:cNvSpPr/>
          <p:nvPr/>
        </p:nvSpPr>
        <p:spPr>
          <a:xfrm>
            <a:off x="3686630" y="2220685"/>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3" name="テキスト ボックス 2">
            <a:extLst>
              <a:ext uri="{FF2B5EF4-FFF2-40B4-BE49-F238E27FC236}">
                <a16:creationId xmlns:a16="http://schemas.microsoft.com/office/drawing/2014/main" id="{A693F11E-9E37-4868-A1D8-BCEC4B968937}"/>
              </a:ext>
            </a:extLst>
          </p:cNvPr>
          <p:cNvSpPr txBox="1"/>
          <p:nvPr/>
        </p:nvSpPr>
        <p:spPr>
          <a:xfrm>
            <a:off x="13879260"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柔軟性</a:t>
            </a:r>
          </a:p>
        </p:txBody>
      </p:sp>
      <p:sp>
        <p:nvSpPr>
          <p:cNvPr id="6" name="テキスト ボックス 5">
            <a:extLst>
              <a:ext uri="{FF2B5EF4-FFF2-40B4-BE49-F238E27FC236}">
                <a16:creationId xmlns:a16="http://schemas.microsoft.com/office/drawing/2014/main" id="{E516A063-2936-4858-8034-F7CC7252BF06}"/>
              </a:ext>
            </a:extLst>
          </p:cNvPr>
          <p:cNvSpPr txBox="1"/>
          <p:nvPr/>
        </p:nvSpPr>
        <p:spPr>
          <a:xfrm>
            <a:off x="15683382"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安定度</a:t>
            </a:r>
          </a:p>
        </p:txBody>
      </p:sp>
      <p:sp>
        <p:nvSpPr>
          <p:cNvPr id="7" name="四角形: 角を丸くする 6">
            <a:extLst>
              <a:ext uri="{FF2B5EF4-FFF2-40B4-BE49-F238E27FC236}">
                <a16:creationId xmlns:a16="http://schemas.microsoft.com/office/drawing/2014/main" id="{D1862ECA-A153-42B9-A48B-D997BED03C6A}"/>
              </a:ext>
            </a:extLst>
          </p:cNvPr>
          <p:cNvSpPr/>
          <p:nvPr/>
        </p:nvSpPr>
        <p:spPr>
          <a:xfrm>
            <a:off x="3693887" y="4260760"/>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四角形: 角を丸くする 7">
            <a:extLst>
              <a:ext uri="{FF2B5EF4-FFF2-40B4-BE49-F238E27FC236}">
                <a16:creationId xmlns:a16="http://schemas.microsoft.com/office/drawing/2014/main" id="{D3B338F7-DA58-4114-8BFC-3C367988B6CA}"/>
              </a:ext>
            </a:extLst>
          </p:cNvPr>
          <p:cNvSpPr/>
          <p:nvPr/>
        </p:nvSpPr>
        <p:spPr>
          <a:xfrm>
            <a:off x="3686629" y="6300835"/>
            <a:ext cx="13657942" cy="3118936"/>
          </a:xfrm>
          <a:prstGeom prst="roundRect">
            <a:avLst>
              <a:gd name="adj" fmla="val 10152"/>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9" name="テキスト ボックス 8">
            <a:extLst>
              <a:ext uri="{FF2B5EF4-FFF2-40B4-BE49-F238E27FC236}">
                <a16:creationId xmlns:a16="http://schemas.microsoft.com/office/drawing/2014/main" id="{AA7F28B0-5D0C-4B57-9EFE-D96BF18028F2}"/>
              </a:ext>
            </a:extLst>
          </p:cNvPr>
          <p:cNvSpPr txBox="1"/>
          <p:nvPr/>
        </p:nvSpPr>
        <p:spPr>
          <a:xfrm>
            <a:off x="14340924" y="2594853"/>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0" name="テキスト ボックス 9">
            <a:extLst>
              <a:ext uri="{FF2B5EF4-FFF2-40B4-BE49-F238E27FC236}">
                <a16:creationId xmlns:a16="http://schemas.microsoft.com/office/drawing/2014/main" id="{DB8081A3-7EC0-436F-BFB7-BA9AA35287A1}"/>
              </a:ext>
            </a:extLst>
          </p:cNvPr>
          <p:cNvSpPr txBox="1"/>
          <p:nvPr/>
        </p:nvSpPr>
        <p:spPr>
          <a:xfrm>
            <a:off x="14340923" y="463492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中</a:t>
            </a:r>
          </a:p>
        </p:txBody>
      </p:sp>
      <p:sp>
        <p:nvSpPr>
          <p:cNvPr id="11" name="テキスト ボックス 10">
            <a:extLst>
              <a:ext uri="{FF2B5EF4-FFF2-40B4-BE49-F238E27FC236}">
                <a16:creationId xmlns:a16="http://schemas.microsoft.com/office/drawing/2014/main" id="{E2CBA72C-4885-47AB-BE02-1840B8124291}"/>
              </a:ext>
            </a:extLst>
          </p:cNvPr>
          <p:cNvSpPr txBox="1"/>
          <p:nvPr/>
        </p:nvSpPr>
        <p:spPr>
          <a:xfrm>
            <a:off x="14340921" y="7421670"/>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2" name="テキスト ボックス 11">
            <a:extLst>
              <a:ext uri="{FF2B5EF4-FFF2-40B4-BE49-F238E27FC236}">
                <a16:creationId xmlns:a16="http://schemas.microsoft.com/office/drawing/2014/main" id="{A4009251-F1DA-42AA-903A-83EA81006FC1}"/>
              </a:ext>
            </a:extLst>
          </p:cNvPr>
          <p:cNvSpPr txBox="1"/>
          <p:nvPr/>
        </p:nvSpPr>
        <p:spPr>
          <a:xfrm>
            <a:off x="16145045" y="259316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3" name="テキスト ボックス 12">
            <a:extLst>
              <a:ext uri="{FF2B5EF4-FFF2-40B4-BE49-F238E27FC236}">
                <a16:creationId xmlns:a16="http://schemas.microsoft.com/office/drawing/2014/main" id="{EFB13369-F5A3-4660-A5A8-410B4237F7A1}"/>
              </a:ext>
            </a:extLst>
          </p:cNvPr>
          <p:cNvSpPr txBox="1"/>
          <p:nvPr/>
        </p:nvSpPr>
        <p:spPr>
          <a:xfrm>
            <a:off x="16145045" y="4633241"/>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中</a:t>
            </a:r>
          </a:p>
        </p:txBody>
      </p:sp>
      <p:sp>
        <p:nvSpPr>
          <p:cNvPr id="14" name="テキスト ボックス 13">
            <a:extLst>
              <a:ext uri="{FF2B5EF4-FFF2-40B4-BE49-F238E27FC236}">
                <a16:creationId xmlns:a16="http://schemas.microsoft.com/office/drawing/2014/main" id="{EE359742-D98C-4BBA-91AD-15043E766767}"/>
              </a:ext>
            </a:extLst>
          </p:cNvPr>
          <p:cNvSpPr txBox="1"/>
          <p:nvPr/>
        </p:nvSpPr>
        <p:spPr>
          <a:xfrm>
            <a:off x="16145045" y="7419984"/>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7" name="矢印: 五方向 16">
            <a:extLst>
              <a:ext uri="{FF2B5EF4-FFF2-40B4-BE49-F238E27FC236}">
                <a16:creationId xmlns:a16="http://schemas.microsoft.com/office/drawing/2014/main" id="{3B510A9A-5078-44B7-AE0D-B48CDC37FF59}"/>
              </a:ext>
            </a:extLst>
          </p:cNvPr>
          <p:cNvSpPr/>
          <p:nvPr/>
        </p:nvSpPr>
        <p:spPr>
          <a:xfrm>
            <a:off x="473683" y="4396200"/>
            <a:ext cx="3954250" cy="1354719"/>
          </a:xfrm>
          <a:prstGeom prst="homePlate">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高価値</a:t>
            </a:r>
          </a:p>
        </p:txBody>
      </p:sp>
    </p:spTree>
    <p:extLst>
      <p:ext uri="{BB962C8B-B14F-4D97-AF65-F5344CB8AC3E}">
        <p14:creationId xmlns:p14="http://schemas.microsoft.com/office/powerpoint/2010/main" val="27560667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a:xfrm>
            <a:off x="316229" y="469235"/>
            <a:ext cx="17646914" cy="770016"/>
          </a:xfrm>
        </p:spPr>
        <p:txBody>
          <a:bodyPr/>
          <a:lstStyle/>
          <a:p>
            <a:r>
              <a:rPr kumimoji="1" lang="ja-JP" altLang="en-US"/>
              <a:t>柔軟性と安定度</a:t>
            </a:r>
          </a:p>
        </p:txBody>
      </p:sp>
      <p:pic>
        <p:nvPicPr>
          <p:cNvPr id="5" name="図 4">
            <a:extLst>
              <a:ext uri="{FF2B5EF4-FFF2-40B4-BE49-F238E27FC236}">
                <a16:creationId xmlns:a16="http://schemas.microsoft.com/office/drawing/2014/main" id="{A16EE437-7DEA-4AFC-94D5-92B497DFCAD7}"/>
              </a:ext>
            </a:extLst>
          </p:cNvPr>
          <p:cNvPicPr>
            <a:picLocks noChangeAspect="1"/>
          </p:cNvPicPr>
          <p:nvPr/>
        </p:nvPicPr>
        <p:blipFill>
          <a:blip r:embed="rId3"/>
          <a:stretch>
            <a:fillRect/>
          </a:stretch>
        </p:blipFill>
        <p:spPr>
          <a:xfrm>
            <a:off x="3884378" y="1458887"/>
            <a:ext cx="9712840" cy="8245643"/>
          </a:xfrm>
          <a:prstGeom prst="rect">
            <a:avLst/>
          </a:prstGeom>
        </p:spPr>
      </p:pic>
      <p:sp>
        <p:nvSpPr>
          <p:cNvPr id="2" name="四角形: 角を丸くする 1">
            <a:extLst>
              <a:ext uri="{FF2B5EF4-FFF2-40B4-BE49-F238E27FC236}">
                <a16:creationId xmlns:a16="http://schemas.microsoft.com/office/drawing/2014/main" id="{6E9071AD-455D-46F8-BF46-C08B41EDB5CA}"/>
              </a:ext>
            </a:extLst>
          </p:cNvPr>
          <p:cNvSpPr/>
          <p:nvPr/>
        </p:nvSpPr>
        <p:spPr>
          <a:xfrm>
            <a:off x="3686630" y="2220685"/>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3" name="テキスト ボックス 2">
            <a:extLst>
              <a:ext uri="{FF2B5EF4-FFF2-40B4-BE49-F238E27FC236}">
                <a16:creationId xmlns:a16="http://schemas.microsoft.com/office/drawing/2014/main" id="{A693F11E-9E37-4868-A1D8-BCEC4B968937}"/>
              </a:ext>
            </a:extLst>
          </p:cNvPr>
          <p:cNvSpPr txBox="1"/>
          <p:nvPr/>
        </p:nvSpPr>
        <p:spPr>
          <a:xfrm>
            <a:off x="13879260"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柔軟性</a:t>
            </a:r>
          </a:p>
        </p:txBody>
      </p:sp>
      <p:sp>
        <p:nvSpPr>
          <p:cNvPr id="6" name="テキスト ボックス 5">
            <a:extLst>
              <a:ext uri="{FF2B5EF4-FFF2-40B4-BE49-F238E27FC236}">
                <a16:creationId xmlns:a16="http://schemas.microsoft.com/office/drawing/2014/main" id="{E516A063-2936-4858-8034-F7CC7252BF06}"/>
              </a:ext>
            </a:extLst>
          </p:cNvPr>
          <p:cNvSpPr txBox="1"/>
          <p:nvPr/>
        </p:nvSpPr>
        <p:spPr>
          <a:xfrm>
            <a:off x="15683382"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安定度</a:t>
            </a:r>
          </a:p>
        </p:txBody>
      </p:sp>
      <p:sp>
        <p:nvSpPr>
          <p:cNvPr id="7" name="四角形: 角を丸くする 6">
            <a:extLst>
              <a:ext uri="{FF2B5EF4-FFF2-40B4-BE49-F238E27FC236}">
                <a16:creationId xmlns:a16="http://schemas.microsoft.com/office/drawing/2014/main" id="{D1862ECA-A153-42B9-A48B-D997BED03C6A}"/>
              </a:ext>
            </a:extLst>
          </p:cNvPr>
          <p:cNvSpPr/>
          <p:nvPr/>
        </p:nvSpPr>
        <p:spPr>
          <a:xfrm>
            <a:off x="3693887" y="4260760"/>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四角形: 角を丸くする 7">
            <a:extLst>
              <a:ext uri="{FF2B5EF4-FFF2-40B4-BE49-F238E27FC236}">
                <a16:creationId xmlns:a16="http://schemas.microsoft.com/office/drawing/2014/main" id="{D3B338F7-DA58-4114-8BFC-3C367988B6CA}"/>
              </a:ext>
            </a:extLst>
          </p:cNvPr>
          <p:cNvSpPr/>
          <p:nvPr/>
        </p:nvSpPr>
        <p:spPr>
          <a:xfrm>
            <a:off x="3686629" y="6300835"/>
            <a:ext cx="13657942" cy="3118936"/>
          </a:xfrm>
          <a:prstGeom prst="roundRect">
            <a:avLst>
              <a:gd name="adj" fmla="val 10152"/>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9" name="テキスト ボックス 8">
            <a:extLst>
              <a:ext uri="{FF2B5EF4-FFF2-40B4-BE49-F238E27FC236}">
                <a16:creationId xmlns:a16="http://schemas.microsoft.com/office/drawing/2014/main" id="{AA7F28B0-5D0C-4B57-9EFE-D96BF18028F2}"/>
              </a:ext>
            </a:extLst>
          </p:cNvPr>
          <p:cNvSpPr txBox="1"/>
          <p:nvPr/>
        </p:nvSpPr>
        <p:spPr>
          <a:xfrm>
            <a:off x="14340924" y="2594853"/>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0" name="テキスト ボックス 9">
            <a:extLst>
              <a:ext uri="{FF2B5EF4-FFF2-40B4-BE49-F238E27FC236}">
                <a16:creationId xmlns:a16="http://schemas.microsoft.com/office/drawing/2014/main" id="{DB8081A3-7EC0-436F-BFB7-BA9AA35287A1}"/>
              </a:ext>
            </a:extLst>
          </p:cNvPr>
          <p:cNvSpPr txBox="1"/>
          <p:nvPr/>
        </p:nvSpPr>
        <p:spPr>
          <a:xfrm>
            <a:off x="14340923" y="463492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中</a:t>
            </a:r>
          </a:p>
        </p:txBody>
      </p:sp>
      <p:sp>
        <p:nvSpPr>
          <p:cNvPr id="11" name="テキスト ボックス 10">
            <a:extLst>
              <a:ext uri="{FF2B5EF4-FFF2-40B4-BE49-F238E27FC236}">
                <a16:creationId xmlns:a16="http://schemas.microsoft.com/office/drawing/2014/main" id="{E2CBA72C-4885-47AB-BE02-1840B8124291}"/>
              </a:ext>
            </a:extLst>
          </p:cNvPr>
          <p:cNvSpPr txBox="1"/>
          <p:nvPr/>
        </p:nvSpPr>
        <p:spPr>
          <a:xfrm>
            <a:off x="14340921" y="7421670"/>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2" name="テキスト ボックス 11">
            <a:extLst>
              <a:ext uri="{FF2B5EF4-FFF2-40B4-BE49-F238E27FC236}">
                <a16:creationId xmlns:a16="http://schemas.microsoft.com/office/drawing/2014/main" id="{A4009251-F1DA-42AA-903A-83EA81006FC1}"/>
              </a:ext>
            </a:extLst>
          </p:cNvPr>
          <p:cNvSpPr txBox="1"/>
          <p:nvPr/>
        </p:nvSpPr>
        <p:spPr>
          <a:xfrm>
            <a:off x="16145045" y="259316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3" name="テキスト ボックス 12">
            <a:extLst>
              <a:ext uri="{FF2B5EF4-FFF2-40B4-BE49-F238E27FC236}">
                <a16:creationId xmlns:a16="http://schemas.microsoft.com/office/drawing/2014/main" id="{EFB13369-F5A3-4660-A5A8-410B4237F7A1}"/>
              </a:ext>
            </a:extLst>
          </p:cNvPr>
          <p:cNvSpPr txBox="1"/>
          <p:nvPr/>
        </p:nvSpPr>
        <p:spPr>
          <a:xfrm>
            <a:off x="16145045" y="4633241"/>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中</a:t>
            </a:r>
          </a:p>
        </p:txBody>
      </p:sp>
      <p:sp>
        <p:nvSpPr>
          <p:cNvPr id="14" name="テキスト ボックス 13">
            <a:extLst>
              <a:ext uri="{FF2B5EF4-FFF2-40B4-BE49-F238E27FC236}">
                <a16:creationId xmlns:a16="http://schemas.microsoft.com/office/drawing/2014/main" id="{EE359742-D98C-4BBA-91AD-15043E766767}"/>
              </a:ext>
            </a:extLst>
          </p:cNvPr>
          <p:cNvSpPr txBox="1"/>
          <p:nvPr/>
        </p:nvSpPr>
        <p:spPr>
          <a:xfrm>
            <a:off x="16145045" y="7419984"/>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7" name="矢印: 五方向 16">
            <a:extLst>
              <a:ext uri="{FF2B5EF4-FFF2-40B4-BE49-F238E27FC236}">
                <a16:creationId xmlns:a16="http://schemas.microsoft.com/office/drawing/2014/main" id="{3B510A9A-5078-44B7-AE0D-B48CDC37FF59}"/>
              </a:ext>
            </a:extLst>
          </p:cNvPr>
          <p:cNvSpPr/>
          <p:nvPr/>
        </p:nvSpPr>
        <p:spPr>
          <a:xfrm>
            <a:off x="473683" y="4396200"/>
            <a:ext cx="3954250" cy="1354719"/>
          </a:xfrm>
          <a:prstGeom prst="homePlate">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高価値</a:t>
            </a:r>
          </a:p>
        </p:txBody>
      </p:sp>
      <p:sp>
        <p:nvSpPr>
          <p:cNvPr id="15" name="テキスト ボックス 14">
            <a:extLst>
              <a:ext uri="{FF2B5EF4-FFF2-40B4-BE49-F238E27FC236}">
                <a16:creationId xmlns:a16="http://schemas.microsoft.com/office/drawing/2014/main" id="{6BE3884D-46B2-4797-9D33-C9FA3B111DA1}"/>
              </a:ext>
            </a:extLst>
          </p:cNvPr>
          <p:cNvSpPr txBox="1"/>
          <p:nvPr/>
        </p:nvSpPr>
        <p:spPr>
          <a:xfrm>
            <a:off x="9829212" y="5151392"/>
            <a:ext cx="8113118" cy="769441"/>
          </a:xfrm>
          <a:prstGeom prst="rect">
            <a:avLst/>
          </a:prstGeom>
          <a:noFill/>
        </p:spPr>
        <p:txBody>
          <a:bodyPr wrap="none" rtlCol="0">
            <a:spAutoFit/>
          </a:bodyPr>
          <a:lstStyle/>
          <a:p>
            <a:r>
              <a:rPr kumimoji="1" lang="ja-JP" altLang="en-US" sz="4400">
                <a:solidFill>
                  <a:srgbClr val="C00000"/>
                </a:solidFill>
                <a:latin typeface="+mn-ea"/>
                <a:cs typeface="Open Sans Light" panose="020B0306030504020204" pitchFamily="34" charset="0"/>
              </a:rPr>
              <a:t>≒ビジネスロジック </a:t>
            </a:r>
            <a:r>
              <a:rPr kumimoji="1" lang="en-US" altLang="ja-JP" sz="4400">
                <a:solidFill>
                  <a:srgbClr val="C00000"/>
                </a:solidFill>
                <a:latin typeface="+mn-ea"/>
                <a:cs typeface="Open Sans Light" panose="020B0306030504020204" pitchFamily="34" charset="0"/>
              </a:rPr>
              <a:t>/ </a:t>
            </a:r>
            <a:r>
              <a:rPr kumimoji="1" lang="ja-JP" altLang="en-US" sz="4400">
                <a:solidFill>
                  <a:srgbClr val="C00000"/>
                </a:solidFill>
                <a:latin typeface="+mn-ea"/>
                <a:cs typeface="Open Sans Light" panose="020B0306030504020204" pitchFamily="34" charset="0"/>
              </a:rPr>
              <a:t>ドメイン</a:t>
            </a:r>
          </a:p>
        </p:txBody>
      </p:sp>
    </p:spTree>
    <p:extLst>
      <p:ext uri="{BB962C8B-B14F-4D97-AF65-F5344CB8AC3E}">
        <p14:creationId xmlns:p14="http://schemas.microsoft.com/office/powerpoint/2010/main" val="6059198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p:txBody>
          <a:bodyPr/>
          <a:lstStyle/>
          <a:p>
            <a:r>
              <a:rPr kumimoji="1" lang="ja-JP" altLang="en-US"/>
              <a:t>柔軟性と安定度</a:t>
            </a:r>
          </a:p>
        </p:txBody>
      </p:sp>
      <p:pic>
        <p:nvPicPr>
          <p:cNvPr id="5" name="図 4">
            <a:extLst>
              <a:ext uri="{FF2B5EF4-FFF2-40B4-BE49-F238E27FC236}">
                <a16:creationId xmlns:a16="http://schemas.microsoft.com/office/drawing/2014/main" id="{A16EE437-7DEA-4AFC-94D5-92B497DFCAD7}"/>
              </a:ext>
            </a:extLst>
          </p:cNvPr>
          <p:cNvPicPr>
            <a:picLocks noChangeAspect="1"/>
          </p:cNvPicPr>
          <p:nvPr/>
        </p:nvPicPr>
        <p:blipFill>
          <a:blip r:embed="rId3"/>
          <a:stretch>
            <a:fillRect/>
          </a:stretch>
        </p:blipFill>
        <p:spPr>
          <a:xfrm>
            <a:off x="3884378" y="1458887"/>
            <a:ext cx="9712840" cy="8245643"/>
          </a:xfrm>
          <a:prstGeom prst="rect">
            <a:avLst/>
          </a:prstGeom>
        </p:spPr>
      </p:pic>
      <p:sp>
        <p:nvSpPr>
          <p:cNvPr id="2" name="四角形: 角を丸くする 1">
            <a:extLst>
              <a:ext uri="{FF2B5EF4-FFF2-40B4-BE49-F238E27FC236}">
                <a16:creationId xmlns:a16="http://schemas.microsoft.com/office/drawing/2014/main" id="{6E9071AD-455D-46F8-BF46-C08B41EDB5CA}"/>
              </a:ext>
            </a:extLst>
          </p:cNvPr>
          <p:cNvSpPr/>
          <p:nvPr/>
        </p:nvSpPr>
        <p:spPr>
          <a:xfrm>
            <a:off x="3686630" y="2220685"/>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3" name="テキスト ボックス 2">
            <a:extLst>
              <a:ext uri="{FF2B5EF4-FFF2-40B4-BE49-F238E27FC236}">
                <a16:creationId xmlns:a16="http://schemas.microsoft.com/office/drawing/2014/main" id="{A693F11E-9E37-4868-A1D8-BCEC4B968937}"/>
              </a:ext>
            </a:extLst>
          </p:cNvPr>
          <p:cNvSpPr txBox="1"/>
          <p:nvPr/>
        </p:nvSpPr>
        <p:spPr>
          <a:xfrm>
            <a:off x="13879260"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柔軟性</a:t>
            </a:r>
          </a:p>
        </p:txBody>
      </p:sp>
      <p:sp>
        <p:nvSpPr>
          <p:cNvPr id="6" name="テキスト ボックス 5">
            <a:extLst>
              <a:ext uri="{FF2B5EF4-FFF2-40B4-BE49-F238E27FC236}">
                <a16:creationId xmlns:a16="http://schemas.microsoft.com/office/drawing/2014/main" id="{E516A063-2936-4858-8034-F7CC7252BF06}"/>
              </a:ext>
            </a:extLst>
          </p:cNvPr>
          <p:cNvSpPr txBox="1"/>
          <p:nvPr/>
        </p:nvSpPr>
        <p:spPr>
          <a:xfrm>
            <a:off x="15683382"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安定度</a:t>
            </a:r>
          </a:p>
        </p:txBody>
      </p:sp>
      <p:sp>
        <p:nvSpPr>
          <p:cNvPr id="7" name="四角形: 角を丸くする 6">
            <a:extLst>
              <a:ext uri="{FF2B5EF4-FFF2-40B4-BE49-F238E27FC236}">
                <a16:creationId xmlns:a16="http://schemas.microsoft.com/office/drawing/2014/main" id="{D1862ECA-A153-42B9-A48B-D997BED03C6A}"/>
              </a:ext>
            </a:extLst>
          </p:cNvPr>
          <p:cNvSpPr/>
          <p:nvPr/>
        </p:nvSpPr>
        <p:spPr>
          <a:xfrm>
            <a:off x="3693887" y="4260760"/>
            <a:ext cx="13657942" cy="1625601"/>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四角形: 角を丸くする 7">
            <a:extLst>
              <a:ext uri="{FF2B5EF4-FFF2-40B4-BE49-F238E27FC236}">
                <a16:creationId xmlns:a16="http://schemas.microsoft.com/office/drawing/2014/main" id="{D3B338F7-DA58-4114-8BFC-3C367988B6CA}"/>
              </a:ext>
            </a:extLst>
          </p:cNvPr>
          <p:cNvSpPr/>
          <p:nvPr/>
        </p:nvSpPr>
        <p:spPr>
          <a:xfrm>
            <a:off x="3693887" y="6300835"/>
            <a:ext cx="13650683" cy="3118936"/>
          </a:xfrm>
          <a:prstGeom prst="roundRect">
            <a:avLst>
              <a:gd name="adj" fmla="val 10152"/>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9" name="テキスト ボックス 8">
            <a:extLst>
              <a:ext uri="{FF2B5EF4-FFF2-40B4-BE49-F238E27FC236}">
                <a16:creationId xmlns:a16="http://schemas.microsoft.com/office/drawing/2014/main" id="{AA7F28B0-5D0C-4B57-9EFE-D96BF18028F2}"/>
              </a:ext>
            </a:extLst>
          </p:cNvPr>
          <p:cNvSpPr txBox="1"/>
          <p:nvPr/>
        </p:nvSpPr>
        <p:spPr>
          <a:xfrm>
            <a:off x="14340924" y="2594853"/>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0" name="テキスト ボックス 9">
            <a:extLst>
              <a:ext uri="{FF2B5EF4-FFF2-40B4-BE49-F238E27FC236}">
                <a16:creationId xmlns:a16="http://schemas.microsoft.com/office/drawing/2014/main" id="{DB8081A3-7EC0-436F-BFB7-BA9AA35287A1}"/>
              </a:ext>
            </a:extLst>
          </p:cNvPr>
          <p:cNvSpPr txBox="1"/>
          <p:nvPr/>
        </p:nvSpPr>
        <p:spPr>
          <a:xfrm>
            <a:off x="13911320" y="4634927"/>
            <a:ext cx="1505540" cy="646331"/>
          </a:xfrm>
          <a:prstGeom prst="rect">
            <a:avLst/>
          </a:prstGeom>
          <a:noFill/>
        </p:spPr>
        <p:txBody>
          <a:bodyPr wrap="none" rtlCol="0">
            <a:spAutoFit/>
          </a:bodyPr>
          <a:lstStyle/>
          <a:p>
            <a:pPr algn="ctr"/>
            <a:r>
              <a:rPr kumimoji="1" lang="ja-JP" altLang="en-US" sz="3600" strike="dblStrike">
                <a:solidFill>
                  <a:srgbClr val="C00000"/>
                </a:solidFill>
                <a:latin typeface="Open Sans Light" panose="020B0306030504020204" pitchFamily="34" charset="0"/>
                <a:ea typeface="M+ 1c light" panose="020B0403020204020204"/>
                <a:cs typeface="Open Sans Light" panose="020B0306030504020204" pitchFamily="34" charset="0"/>
              </a:rPr>
              <a:t>中</a:t>
            </a: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→低</a:t>
            </a:r>
          </a:p>
        </p:txBody>
      </p:sp>
      <p:sp>
        <p:nvSpPr>
          <p:cNvPr id="11" name="テキスト ボックス 10">
            <a:extLst>
              <a:ext uri="{FF2B5EF4-FFF2-40B4-BE49-F238E27FC236}">
                <a16:creationId xmlns:a16="http://schemas.microsoft.com/office/drawing/2014/main" id="{E2CBA72C-4885-47AB-BE02-1840B8124291}"/>
              </a:ext>
            </a:extLst>
          </p:cNvPr>
          <p:cNvSpPr txBox="1"/>
          <p:nvPr/>
        </p:nvSpPr>
        <p:spPr>
          <a:xfrm>
            <a:off x="13911318" y="7421670"/>
            <a:ext cx="1505540" cy="646331"/>
          </a:xfrm>
          <a:prstGeom prst="rect">
            <a:avLst/>
          </a:prstGeom>
          <a:noFill/>
        </p:spPr>
        <p:txBody>
          <a:bodyPr wrap="none" rtlCol="0">
            <a:spAutoFit/>
          </a:bodyPr>
          <a:lstStyle/>
          <a:p>
            <a:pPr algn="ctr"/>
            <a:r>
              <a:rPr kumimoji="1" lang="ja-JP" altLang="en-US" sz="3600" strike="dblStrike">
                <a:solidFill>
                  <a:srgbClr val="C00000"/>
                </a:solidFill>
                <a:latin typeface="Open Sans Light" panose="020B0306030504020204" pitchFamily="34" charset="0"/>
                <a:ea typeface="M+ 1c light" panose="020B0403020204020204"/>
                <a:cs typeface="Open Sans Light" panose="020B0306030504020204" pitchFamily="34" charset="0"/>
              </a:rPr>
              <a:t>低</a:t>
            </a: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2" name="テキスト ボックス 11">
            <a:extLst>
              <a:ext uri="{FF2B5EF4-FFF2-40B4-BE49-F238E27FC236}">
                <a16:creationId xmlns:a16="http://schemas.microsoft.com/office/drawing/2014/main" id="{A4009251-F1DA-42AA-903A-83EA81006FC1}"/>
              </a:ext>
            </a:extLst>
          </p:cNvPr>
          <p:cNvSpPr txBox="1"/>
          <p:nvPr/>
        </p:nvSpPr>
        <p:spPr>
          <a:xfrm>
            <a:off x="16145045" y="259316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3" name="テキスト ボックス 12">
            <a:extLst>
              <a:ext uri="{FF2B5EF4-FFF2-40B4-BE49-F238E27FC236}">
                <a16:creationId xmlns:a16="http://schemas.microsoft.com/office/drawing/2014/main" id="{EFB13369-F5A3-4660-A5A8-410B4237F7A1}"/>
              </a:ext>
            </a:extLst>
          </p:cNvPr>
          <p:cNvSpPr txBox="1"/>
          <p:nvPr/>
        </p:nvSpPr>
        <p:spPr>
          <a:xfrm>
            <a:off x="15715442" y="4633241"/>
            <a:ext cx="1505540" cy="646331"/>
          </a:xfrm>
          <a:prstGeom prst="rect">
            <a:avLst/>
          </a:prstGeom>
          <a:noFill/>
        </p:spPr>
        <p:txBody>
          <a:bodyPr wrap="none" rtlCol="0">
            <a:spAutoFit/>
          </a:bodyPr>
          <a:lstStyle/>
          <a:p>
            <a:pPr algn="ctr"/>
            <a:r>
              <a:rPr kumimoji="1" lang="ja-JP" altLang="en-US" sz="3600" strike="dblStrike">
                <a:solidFill>
                  <a:srgbClr val="C00000"/>
                </a:solidFill>
                <a:latin typeface="Open Sans Light" panose="020B0306030504020204" pitchFamily="34" charset="0"/>
                <a:ea typeface="M+ 1c light" panose="020B0403020204020204"/>
                <a:cs typeface="Open Sans Light" panose="020B0306030504020204" pitchFamily="34" charset="0"/>
              </a:rPr>
              <a:t>中</a:t>
            </a: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4" name="テキスト ボックス 13">
            <a:extLst>
              <a:ext uri="{FF2B5EF4-FFF2-40B4-BE49-F238E27FC236}">
                <a16:creationId xmlns:a16="http://schemas.microsoft.com/office/drawing/2014/main" id="{EE359742-D98C-4BBA-91AD-15043E766767}"/>
              </a:ext>
            </a:extLst>
          </p:cNvPr>
          <p:cNvSpPr txBox="1"/>
          <p:nvPr/>
        </p:nvSpPr>
        <p:spPr>
          <a:xfrm>
            <a:off x="15715442" y="7419984"/>
            <a:ext cx="1505540" cy="646331"/>
          </a:xfrm>
          <a:prstGeom prst="rect">
            <a:avLst/>
          </a:prstGeom>
          <a:noFill/>
        </p:spPr>
        <p:txBody>
          <a:bodyPr wrap="none" rtlCol="0">
            <a:spAutoFit/>
          </a:bodyPr>
          <a:lstStyle/>
          <a:p>
            <a:pPr algn="ctr"/>
            <a:r>
              <a:rPr kumimoji="1" lang="ja-JP" altLang="en-US" sz="3600" strike="dblStrike">
                <a:solidFill>
                  <a:srgbClr val="C00000"/>
                </a:solidFill>
                <a:latin typeface="Open Sans Light" panose="020B0306030504020204" pitchFamily="34" charset="0"/>
                <a:ea typeface="M+ 1c light" panose="020B0403020204020204"/>
                <a:cs typeface="Open Sans Light" panose="020B0306030504020204" pitchFamily="34" charset="0"/>
              </a:rPr>
              <a:t>高</a:t>
            </a: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→低</a:t>
            </a:r>
          </a:p>
        </p:txBody>
      </p:sp>
      <p:sp>
        <p:nvSpPr>
          <p:cNvPr id="17" name="乗算記号 16">
            <a:extLst>
              <a:ext uri="{FF2B5EF4-FFF2-40B4-BE49-F238E27FC236}">
                <a16:creationId xmlns:a16="http://schemas.microsoft.com/office/drawing/2014/main" id="{C670FFCE-F95A-4E2C-AEB8-CF6E75F609A3}"/>
              </a:ext>
            </a:extLst>
          </p:cNvPr>
          <p:cNvSpPr/>
          <p:nvPr/>
        </p:nvSpPr>
        <p:spPr>
          <a:xfrm>
            <a:off x="16485512" y="3405966"/>
            <a:ext cx="1732634" cy="1625601"/>
          </a:xfrm>
          <a:prstGeom prst="mathMultiply">
            <a:avLst>
              <a:gd name="adj1" fmla="val 13134"/>
            </a:avLst>
          </a:prstGeom>
          <a:solidFill>
            <a:srgbClr val="C0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8" name="矢印: 五方向 17">
            <a:extLst>
              <a:ext uri="{FF2B5EF4-FFF2-40B4-BE49-F238E27FC236}">
                <a16:creationId xmlns:a16="http://schemas.microsoft.com/office/drawing/2014/main" id="{B196D97F-9399-4B09-9C60-DAB96F708C8C}"/>
              </a:ext>
            </a:extLst>
          </p:cNvPr>
          <p:cNvSpPr/>
          <p:nvPr/>
        </p:nvSpPr>
        <p:spPr>
          <a:xfrm>
            <a:off x="473683" y="4396200"/>
            <a:ext cx="3954250" cy="1354719"/>
          </a:xfrm>
          <a:prstGeom prst="homePlate">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高価値</a:t>
            </a:r>
          </a:p>
        </p:txBody>
      </p:sp>
      <p:sp>
        <p:nvSpPr>
          <p:cNvPr id="19" name="乗算記号 18">
            <a:extLst>
              <a:ext uri="{FF2B5EF4-FFF2-40B4-BE49-F238E27FC236}">
                <a16:creationId xmlns:a16="http://schemas.microsoft.com/office/drawing/2014/main" id="{74F8D33E-6474-46F6-8EC9-18E48930DDCB}"/>
              </a:ext>
            </a:extLst>
          </p:cNvPr>
          <p:cNvSpPr/>
          <p:nvPr/>
        </p:nvSpPr>
        <p:spPr>
          <a:xfrm>
            <a:off x="16486709" y="5695639"/>
            <a:ext cx="1732634" cy="1625601"/>
          </a:xfrm>
          <a:prstGeom prst="mathMultiply">
            <a:avLst>
              <a:gd name="adj1" fmla="val 13134"/>
            </a:avLst>
          </a:prstGeom>
          <a:solidFill>
            <a:srgbClr val="C0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4231911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p:txBody>
          <a:bodyPr/>
          <a:lstStyle/>
          <a:p>
            <a:r>
              <a:rPr kumimoji="1" lang="ja-JP" altLang="en-US"/>
              <a:t>柔軟性と安定度</a:t>
            </a:r>
          </a:p>
        </p:txBody>
      </p:sp>
      <p:pic>
        <p:nvPicPr>
          <p:cNvPr id="5" name="図 4">
            <a:extLst>
              <a:ext uri="{FF2B5EF4-FFF2-40B4-BE49-F238E27FC236}">
                <a16:creationId xmlns:a16="http://schemas.microsoft.com/office/drawing/2014/main" id="{A16EE437-7DEA-4AFC-94D5-92B497DFCAD7}"/>
              </a:ext>
            </a:extLst>
          </p:cNvPr>
          <p:cNvPicPr>
            <a:picLocks noChangeAspect="1"/>
          </p:cNvPicPr>
          <p:nvPr/>
        </p:nvPicPr>
        <p:blipFill>
          <a:blip r:embed="rId3"/>
          <a:stretch>
            <a:fillRect/>
          </a:stretch>
        </p:blipFill>
        <p:spPr>
          <a:xfrm>
            <a:off x="3884378" y="1458887"/>
            <a:ext cx="9712840" cy="8245643"/>
          </a:xfrm>
          <a:prstGeom prst="rect">
            <a:avLst/>
          </a:prstGeom>
        </p:spPr>
      </p:pic>
      <p:sp>
        <p:nvSpPr>
          <p:cNvPr id="2" name="四角形: 角を丸くする 1">
            <a:extLst>
              <a:ext uri="{FF2B5EF4-FFF2-40B4-BE49-F238E27FC236}">
                <a16:creationId xmlns:a16="http://schemas.microsoft.com/office/drawing/2014/main" id="{6E9071AD-455D-46F8-BF46-C08B41EDB5CA}"/>
              </a:ext>
            </a:extLst>
          </p:cNvPr>
          <p:cNvSpPr/>
          <p:nvPr/>
        </p:nvSpPr>
        <p:spPr>
          <a:xfrm>
            <a:off x="3686630" y="2220685"/>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3" name="テキスト ボックス 2">
            <a:extLst>
              <a:ext uri="{FF2B5EF4-FFF2-40B4-BE49-F238E27FC236}">
                <a16:creationId xmlns:a16="http://schemas.microsoft.com/office/drawing/2014/main" id="{A693F11E-9E37-4868-A1D8-BCEC4B968937}"/>
              </a:ext>
            </a:extLst>
          </p:cNvPr>
          <p:cNvSpPr txBox="1"/>
          <p:nvPr/>
        </p:nvSpPr>
        <p:spPr>
          <a:xfrm>
            <a:off x="13879260"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柔軟性</a:t>
            </a:r>
          </a:p>
        </p:txBody>
      </p:sp>
      <p:sp>
        <p:nvSpPr>
          <p:cNvPr id="6" name="テキスト ボックス 5">
            <a:extLst>
              <a:ext uri="{FF2B5EF4-FFF2-40B4-BE49-F238E27FC236}">
                <a16:creationId xmlns:a16="http://schemas.microsoft.com/office/drawing/2014/main" id="{E516A063-2936-4858-8034-F7CC7252BF06}"/>
              </a:ext>
            </a:extLst>
          </p:cNvPr>
          <p:cNvSpPr txBox="1"/>
          <p:nvPr/>
        </p:nvSpPr>
        <p:spPr>
          <a:xfrm>
            <a:off x="15683382"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安定度</a:t>
            </a:r>
          </a:p>
        </p:txBody>
      </p:sp>
      <p:sp>
        <p:nvSpPr>
          <p:cNvPr id="7" name="四角形: 角を丸くする 6">
            <a:extLst>
              <a:ext uri="{FF2B5EF4-FFF2-40B4-BE49-F238E27FC236}">
                <a16:creationId xmlns:a16="http://schemas.microsoft.com/office/drawing/2014/main" id="{D1862ECA-A153-42B9-A48B-D997BED03C6A}"/>
              </a:ext>
            </a:extLst>
          </p:cNvPr>
          <p:cNvSpPr/>
          <p:nvPr/>
        </p:nvSpPr>
        <p:spPr>
          <a:xfrm>
            <a:off x="3693887" y="4260760"/>
            <a:ext cx="13657942" cy="1625601"/>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四角形: 角を丸くする 7">
            <a:extLst>
              <a:ext uri="{FF2B5EF4-FFF2-40B4-BE49-F238E27FC236}">
                <a16:creationId xmlns:a16="http://schemas.microsoft.com/office/drawing/2014/main" id="{D3B338F7-DA58-4114-8BFC-3C367988B6CA}"/>
              </a:ext>
            </a:extLst>
          </p:cNvPr>
          <p:cNvSpPr/>
          <p:nvPr/>
        </p:nvSpPr>
        <p:spPr>
          <a:xfrm>
            <a:off x="3693887" y="6300835"/>
            <a:ext cx="13650683" cy="3118936"/>
          </a:xfrm>
          <a:prstGeom prst="roundRect">
            <a:avLst>
              <a:gd name="adj" fmla="val 10152"/>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9" name="テキスト ボックス 8">
            <a:extLst>
              <a:ext uri="{FF2B5EF4-FFF2-40B4-BE49-F238E27FC236}">
                <a16:creationId xmlns:a16="http://schemas.microsoft.com/office/drawing/2014/main" id="{AA7F28B0-5D0C-4B57-9EFE-D96BF18028F2}"/>
              </a:ext>
            </a:extLst>
          </p:cNvPr>
          <p:cNvSpPr txBox="1"/>
          <p:nvPr/>
        </p:nvSpPr>
        <p:spPr>
          <a:xfrm>
            <a:off x="14340924" y="2594853"/>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0" name="テキスト ボックス 9">
            <a:extLst>
              <a:ext uri="{FF2B5EF4-FFF2-40B4-BE49-F238E27FC236}">
                <a16:creationId xmlns:a16="http://schemas.microsoft.com/office/drawing/2014/main" id="{DB8081A3-7EC0-436F-BFB7-BA9AA35287A1}"/>
              </a:ext>
            </a:extLst>
          </p:cNvPr>
          <p:cNvSpPr txBox="1"/>
          <p:nvPr/>
        </p:nvSpPr>
        <p:spPr>
          <a:xfrm>
            <a:off x="13911320" y="4634927"/>
            <a:ext cx="1505540" cy="646331"/>
          </a:xfrm>
          <a:prstGeom prst="rect">
            <a:avLst/>
          </a:prstGeom>
          <a:noFill/>
        </p:spPr>
        <p:txBody>
          <a:bodyPr wrap="none" rtlCol="0">
            <a:spAutoFit/>
          </a:bodyPr>
          <a:lstStyle/>
          <a:p>
            <a:pPr algn="ctr"/>
            <a:r>
              <a:rPr kumimoji="1" lang="ja-JP" altLang="en-US" sz="3600" strike="dblStrike">
                <a:solidFill>
                  <a:srgbClr val="C00000"/>
                </a:solidFill>
                <a:latin typeface="Open Sans Light" panose="020B0306030504020204" pitchFamily="34" charset="0"/>
                <a:ea typeface="M+ 1c light" panose="020B0403020204020204"/>
                <a:cs typeface="Open Sans Light" panose="020B0306030504020204" pitchFamily="34" charset="0"/>
              </a:rPr>
              <a:t>中</a:t>
            </a: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→低</a:t>
            </a:r>
          </a:p>
        </p:txBody>
      </p:sp>
      <p:sp>
        <p:nvSpPr>
          <p:cNvPr id="11" name="テキスト ボックス 10">
            <a:extLst>
              <a:ext uri="{FF2B5EF4-FFF2-40B4-BE49-F238E27FC236}">
                <a16:creationId xmlns:a16="http://schemas.microsoft.com/office/drawing/2014/main" id="{E2CBA72C-4885-47AB-BE02-1840B8124291}"/>
              </a:ext>
            </a:extLst>
          </p:cNvPr>
          <p:cNvSpPr txBox="1"/>
          <p:nvPr/>
        </p:nvSpPr>
        <p:spPr>
          <a:xfrm>
            <a:off x="13911318" y="7421670"/>
            <a:ext cx="1505540" cy="646331"/>
          </a:xfrm>
          <a:prstGeom prst="rect">
            <a:avLst/>
          </a:prstGeom>
          <a:noFill/>
        </p:spPr>
        <p:txBody>
          <a:bodyPr wrap="none" rtlCol="0">
            <a:spAutoFit/>
          </a:bodyPr>
          <a:lstStyle/>
          <a:p>
            <a:pPr algn="ctr"/>
            <a:r>
              <a:rPr kumimoji="1" lang="ja-JP" altLang="en-US" sz="3600" strike="dblStrike">
                <a:solidFill>
                  <a:srgbClr val="C00000"/>
                </a:solidFill>
                <a:latin typeface="Open Sans Light" panose="020B0306030504020204" pitchFamily="34" charset="0"/>
                <a:ea typeface="M+ 1c light" panose="020B0403020204020204"/>
                <a:cs typeface="Open Sans Light" panose="020B0306030504020204" pitchFamily="34" charset="0"/>
              </a:rPr>
              <a:t>低</a:t>
            </a: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2" name="テキスト ボックス 11">
            <a:extLst>
              <a:ext uri="{FF2B5EF4-FFF2-40B4-BE49-F238E27FC236}">
                <a16:creationId xmlns:a16="http://schemas.microsoft.com/office/drawing/2014/main" id="{A4009251-F1DA-42AA-903A-83EA81006FC1}"/>
              </a:ext>
            </a:extLst>
          </p:cNvPr>
          <p:cNvSpPr txBox="1"/>
          <p:nvPr/>
        </p:nvSpPr>
        <p:spPr>
          <a:xfrm>
            <a:off x="16145045" y="259316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3" name="テキスト ボックス 12">
            <a:extLst>
              <a:ext uri="{FF2B5EF4-FFF2-40B4-BE49-F238E27FC236}">
                <a16:creationId xmlns:a16="http://schemas.microsoft.com/office/drawing/2014/main" id="{EFB13369-F5A3-4660-A5A8-410B4237F7A1}"/>
              </a:ext>
            </a:extLst>
          </p:cNvPr>
          <p:cNvSpPr txBox="1"/>
          <p:nvPr/>
        </p:nvSpPr>
        <p:spPr>
          <a:xfrm>
            <a:off x="15715442" y="4633241"/>
            <a:ext cx="1505540" cy="646331"/>
          </a:xfrm>
          <a:prstGeom prst="rect">
            <a:avLst/>
          </a:prstGeom>
          <a:noFill/>
        </p:spPr>
        <p:txBody>
          <a:bodyPr wrap="none" rtlCol="0">
            <a:spAutoFit/>
          </a:bodyPr>
          <a:lstStyle/>
          <a:p>
            <a:pPr algn="ctr"/>
            <a:r>
              <a:rPr kumimoji="1" lang="ja-JP" altLang="en-US" sz="3600" strike="dblStrike">
                <a:solidFill>
                  <a:srgbClr val="C00000"/>
                </a:solidFill>
                <a:latin typeface="Open Sans Light" panose="020B0306030504020204" pitchFamily="34" charset="0"/>
                <a:ea typeface="M+ 1c light" panose="020B0403020204020204"/>
                <a:cs typeface="Open Sans Light" panose="020B0306030504020204" pitchFamily="34" charset="0"/>
              </a:rPr>
              <a:t>中</a:t>
            </a: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4" name="テキスト ボックス 13">
            <a:extLst>
              <a:ext uri="{FF2B5EF4-FFF2-40B4-BE49-F238E27FC236}">
                <a16:creationId xmlns:a16="http://schemas.microsoft.com/office/drawing/2014/main" id="{EE359742-D98C-4BBA-91AD-15043E766767}"/>
              </a:ext>
            </a:extLst>
          </p:cNvPr>
          <p:cNvSpPr txBox="1"/>
          <p:nvPr/>
        </p:nvSpPr>
        <p:spPr>
          <a:xfrm>
            <a:off x="15715442" y="7419984"/>
            <a:ext cx="1505540" cy="646331"/>
          </a:xfrm>
          <a:prstGeom prst="rect">
            <a:avLst/>
          </a:prstGeom>
          <a:noFill/>
        </p:spPr>
        <p:txBody>
          <a:bodyPr wrap="none" rtlCol="0">
            <a:spAutoFit/>
          </a:bodyPr>
          <a:lstStyle/>
          <a:p>
            <a:pPr algn="ctr"/>
            <a:r>
              <a:rPr kumimoji="1" lang="ja-JP" altLang="en-US" sz="3600" strike="dblStrike">
                <a:solidFill>
                  <a:srgbClr val="C00000"/>
                </a:solidFill>
                <a:latin typeface="Open Sans Light" panose="020B0306030504020204" pitchFamily="34" charset="0"/>
                <a:ea typeface="M+ 1c light" panose="020B0403020204020204"/>
                <a:cs typeface="Open Sans Light" panose="020B0306030504020204" pitchFamily="34" charset="0"/>
              </a:rPr>
              <a:t>高</a:t>
            </a: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→低</a:t>
            </a:r>
          </a:p>
        </p:txBody>
      </p:sp>
      <p:sp>
        <p:nvSpPr>
          <p:cNvPr id="17" name="乗算記号 16">
            <a:extLst>
              <a:ext uri="{FF2B5EF4-FFF2-40B4-BE49-F238E27FC236}">
                <a16:creationId xmlns:a16="http://schemas.microsoft.com/office/drawing/2014/main" id="{C670FFCE-F95A-4E2C-AEB8-CF6E75F609A3}"/>
              </a:ext>
            </a:extLst>
          </p:cNvPr>
          <p:cNvSpPr/>
          <p:nvPr/>
        </p:nvSpPr>
        <p:spPr>
          <a:xfrm>
            <a:off x="16485512" y="3405966"/>
            <a:ext cx="1732634" cy="1625601"/>
          </a:xfrm>
          <a:prstGeom prst="mathMultiply">
            <a:avLst>
              <a:gd name="adj1" fmla="val 13134"/>
            </a:avLst>
          </a:prstGeom>
          <a:solidFill>
            <a:srgbClr val="C0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9" name="乗算記号 18">
            <a:extLst>
              <a:ext uri="{FF2B5EF4-FFF2-40B4-BE49-F238E27FC236}">
                <a16:creationId xmlns:a16="http://schemas.microsoft.com/office/drawing/2014/main" id="{74F8D33E-6474-46F6-8EC9-18E48930DDCB}"/>
              </a:ext>
            </a:extLst>
          </p:cNvPr>
          <p:cNvSpPr/>
          <p:nvPr/>
        </p:nvSpPr>
        <p:spPr>
          <a:xfrm>
            <a:off x="16486709" y="5695639"/>
            <a:ext cx="1732634" cy="1625601"/>
          </a:xfrm>
          <a:prstGeom prst="mathMultiply">
            <a:avLst>
              <a:gd name="adj1" fmla="val 13134"/>
            </a:avLst>
          </a:prstGeom>
          <a:solidFill>
            <a:srgbClr val="C0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20" name="テキスト ボックス 19">
            <a:extLst>
              <a:ext uri="{FF2B5EF4-FFF2-40B4-BE49-F238E27FC236}">
                <a16:creationId xmlns:a16="http://schemas.microsoft.com/office/drawing/2014/main" id="{5F0933AB-1912-48FB-9D48-D835F4B015EE}"/>
              </a:ext>
            </a:extLst>
          </p:cNvPr>
          <p:cNvSpPr txBox="1"/>
          <p:nvPr/>
        </p:nvSpPr>
        <p:spPr>
          <a:xfrm>
            <a:off x="4424055" y="2593166"/>
            <a:ext cx="2492990"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依存の方向</a:t>
            </a:r>
          </a:p>
        </p:txBody>
      </p:sp>
      <p:sp>
        <p:nvSpPr>
          <p:cNvPr id="21" name="矢印: 右 20">
            <a:extLst>
              <a:ext uri="{FF2B5EF4-FFF2-40B4-BE49-F238E27FC236}">
                <a16:creationId xmlns:a16="http://schemas.microsoft.com/office/drawing/2014/main" id="{B9769ED8-8187-49F9-AF9C-65CD35338F9A}"/>
              </a:ext>
            </a:extLst>
          </p:cNvPr>
          <p:cNvSpPr/>
          <p:nvPr/>
        </p:nvSpPr>
        <p:spPr>
          <a:xfrm rot="5400000">
            <a:off x="3712527" y="4812515"/>
            <a:ext cx="391604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3756015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a:t>Easiest Clean Architecture</a:t>
            </a:r>
            <a:endParaRPr kumimoji="1" lang="ja-JP" altLang="en-US"/>
          </a:p>
        </p:txBody>
      </p:sp>
      <p:sp>
        <p:nvSpPr>
          <p:cNvPr id="3" name="サブタイトル 2"/>
          <p:cNvSpPr>
            <a:spLocks noGrp="1"/>
          </p:cNvSpPr>
          <p:nvPr>
            <p:ph type="subTitle" idx="1"/>
          </p:nvPr>
        </p:nvSpPr>
        <p:spPr/>
        <p:txBody>
          <a:bodyPr/>
          <a:lstStyle/>
          <a:p>
            <a:r>
              <a:rPr lang="ja-JP" altLang="en-US"/>
              <a:t>依存性は、より上位レベルの方針にのみ向けよ</a:t>
            </a:r>
            <a:endParaRPr kumimoji="1" lang="ja-JP" altLang="en-US"/>
          </a:p>
        </p:txBody>
      </p:sp>
    </p:spTree>
    <p:extLst>
      <p:ext uri="{BB962C8B-B14F-4D97-AF65-F5344CB8AC3E}">
        <p14:creationId xmlns:p14="http://schemas.microsoft.com/office/powerpoint/2010/main" val="22755390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p:txBody>
          <a:bodyPr/>
          <a:lstStyle/>
          <a:p>
            <a:r>
              <a:rPr kumimoji="1" lang="ja-JP" altLang="en-US"/>
              <a:t>柔軟性と安定度</a:t>
            </a:r>
          </a:p>
        </p:txBody>
      </p:sp>
      <p:pic>
        <p:nvPicPr>
          <p:cNvPr id="5" name="図 4">
            <a:extLst>
              <a:ext uri="{FF2B5EF4-FFF2-40B4-BE49-F238E27FC236}">
                <a16:creationId xmlns:a16="http://schemas.microsoft.com/office/drawing/2014/main" id="{A16EE437-7DEA-4AFC-94D5-92B497DFCAD7}"/>
              </a:ext>
            </a:extLst>
          </p:cNvPr>
          <p:cNvPicPr>
            <a:picLocks noChangeAspect="1"/>
          </p:cNvPicPr>
          <p:nvPr/>
        </p:nvPicPr>
        <p:blipFill>
          <a:blip r:embed="rId3"/>
          <a:stretch>
            <a:fillRect/>
          </a:stretch>
        </p:blipFill>
        <p:spPr>
          <a:xfrm>
            <a:off x="3884378" y="1458887"/>
            <a:ext cx="9712840" cy="8245643"/>
          </a:xfrm>
          <a:prstGeom prst="rect">
            <a:avLst/>
          </a:prstGeom>
        </p:spPr>
      </p:pic>
      <p:sp>
        <p:nvSpPr>
          <p:cNvPr id="2" name="四角形: 角を丸くする 1">
            <a:extLst>
              <a:ext uri="{FF2B5EF4-FFF2-40B4-BE49-F238E27FC236}">
                <a16:creationId xmlns:a16="http://schemas.microsoft.com/office/drawing/2014/main" id="{6E9071AD-455D-46F8-BF46-C08B41EDB5CA}"/>
              </a:ext>
            </a:extLst>
          </p:cNvPr>
          <p:cNvSpPr/>
          <p:nvPr/>
        </p:nvSpPr>
        <p:spPr>
          <a:xfrm>
            <a:off x="3686630" y="2220685"/>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3" name="テキスト ボックス 2">
            <a:extLst>
              <a:ext uri="{FF2B5EF4-FFF2-40B4-BE49-F238E27FC236}">
                <a16:creationId xmlns:a16="http://schemas.microsoft.com/office/drawing/2014/main" id="{A693F11E-9E37-4868-A1D8-BCEC4B968937}"/>
              </a:ext>
            </a:extLst>
          </p:cNvPr>
          <p:cNvSpPr txBox="1"/>
          <p:nvPr/>
        </p:nvSpPr>
        <p:spPr>
          <a:xfrm>
            <a:off x="13879260"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柔軟性</a:t>
            </a:r>
          </a:p>
        </p:txBody>
      </p:sp>
      <p:sp>
        <p:nvSpPr>
          <p:cNvPr id="6" name="テキスト ボックス 5">
            <a:extLst>
              <a:ext uri="{FF2B5EF4-FFF2-40B4-BE49-F238E27FC236}">
                <a16:creationId xmlns:a16="http://schemas.microsoft.com/office/drawing/2014/main" id="{E516A063-2936-4858-8034-F7CC7252BF06}"/>
              </a:ext>
            </a:extLst>
          </p:cNvPr>
          <p:cNvSpPr txBox="1"/>
          <p:nvPr/>
        </p:nvSpPr>
        <p:spPr>
          <a:xfrm>
            <a:off x="15683382"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安定度</a:t>
            </a:r>
          </a:p>
        </p:txBody>
      </p:sp>
      <p:sp>
        <p:nvSpPr>
          <p:cNvPr id="7" name="四角形: 角を丸くする 6">
            <a:extLst>
              <a:ext uri="{FF2B5EF4-FFF2-40B4-BE49-F238E27FC236}">
                <a16:creationId xmlns:a16="http://schemas.microsoft.com/office/drawing/2014/main" id="{D1862ECA-A153-42B9-A48B-D997BED03C6A}"/>
              </a:ext>
            </a:extLst>
          </p:cNvPr>
          <p:cNvSpPr/>
          <p:nvPr/>
        </p:nvSpPr>
        <p:spPr>
          <a:xfrm>
            <a:off x="3693887" y="4260760"/>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四角形: 角を丸くする 7">
            <a:extLst>
              <a:ext uri="{FF2B5EF4-FFF2-40B4-BE49-F238E27FC236}">
                <a16:creationId xmlns:a16="http://schemas.microsoft.com/office/drawing/2014/main" id="{D3B338F7-DA58-4114-8BFC-3C367988B6CA}"/>
              </a:ext>
            </a:extLst>
          </p:cNvPr>
          <p:cNvSpPr/>
          <p:nvPr/>
        </p:nvSpPr>
        <p:spPr>
          <a:xfrm>
            <a:off x="3686629" y="6300835"/>
            <a:ext cx="13657942" cy="3118936"/>
          </a:xfrm>
          <a:prstGeom prst="roundRect">
            <a:avLst>
              <a:gd name="adj" fmla="val 10152"/>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9" name="テキスト ボックス 8">
            <a:extLst>
              <a:ext uri="{FF2B5EF4-FFF2-40B4-BE49-F238E27FC236}">
                <a16:creationId xmlns:a16="http://schemas.microsoft.com/office/drawing/2014/main" id="{AA7F28B0-5D0C-4B57-9EFE-D96BF18028F2}"/>
              </a:ext>
            </a:extLst>
          </p:cNvPr>
          <p:cNvSpPr txBox="1"/>
          <p:nvPr/>
        </p:nvSpPr>
        <p:spPr>
          <a:xfrm>
            <a:off x="14340924" y="2594853"/>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0" name="テキスト ボックス 9">
            <a:extLst>
              <a:ext uri="{FF2B5EF4-FFF2-40B4-BE49-F238E27FC236}">
                <a16:creationId xmlns:a16="http://schemas.microsoft.com/office/drawing/2014/main" id="{DB8081A3-7EC0-436F-BFB7-BA9AA35287A1}"/>
              </a:ext>
            </a:extLst>
          </p:cNvPr>
          <p:cNvSpPr txBox="1"/>
          <p:nvPr/>
        </p:nvSpPr>
        <p:spPr>
          <a:xfrm>
            <a:off x="14340922" y="4634927"/>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低</a:t>
            </a:r>
          </a:p>
        </p:txBody>
      </p:sp>
      <p:sp>
        <p:nvSpPr>
          <p:cNvPr id="11" name="テキスト ボックス 10">
            <a:extLst>
              <a:ext uri="{FF2B5EF4-FFF2-40B4-BE49-F238E27FC236}">
                <a16:creationId xmlns:a16="http://schemas.microsoft.com/office/drawing/2014/main" id="{E2CBA72C-4885-47AB-BE02-1840B8124291}"/>
              </a:ext>
            </a:extLst>
          </p:cNvPr>
          <p:cNvSpPr txBox="1"/>
          <p:nvPr/>
        </p:nvSpPr>
        <p:spPr>
          <a:xfrm>
            <a:off x="14340920" y="7421670"/>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2" name="テキスト ボックス 11">
            <a:extLst>
              <a:ext uri="{FF2B5EF4-FFF2-40B4-BE49-F238E27FC236}">
                <a16:creationId xmlns:a16="http://schemas.microsoft.com/office/drawing/2014/main" id="{A4009251-F1DA-42AA-903A-83EA81006FC1}"/>
              </a:ext>
            </a:extLst>
          </p:cNvPr>
          <p:cNvSpPr txBox="1"/>
          <p:nvPr/>
        </p:nvSpPr>
        <p:spPr>
          <a:xfrm>
            <a:off x="16145045" y="259316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3" name="テキスト ボックス 12">
            <a:extLst>
              <a:ext uri="{FF2B5EF4-FFF2-40B4-BE49-F238E27FC236}">
                <a16:creationId xmlns:a16="http://schemas.microsoft.com/office/drawing/2014/main" id="{EFB13369-F5A3-4660-A5A8-410B4237F7A1}"/>
              </a:ext>
            </a:extLst>
          </p:cNvPr>
          <p:cNvSpPr txBox="1"/>
          <p:nvPr/>
        </p:nvSpPr>
        <p:spPr>
          <a:xfrm>
            <a:off x="16145044" y="4633241"/>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4" name="テキスト ボックス 13">
            <a:extLst>
              <a:ext uri="{FF2B5EF4-FFF2-40B4-BE49-F238E27FC236}">
                <a16:creationId xmlns:a16="http://schemas.microsoft.com/office/drawing/2014/main" id="{EE359742-D98C-4BBA-91AD-15043E766767}"/>
              </a:ext>
            </a:extLst>
          </p:cNvPr>
          <p:cNvSpPr txBox="1"/>
          <p:nvPr/>
        </p:nvSpPr>
        <p:spPr>
          <a:xfrm>
            <a:off x="16145044" y="7419984"/>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低</a:t>
            </a:r>
          </a:p>
        </p:txBody>
      </p:sp>
      <p:sp>
        <p:nvSpPr>
          <p:cNvPr id="15" name="テキスト ボックス 14">
            <a:extLst>
              <a:ext uri="{FF2B5EF4-FFF2-40B4-BE49-F238E27FC236}">
                <a16:creationId xmlns:a16="http://schemas.microsoft.com/office/drawing/2014/main" id="{C11DC980-D63B-4C1A-96A2-A0543C71DFBE}"/>
              </a:ext>
            </a:extLst>
          </p:cNvPr>
          <p:cNvSpPr txBox="1"/>
          <p:nvPr/>
        </p:nvSpPr>
        <p:spPr>
          <a:xfrm>
            <a:off x="5019141" y="2426840"/>
            <a:ext cx="2492990"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依存の方向</a:t>
            </a:r>
          </a:p>
        </p:txBody>
      </p:sp>
      <p:sp>
        <p:nvSpPr>
          <p:cNvPr id="16" name="矢印: 右 15">
            <a:extLst>
              <a:ext uri="{FF2B5EF4-FFF2-40B4-BE49-F238E27FC236}">
                <a16:creationId xmlns:a16="http://schemas.microsoft.com/office/drawing/2014/main" id="{D2F95F94-28ED-4823-A9FE-5BFEB2D28A66}"/>
              </a:ext>
            </a:extLst>
          </p:cNvPr>
          <p:cNvSpPr/>
          <p:nvPr/>
        </p:nvSpPr>
        <p:spPr>
          <a:xfrm rot="5400000">
            <a:off x="5433719" y="3645783"/>
            <a:ext cx="175091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7" name="矢印: 右 26">
            <a:extLst>
              <a:ext uri="{FF2B5EF4-FFF2-40B4-BE49-F238E27FC236}">
                <a16:creationId xmlns:a16="http://schemas.microsoft.com/office/drawing/2014/main" id="{1818B643-C0C1-4A9A-B785-FF7ED3F2AF2C}"/>
              </a:ext>
            </a:extLst>
          </p:cNvPr>
          <p:cNvSpPr/>
          <p:nvPr/>
        </p:nvSpPr>
        <p:spPr>
          <a:xfrm rot="16200000">
            <a:off x="5496378" y="5793981"/>
            <a:ext cx="1625601"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3460809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3">
            <a:extLst>
              <a:ext uri="{FF2B5EF4-FFF2-40B4-BE49-F238E27FC236}">
                <a16:creationId xmlns:a16="http://schemas.microsoft.com/office/drawing/2014/main" id="{ED3D0FF2-E45C-4E15-A055-8BB45C60CA27}"/>
              </a:ext>
            </a:extLst>
          </p:cNvPr>
          <p:cNvSpPr>
            <a:spLocks noGrp="1"/>
          </p:cNvSpPr>
          <p:nvPr>
            <p:ph type="subTitle" idx="1"/>
          </p:nvPr>
        </p:nvSpPr>
        <p:spPr/>
        <p:txBody>
          <a:bodyPr/>
          <a:lstStyle/>
          <a:p>
            <a:r>
              <a:rPr kumimoji="1" lang="ja-JP" altLang="en-US"/>
              <a:t>実現可能なのか？</a:t>
            </a:r>
          </a:p>
        </p:txBody>
      </p:sp>
    </p:spTree>
    <p:extLst>
      <p:ext uri="{BB962C8B-B14F-4D97-AF65-F5344CB8AC3E}">
        <p14:creationId xmlns:p14="http://schemas.microsoft.com/office/powerpoint/2010/main" val="33870413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p:txBody>
          <a:bodyPr/>
          <a:lstStyle/>
          <a:p>
            <a:r>
              <a:rPr kumimoji="1" lang="ja-JP" altLang="en-US"/>
              <a:t>柔軟性と安定度</a:t>
            </a:r>
          </a:p>
        </p:txBody>
      </p:sp>
      <p:pic>
        <p:nvPicPr>
          <p:cNvPr id="5" name="図 4">
            <a:extLst>
              <a:ext uri="{FF2B5EF4-FFF2-40B4-BE49-F238E27FC236}">
                <a16:creationId xmlns:a16="http://schemas.microsoft.com/office/drawing/2014/main" id="{A16EE437-7DEA-4AFC-94D5-92B497DFCAD7}"/>
              </a:ext>
            </a:extLst>
          </p:cNvPr>
          <p:cNvPicPr>
            <a:picLocks noChangeAspect="1"/>
          </p:cNvPicPr>
          <p:nvPr/>
        </p:nvPicPr>
        <p:blipFill>
          <a:blip r:embed="rId3"/>
          <a:stretch>
            <a:fillRect/>
          </a:stretch>
        </p:blipFill>
        <p:spPr>
          <a:xfrm>
            <a:off x="3884378" y="1458887"/>
            <a:ext cx="9712840" cy="8245643"/>
          </a:xfrm>
          <a:prstGeom prst="rect">
            <a:avLst/>
          </a:prstGeom>
        </p:spPr>
      </p:pic>
      <p:sp>
        <p:nvSpPr>
          <p:cNvPr id="2" name="四角形: 角を丸くする 1">
            <a:extLst>
              <a:ext uri="{FF2B5EF4-FFF2-40B4-BE49-F238E27FC236}">
                <a16:creationId xmlns:a16="http://schemas.microsoft.com/office/drawing/2014/main" id="{6E9071AD-455D-46F8-BF46-C08B41EDB5CA}"/>
              </a:ext>
            </a:extLst>
          </p:cNvPr>
          <p:cNvSpPr/>
          <p:nvPr/>
        </p:nvSpPr>
        <p:spPr>
          <a:xfrm>
            <a:off x="3686630" y="2220685"/>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3" name="テキスト ボックス 2">
            <a:extLst>
              <a:ext uri="{FF2B5EF4-FFF2-40B4-BE49-F238E27FC236}">
                <a16:creationId xmlns:a16="http://schemas.microsoft.com/office/drawing/2014/main" id="{A693F11E-9E37-4868-A1D8-BCEC4B968937}"/>
              </a:ext>
            </a:extLst>
          </p:cNvPr>
          <p:cNvSpPr txBox="1"/>
          <p:nvPr/>
        </p:nvSpPr>
        <p:spPr>
          <a:xfrm>
            <a:off x="13879260"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柔軟性</a:t>
            </a:r>
          </a:p>
        </p:txBody>
      </p:sp>
      <p:sp>
        <p:nvSpPr>
          <p:cNvPr id="6" name="テキスト ボックス 5">
            <a:extLst>
              <a:ext uri="{FF2B5EF4-FFF2-40B4-BE49-F238E27FC236}">
                <a16:creationId xmlns:a16="http://schemas.microsoft.com/office/drawing/2014/main" id="{E516A063-2936-4858-8034-F7CC7252BF06}"/>
              </a:ext>
            </a:extLst>
          </p:cNvPr>
          <p:cNvSpPr txBox="1"/>
          <p:nvPr/>
        </p:nvSpPr>
        <p:spPr>
          <a:xfrm>
            <a:off x="15683382"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安定度</a:t>
            </a:r>
          </a:p>
        </p:txBody>
      </p:sp>
      <p:sp>
        <p:nvSpPr>
          <p:cNvPr id="7" name="四角形: 角を丸くする 6">
            <a:extLst>
              <a:ext uri="{FF2B5EF4-FFF2-40B4-BE49-F238E27FC236}">
                <a16:creationId xmlns:a16="http://schemas.microsoft.com/office/drawing/2014/main" id="{D1862ECA-A153-42B9-A48B-D997BED03C6A}"/>
              </a:ext>
            </a:extLst>
          </p:cNvPr>
          <p:cNvSpPr/>
          <p:nvPr/>
        </p:nvSpPr>
        <p:spPr>
          <a:xfrm>
            <a:off x="3693887" y="4260760"/>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四角形: 角を丸くする 7">
            <a:extLst>
              <a:ext uri="{FF2B5EF4-FFF2-40B4-BE49-F238E27FC236}">
                <a16:creationId xmlns:a16="http://schemas.microsoft.com/office/drawing/2014/main" id="{D3B338F7-DA58-4114-8BFC-3C367988B6CA}"/>
              </a:ext>
            </a:extLst>
          </p:cNvPr>
          <p:cNvSpPr/>
          <p:nvPr/>
        </p:nvSpPr>
        <p:spPr>
          <a:xfrm>
            <a:off x="3686629" y="6300835"/>
            <a:ext cx="13657942" cy="3118936"/>
          </a:xfrm>
          <a:prstGeom prst="roundRect">
            <a:avLst>
              <a:gd name="adj" fmla="val 10152"/>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9" name="テキスト ボックス 8">
            <a:extLst>
              <a:ext uri="{FF2B5EF4-FFF2-40B4-BE49-F238E27FC236}">
                <a16:creationId xmlns:a16="http://schemas.microsoft.com/office/drawing/2014/main" id="{AA7F28B0-5D0C-4B57-9EFE-D96BF18028F2}"/>
              </a:ext>
            </a:extLst>
          </p:cNvPr>
          <p:cNvSpPr txBox="1"/>
          <p:nvPr/>
        </p:nvSpPr>
        <p:spPr>
          <a:xfrm>
            <a:off x="14340924" y="2594853"/>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高</a:t>
            </a:r>
          </a:p>
        </p:txBody>
      </p:sp>
      <p:sp>
        <p:nvSpPr>
          <p:cNvPr id="10" name="テキスト ボックス 9">
            <a:extLst>
              <a:ext uri="{FF2B5EF4-FFF2-40B4-BE49-F238E27FC236}">
                <a16:creationId xmlns:a16="http://schemas.microsoft.com/office/drawing/2014/main" id="{DB8081A3-7EC0-436F-BFB7-BA9AA35287A1}"/>
              </a:ext>
            </a:extLst>
          </p:cNvPr>
          <p:cNvSpPr txBox="1"/>
          <p:nvPr/>
        </p:nvSpPr>
        <p:spPr>
          <a:xfrm>
            <a:off x="14340922" y="4634927"/>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低</a:t>
            </a:r>
          </a:p>
        </p:txBody>
      </p:sp>
      <p:sp>
        <p:nvSpPr>
          <p:cNvPr id="11" name="テキスト ボックス 10">
            <a:extLst>
              <a:ext uri="{FF2B5EF4-FFF2-40B4-BE49-F238E27FC236}">
                <a16:creationId xmlns:a16="http://schemas.microsoft.com/office/drawing/2014/main" id="{E2CBA72C-4885-47AB-BE02-1840B8124291}"/>
              </a:ext>
            </a:extLst>
          </p:cNvPr>
          <p:cNvSpPr txBox="1"/>
          <p:nvPr/>
        </p:nvSpPr>
        <p:spPr>
          <a:xfrm>
            <a:off x="14340920" y="7421670"/>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2" name="テキスト ボックス 11">
            <a:extLst>
              <a:ext uri="{FF2B5EF4-FFF2-40B4-BE49-F238E27FC236}">
                <a16:creationId xmlns:a16="http://schemas.microsoft.com/office/drawing/2014/main" id="{A4009251-F1DA-42AA-903A-83EA81006FC1}"/>
              </a:ext>
            </a:extLst>
          </p:cNvPr>
          <p:cNvSpPr txBox="1"/>
          <p:nvPr/>
        </p:nvSpPr>
        <p:spPr>
          <a:xfrm>
            <a:off x="16145045" y="259316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3" name="テキスト ボックス 12">
            <a:extLst>
              <a:ext uri="{FF2B5EF4-FFF2-40B4-BE49-F238E27FC236}">
                <a16:creationId xmlns:a16="http://schemas.microsoft.com/office/drawing/2014/main" id="{EFB13369-F5A3-4660-A5A8-410B4237F7A1}"/>
              </a:ext>
            </a:extLst>
          </p:cNvPr>
          <p:cNvSpPr txBox="1"/>
          <p:nvPr/>
        </p:nvSpPr>
        <p:spPr>
          <a:xfrm>
            <a:off x="16145044" y="4633241"/>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4" name="テキスト ボックス 13">
            <a:extLst>
              <a:ext uri="{FF2B5EF4-FFF2-40B4-BE49-F238E27FC236}">
                <a16:creationId xmlns:a16="http://schemas.microsoft.com/office/drawing/2014/main" id="{EE359742-D98C-4BBA-91AD-15043E766767}"/>
              </a:ext>
            </a:extLst>
          </p:cNvPr>
          <p:cNvSpPr txBox="1"/>
          <p:nvPr/>
        </p:nvSpPr>
        <p:spPr>
          <a:xfrm>
            <a:off x="16145044" y="7419984"/>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低</a:t>
            </a:r>
          </a:p>
        </p:txBody>
      </p:sp>
      <p:sp>
        <p:nvSpPr>
          <p:cNvPr id="15" name="テキスト ボックス 14">
            <a:extLst>
              <a:ext uri="{FF2B5EF4-FFF2-40B4-BE49-F238E27FC236}">
                <a16:creationId xmlns:a16="http://schemas.microsoft.com/office/drawing/2014/main" id="{C11DC980-D63B-4C1A-96A2-A0543C71DFBE}"/>
              </a:ext>
            </a:extLst>
          </p:cNvPr>
          <p:cNvSpPr txBox="1"/>
          <p:nvPr/>
        </p:nvSpPr>
        <p:spPr>
          <a:xfrm>
            <a:off x="5019141" y="2426840"/>
            <a:ext cx="2492990"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依存の方向</a:t>
            </a:r>
          </a:p>
        </p:txBody>
      </p:sp>
      <p:sp>
        <p:nvSpPr>
          <p:cNvPr id="16" name="矢印: 右 15">
            <a:extLst>
              <a:ext uri="{FF2B5EF4-FFF2-40B4-BE49-F238E27FC236}">
                <a16:creationId xmlns:a16="http://schemas.microsoft.com/office/drawing/2014/main" id="{D2F95F94-28ED-4823-A9FE-5BFEB2D28A66}"/>
              </a:ext>
            </a:extLst>
          </p:cNvPr>
          <p:cNvSpPr/>
          <p:nvPr/>
        </p:nvSpPr>
        <p:spPr>
          <a:xfrm rot="5400000">
            <a:off x="5433719" y="3645783"/>
            <a:ext cx="175091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7" name="矢印: 右 26">
            <a:extLst>
              <a:ext uri="{FF2B5EF4-FFF2-40B4-BE49-F238E27FC236}">
                <a16:creationId xmlns:a16="http://schemas.microsoft.com/office/drawing/2014/main" id="{1818B643-C0C1-4A9A-B785-FF7ED3F2AF2C}"/>
              </a:ext>
            </a:extLst>
          </p:cNvPr>
          <p:cNvSpPr/>
          <p:nvPr/>
        </p:nvSpPr>
        <p:spPr>
          <a:xfrm rot="16200000">
            <a:off x="5496378" y="5793981"/>
            <a:ext cx="1625601"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8" name="テキスト ボックス 17">
            <a:extLst>
              <a:ext uri="{FF2B5EF4-FFF2-40B4-BE49-F238E27FC236}">
                <a16:creationId xmlns:a16="http://schemas.microsoft.com/office/drawing/2014/main" id="{C2F7DAB2-549C-4DFC-BF5A-2AB7DCE01A22}"/>
              </a:ext>
            </a:extLst>
          </p:cNvPr>
          <p:cNvSpPr txBox="1"/>
          <p:nvPr/>
        </p:nvSpPr>
        <p:spPr>
          <a:xfrm>
            <a:off x="10229584" y="2426840"/>
            <a:ext cx="249299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制御の方向</a:t>
            </a:r>
          </a:p>
        </p:txBody>
      </p:sp>
      <p:sp>
        <p:nvSpPr>
          <p:cNvPr id="19" name="矢印: 右 18">
            <a:extLst>
              <a:ext uri="{FF2B5EF4-FFF2-40B4-BE49-F238E27FC236}">
                <a16:creationId xmlns:a16="http://schemas.microsoft.com/office/drawing/2014/main" id="{0614C6D5-ED5B-4EFC-9626-AFCEC94C29C8}"/>
              </a:ext>
            </a:extLst>
          </p:cNvPr>
          <p:cNvSpPr/>
          <p:nvPr/>
        </p:nvSpPr>
        <p:spPr>
          <a:xfrm rot="5400000">
            <a:off x="9601391" y="4688555"/>
            <a:ext cx="3836459" cy="770016"/>
          </a:xfrm>
          <a:prstGeom prst="rightArrow">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346239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3300" y="3537283"/>
            <a:ext cx="13728700" cy="1852863"/>
          </a:xfrm>
        </p:spPr>
        <p:txBody>
          <a:bodyPr/>
          <a:lstStyle/>
          <a:p>
            <a:r>
              <a:rPr kumimoji="1" lang="en-US" altLang="ja-JP"/>
              <a:t>Easiest Clean Architecture</a:t>
            </a:r>
            <a:endParaRPr kumimoji="1" lang="ja-JP" altLang="en-US"/>
          </a:p>
        </p:txBody>
      </p:sp>
      <p:sp>
        <p:nvSpPr>
          <p:cNvPr id="3" name="サブタイトル 2"/>
          <p:cNvSpPr>
            <a:spLocks noGrp="1"/>
          </p:cNvSpPr>
          <p:nvPr>
            <p:ph type="subTitle" idx="1"/>
          </p:nvPr>
        </p:nvSpPr>
        <p:spPr>
          <a:xfrm>
            <a:off x="2260600" y="5697065"/>
            <a:ext cx="13741400" cy="1066805"/>
          </a:xfrm>
        </p:spPr>
        <p:txBody>
          <a:bodyPr/>
          <a:lstStyle/>
          <a:p>
            <a:r>
              <a:rPr kumimoji="1" lang="ja-JP" altLang="en-US"/>
              <a:t>制御の流れと依存関係の分離</a:t>
            </a:r>
          </a:p>
        </p:txBody>
      </p:sp>
    </p:spTree>
    <p:extLst>
      <p:ext uri="{BB962C8B-B14F-4D97-AF65-F5344CB8AC3E}">
        <p14:creationId xmlns:p14="http://schemas.microsoft.com/office/powerpoint/2010/main" val="40208438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500CEA8-F8D6-4B80-99C6-CF58436B6F49}"/>
              </a:ext>
            </a:extLst>
          </p:cNvPr>
          <p:cNvSpPr>
            <a:spLocks noGrp="1"/>
          </p:cNvSpPr>
          <p:nvPr>
            <p:ph type="title"/>
          </p:nvPr>
        </p:nvSpPr>
        <p:spPr/>
        <p:txBody>
          <a:bodyPr/>
          <a:lstStyle/>
          <a:p>
            <a:r>
              <a:rPr kumimoji="1" lang="ja-JP" altLang="en-US"/>
              <a:t>制御の流れと依存関係の分離</a:t>
            </a:r>
          </a:p>
        </p:txBody>
      </p:sp>
      <p:grpSp>
        <p:nvGrpSpPr>
          <p:cNvPr id="18" name="グループ化 17">
            <a:extLst>
              <a:ext uri="{FF2B5EF4-FFF2-40B4-BE49-F238E27FC236}">
                <a16:creationId xmlns:a16="http://schemas.microsoft.com/office/drawing/2014/main" id="{1BE130E8-731B-45D9-BE00-5825605D68D4}"/>
              </a:ext>
            </a:extLst>
          </p:cNvPr>
          <p:cNvGrpSpPr/>
          <p:nvPr/>
        </p:nvGrpSpPr>
        <p:grpSpPr>
          <a:xfrm>
            <a:off x="12906814" y="1610736"/>
            <a:ext cx="4396448" cy="3073805"/>
            <a:chOff x="10866998" y="5113592"/>
            <a:chExt cx="4396448" cy="3073805"/>
          </a:xfrm>
        </p:grpSpPr>
        <p:sp>
          <p:nvSpPr>
            <p:cNvPr id="13" name="正方形/長方形 12">
              <a:extLst>
                <a:ext uri="{FF2B5EF4-FFF2-40B4-BE49-F238E27FC236}">
                  <a16:creationId xmlns:a16="http://schemas.microsoft.com/office/drawing/2014/main" id="{980B67D7-CDBF-4EB8-93E5-7FA6223309EF}"/>
                </a:ext>
              </a:extLst>
            </p:cNvPr>
            <p:cNvSpPr/>
            <p:nvPr/>
          </p:nvSpPr>
          <p:spPr>
            <a:xfrm>
              <a:off x="10866998" y="5113592"/>
              <a:ext cx="4396448" cy="30738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 1c light" panose="020B0403020203020207" pitchFamily="50" charset="-128"/>
                <a:ea typeface="M+ 1c light" panose="020B0403020203020207" pitchFamily="50" charset="-128"/>
                <a:cs typeface="M+ 1c light" panose="020B0403020203020207" pitchFamily="50" charset="-128"/>
              </a:endParaRPr>
            </a:p>
          </p:txBody>
        </p:sp>
        <p:sp>
          <p:nvSpPr>
            <p:cNvPr id="15" name="テキスト ボックス 14">
              <a:extLst>
                <a:ext uri="{FF2B5EF4-FFF2-40B4-BE49-F238E27FC236}">
                  <a16:creationId xmlns:a16="http://schemas.microsoft.com/office/drawing/2014/main" id="{2A1745CA-7D56-4971-AF56-A925713A9AAC}"/>
                </a:ext>
              </a:extLst>
            </p:cNvPr>
            <p:cNvSpPr txBox="1"/>
            <p:nvPr/>
          </p:nvSpPr>
          <p:spPr>
            <a:xfrm>
              <a:off x="11119225" y="5345615"/>
              <a:ext cx="1107996"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凡例</a:t>
              </a:r>
            </a:p>
          </p:txBody>
        </p:sp>
        <p:grpSp>
          <p:nvGrpSpPr>
            <p:cNvPr id="5" name="グループ化 4">
              <a:extLst>
                <a:ext uri="{FF2B5EF4-FFF2-40B4-BE49-F238E27FC236}">
                  <a16:creationId xmlns:a16="http://schemas.microsoft.com/office/drawing/2014/main" id="{7EC79023-6CC4-417B-9187-F37C3D97C470}"/>
                </a:ext>
              </a:extLst>
            </p:cNvPr>
            <p:cNvGrpSpPr/>
            <p:nvPr/>
          </p:nvGrpSpPr>
          <p:grpSpPr>
            <a:xfrm>
              <a:off x="11301542" y="6166807"/>
              <a:ext cx="3517704" cy="1653724"/>
              <a:chOff x="13636780" y="1318570"/>
              <a:chExt cx="3517704" cy="1653724"/>
            </a:xfrm>
          </p:grpSpPr>
          <p:grpSp>
            <p:nvGrpSpPr>
              <p:cNvPr id="6" name="グループ化 5">
                <a:extLst>
                  <a:ext uri="{FF2B5EF4-FFF2-40B4-BE49-F238E27FC236}">
                    <a16:creationId xmlns:a16="http://schemas.microsoft.com/office/drawing/2014/main" id="{2CCA0D7B-EBA7-4A3D-B36D-8A3C16F8C6B7}"/>
                  </a:ext>
                </a:extLst>
              </p:cNvPr>
              <p:cNvGrpSpPr/>
              <p:nvPr/>
            </p:nvGrpSpPr>
            <p:grpSpPr>
              <a:xfrm>
                <a:off x="13636780" y="1318570"/>
                <a:ext cx="3517704" cy="770016"/>
                <a:chOff x="13636780" y="1318570"/>
                <a:chExt cx="3517704" cy="770016"/>
              </a:xfrm>
            </p:grpSpPr>
            <p:sp>
              <p:nvSpPr>
                <p:cNvPr id="10" name="矢印: 右 7">
                  <a:extLst>
                    <a:ext uri="{FF2B5EF4-FFF2-40B4-BE49-F238E27FC236}">
                      <a16:creationId xmlns:a16="http://schemas.microsoft.com/office/drawing/2014/main" id="{F68EA0E3-42E0-46E0-9581-223482DAEEFE}"/>
                    </a:ext>
                  </a:extLst>
                </p:cNvPr>
                <p:cNvSpPr/>
                <p:nvPr/>
              </p:nvSpPr>
              <p:spPr>
                <a:xfrm>
                  <a:off x="13636780" y="1318570"/>
                  <a:ext cx="1024714"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1" name="テキスト ボックス 10">
                  <a:extLst>
                    <a:ext uri="{FF2B5EF4-FFF2-40B4-BE49-F238E27FC236}">
                      <a16:creationId xmlns:a16="http://schemas.microsoft.com/office/drawing/2014/main" id="{CB0DBBF9-C4D1-4509-AB8D-98CFCD58EEBE}"/>
                    </a:ext>
                  </a:extLst>
                </p:cNvPr>
                <p:cNvSpPr txBox="1"/>
                <p:nvPr/>
              </p:nvSpPr>
              <p:spPr>
                <a:xfrm>
                  <a:off x="14661494" y="1379844"/>
                  <a:ext cx="2492990"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制御の流れ</a:t>
                  </a:r>
                </a:p>
              </p:txBody>
            </p:sp>
          </p:grpSp>
          <p:grpSp>
            <p:nvGrpSpPr>
              <p:cNvPr id="7" name="グループ化 6">
                <a:extLst>
                  <a:ext uri="{FF2B5EF4-FFF2-40B4-BE49-F238E27FC236}">
                    <a16:creationId xmlns:a16="http://schemas.microsoft.com/office/drawing/2014/main" id="{ABFF9A8A-E48E-4AED-B25C-5F8077FBAAE1}"/>
                  </a:ext>
                </a:extLst>
              </p:cNvPr>
              <p:cNvGrpSpPr/>
              <p:nvPr/>
            </p:nvGrpSpPr>
            <p:grpSpPr>
              <a:xfrm>
                <a:off x="13636780" y="2202278"/>
                <a:ext cx="3056039" cy="770016"/>
                <a:chOff x="13636780" y="1318570"/>
                <a:chExt cx="3056039" cy="770016"/>
              </a:xfrm>
            </p:grpSpPr>
            <p:sp>
              <p:nvSpPr>
                <p:cNvPr id="8" name="矢印: 右 7">
                  <a:extLst>
                    <a:ext uri="{FF2B5EF4-FFF2-40B4-BE49-F238E27FC236}">
                      <a16:creationId xmlns:a16="http://schemas.microsoft.com/office/drawing/2014/main" id="{84E4A83A-CB17-4099-AFA9-A4EEEF6D53B4}"/>
                    </a:ext>
                  </a:extLst>
                </p:cNvPr>
                <p:cNvSpPr/>
                <p:nvPr/>
              </p:nvSpPr>
              <p:spPr>
                <a:xfrm>
                  <a:off x="13636780" y="1318570"/>
                  <a:ext cx="1024714"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9" name="テキスト ボックス 8">
                  <a:extLst>
                    <a:ext uri="{FF2B5EF4-FFF2-40B4-BE49-F238E27FC236}">
                      <a16:creationId xmlns:a16="http://schemas.microsoft.com/office/drawing/2014/main" id="{0FD9E794-241E-4C2D-BA7F-3D4F7055A36C}"/>
                    </a:ext>
                  </a:extLst>
                </p:cNvPr>
                <p:cNvSpPr txBox="1"/>
                <p:nvPr/>
              </p:nvSpPr>
              <p:spPr>
                <a:xfrm>
                  <a:off x="14661494" y="1379844"/>
                  <a:ext cx="2031325"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依存方向</a:t>
                  </a:r>
                </a:p>
              </p:txBody>
            </p:sp>
          </p:grpSp>
        </p:grpSp>
      </p:grpSp>
      <p:sp>
        <p:nvSpPr>
          <p:cNvPr id="19" name="正方形/長方形 18">
            <a:extLst>
              <a:ext uri="{FF2B5EF4-FFF2-40B4-BE49-F238E27FC236}">
                <a16:creationId xmlns:a16="http://schemas.microsoft.com/office/drawing/2014/main" id="{39293230-9927-40C0-AF0B-8D0575C171BB}"/>
              </a:ext>
            </a:extLst>
          </p:cNvPr>
          <p:cNvSpPr/>
          <p:nvPr/>
        </p:nvSpPr>
        <p:spPr>
          <a:xfrm>
            <a:off x="1758462" y="5559363"/>
            <a:ext cx="5472332"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クライアント</a:t>
            </a:r>
            <a:endParaRPr kumimoji="1" lang="en-US" altLang="ja-JP" sz="44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21" name="正方形/長方形 20">
            <a:extLst>
              <a:ext uri="{FF2B5EF4-FFF2-40B4-BE49-F238E27FC236}">
                <a16:creationId xmlns:a16="http://schemas.microsoft.com/office/drawing/2014/main" id="{68326B56-415C-413D-81E3-E7FA96A96535}"/>
              </a:ext>
            </a:extLst>
          </p:cNvPr>
          <p:cNvSpPr/>
          <p:nvPr/>
        </p:nvSpPr>
        <p:spPr>
          <a:xfrm>
            <a:off x="11629906" y="5593224"/>
            <a:ext cx="5472332"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サーバー</a:t>
            </a:r>
            <a:endParaRPr kumimoji="1" lang="en-US" altLang="ja-JP" sz="44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22" name="テキスト ボックス 21">
            <a:extLst>
              <a:ext uri="{FF2B5EF4-FFF2-40B4-BE49-F238E27FC236}">
                <a16:creationId xmlns:a16="http://schemas.microsoft.com/office/drawing/2014/main" id="{CA19B3CA-B92C-405D-8E58-BD7707B15296}"/>
              </a:ext>
            </a:extLst>
          </p:cNvPr>
          <p:cNvSpPr txBox="1"/>
          <p:nvPr/>
        </p:nvSpPr>
        <p:spPr>
          <a:xfrm>
            <a:off x="1758462" y="1515779"/>
            <a:ext cx="9674497" cy="2957348"/>
          </a:xfrm>
          <a:prstGeom prst="rect">
            <a:avLst/>
          </a:prstGeom>
          <a:noFill/>
        </p:spPr>
        <p:txBody>
          <a:bodyPr wrap="square" rtlCol="0">
            <a:spAutoFit/>
          </a:bodyPr>
          <a:lstStyle/>
          <a:p>
            <a:pPr>
              <a:lnSpc>
                <a:spcPct val="150000"/>
              </a:lnSpc>
            </a:pPr>
            <a:r>
              <a:rPr kumimoji="1" lang="ja-JP" altLang="en-US" sz="40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一般的に</a:t>
            </a:r>
            <a:endParaRPr kumimoji="1" lang="en-US" altLang="ja-JP" sz="40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a:p>
            <a:pPr algn="ctr">
              <a:lnSpc>
                <a:spcPct val="150000"/>
              </a:lnSpc>
            </a:pPr>
            <a:r>
              <a:rPr kumimoji="1" lang="ja-JP" altLang="en-US" sz="48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制御の流れ＝依存方向</a:t>
            </a:r>
            <a:endParaRPr kumimoji="1" lang="en-US" altLang="ja-JP" sz="48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endParaRPr>
          </a:p>
          <a:p>
            <a:pPr algn="r">
              <a:lnSpc>
                <a:spcPct val="150000"/>
              </a:lnSpc>
            </a:pPr>
            <a:r>
              <a:rPr kumimoji="1" lang="ja-JP" altLang="en-US" sz="40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になりがち</a:t>
            </a:r>
          </a:p>
        </p:txBody>
      </p:sp>
      <p:sp>
        <p:nvSpPr>
          <p:cNvPr id="23" name="矢印: 右 7">
            <a:extLst>
              <a:ext uri="{FF2B5EF4-FFF2-40B4-BE49-F238E27FC236}">
                <a16:creationId xmlns:a16="http://schemas.microsoft.com/office/drawing/2014/main" id="{23CA8AB4-0736-461C-BD0F-CAF8550FC6B1}"/>
              </a:ext>
            </a:extLst>
          </p:cNvPr>
          <p:cNvSpPr/>
          <p:nvPr/>
        </p:nvSpPr>
        <p:spPr>
          <a:xfrm>
            <a:off x="7500921" y="6659457"/>
            <a:ext cx="3932038"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4" name="矢印: 右 23">
            <a:extLst>
              <a:ext uri="{FF2B5EF4-FFF2-40B4-BE49-F238E27FC236}">
                <a16:creationId xmlns:a16="http://schemas.microsoft.com/office/drawing/2014/main" id="{C2DAE54E-7AF6-4C24-823D-63847016AEFE}"/>
              </a:ext>
            </a:extLst>
          </p:cNvPr>
          <p:cNvSpPr/>
          <p:nvPr/>
        </p:nvSpPr>
        <p:spPr>
          <a:xfrm>
            <a:off x="7500921" y="7543165"/>
            <a:ext cx="3932038"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5" name="テキスト ボックス 24">
            <a:extLst>
              <a:ext uri="{FF2B5EF4-FFF2-40B4-BE49-F238E27FC236}">
                <a16:creationId xmlns:a16="http://schemas.microsoft.com/office/drawing/2014/main" id="{1A4C88F0-AF16-4592-86F8-BC75E1417788}"/>
              </a:ext>
            </a:extLst>
          </p:cNvPr>
          <p:cNvSpPr txBox="1"/>
          <p:nvPr/>
        </p:nvSpPr>
        <p:spPr>
          <a:xfrm>
            <a:off x="3297835" y="5679929"/>
            <a:ext cx="2518638" cy="507831"/>
          </a:xfrm>
          <a:prstGeom prst="rect">
            <a:avLst/>
          </a:prstGeom>
          <a:noFill/>
        </p:spPr>
        <p:txBody>
          <a:bodyPr wrap="none" rtlCol="0">
            <a:spAutoFit/>
          </a:bodyPr>
          <a:lstStyle/>
          <a:p>
            <a:r>
              <a:rPr kumimoji="1" lang="en-US" altLang="ja-JP">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sp>
        <p:nvSpPr>
          <p:cNvPr id="26" name="テキスト ボックス 25">
            <a:extLst>
              <a:ext uri="{FF2B5EF4-FFF2-40B4-BE49-F238E27FC236}">
                <a16:creationId xmlns:a16="http://schemas.microsoft.com/office/drawing/2014/main" id="{5F8C1C77-8404-42E9-BA92-1FBF4E849808}"/>
              </a:ext>
            </a:extLst>
          </p:cNvPr>
          <p:cNvSpPr txBox="1"/>
          <p:nvPr/>
        </p:nvSpPr>
        <p:spPr>
          <a:xfrm>
            <a:off x="13106753" y="5683352"/>
            <a:ext cx="2518638" cy="507831"/>
          </a:xfrm>
          <a:prstGeom prst="rect">
            <a:avLst/>
          </a:prstGeom>
          <a:noFill/>
        </p:spPr>
        <p:txBody>
          <a:bodyPr wrap="none" rtlCol="0">
            <a:spAutoFit/>
          </a:bodyPr>
          <a:lstStyle/>
          <a:p>
            <a:r>
              <a:rPr kumimoji="1" lang="en-US" altLang="ja-JP">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374010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87ADCCD-FC39-425F-9863-2ADA753F56EB}"/>
              </a:ext>
            </a:extLst>
          </p:cNvPr>
          <p:cNvSpPr>
            <a:spLocks noGrp="1"/>
          </p:cNvSpPr>
          <p:nvPr>
            <p:ph type="ctrTitle"/>
          </p:nvPr>
        </p:nvSpPr>
        <p:spPr/>
        <p:txBody>
          <a:bodyPr/>
          <a:lstStyle/>
          <a:p>
            <a:r>
              <a:rPr kumimoji="1" lang="en-US" altLang="ja-JP"/>
              <a:t>Easiest Clean Architecture</a:t>
            </a:r>
            <a:endParaRPr kumimoji="1" lang="ja-JP" altLang="en-US"/>
          </a:p>
        </p:txBody>
      </p:sp>
      <p:sp>
        <p:nvSpPr>
          <p:cNvPr id="6" name="字幕 5">
            <a:extLst>
              <a:ext uri="{FF2B5EF4-FFF2-40B4-BE49-F238E27FC236}">
                <a16:creationId xmlns:a16="http://schemas.microsoft.com/office/drawing/2014/main" id="{F2B18021-8AA2-47AC-B68F-627FFB2E6920}"/>
              </a:ext>
            </a:extLst>
          </p:cNvPr>
          <p:cNvSpPr>
            <a:spLocks noGrp="1"/>
          </p:cNvSpPr>
          <p:nvPr>
            <p:ph type="subTitle" idx="1"/>
          </p:nvPr>
        </p:nvSpPr>
        <p:spPr/>
        <p:txBody>
          <a:bodyPr/>
          <a:lstStyle/>
          <a:p>
            <a:r>
              <a:rPr kumimoji="1" lang="en-US" altLang="ja-JP"/>
              <a:t>Today’s</a:t>
            </a:r>
            <a:r>
              <a:rPr kumimoji="1" lang="ja-JP" altLang="en-US"/>
              <a:t> </a:t>
            </a:r>
            <a:r>
              <a:rPr kumimoji="1" lang="en-US" altLang="ja-JP"/>
              <a:t>Contents</a:t>
            </a:r>
            <a:endParaRPr kumimoji="1" lang="ja-JP" altLang="en-US"/>
          </a:p>
        </p:txBody>
      </p:sp>
    </p:spTree>
    <p:extLst>
      <p:ext uri="{BB962C8B-B14F-4D97-AF65-F5344CB8AC3E}">
        <p14:creationId xmlns:p14="http://schemas.microsoft.com/office/powerpoint/2010/main" val="20842874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字幕 4">
            <a:extLst>
              <a:ext uri="{FF2B5EF4-FFF2-40B4-BE49-F238E27FC236}">
                <a16:creationId xmlns:a16="http://schemas.microsoft.com/office/drawing/2014/main" id="{3901A416-7093-48C8-8C2A-FCB9E8FEAB55}"/>
              </a:ext>
            </a:extLst>
          </p:cNvPr>
          <p:cNvSpPr>
            <a:spLocks noGrp="1"/>
          </p:cNvSpPr>
          <p:nvPr>
            <p:ph type="subTitle" idx="1"/>
          </p:nvPr>
        </p:nvSpPr>
        <p:spPr/>
        <p:txBody>
          <a:bodyPr/>
          <a:lstStyle/>
          <a:p>
            <a:r>
              <a:rPr kumimoji="1" lang="ja-JP" altLang="en-US"/>
              <a:t>制御の流れと依存方向は分離しコントロールできる</a:t>
            </a:r>
          </a:p>
        </p:txBody>
      </p:sp>
    </p:spTree>
    <p:extLst>
      <p:ext uri="{BB962C8B-B14F-4D97-AF65-F5344CB8AC3E}">
        <p14:creationId xmlns:p14="http://schemas.microsoft.com/office/powerpoint/2010/main" val="292161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500CEA8-F8D6-4B80-99C6-CF58436B6F49}"/>
              </a:ext>
            </a:extLst>
          </p:cNvPr>
          <p:cNvSpPr>
            <a:spLocks noGrp="1"/>
          </p:cNvSpPr>
          <p:nvPr>
            <p:ph type="title"/>
          </p:nvPr>
        </p:nvSpPr>
        <p:spPr/>
        <p:txBody>
          <a:bodyPr/>
          <a:lstStyle/>
          <a:p>
            <a:r>
              <a:rPr kumimoji="1" lang="ja-JP" altLang="en-US"/>
              <a:t>制御の流れと依存関係の分離</a:t>
            </a:r>
          </a:p>
        </p:txBody>
      </p:sp>
      <p:grpSp>
        <p:nvGrpSpPr>
          <p:cNvPr id="18" name="グループ化 17">
            <a:extLst>
              <a:ext uri="{FF2B5EF4-FFF2-40B4-BE49-F238E27FC236}">
                <a16:creationId xmlns:a16="http://schemas.microsoft.com/office/drawing/2014/main" id="{1BE130E8-731B-45D9-BE00-5825605D68D4}"/>
              </a:ext>
            </a:extLst>
          </p:cNvPr>
          <p:cNvGrpSpPr/>
          <p:nvPr/>
        </p:nvGrpSpPr>
        <p:grpSpPr>
          <a:xfrm>
            <a:off x="13575324" y="1519959"/>
            <a:ext cx="4396448" cy="3073805"/>
            <a:chOff x="10866998" y="5113592"/>
            <a:chExt cx="4396448" cy="3073805"/>
          </a:xfrm>
        </p:grpSpPr>
        <p:sp>
          <p:nvSpPr>
            <p:cNvPr id="13" name="正方形/長方形 12">
              <a:extLst>
                <a:ext uri="{FF2B5EF4-FFF2-40B4-BE49-F238E27FC236}">
                  <a16:creationId xmlns:a16="http://schemas.microsoft.com/office/drawing/2014/main" id="{980B67D7-CDBF-4EB8-93E5-7FA6223309EF}"/>
                </a:ext>
              </a:extLst>
            </p:cNvPr>
            <p:cNvSpPr/>
            <p:nvPr/>
          </p:nvSpPr>
          <p:spPr>
            <a:xfrm>
              <a:off x="10866998" y="5113592"/>
              <a:ext cx="4396448" cy="30738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 1c light" panose="020B0403020203020207" pitchFamily="50" charset="-128"/>
                <a:ea typeface="M+ 1c light" panose="020B0403020203020207" pitchFamily="50" charset="-128"/>
                <a:cs typeface="M+ 1c light" panose="020B0403020203020207" pitchFamily="50" charset="-128"/>
              </a:endParaRPr>
            </a:p>
          </p:txBody>
        </p:sp>
        <p:sp>
          <p:nvSpPr>
            <p:cNvPr id="15" name="テキスト ボックス 14">
              <a:extLst>
                <a:ext uri="{FF2B5EF4-FFF2-40B4-BE49-F238E27FC236}">
                  <a16:creationId xmlns:a16="http://schemas.microsoft.com/office/drawing/2014/main" id="{2A1745CA-7D56-4971-AF56-A925713A9AAC}"/>
                </a:ext>
              </a:extLst>
            </p:cNvPr>
            <p:cNvSpPr txBox="1"/>
            <p:nvPr/>
          </p:nvSpPr>
          <p:spPr>
            <a:xfrm>
              <a:off x="11119225" y="5345615"/>
              <a:ext cx="1107996"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凡例</a:t>
              </a:r>
            </a:p>
          </p:txBody>
        </p:sp>
        <p:grpSp>
          <p:nvGrpSpPr>
            <p:cNvPr id="5" name="グループ化 4">
              <a:extLst>
                <a:ext uri="{FF2B5EF4-FFF2-40B4-BE49-F238E27FC236}">
                  <a16:creationId xmlns:a16="http://schemas.microsoft.com/office/drawing/2014/main" id="{7EC79023-6CC4-417B-9187-F37C3D97C470}"/>
                </a:ext>
              </a:extLst>
            </p:cNvPr>
            <p:cNvGrpSpPr/>
            <p:nvPr/>
          </p:nvGrpSpPr>
          <p:grpSpPr>
            <a:xfrm>
              <a:off x="11301542" y="6166807"/>
              <a:ext cx="3517704" cy="1653724"/>
              <a:chOff x="13636780" y="1318570"/>
              <a:chExt cx="3517704" cy="1653724"/>
            </a:xfrm>
          </p:grpSpPr>
          <p:grpSp>
            <p:nvGrpSpPr>
              <p:cNvPr id="6" name="グループ化 5">
                <a:extLst>
                  <a:ext uri="{FF2B5EF4-FFF2-40B4-BE49-F238E27FC236}">
                    <a16:creationId xmlns:a16="http://schemas.microsoft.com/office/drawing/2014/main" id="{2CCA0D7B-EBA7-4A3D-B36D-8A3C16F8C6B7}"/>
                  </a:ext>
                </a:extLst>
              </p:cNvPr>
              <p:cNvGrpSpPr/>
              <p:nvPr/>
            </p:nvGrpSpPr>
            <p:grpSpPr>
              <a:xfrm>
                <a:off x="13636780" y="1318570"/>
                <a:ext cx="3517704" cy="770016"/>
                <a:chOff x="13636780" y="1318570"/>
                <a:chExt cx="3517704" cy="770016"/>
              </a:xfrm>
            </p:grpSpPr>
            <p:sp>
              <p:nvSpPr>
                <p:cNvPr id="10" name="矢印: 右 7">
                  <a:extLst>
                    <a:ext uri="{FF2B5EF4-FFF2-40B4-BE49-F238E27FC236}">
                      <a16:creationId xmlns:a16="http://schemas.microsoft.com/office/drawing/2014/main" id="{F68EA0E3-42E0-46E0-9581-223482DAEEFE}"/>
                    </a:ext>
                  </a:extLst>
                </p:cNvPr>
                <p:cNvSpPr/>
                <p:nvPr/>
              </p:nvSpPr>
              <p:spPr>
                <a:xfrm>
                  <a:off x="13636780" y="1318570"/>
                  <a:ext cx="1024714"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1" name="テキスト ボックス 10">
                  <a:extLst>
                    <a:ext uri="{FF2B5EF4-FFF2-40B4-BE49-F238E27FC236}">
                      <a16:creationId xmlns:a16="http://schemas.microsoft.com/office/drawing/2014/main" id="{CB0DBBF9-C4D1-4509-AB8D-98CFCD58EEBE}"/>
                    </a:ext>
                  </a:extLst>
                </p:cNvPr>
                <p:cNvSpPr txBox="1"/>
                <p:nvPr/>
              </p:nvSpPr>
              <p:spPr>
                <a:xfrm>
                  <a:off x="14661494" y="1379844"/>
                  <a:ext cx="2492990"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制御の流れ</a:t>
                  </a:r>
                </a:p>
              </p:txBody>
            </p:sp>
          </p:grpSp>
          <p:grpSp>
            <p:nvGrpSpPr>
              <p:cNvPr id="7" name="グループ化 6">
                <a:extLst>
                  <a:ext uri="{FF2B5EF4-FFF2-40B4-BE49-F238E27FC236}">
                    <a16:creationId xmlns:a16="http://schemas.microsoft.com/office/drawing/2014/main" id="{ABFF9A8A-E48E-4AED-B25C-5F8077FBAAE1}"/>
                  </a:ext>
                </a:extLst>
              </p:cNvPr>
              <p:cNvGrpSpPr/>
              <p:nvPr/>
            </p:nvGrpSpPr>
            <p:grpSpPr>
              <a:xfrm>
                <a:off x="13636780" y="2202278"/>
                <a:ext cx="3056039" cy="770016"/>
                <a:chOff x="13636780" y="1318570"/>
                <a:chExt cx="3056039" cy="770016"/>
              </a:xfrm>
            </p:grpSpPr>
            <p:sp>
              <p:nvSpPr>
                <p:cNvPr id="8" name="矢印: 右 7">
                  <a:extLst>
                    <a:ext uri="{FF2B5EF4-FFF2-40B4-BE49-F238E27FC236}">
                      <a16:creationId xmlns:a16="http://schemas.microsoft.com/office/drawing/2014/main" id="{84E4A83A-CB17-4099-AFA9-A4EEEF6D53B4}"/>
                    </a:ext>
                  </a:extLst>
                </p:cNvPr>
                <p:cNvSpPr/>
                <p:nvPr/>
              </p:nvSpPr>
              <p:spPr>
                <a:xfrm>
                  <a:off x="13636780" y="1318570"/>
                  <a:ext cx="1024714"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9" name="テキスト ボックス 8">
                  <a:extLst>
                    <a:ext uri="{FF2B5EF4-FFF2-40B4-BE49-F238E27FC236}">
                      <a16:creationId xmlns:a16="http://schemas.microsoft.com/office/drawing/2014/main" id="{0FD9E794-241E-4C2D-BA7F-3D4F7055A36C}"/>
                    </a:ext>
                  </a:extLst>
                </p:cNvPr>
                <p:cNvSpPr txBox="1"/>
                <p:nvPr/>
              </p:nvSpPr>
              <p:spPr>
                <a:xfrm>
                  <a:off x="14661494" y="1379844"/>
                  <a:ext cx="2031325"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依存方向</a:t>
                  </a:r>
                </a:p>
              </p:txBody>
            </p:sp>
          </p:grpSp>
        </p:grpSp>
      </p:grpSp>
      <p:sp>
        <p:nvSpPr>
          <p:cNvPr id="19" name="正方形/長方形 18">
            <a:extLst>
              <a:ext uri="{FF2B5EF4-FFF2-40B4-BE49-F238E27FC236}">
                <a16:creationId xmlns:a16="http://schemas.microsoft.com/office/drawing/2014/main" id="{39293230-9927-40C0-AF0B-8D0575C171BB}"/>
              </a:ext>
            </a:extLst>
          </p:cNvPr>
          <p:cNvSpPr/>
          <p:nvPr/>
        </p:nvSpPr>
        <p:spPr>
          <a:xfrm>
            <a:off x="316228" y="5033627"/>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クライアント</a:t>
            </a:r>
            <a:endParaRPr kumimoji="1" lang="en-US" altLang="ja-JP" sz="44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21" name="正方形/長方形 20">
            <a:extLst>
              <a:ext uri="{FF2B5EF4-FFF2-40B4-BE49-F238E27FC236}">
                <a16:creationId xmlns:a16="http://schemas.microsoft.com/office/drawing/2014/main" id="{68326B56-415C-413D-81E3-E7FA96A96535}"/>
              </a:ext>
            </a:extLst>
          </p:cNvPr>
          <p:cNvSpPr/>
          <p:nvPr/>
        </p:nvSpPr>
        <p:spPr>
          <a:xfrm>
            <a:off x="13115255" y="5077618"/>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サーバー</a:t>
            </a:r>
            <a:endParaRPr kumimoji="1" lang="en-US" altLang="ja-JP" sz="44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22" name="テキスト ボックス 21">
            <a:extLst>
              <a:ext uri="{FF2B5EF4-FFF2-40B4-BE49-F238E27FC236}">
                <a16:creationId xmlns:a16="http://schemas.microsoft.com/office/drawing/2014/main" id="{CA19B3CA-B92C-405D-8E58-BD7707B15296}"/>
              </a:ext>
            </a:extLst>
          </p:cNvPr>
          <p:cNvSpPr txBox="1"/>
          <p:nvPr/>
        </p:nvSpPr>
        <p:spPr>
          <a:xfrm>
            <a:off x="316228" y="1462673"/>
            <a:ext cx="13605644" cy="1849352"/>
          </a:xfrm>
          <a:prstGeom prst="rect">
            <a:avLst/>
          </a:prstGeom>
          <a:noFill/>
        </p:spPr>
        <p:txBody>
          <a:bodyPr wrap="square" rtlCol="0">
            <a:spAutoFit/>
          </a:bodyPr>
          <a:lstStyle/>
          <a:p>
            <a:pPr>
              <a:lnSpc>
                <a:spcPct val="150000"/>
              </a:lnSpc>
            </a:pPr>
            <a:r>
              <a:rPr kumimoji="1" lang="ja-JP" altLang="en-US" sz="40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そのためには関係のコントラクト（契約・仕様・お約束）のコンテキスト（文脈）を制御する</a:t>
            </a:r>
          </a:p>
        </p:txBody>
      </p:sp>
      <p:sp>
        <p:nvSpPr>
          <p:cNvPr id="23" name="矢印: 右 7">
            <a:extLst>
              <a:ext uri="{FF2B5EF4-FFF2-40B4-BE49-F238E27FC236}">
                <a16:creationId xmlns:a16="http://schemas.microsoft.com/office/drawing/2014/main" id="{23CA8AB4-0736-461C-BD0F-CAF8550FC6B1}"/>
              </a:ext>
            </a:extLst>
          </p:cNvPr>
          <p:cNvSpPr/>
          <p:nvPr/>
        </p:nvSpPr>
        <p:spPr>
          <a:xfrm>
            <a:off x="5215883" y="6134614"/>
            <a:ext cx="7690931"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4" name="矢印: 右 23">
            <a:extLst>
              <a:ext uri="{FF2B5EF4-FFF2-40B4-BE49-F238E27FC236}">
                <a16:creationId xmlns:a16="http://schemas.microsoft.com/office/drawing/2014/main" id="{C2DAE54E-7AF6-4C24-823D-63847016AEFE}"/>
              </a:ext>
            </a:extLst>
          </p:cNvPr>
          <p:cNvSpPr/>
          <p:nvPr/>
        </p:nvSpPr>
        <p:spPr>
          <a:xfrm>
            <a:off x="5233384" y="7018323"/>
            <a:ext cx="1489484"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5" name="テキスト ボックス 24">
            <a:extLst>
              <a:ext uri="{FF2B5EF4-FFF2-40B4-BE49-F238E27FC236}">
                <a16:creationId xmlns:a16="http://schemas.microsoft.com/office/drawing/2014/main" id="{1A4C88F0-AF16-4592-86F8-BC75E1417788}"/>
              </a:ext>
            </a:extLst>
          </p:cNvPr>
          <p:cNvSpPr txBox="1"/>
          <p:nvPr/>
        </p:nvSpPr>
        <p:spPr>
          <a:xfrm>
            <a:off x="1452665" y="5416262"/>
            <a:ext cx="2518638" cy="507831"/>
          </a:xfrm>
          <a:prstGeom prst="rect">
            <a:avLst/>
          </a:prstGeom>
          <a:noFill/>
        </p:spPr>
        <p:txBody>
          <a:bodyPr wrap="none" rtlCol="0">
            <a:spAutoFit/>
          </a:bodyPr>
          <a:lstStyle/>
          <a:p>
            <a:r>
              <a:rPr kumimoji="1" lang="en-US" altLang="ja-JP">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sp>
        <p:nvSpPr>
          <p:cNvPr id="26" name="テキスト ボックス 25">
            <a:extLst>
              <a:ext uri="{FF2B5EF4-FFF2-40B4-BE49-F238E27FC236}">
                <a16:creationId xmlns:a16="http://schemas.microsoft.com/office/drawing/2014/main" id="{5F8C1C77-8404-42E9-BA92-1FBF4E849808}"/>
              </a:ext>
            </a:extLst>
          </p:cNvPr>
          <p:cNvSpPr txBox="1"/>
          <p:nvPr/>
        </p:nvSpPr>
        <p:spPr>
          <a:xfrm>
            <a:off x="14122415" y="5416263"/>
            <a:ext cx="2518638" cy="507831"/>
          </a:xfrm>
          <a:prstGeom prst="rect">
            <a:avLst/>
          </a:prstGeom>
          <a:noFill/>
        </p:spPr>
        <p:txBody>
          <a:bodyPr wrap="none" rtlCol="0">
            <a:spAutoFit/>
          </a:bodyPr>
          <a:lstStyle/>
          <a:p>
            <a:r>
              <a:rPr kumimoji="1" lang="en-US" altLang="ja-JP">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sp>
        <p:nvSpPr>
          <p:cNvPr id="2" name="思考の吹き出し: 雲形 1">
            <a:extLst>
              <a:ext uri="{FF2B5EF4-FFF2-40B4-BE49-F238E27FC236}">
                <a16:creationId xmlns:a16="http://schemas.microsoft.com/office/drawing/2014/main" id="{821E93E7-F0C5-4713-8BF4-9E55240086A8}"/>
              </a:ext>
            </a:extLst>
          </p:cNvPr>
          <p:cNvSpPr/>
          <p:nvPr/>
        </p:nvSpPr>
        <p:spPr>
          <a:xfrm>
            <a:off x="6498079" y="4874472"/>
            <a:ext cx="5255202" cy="3570049"/>
          </a:xfrm>
          <a:prstGeom prst="cloudCallout">
            <a:avLst>
              <a:gd name="adj1" fmla="val -1129"/>
              <a:gd name="adj2" fmla="val -6215"/>
            </a:avLst>
          </a:prstGeom>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コントラクト</a:t>
            </a:r>
          </a:p>
        </p:txBody>
      </p:sp>
      <p:sp>
        <p:nvSpPr>
          <p:cNvPr id="27" name="矢印: 右 26">
            <a:extLst>
              <a:ext uri="{FF2B5EF4-FFF2-40B4-BE49-F238E27FC236}">
                <a16:creationId xmlns:a16="http://schemas.microsoft.com/office/drawing/2014/main" id="{8C706437-FA84-4520-B18A-9BF71C694BC6}"/>
              </a:ext>
            </a:extLst>
          </p:cNvPr>
          <p:cNvSpPr/>
          <p:nvPr/>
        </p:nvSpPr>
        <p:spPr>
          <a:xfrm rot="10800000">
            <a:off x="11417330" y="7018323"/>
            <a:ext cx="1489484"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8" name="テキスト ボックス 27">
            <a:extLst>
              <a:ext uri="{FF2B5EF4-FFF2-40B4-BE49-F238E27FC236}">
                <a16:creationId xmlns:a16="http://schemas.microsoft.com/office/drawing/2014/main" id="{FA3D6BC8-A781-419C-B7B8-F92FA3AA3364}"/>
              </a:ext>
            </a:extLst>
          </p:cNvPr>
          <p:cNvSpPr txBox="1"/>
          <p:nvPr/>
        </p:nvSpPr>
        <p:spPr>
          <a:xfrm>
            <a:off x="7906528" y="5416262"/>
            <a:ext cx="2466316" cy="507831"/>
          </a:xfrm>
          <a:prstGeom prst="rect">
            <a:avLst/>
          </a:prstGeom>
          <a:noFill/>
        </p:spPr>
        <p:txBody>
          <a:bodyPr wrap="none" rtlCol="0">
            <a:spAutoFit/>
          </a:bodyPr>
          <a:lstStyle/>
          <a:p>
            <a:r>
              <a:rPr kumimoji="1" lang="en-US" altLang="ja-JP">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a:solidFill>
                  <a:schemeClr val="bg1"/>
                </a:solidFill>
                <a:latin typeface="M+ 1c light" panose="020B0403020203020207" pitchFamily="50" charset="-128"/>
                <a:ea typeface="M+ 1c light" panose="020B0403020203020207" pitchFamily="50" charset="-128"/>
                <a:cs typeface="M+ 1c light" panose="020B0403020203020207" pitchFamily="50" charset="-128"/>
              </a:rPr>
              <a:t>抽象概念</a:t>
            </a:r>
            <a:r>
              <a:rPr kumimoji="1" lang="en-US" altLang="ja-JP">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sp>
        <p:nvSpPr>
          <p:cNvPr id="29" name="テキスト ボックス 28">
            <a:extLst>
              <a:ext uri="{FF2B5EF4-FFF2-40B4-BE49-F238E27FC236}">
                <a16:creationId xmlns:a16="http://schemas.microsoft.com/office/drawing/2014/main" id="{24FCF9AA-9A51-487D-8EAF-A84DCDC3A3FB}"/>
              </a:ext>
            </a:extLst>
          </p:cNvPr>
          <p:cNvSpPr txBox="1"/>
          <p:nvPr/>
        </p:nvSpPr>
        <p:spPr>
          <a:xfrm>
            <a:off x="2726166" y="8741320"/>
            <a:ext cx="13113111" cy="926023"/>
          </a:xfrm>
          <a:prstGeom prst="rect">
            <a:avLst/>
          </a:prstGeom>
          <a:noFill/>
        </p:spPr>
        <p:txBody>
          <a:bodyPr wrap="square" rtlCol="0">
            <a:spAutoFit/>
          </a:bodyPr>
          <a:lstStyle/>
          <a:p>
            <a:pPr>
              <a:lnSpc>
                <a:spcPct val="150000"/>
              </a:lnSpc>
            </a:pPr>
            <a:r>
              <a:rPr kumimoji="1" lang="ja-JP" altLang="en-US" sz="40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それぞれの具象概念は抽象的な契約（仕様）に依存する</a:t>
            </a:r>
          </a:p>
        </p:txBody>
      </p:sp>
    </p:spTree>
    <p:extLst>
      <p:ext uri="{BB962C8B-B14F-4D97-AF65-F5344CB8AC3E}">
        <p14:creationId xmlns:p14="http://schemas.microsoft.com/office/powerpoint/2010/main" val="22266205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500CEA8-F8D6-4B80-99C6-CF58436B6F49}"/>
              </a:ext>
            </a:extLst>
          </p:cNvPr>
          <p:cNvSpPr>
            <a:spLocks noGrp="1"/>
          </p:cNvSpPr>
          <p:nvPr>
            <p:ph type="title"/>
          </p:nvPr>
        </p:nvSpPr>
        <p:spPr/>
        <p:txBody>
          <a:bodyPr/>
          <a:lstStyle/>
          <a:p>
            <a:r>
              <a:rPr kumimoji="1" lang="ja-JP" altLang="en-US"/>
              <a:t>契約の文脈をコントロールする</a:t>
            </a:r>
          </a:p>
        </p:txBody>
      </p:sp>
      <p:sp>
        <p:nvSpPr>
          <p:cNvPr id="38" name="矢印: 右 7">
            <a:extLst>
              <a:ext uri="{FF2B5EF4-FFF2-40B4-BE49-F238E27FC236}">
                <a16:creationId xmlns:a16="http://schemas.microsoft.com/office/drawing/2014/main" id="{82E228DE-903E-40F0-92C3-DACDEEDB3EB1}"/>
              </a:ext>
            </a:extLst>
          </p:cNvPr>
          <p:cNvSpPr/>
          <p:nvPr/>
        </p:nvSpPr>
        <p:spPr>
          <a:xfrm>
            <a:off x="4569056" y="2212625"/>
            <a:ext cx="5310115"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40" name="グループ化 39">
            <a:extLst>
              <a:ext uri="{FF2B5EF4-FFF2-40B4-BE49-F238E27FC236}">
                <a16:creationId xmlns:a16="http://schemas.microsoft.com/office/drawing/2014/main" id="{DA9C8767-71A9-455A-9199-2A945497462B}"/>
              </a:ext>
            </a:extLst>
          </p:cNvPr>
          <p:cNvGrpSpPr/>
          <p:nvPr/>
        </p:nvGrpSpPr>
        <p:grpSpPr>
          <a:xfrm>
            <a:off x="688949" y="1839740"/>
            <a:ext cx="3761879" cy="2499319"/>
            <a:chOff x="316228" y="5558469"/>
            <a:chExt cx="4819877" cy="3742007"/>
          </a:xfrm>
        </p:grpSpPr>
        <p:sp>
          <p:nvSpPr>
            <p:cNvPr id="41" name="正方形/長方形 40">
              <a:extLst>
                <a:ext uri="{FF2B5EF4-FFF2-40B4-BE49-F238E27FC236}">
                  <a16:creationId xmlns:a16="http://schemas.microsoft.com/office/drawing/2014/main" id="{53B9BF3B-1509-4E65-B2D4-1AF740783851}"/>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クライアント</a:t>
              </a:r>
              <a:endParaRPr kumimoji="1" lang="en-US" altLang="ja-JP" sz="36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42" name="テキスト ボックス 41">
              <a:extLst>
                <a:ext uri="{FF2B5EF4-FFF2-40B4-BE49-F238E27FC236}">
                  <a16:creationId xmlns:a16="http://schemas.microsoft.com/office/drawing/2014/main" id="{48E7DC4A-FC88-4DCB-B006-4B9B40B4A7E5}"/>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46" name="矢印: 右 45">
            <a:extLst>
              <a:ext uri="{FF2B5EF4-FFF2-40B4-BE49-F238E27FC236}">
                <a16:creationId xmlns:a16="http://schemas.microsoft.com/office/drawing/2014/main" id="{818EC0A6-8FB1-43B5-9044-BDC6237A26EC}"/>
              </a:ext>
            </a:extLst>
          </p:cNvPr>
          <p:cNvSpPr/>
          <p:nvPr/>
        </p:nvSpPr>
        <p:spPr>
          <a:xfrm>
            <a:off x="4530304" y="3084806"/>
            <a:ext cx="534317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47" name="グループ化 46">
            <a:extLst>
              <a:ext uri="{FF2B5EF4-FFF2-40B4-BE49-F238E27FC236}">
                <a16:creationId xmlns:a16="http://schemas.microsoft.com/office/drawing/2014/main" id="{9B85B22C-3681-455A-A0AC-F1F1F7BF4E8A}"/>
              </a:ext>
            </a:extLst>
          </p:cNvPr>
          <p:cNvGrpSpPr/>
          <p:nvPr/>
        </p:nvGrpSpPr>
        <p:grpSpPr>
          <a:xfrm>
            <a:off x="5504921" y="1708862"/>
            <a:ext cx="3438381" cy="2499319"/>
            <a:chOff x="6498079" y="5399314"/>
            <a:chExt cx="5255202" cy="3570049"/>
          </a:xfrm>
        </p:grpSpPr>
        <p:sp>
          <p:nvSpPr>
            <p:cNvPr id="48" name="思考の吹き出し: 雲形 47">
              <a:extLst>
                <a:ext uri="{FF2B5EF4-FFF2-40B4-BE49-F238E27FC236}">
                  <a16:creationId xmlns:a16="http://schemas.microsoft.com/office/drawing/2014/main" id="{22F6039A-BFE0-4D67-85BC-AD08EFBABBEE}"/>
                </a:ext>
              </a:extLst>
            </p:cNvPr>
            <p:cNvSpPr/>
            <p:nvPr/>
          </p:nvSpPr>
          <p:spPr>
            <a:xfrm>
              <a:off x="6498079" y="5399314"/>
              <a:ext cx="5255202" cy="3570049"/>
            </a:xfrm>
            <a:prstGeom prst="cloudCallout">
              <a:avLst>
                <a:gd name="adj1" fmla="val -1129"/>
                <a:gd name="adj2" fmla="val -6215"/>
              </a:avLst>
            </a:prstGeom>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kumimoji="1" lang="ja-JP" altLang="en-US" sz="2800">
                  <a:latin typeface="M+ 1c light" panose="020B0403020204020204" pitchFamily="50" charset="-128"/>
                  <a:ea typeface="M+ 1c light" panose="020B0403020204020204" pitchFamily="50" charset="-128"/>
                  <a:cs typeface="M+ 1c light" panose="020B0403020204020204" pitchFamily="50" charset="-128"/>
                </a:rPr>
                <a:t>コントラクト</a:t>
              </a:r>
            </a:p>
          </p:txBody>
        </p:sp>
        <p:sp>
          <p:nvSpPr>
            <p:cNvPr id="49" name="テキスト ボックス 48">
              <a:extLst>
                <a:ext uri="{FF2B5EF4-FFF2-40B4-BE49-F238E27FC236}">
                  <a16:creationId xmlns:a16="http://schemas.microsoft.com/office/drawing/2014/main" id="{FDF23357-6EC3-42B8-B8FD-A67FF0A0A077}"/>
                </a:ext>
              </a:extLst>
            </p:cNvPr>
            <p:cNvSpPr txBox="1"/>
            <p:nvPr/>
          </p:nvSpPr>
          <p:spPr>
            <a:xfrm>
              <a:off x="7906528" y="5941104"/>
              <a:ext cx="2319194" cy="571521"/>
            </a:xfrm>
            <a:prstGeom prst="rect">
              <a:avLst/>
            </a:prstGeom>
            <a:noFill/>
          </p:spPr>
          <p:txBody>
            <a:bodyPr wrap="none" rtlCol="0">
              <a:spAutoFit/>
            </a:bodyPr>
            <a:lstStyle/>
            <a:p>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抽象概念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50" name="矢印: 右 7">
            <a:extLst>
              <a:ext uri="{FF2B5EF4-FFF2-40B4-BE49-F238E27FC236}">
                <a16:creationId xmlns:a16="http://schemas.microsoft.com/office/drawing/2014/main" id="{844B543B-16C0-4FD8-A339-119F5F2D0EE1}"/>
              </a:ext>
            </a:extLst>
          </p:cNvPr>
          <p:cNvSpPr/>
          <p:nvPr/>
        </p:nvSpPr>
        <p:spPr>
          <a:xfrm>
            <a:off x="469705" y="1498724"/>
            <a:ext cx="4153342" cy="3193143"/>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sp>
        <p:nvSpPr>
          <p:cNvPr id="51" name="矢印: 右 7">
            <a:extLst>
              <a:ext uri="{FF2B5EF4-FFF2-40B4-BE49-F238E27FC236}">
                <a16:creationId xmlns:a16="http://schemas.microsoft.com/office/drawing/2014/main" id="{B940A21E-D927-467E-A8D3-730F112BB234}"/>
              </a:ext>
            </a:extLst>
          </p:cNvPr>
          <p:cNvSpPr/>
          <p:nvPr/>
        </p:nvSpPr>
        <p:spPr>
          <a:xfrm>
            <a:off x="4827947" y="1498724"/>
            <a:ext cx="8728633" cy="3167206"/>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54" name="グループ化 53">
            <a:extLst>
              <a:ext uri="{FF2B5EF4-FFF2-40B4-BE49-F238E27FC236}">
                <a16:creationId xmlns:a16="http://schemas.microsoft.com/office/drawing/2014/main" id="{CA560844-A9D9-4E23-BE94-2602DAC636EC}"/>
              </a:ext>
            </a:extLst>
          </p:cNvPr>
          <p:cNvGrpSpPr/>
          <p:nvPr/>
        </p:nvGrpSpPr>
        <p:grpSpPr>
          <a:xfrm>
            <a:off x="9998171" y="1839739"/>
            <a:ext cx="3259307" cy="2499319"/>
            <a:chOff x="316228" y="5558469"/>
            <a:chExt cx="4819877" cy="3742007"/>
          </a:xfrm>
        </p:grpSpPr>
        <p:sp>
          <p:nvSpPr>
            <p:cNvPr id="55" name="正方形/長方形 54">
              <a:extLst>
                <a:ext uri="{FF2B5EF4-FFF2-40B4-BE49-F238E27FC236}">
                  <a16:creationId xmlns:a16="http://schemas.microsoft.com/office/drawing/2014/main" id="{1ACA2196-1639-4FE3-8195-A60878C8F9D0}"/>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サーバー</a:t>
              </a:r>
              <a:endParaRPr kumimoji="1" lang="en-US" altLang="ja-JP" sz="36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56" name="テキスト ボックス 55">
              <a:extLst>
                <a:ext uri="{FF2B5EF4-FFF2-40B4-BE49-F238E27FC236}">
                  <a16:creationId xmlns:a16="http://schemas.microsoft.com/office/drawing/2014/main" id="{590A857C-63AE-462E-89AC-D843B178F94F}"/>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grpSp>
        <p:nvGrpSpPr>
          <p:cNvPr id="16" name="グループ化 15">
            <a:extLst>
              <a:ext uri="{FF2B5EF4-FFF2-40B4-BE49-F238E27FC236}">
                <a16:creationId xmlns:a16="http://schemas.microsoft.com/office/drawing/2014/main" id="{C153BBC4-B0EE-4566-AA0D-A5510948C9EF}"/>
              </a:ext>
            </a:extLst>
          </p:cNvPr>
          <p:cNvGrpSpPr/>
          <p:nvPr/>
        </p:nvGrpSpPr>
        <p:grpSpPr>
          <a:xfrm>
            <a:off x="13778809" y="5822295"/>
            <a:ext cx="4396448" cy="3995470"/>
            <a:chOff x="13575324" y="1519959"/>
            <a:chExt cx="4396448" cy="3995470"/>
          </a:xfrm>
        </p:grpSpPr>
        <p:sp>
          <p:nvSpPr>
            <p:cNvPr id="72" name="正方形/長方形 71">
              <a:extLst>
                <a:ext uri="{FF2B5EF4-FFF2-40B4-BE49-F238E27FC236}">
                  <a16:creationId xmlns:a16="http://schemas.microsoft.com/office/drawing/2014/main" id="{4A32C127-D4AB-4CC8-844B-57205C1A4DD4}"/>
                </a:ext>
              </a:extLst>
            </p:cNvPr>
            <p:cNvSpPr/>
            <p:nvPr/>
          </p:nvSpPr>
          <p:spPr>
            <a:xfrm>
              <a:off x="13575324" y="1519959"/>
              <a:ext cx="4396448" cy="39954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 1c light" panose="020B0403020203020207" pitchFamily="50" charset="-128"/>
                <a:ea typeface="M+ 1c light" panose="020B0403020203020207" pitchFamily="50" charset="-128"/>
                <a:cs typeface="M+ 1c light" panose="020B0403020203020207" pitchFamily="50" charset="-128"/>
              </a:endParaRPr>
            </a:p>
          </p:txBody>
        </p:sp>
        <p:sp>
          <p:nvSpPr>
            <p:cNvPr id="73" name="テキスト ボックス 72">
              <a:extLst>
                <a:ext uri="{FF2B5EF4-FFF2-40B4-BE49-F238E27FC236}">
                  <a16:creationId xmlns:a16="http://schemas.microsoft.com/office/drawing/2014/main" id="{E8E3A7E3-1E11-4ECD-82D5-440E82266F33}"/>
                </a:ext>
              </a:extLst>
            </p:cNvPr>
            <p:cNvSpPr txBox="1"/>
            <p:nvPr/>
          </p:nvSpPr>
          <p:spPr>
            <a:xfrm>
              <a:off x="13827551" y="1751982"/>
              <a:ext cx="1107996"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凡例</a:t>
              </a:r>
            </a:p>
          </p:txBody>
        </p:sp>
        <p:grpSp>
          <p:nvGrpSpPr>
            <p:cNvPr id="74" name="グループ化 73">
              <a:extLst>
                <a:ext uri="{FF2B5EF4-FFF2-40B4-BE49-F238E27FC236}">
                  <a16:creationId xmlns:a16="http://schemas.microsoft.com/office/drawing/2014/main" id="{2F4B9F45-8485-4666-AB62-C6C12D048C7B}"/>
                </a:ext>
              </a:extLst>
            </p:cNvPr>
            <p:cNvGrpSpPr/>
            <p:nvPr/>
          </p:nvGrpSpPr>
          <p:grpSpPr>
            <a:xfrm>
              <a:off x="14009868" y="2573174"/>
              <a:ext cx="3517704" cy="1653724"/>
              <a:chOff x="13636780" y="1318570"/>
              <a:chExt cx="3517704" cy="1653724"/>
            </a:xfrm>
          </p:grpSpPr>
          <p:grpSp>
            <p:nvGrpSpPr>
              <p:cNvPr id="75" name="グループ化 74">
                <a:extLst>
                  <a:ext uri="{FF2B5EF4-FFF2-40B4-BE49-F238E27FC236}">
                    <a16:creationId xmlns:a16="http://schemas.microsoft.com/office/drawing/2014/main" id="{6C337EF7-40AC-4974-94F8-1BA5EDEA2E02}"/>
                  </a:ext>
                </a:extLst>
              </p:cNvPr>
              <p:cNvGrpSpPr/>
              <p:nvPr/>
            </p:nvGrpSpPr>
            <p:grpSpPr>
              <a:xfrm>
                <a:off x="13636780" y="1318570"/>
                <a:ext cx="3517704" cy="770016"/>
                <a:chOff x="13636780" y="1318570"/>
                <a:chExt cx="3517704" cy="770016"/>
              </a:xfrm>
            </p:grpSpPr>
            <p:sp>
              <p:nvSpPr>
                <p:cNvPr id="79" name="矢印: 右 7">
                  <a:extLst>
                    <a:ext uri="{FF2B5EF4-FFF2-40B4-BE49-F238E27FC236}">
                      <a16:creationId xmlns:a16="http://schemas.microsoft.com/office/drawing/2014/main" id="{070AFC67-EF81-4B7D-8308-C6F34D78E4ED}"/>
                    </a:ext>
                  </a:extLst>
                </p:cNvPr>
                <p:cNvSpPr/>
                <p:nvPr/>
              </p:nvSpPr>
              <p:spPr>
                <a:xfrm>
                  <a:off x="13636780" y="1318570"/>
                  <a:ext cx="1024714"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80" name="テキスト ボックス 79">
                  <a:extLst>
                    <a:ext uri="{FF2B5EF4-FFF2-40B4-BE49-F238E27FC236}">
                      <a16:creationId xmlns:a16="http://schemas.microsoft.com/office/drawing/2014/main" id="{C12F1C04-7CD6-4097-B152-CF2715E02AED}"/>
                    </a:ext>
                  </a:extLst>
                </p:cNvPr>
                <p:cNvSpPr txBox="1"/>
                <p:nvPr/>
              </p:nvSpPr>
              <p:spPr>
                <a:xfrm>
                  <a:off x="14661494" y="1379844"/>
                  <a:ext cx="2492990"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制御の流れ</a:t>
                  </a:r>
                </a:p>
              </p:txBody>
            </p:sp>
          </p:grpSp>
          <p:grpSp>
            <p:nvGrpSpPr>
              <p:cNvPr id="76" name="グループ化 75">
                <a:extLst>
                  <a:ext uri="{FF2B5EF4-FFF2-40B4-BE49-F238E27FC236}">
                    <a16:creationId xmlns:a16="http://schemas.microsoft.com/office/drawing/2014/main" id="{C7A253A5-EF7E-449B-83CA-C439757482A2}"/>
                  </a:ext>
                </a:extLst>
              </p:cNvPr>
              <p:cNvGrpSpPr/>
              <p:nvPr/>
            </p:nvGrpSpPr>
            <p:grpSpPr>
              <a:xfrm>
                <a:off x="13636780" y="2202278"/>
                <a:ext cx="3056039" cy="770016"/>
                <a:chOff x="13636780" y="1318570"/>
                <a:chExt cx="3056039" cy="770016"/>
              </a:xfrm>
            </p:grpSpPr>
            <p:sp>
              <p:nvSpPr>
                <p:cNvPr id="77" name="矢印: 右 76">
                  <a:extLst>
                    <a:ext uri="{FF2B5EF4-FFF2-40B4-BE49-F238E27FC236}">
                      <a16:creationId xmlns:a16="http://schemas.microsoft.com/office/drawing/2014/main" id="{E6EE6326-8273-4E52-8041-10562E8401DB}"/>
                    </a:ext>
                  </a:extLst>
                </p:cNvPr>
                <p:cNvSpPr/>
                <p:nvPr/>
              </p:nvSpPr>
              <p:spPr>
                <a:xfrm>
                  <a:off x="13636780" y="1318570"/>
                  <a:ext cx="1024714"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78" name="テキスト ボックス 77">
                  <a:extLst>
                    <a:ext uri="{FF2B5EF4-FFF2-40B4-BE49-F238E27FC236}">
                      <a16:creationId xmlns:a16="http://schemas.microsoft.com/office/drawing/2014/main" id="{B767AFF7-2BAF-4A56-888F-870BB37B623B}"/>
                    </a:ext>
                  </a:extLst>
                </p:cNvPr>
                <p:cNvSpPr txBox="1"/>
                <p:nvPr/>
              </p:nvSpPr>
              <p:spPr>
                <a:xfrm>
                  <a:off x="14661494" y="1379844"/>
                  <a:ext cx="2031325"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依存方向</a:t>
                  </a:r>
                </a:p>
              </p:txBody>
            </p:sp>
          </p:grpSp>
        </p:grpSp>
        <p:grpSp>
          <p:nvGrpSpPr>
            <p:cNvPr id="6" name="グループ化 5">
              <a:extLst>
                <a:ext uri="{FF2B5EF4-FFF2-40B4-BE49-F238E27FC236}">
                  <a16:creationId xmlns:a16="http://schemas.microsoft.com/office/drawing/2014/main" id="{2CCA0D7B-EBA7-4A3D-B36D-8A3C16F8C6B7}"/>
                </a:ext>
              </a:extLst>
            </p:cNvPr>
            <p:cNvGrpSpPr/>
            <p:nvPr/>
          </p:nvGrpSpPr>
          <p:grpSpPr>
            <a:xfrm>
              <a:off x="14082046" y="4478525"/>
              <a:ext cx="2060532" cy="646331"/>
              <a:chOff x="13708958" y="1379844"/>
              <a:chExt cx="2060532" cy="646331"/>
            </a:xfrm>
          </p:grpSpPr>
          <p:sp>
            <p:nvSpPr>
              <p:cNvPr id="10" name="矢印: 右 7">
                <a:extLst>
                  <a:ext uri="{FF2B5EF4-FFF2-40B4-BE49-F238E27FC236}">
                    <a16:creationId xmlns:a16="http://schemas.microsoft.com/office/drawing/2014/main" id="{F68EA0E3-42E0-46E0-9581-223482DAEEFE}"/>
                  </a:ext>
                </a:extLst>
              </p:cNvPr>
              <p:cNvSpPr/>
              <p:nvPr/>
            </p:nvSpPr>
            <p:spPr>
              <a:xfrm>
                <a:off x="13708958" y="1451819"/>
                <a:ext cx="880358" cy="502379"/>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1" name="テキスト ボックス 10">
                <a:extLst>
                  <a:ext uri="{FF2B5EF4-FFF2-40B4-BE49-F238E27FC236}">
                    <a16:creationId xmlns:a16="http://schemas.microsoft.com/office/drawing/2014/main" id="{CB0DBBF9-C4D1-4509-AB8D-98CFCD58EEBE}"/>
                  </a:ext>
                </a:extLst>
              </p:cNvPr>
              <p:cNvSpPr txBox="1"/>
              <p:nvPr/>
            </p:nvSpPr>
            <p:spPr>
              <a:xfrm>
                <a:off x="14661494" y="1379844"/>
                <a:ext cx="1107996"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文脈</a:t>
                </a:r>
              </a:p>
            </p:txBody>
          </p:sp>
        </p:grpSp>
      </p:grpSp>
    </p:spTree>
    <p:extLst>
      <p:ext uri="{BB962C8B-B14F-4D97-AF65-F5344CB8AC3E}">
        <p14:creationId xmlns:p14="http://schemas.microsoft.com/office/powerpoint/2010/main" val="41167652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500CEA8-F8D6-4B80-99C6-CF58436B6F49}"/>
              </a:ext>
            </a:extLst>
          </p:cNvPr>
          <p:cNvSpPr>
            <a:spLocks noGrp="1"/>
          </p:cNvSpPr>
          <p:nvPr>
            <p:ph type="title"/>
          </p:nvPr>
        </p:nvSpPr>
        <p:spPr/>
        <p:txBody>
          <a:bodyPr/>
          <a:lstStyle/>
          <a:p>
            <a:r>
              <a:rPr kumimoji="1" lang="ja-JP" altLang="en-US"/>
              <a:t>契約の文脈をコントロールする</a:t>
            </a:r>
          </a:p>
        </p:txBody>
      </p:sp>
      <p:sp>
        <p:nvSpPr>
          <p:cNvPr id="38" name="矢印: 右 7">
            <a:extLst>
              <a:ext uri="{FF2B5EF4-FFF2-40B4-BE49-F238E27FC236}">
                <a16:creationId xmlns:a16="http://schemas.microsoft.com/office/drawing/2014/main" id="{82E228DE-903E-40F0-92C3-DACDEEDB3EB1}"/>
              </a:ext>
            </a:extLst>
          </p:cNvPr>
          <p:cNvSpPr/>
          <p:nvPr/>
        </p:nvSpPr>
        <p:spPr>
          <a:xfrm>
            <a:off x="4569056" y="2212625"/>
            <a:ext cx="5310115"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40" name="グループ化 39">
            <a:extLst>
              <a:ext uri="{FF2B5EF4-FFF2-40B4-BE49-F238E27FC236}">
                <a16:creationId xmlns:a16="http://schemas.microsoft.com/office/drawing/2014/main" id="{DA9C8767-71A9-455A-9199-2A945497462B}"/>
              </a:ext>
            </a:extLst>
          </p:cNvPr>
          <p:cNvGrpSpPr/>
          <p:nvPr/>
        </p:nvGrpSpPr>
        <p:grpSpPr>
          <a:xfrm>
            <a:off x="688949" y="1839740"/>
            <a:ext cx="3761879" cy="2499319"/>
            <a:chOff x="316228" y="5558469"/>
            <a:chExt cx="4819877" cy="3742007"/>
          </a:xfrm>
        </p:grpSpPr>
        <p:sp>
          <p:nvSpPr>
            <p:cNvPr id="41" name="正方形/長方形 40">
              <a:extLst>
                <a:ext uri="{FF2B5EF4-FFF2-40B4-BE49-F238E27FC236}">
                  <a16:creationId xmlns:a16="http://schemas.microsoft.com/office/drawing/2014/main" id="{53B9BF3B-1509-4E65-B2D4-1AF740783851}"/>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クライアント</a:t>
              </a:r>
              <a:endParaRPr kumimoji="1" lang="en-US" altLang="ja-JP" sz="36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42" name="テキスト ボックス 41">
              <a:extLst>
                <a:ext uri="{FF2B5EF4-FFF2-40B4-BE49-F238E27FC236}">
                  <a16:creationId xmlns:a16="http://schemas.microsoft.com/office/drawing/2014/main" id="{48E7DC4A-FC88-4DCB-B006-4B9B40B4A7E5}"/>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46" name="矢印: 右 45">
            <a:extLst>
              <a:ext uri="{FF2B5EF4-FFF2-40B4-BE49-F238E27FC236}">
                <a16:creationId xmlns:a16="http://schemas.microsoft.com/office/drawing/2014/main" id="{818EC0A6-8FB1-43B5-9044-BDC6237A26EC}"/>
              </a:ext>
            </a:extLst>
          </p:cNvPr>
          <p:cNvSpPr/>
          <p:nvPr/>
        </p:nvSpPr>
        <p:spPr>
          <a:xfrm>
            <a:off x="4530304" y="3084806"/>
            <a:ext cx="534317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47" name="グループ化 46">
            <a:extLst>
              <a:ext uri="{FF2B5EF4-FFF2-40B4-BE49-F238E27FC236}">
                <a16:creationId xmlns:a16="http://schemas.microsoft.com/office/drawing/2014/main" id="{9B85B22C-3681-455A-A0AC-F1F1F7BF4E8A}"/>
              </a:ext>
            </a:extLst>
          </p:cNvPr>
          <p:cNvGrpSpPr/>
          <p:nvPr/>
        </p:nvGrpSpPr>
        <p:grpSpPr>
          <a:xfrm>
            <a:off x="5504921" y="1708862"/>
            <a:ext cx="3438381" cy="2499319"/>
            <a:chOff x="6498079" y="5399314"/>
            <a:chExt cx="5255202" cy="3570049"/>
          </a:xfrm>
        </p:grpSpPr>
        <p:sp>
          <p:nvSpPr>
            <p:cNvPr id="48" name="思考の吹き出し: 雲形 47">
              <a:extLst>
                <a:ext uri="{FF2B5EF4-FFF2-40B4-BE49-F238E27FC236}">
                  <a16:creationId xmlns:a16="http://schemas.microsoft.com/office/drawing/2014/main" id="{22F6039A-BFE0-4D67-85BC-AD08EFBABBEE}"/>
                </a:ext>
              </a:extLst>
            </p:cNvPr>
            <p:cNvSpPr/>
            <p:nvPr/>
          </p:nvSpPr>
          <p:spPr>
            <a:xfrm>
              <a:off x="6498079" y="5399314"/>
              <a:ext cx="5255202" cy="3570049"/>
            </a:xfrm>
            <a:prstGeom prst="cloudCallout">
              <a:avLst>
                <a:gd name="adj1" fmla="val -1129"/>
                <a:gd name="adj2" fmla="val -6215"/>
              </a:avLst>
            </a:prstGeom>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kumimoji="1" lang="ja-JP" altLang="en-US" sz="2800">
                  <a:latin typeface="M+ 1c light" panose="020B0403020204020204" pitchFamily="50" charset="-128"/>
                  <a:ea typeface="M+ 1c light" panose="020B0403020204020204" pitchFamily="50" charset="-128"/>
                  <a:cs typeface="M+ 1c light" panose="020B0403020204020204" pitchFamily="50" charset="-128"/>
                </a:rPr>
                <a:t>コントラクト</a:t>
              </a:r>
            </a:p>
          </p:txBody>
        </p:sp>
        <p:sp>
          <p:nvSpPr>
            <p:cNvPr id="49" name="テキスト ボックス 48">
              <a:extLst>
                <a:ext uri="{FF2B5EF4-FFF2-40B4-BE49-F238E27FC236}">
                  <a16:creationId xmlns:a16="http://schemas.microsoft.com/office/drawing/2014/main" id="{FDF23357-6EC3-42B8-B8FD-A67FF0A0A077}"/>
                </a:ext>
              </a:extLst>
            </p:cNvPr>
            <p:cNvSpPr txBox="1"/>
            <p:nvPr/>
          </p:nvSpPr>
          <p:spPr>
            <a:xfrm>
              <a:off x="7906528" y="5941104"/>
              <a:ext cx="2319194" cy="571521"/>
            </a:xfrm>
            <a:prstGeom prst="rect">
              <a:avLst/>
            </a:prstGeom>
            <a:noFill/>
          </p:spPr>
          <p:txBody>
            <a:bodyPr wrap="none" rtlCol="0">
              <a:spAutoFit/>
            </a:bodyPr>
            <a:lstStyle/>
            <a:p>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抽象概念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50" name="矢印: 右 7">
            <a:extLst>
              <a:ext uri="{FF2B5EF4-FFF2-40B4-BE49-F238E27FC236}">
                <a16:creationId xmlns:a16="http://schemas.microsoft.com/office/drawing/2014/main" id="{844B543B-16C0-4FD8-A339-119F5F2D0EE1}"/>
              </a:ext>
            </a:extLst>
          </p:cNvPr>
          <p:cNvSpPr/>
          <p:nvPr/>
        </p:nvSpPr>
        <p:spPr>
          <a:xfrm>
            <a:off x="469705" y="1498724"/>
            <a:ext cx="4153342" cy="3193143"/>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sp>
        <p:nvSpPr>
          <p:cNvPr id="51" name="矢印: 右 7">
            <a:extLst>
              <a:ext uri="{FF2B5EF4-FFF2-40B4-BE49-F238E27FC236}">
                <a16:creationId xmlns:a16="http://schemas.microsoft.com/office/drawing/2014/main" id="{B940A21E-D927-467E-A8D3-730F112BB234}"/>
              </a:ext>
            </a:extLst>
          </p:cNvPr>
          <p:cNvSpPr/>
          <p:nvPr/>
        </p:nvSpPr>
        <p:spPr>
          <a:xfrm>
            <a:off x="4827947" y="1498724"/>
            <a:ext cx="8728633" cy="3167206"/>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54" name="グループ化 53">
            <a:extLst>
              <a:ext uri="{FF2B5EF4-FFF2-40B4-BE49-F238E27FC236}">
                <a16:creationId xmlns:a16="http://schemas.microsoft.com/office/drawing/2014/main" id="{CA560844-A9D9-4E23-BE94-2602DAC636EC}"/>
              </a:ext>
            </a:extLst>
          </p:cNvPr>
          <p:cNvGrpSpPr/>
          <p:nvPr/>
        </p:nvGrpSpPr>
        <p:grpSpPr>
          <a:xfrm>
            <a:off x="9998171" y="1839739"/>
            <a:ext cx="3259307" cy="2499319"/>
            <a:chOff x="316228" y="5558469"/>
            <a:chExt cx="4819877" cy="3742007"/>
          </a:xfrm>
        </p:grpSpPr>
        <p:sp>
          <p:nvSpPr>
            <p:cNvPr id="55" name="正方形/長方形 54">
              <a:extLst>
                <a:ext uri="{FF2B5EF4-FFF2-40B4-BE49-F238E27FC236}">
                  <a16:creationId xmlns:a16="http://schemas.microsoft.com/office/drawing/2014/main" id="{1ACA2196-1639-4FE3-8195-A60878C8F9D0}"/>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サーバー</a:t>
              </a:r>
              <a:endParaRPr kumimoji="1" lang="en-US" altLang="ja-JP" sz="36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56" name="テキスト ボックス 55">
              <a:extLst>
                <a:ext uri="{FF2B5EF4-FFF2-40B4-BE49-F238E27FC236}">
                  <a16:creationId xmlns:a16="http://schemas.microsoft.com/office/drawing/2014/main" id="{590A857C-63AE-462E-89AC-D843B178F94F}"/>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81" name="矢印: 右 7">
            <a:extLst>
              <a:ext uri="{FF2B5EF4-FFF2-40B4-BE49-F238E27FC236}">
                <a16:creationId xmlns:a16="http://schemas.microsoft.com/office/drawing/2014/main" id="{1A8EE19C-7A65-4B72-8EFC-0DF70B55F358}"/>
              </a:ext>
            </a:extLst>
          </p:cNvPr>
          <p:cNvSpPr/>
          <p:nvPr/>
        </p:nvSpPr>
        <p:spPr>
          <a:xfrm>
            <a:off x="4569055" y="5759127"/>
            <a:ext cx="5310115"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82" name="グループ化 81">
            <a:extLst>
              <a:ext uri="{FF2B5EF4-FFF2-40B4-BE49-F238E27FC236}">
                <a16:creationId xmlns:a16="http://schemas.microsoft.com/office/drawing/2014/main" id="{610D2168-CCD8-43E7-B880-215A29174A2B}"/>
              </a:ext>
            </a:extLst>
          </p:cNvPr>
          <p:cNvGrpSpPr/>
          <p:nvPr/>
        </p:nvGrpSpPr>
        <p:grpSpPr>
          <a:xfrm>
            <a:off x="688948" y="5386242"/>
            <a:ext cx="3761879" cy="2499319"/>
            <a:chOff x="316228" y="5558469"/>
            <a:chExt cx="4819877" cy="3742007"/>
          </a:xfrm>
        </p:grpSpPr>
        <p:sp>
          <p:nvSpPr>
            <p:cNvPr id="83" name="正方形/長方形 82">
              <a:extLst>
                <a:ext uri="{FF2B5EF4-FFF2-40B4-BE49-F238E27FC236}">
                  <a16:creationId xmlns:a16="http://schemas.microsoft.com/office/drawing/2014/main" id="{55890363-E900-417C-8EB9-AC9EB27B3A19}"/>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クライアント</a:t>
              </a:r>
              <a:endParaRPr kumimoji="1" lang="en-US" altLang="ja-JP" sz="36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84" name="テキスト ボックス 83">
              <a:extLst>
                <a:ext uri="{FF2B5EF4-FFF2-40B4-BE49-F238E27FC236}">
                  <a16:creationId xmlns:a16="http://schemas.microsoft.com/office/drawing/2014/main" id="{7B039F3B-CECA-4FDF-894C-A5F1DC79CB20}"/>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85" name="矢印: 左 84">
            <a:extLst>
              <a:ext uri="{FF2B5EF4-FFF2-40B4-BE49-F238E27FC236}">
                <a16:creationId xmlns:a16="http://schemas.microsoft.com/office/drawing/2014/main" id="{2C616966-EE05-4603-BDF1-34160075CC95}"/>
              </a:ext>
            </a:extLst>
          </p:cNvPr>
          <p:cNvSpPr/>
          <p:nvPr/>
        </p:nvSpPr>
        <p:spPr>
          <a:xfrm>
            <a:off x="4530303" y="6631308"/>
            <a:ext cx="5343173" cy="770016"/>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86" name="グループ化 85">
            <a:extLst>
              <a:ext uri="{FF2B5EF4-FFF2-40B4-BE49-F238E27FC236}">
                <a16:creationId xmlns:a16="http://schemas.microsoft.com/office/drawing/2014/main" id="{8D52D5D9-A5A9-4599-A5E9-3C8AA3F3ACBB}"/>
              </a:ext>
            </a:extLst>
          </p:cNvPr>
          <p:cNvGrpSpPr/>
          <p:nvPr/>
        </p:nvGrpSpPr>
        <p:grpSpPr>
          <a:xfrm>
            <a:off x="5320949" y="5400081"/>
            <a:ext cx="3761879" cy="2499319"/>
            <a:chOff x="6498079" y="5399314"/>
            <a:chExt cx="5255202" cy="3570049"/>
          </a:xfrm>
        </p:grpSpPr>
        <p:sp>
          <p:nvSpPr>
            <p:cNvPr id="87" name="思考の吹き出し: 雲形 86">
              <a:extLst>
                <a:ext uri="{FF2B5EF4-FFF2-40B4-BE49-F238E27FC236}">
                  <a16:creationId xmlns:a16="http://schemas.microsoft.com/office/drawing/2014/main" id="{FFB45AA9-8A5A-4DB4-B5F9-F13272B99639}"/>
                </a:ext>
              </a:extLst>
            </p:cNvPr>
            <p:cNvSpPr/>
            <p:nvPr/>
          </p:nvSpPr>
          <p:spPr>
            <a:xfrm>
              <a:off x="6498079" y="5399314"/>
              <a:ext cx="5255202" cy="3570049"/>
            </a:xfrm>
            <a:prstGeom prst="cloudCallout">
              <a:avLst>
                <a:gd name="adj1" fmla="val -1129"/>
                <a:gd name="adj2" fmla="val -6215"/>
              </a:avLst>
            </a:prstGeom>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kumimoji="1" lang="ja-JP" altLang="en-US" sz="3200">
                  <a:latin typeface="M+ 1c light" panose="020B0403020204020204" pitchFamily="50" charset="-128"/>
                  <a:ea typeface="M+ 1c light" panose="020B0403020204020204" pitchFamily="50" charset="-128"/>
                  <a:cs typeface="M+ 1c light" panose="020B0403020204020204" pitchFamily="50" charset="-128"/>
                </a:rPr>
                <a:t>コントラクト</a:t>
              </a:r>
            </a:p>
          </p:txBody>
        </p:sp>
        <p:sp>
          <p:nvSpPr>
            <p:cNvPr id="88" name="テキスト ボックス 87">
              <a:extLst>
                <a:ext uri="{FF2B5EF4-FFF2-40B4-BE49-F238E27FC236}">
                  <a16:creationId xmlns:a16="http://schemas.microsoft.com/office/drawing/2014/main" id="{2C706BC0-2252-438E-B160-12D0EE70DBB8}"/>
                </a:ext>
              </a:extLst>
            </p:cNvPr>
            <p:cNvSpPr txBox="1"/>
            <p:nvPr/>
          </p:nvSpPr>
          <p:spPr>
            <a:xfrm>
              <a:off x="7906528" y="5941104"/>
              <a:ext cx="1888051" cy="447337"/>
            </a:xfrm>
            <a:prstGeom prst="rect">
              <a:avLst/>
            </a:prstGeom>
            <a:noFill/>
          </p:spPr>
          <p:txBody>
            <a:bodyPr wrap="none" rtlCol="0">
              <a:spAutoFit/>
            </a:bodyPr>
            <a:lstStyle/>
            <a:p>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抽象概念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89" name="矢印: 右 7">
            <a:extLst>
              <a:ext uri="{FF2B5EF4-FFF2-40B4-BE49-F238E27FC236}">
                <a16:creationId xmlns:a16="http://schemas.microsoft.com/office/drawing/2014/main" id="{D491651D-E0A1-4842-B09B-E87CA83E6409}"/>
              </a:ext>
            </a:extLst>
          </p:cNvPr>
          <p:cNvSpPr/>
          <p:nvPr/>
        </p:nvSpPr>
        <p:spPr>
          <a:xfrm>
            <a:off x="469703" y="5045226"/>
            <a:ext cx="8827771" cy="3193143"/>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sp>
        <p:nvSpPr>
          <p:cNvPr id="90" name="矢印: 右 7">
            <a:extLst>
              <a:ext uri="{FF2B5EF4-FFF2-40B4-BE49-F238E27FC236}">
                <a16:creationId xmlns:a16="http://schemas.microsoft.com/office/drawing/2014/main" id="{5F17B0FE-8286-4967-9B90-0112FC6B3499}"/>
              </a:ext>
            </a:extLst>
          </p:cNvPr>
          <p:cNvSpPr/>
          <p:nvPr/>
        </p:nvSpPr>
        <p:spPr>
          <a:xfrm>
            <a:off x="9403237" y="5045226"/>
            <a:ext cx="4153342" cy="3167206"/>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91" name="グループ化 90">
            <a:extLst>
              <a:ext uri="{FF2B5EF4-FFF2-40B4-BE49-F238E27FC236}">
                <a16:creationId xmlns:a16="http://schemas.microsoft.com/office/drawing/2014/main" id="{370045DB-7248-4832-ADCB-BD924EEA2536}"/>
              </a:ext>
            </a:extLst>
          </p:cNvPr>
          <p:cNvGrpSpPr/>
          <p:nvPr/>
        </p:nvGrpSpPr>
        <p:grpSpPr>
          <a:xfrm>
            <a:off x="9998170" y="5386241"/>
            <a:ext cx="3259307" cy="2499319"/>
            <a:chOff x="316228" y="5558469"/>
            <a:chExt cx="4819877" cy="3742007"/>
          </a:xfrm>
        </p:grpSpPr>
        <p:sp>
          <p:nvSpPr>
            <p:cNvPr id="92" name="正方形/長方形 91">
              <a:extLst>
                <a:ext uri="{FF2B5EF4-FFF2-40B4-BE49-F238E27FC236}">
                  <a16:creationId xmlns:a16="http://schemas.microsoft.com/office/drawing/2014/main" id="{0E82B773-C589-4161-ACFF-E064E796CC6C}"/>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サーバー</a:t>
              </a:r>
              <a:endParaRPr kumimoji="1" lang="en-US" altLang="ja-JP" sz="36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93" name="テキスト ボックス 92">
              <a:extLst>
                <a:ext uri="{FF2B5EF4-FFF2-40B4-BE49-F238E27FC236}">
                  <a16:creationId xmlns:a16="http://schemas.microsoft.com/office/drawing/2014/main" id="{FCFD359F-D8FA-433F-9F6E-94AF3BB06BB8}"/>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grpSp>
        <p:nvGrpSpPr>
          <p:cNvPr id="16" name="グループ化 15">
            <a:extLst>
              <a:ext uri="{FF2B5EF4-FFF2-40B4-BE49-F238E27FC236}">
                <a16:creationId xmlns:a16="http://schemas.microsoft.com/office/drawing/2014/main" id="{C153BBC4-B0EE-4566-AA0D-A5510948C9EF}"/>
              </a:ext>
            </a:extLst>
          </p:cNvPr>
          <p:cNvGrpSpPr/>
          <p:nvPr/>
        </p:nvGrpSpPr>
        <p:grpSpPr>
          <a:xfrm>
            <a:off x="13778809" y="5822295"/>
            <a:ext cx="4396448" cy="3995470"/>
            <a:chOff x="13575324" y="1519959"/>
            <a:chExt cx="4396448" cy="3995470"/>
          </a:xfrm>
        </p:grpSpPr>
        <p:sp>
          <p:nvSpPr>
            <p:cNvPr id="72" name="正方形/長方形 71">
              <a:extLst>
                <a:ext uri="{FF2B5EF4-FFF2-40B4-BE49-F238E27FC236}">
                  <a16:creationId xmlns:a16="http://schemas.microsoft.com/office/drawing/2014/main" id="{4A32C127-D4AB-4CC8-844B-57205C1A4DD4}"/>
                </a:ext>
              </a:extLst>
            </p:cNvPr>
            <p:cNvSpPr/>
            <p:nvPr/>
          </p:nvSpPr>
          <p:spPr>
            <a:xfrm>
              <a:off x="13575324" y="1519959"/>
              <a:ext cx="4396448" cy="39954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 1c light" panose="020B0403020203020207" pitchFamily="50" charset="-128"/>
                <a:ea typeface="M+ 1c light" panose="020B0403020203020207" pitchFamily="50" charset="-128"/>
                <a:cs typeface="M+ 1c light" panose="020B0403020203020207" pitchFamily="50" charset="-128"/>
              </a:endParaRPr>
            </a:p>
          </p:txBody>
        </p:sp>
        <p:sp>
          <p:nvSpPr>
            <p:cNvPr id="73" name="テキスト ボックス 72">
              <a:extLst>
                <a:ext uri="{FF2B5EF4-FFF2-40B4-BE49-F238E27FC236}">
                  <a16:creationId xmlns:a16="http://schemas.microsoft.com/office/drawing/2014/main" id="{E8E3A7E3-1E11-4ECD-82D5-440E82266F33}"/>
                </a:ext>
              </a:extLst>
            </p:cNvPr>
            <p:cNvSpPr txBox="1"/>
            <p:nvPr/>
          </p:nvSpPr>
          <p:spPr>
            <a:xfrm>
              <a:off x="13827551" y="1751982"/>
              <a:ext cx="1107996"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凡例</a:t>
              </a:r>
            </a:p>
          </p:txBody>
        </p:sp>
        <p:grpSp>
          <p:nvGrpSpPr>
            <p:cNvPr id="74" name="グループ化 73">
              <a:extLst>
                <a:ext uri="{FF2B5EF4-FFF2-40B4-BE49-F238E27FC236}">
                  <a16:creationId xmlns:a16="http://schemas.microsoft.com/office/drawing/2014/main" id="{2F4B9F45-8485-4666-AB62-C6C12D048C7B}"/>
                </a:ext>
              </a:extLst>
            </p:cNvPr>
            <p:cNvGrpSpPr/>
            <p:nvPr/>
          </p:nvGrpSpPr>
          <p:grpSpPr>
            <a:xfrm>
              <a:off x="14009868" y="2573174"/>
              <a:ext cx="3517704" cy="1653724"/>
              <a:chOff x="13636780" y="1318570"/>
              <a:chExt cx="3517704" cy="1653724"/>
            </a:xfrm>
          </p:grpSpPr>
          <p:grpSp>
            <p:nvGrpSpPr>
              <p:cNvPr id="75" name="グループ化 74">
                <a:extLst>
                  <a:ext uri="{FF2B5EF4-FFF2-40B4-BE49-F238E27FC236}">
                    <a16:creationId xmlns:a16="http://schemas.microsoft.com/office/drawing/2014/main" id="{6C337EF7-40AC-4974-94F8-1BA5EDEA2E02}"/>
                  </a:ext>
                </a:extLst>
              </p:cNvPr>
              <p:cNvGrpSpPr/>
              <p:nvPr/>
            </p:nvGrpSpPr>
            <p:grpSpPr>
              <a:xfrm>
                <a:off x="13636780" y="1318570"/>
                <a:ext cx="3517704" cy="770016"/>
                <a:chOff x="13636780" y="1318570"/>
                <a:chExt cx="3517704" cy="770016"/>
              </a:xfrm>
            </p:grpSpPr>
            <p:sp>
              <p:nvSpPr>
                <p:cNvPr id="79" name="矢印: 右 7">
                  <a:extLst>
                    <a:ext uri="{FF2B5EF4-FFF2-40B4-BE49-F238E27FC236}">
                      <a16:creationId xmlns:a16="http://schemas.microsoft.com/office/drawing/2014/main" id="{070AFC67-EF81-4B7D-8308-C6F34D78E4ED}"/>
                    </a:ext>
                  </a:extLst>
                </p:cNvPr>
                <p:cNvSpPr/>
                <p:nvPr/>
              </p:nvSpPr>
              <p:spPr>
                <a:xfrm>
                  <a:off x="13636780" y="1318570"/>
                  <a:ext cx="1024714"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80" name="テキスト ボックス 79">
                  <a:extLst>
                    <a:ext uri="{FF2B5EF4-FFF2-40B4-BE49-F238E27FC236}">
                      <a16:creationId xmlns:a16="http://schemas.microsoft.com/office/drawing/2014/main" id="{C12F1C04-7CD6-4097-B152-CF2715E02AED}"/>
                    </a:ext>
                  </a:extLst>
                </p:cNvPr>
                <p:cNvSpPr txBox="1"/>
                <p:nvPr/>
              </p:nvSpPr>
              <p:spPr>
                <a:xfrm>
                  <a:off x="14661494" y="1379844"/>
                  <a:ext cx="2492990"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制御の流れ</a:t>
                  </a:r>
                </a:p>
              </p:txBody>
            </p:sp>
          </p:grpSp>
          <p:grpSp>
            <p:nvGrpSpPr>
              <p:cNvPr id="76" name="グループ化 75">
                <a:extLst>
                  <a:ext uri="{FF2B5EF4-FFF2-40B4-BE49-F238E27FC236}">
                    <a16:creationId xmlns:a16="http://schemas.microsoft.com/office/drawing/2014/main" id="{C7A253A5-EF7E-449B-83CA-C439757482A2}"/>
                  </a:ext>
                </a:extLst>
              </p:cNvPr>
              <p:cNvGrpSpPr/>
              <p:nvPr/>
            </p:nvGrpSpPr>
            <p:grpSpPr>
              <a:xfrm>
                <a:off x="13636780" y="2202278"/>
                <a:ext cx="3056039" cy="770016"/>
                <a:chOff x="13636780" y="1318570"/>
                <a:chExt cx="3056039" cy="770016"/>
              </a:xfrm>
            </p:grpSpPr>
            <p:sp>
              <p:nvSpPr>
                <p:cNvPr id="77" name="矢印: 右 76">
                  <a:extLst>
                    <a:ext uri="{FF2B5EF4-FFF2-40B4-BE49-F238E27FC236}">
                      <a16:creationId xmlns:a16="http://schemas.microsoft.com/office/drawing/2014/main" id="{E6EE6326-8273-4E52-8041-10562E8401DB}"/>
                    </a:ext>
                  </a:extLst>
                </p:cNvPr>
                <p:cNvSpPr/>
                <p:nvPr/>
              </p:nvSpPr>
              <p:spPr>
                <a:xfrm>
                  <a:off x="13636780" y="1318570"/>
                  <a:ext cx="1024714"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78" name="テキスト ボックス 77">
                  <a:extLst>
                    <a:ext uri="{FF2B5EF4-FFF2-40B4-BE49-F238E27FC236}">
                      <a16:creationId xmlns:a16="http://schemas.microsoft.com/office/drawing/2014/main" id="{B767AFF7-2BAF-4A56-888F-870BB37B623B}"/>
                    </a:ext>
                  </a:extLst>
                </p:cNvPr>
                <p:cNvSpPr txBox="1"/>
                <p:nvPr/>
              </p:nvSpPr>
              <p:spPr>
                <a:xfrm>
                  <a:off x="14661494" y="1379844"/>
                  <a:ext cx="2031325"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依存方向</a:t>
                  </a:r>
                </a:p>
              </p:txBody>
            </p:sp>
          </p:grpSp>
        </p:grpSp>
        <p:grpSp>
          <p:nvGrpSpPr>
            <p:cNvPr id="6" name="グループ化 5">
              <a:extLst>
                <a:ext uri="{FF2B5EF4-FFF2-40B4-BE49-F238E27FC236}">
                  <a16:creationId xmlns:a16="http://schemas.microsoft.com/office/drawing/2014/main" id="{2CCA0D7B-EBA7-4A3D-B36D-8A3C16F8C6B7}"/>
                </a:ext>
              </a:extLst>
            </p:cNvPr>
            <p:cNvGrpSpPr/>
            <p:nvPr/>
          </p:nvGrpSpPr>
          <p:grpSpPr>
            <a:xfrm>
              <a:off x="14082046" y="4478525"/>
              <a:ext cx="2060532" cy="646331"/>
              <a:chOff x="13708958" y="1379844"/>
              <a:chExt cx="2060532" cy="646331"/>
            </a:xfrm>
          </p:grpSpPr>
          <p:sp>
            <p:nvSpPr>
              <p:cNvPr id="10" name="矢印: 右 7">
                <a:extLst>
                  <a:ext uri="{FF2B5EF4-FFF2-40B4-BE49-F238E27FC236}">
                    <a16:creationId xmlns:a16="http://schemas.microsoft.com/office/drawing/2014/main" id="{F68EA0E3-42E0-46E0-9581-223482DAEEFE}"/>
                  </a:ext>
                </a:extLst>
              </p:cNvPr>
              <p:cNvSpPr/>
              <p:nvPr/>
            </p:nvSpPr>
            <p:spPr>
              <a:xfrm>
                <a:off x="13708958" y="1451819"/>
                <a:ext cx="880358" cy="502379"/>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1" name="テキスト ボックス 10">
                <a:extLst>
                  <a:ext uri="{FF2B5EF4-FFF2-40B4-BE49-F238E27FC236}">
                    <a16:creationId xmlns:a16="http://schemas.microsoft.com/office/drawing/2014/main" id="{CB0DBBF9-C4D1-4509-AB8D-98CFCD58EEBE}"/>
                  </a:ext>
                </a:extLst>
              </p:cNvPr>
              <p:cNvSpPr txBox="1"/>
              <p:nvPr/>
            </p:nvSpPr>
            <p:spPr>
              <a:xfrm>
                <a:off x="14661494" y="1379844"/>
                <a:ext cx="1107996"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文脈</a:t>
                </a:r>
              </a:p>
            </p:txBody>
          </p:sp>
        </p:grpSp>
      </p:grpSp>
    </p:spTree>
    <p:extLst>
      <p:ext uri="{BB962C8B-B14F-4D97-AF65-F5344CB8AC3E}">
        <p14:creationId xmlns:p14="http://schemas.microsoft.com/office/powerpoint/2010/main" val="23468418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500CEA8-F8D6-4B80-99C6-CF58436B6F49}"/>
              </a:ext>
            </a:extLst>
          </p:cNvPr>
          <p:cNvSpPr>
            <a:spLocks noGrp="1"/>
          </p:cNvSpPr>
          <p:nvPr>
            <p:ph type="title"/>
          </p:nvPr>
        </p:nvSpPr>
        <p:spPr/>
        <p:txBody>
          <a:bodyPr/>
          <a:lstStyle/>
          <a:p>
            <a:r>
              <a:rPr kumimoji="1" lang="ja-JP" altLang="en-US"/>
              <a:t>契約の文脈をコントロールする</a:t>
            </a:r>
          </a:p>
        </p:txBody>
      </p:sp>
      <p:sp>
        <p:nvSpPr>
          <p:cNvPr id="38" name="矢印: 右 7">
            <a:extLst>
              <a:ext uri="{FF2B5EF4-FFF2-40B4-BE49-F238E27FC236}">
                <a16:creationId xmlns:a16="http://schemas.microsoft.com/office/drawing/2014/main" id="{82E228DE-903E-40F0-92C3-DACDEEDB3EB1}"/>
              </a:ext>
            </a:extLst>
          </p:cNvPr>
          <p:cNvSpPr/>
          <p:nvPr/>
        </p:nvSpPr>
        <p:spPr>
          <a:xfrm>
            <a:off x="4569056" y="2212625"/>
            <a:ext cx="5310115"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40" name="グループ化 39">
            <a:extLst>
              <a:ext uri="{FF2B5EF4-FFF2-40B4-BE49-F238E27FC236}">
                <a16:creationId xmlns:a16="http://schemas.microsoft.com/office/drawing/2014/main" id="{DA9C8767-71A9-455A-9199-2A945497462B}"/>
              </a:ext>
            </a:extLst>
          </p:cNvPr>
          <p:cNvGrpSpPr/>
          <p:nvPr/>
        </p:nvGrpSpPr>
        <p:grpSpPr>
          <a:xfrm>
            <a:off x="688949" y="1839740"/>
            <a:ext cx="3761879" cy="2499319"/>
            <a:chOff x="316228" y="5558469"/>
            <a:chExt cx="4819877" cy="3742007"/>
          </a:xfrm>
        </p:grpSpPr>
        <p:sp>
          <p:nvSpPr>
            <p:cNvPr id="41" name="正方形/長方形 40">
              <a:extLst>
                <a:ext uri="{FF2B5EF4-FFF2-40B4-BE49-F238E27FC236}">
                  <a16:creationId xmlns:a16="http://schemas.microsoft.com/office/drawing/2014/main" id="{53B9BF3B-1509-4E65-B2D4-1AF740783851}"/>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クライアント</a:t>
              </a:r>
              <a:endParaRPr kumimoji="1" lang="en-US" altLang="ja-JP" sz="36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42" name="テキスト ボックス 41">
              <a:extLst>
                <a:ext uri="{FF2B5EF4-FFF2-40B4-BE49-F238E27FC236}">
                  <a16:creationId xmlns:a16="http://schemas.microsoft.com/office/drawing/2014/main" id="{48E7DC4A-FC88-4DCB-B006-4B9B40B4A7E5}"/>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46" name="矢印: 右 45">
            <a:extLst>
              <a:ext uri="{FF2B5EF4-FFF2-40B4-BE49-F238E27FC236}">
                <a16:creationId xmlns:a16="http://schemas.microsoft.com/office/drawing/2014/main" id="{818EC0A6-8FB1-43B5-9044-BDC6237A26EC}"/>
              </a:ext>
            </a:extLst>
          </p:cNvPr>
          <p:cNvSpPr/>
          <p:nvPr/>
        </p:nvSpPr>
        <p:spPr>
          <a:xfrm>
            <a:off x="4530304" y="3084806"/>
            <a:ext cx="534317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47" name="グループ化 46">
            <a:extLst>
              <a:ext uri="{FF2B5EF4-FFF2-40B4-BE49-F238E27FC236}">
                <a16:creationId xmlns:a16="http://schemas.microsoft.com/office/drawing/2014/main" id="{9B85B22C-3681-455A-A0AC-F1F1F7BF4E8A}"/>
              </a:ext>
            </a:extLst>
          </p:cNvPr>
          <p:cNvGrpSpPr/>
          <p:nvPr/>
        </p:nvGrpSpPr>
        <p:grpSpPr>
          <a:xfrm>
            <a:off x="5504921" y="1708862"/>
            <a:ext cx="3438381" cy="2499319"/>
            <a:chOff x="6498079" y="5399314"/>
            <a:chExt cx="5255202" cy="3570049"/>
          </a:xfrm>
        </p:grpSpPr>
        <p:sp>
          <p:nvSpPr>
            <p:cNvPr id="48" name="思考の吹き出し: 雲形 47">
              <a:extLst>
                <a:ext uri="{FF2B5EF4-FFF2-40B4-BE49-F238E27FC236}">
                  <a16:creationId xmlns:a16="http://schemas.microsoft.com/office/drawing/2014/main" id="{22F6039A-BFE0-4D67-85BC-AD08EFBABBEE}"/>
                </a:ext>
              </a:extLst>
            </p:cNvPr>
            <p:cNvSpPr/>
            <p:nvPr/>
          </p:nvSpPr>
          <p:spPr>
            <a:xfrm>
              <a:off x="6498079" y="5399314"/>
              <a:ext cx="5255202" cy="3570049"/>
            </a:xfrm>
            <a:prstGeom prst="cloudCallout">
              <a:avLst>
                <a:gd name="adj1" fmla="val -1129"/>
                <a:gd name="adj2" fmla="val -6215"/>
              </a:avLst>
            </a:prstGeom>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kumimoji="1" lang="ja-JP" altLang="en-US" sz="2800">
                  <a:latin typeface="M+ 1c light" panose="020B0403020204020204" pitchFamily="50" charset="-128"/>
                  <a:ea typeface="M+ 1c light" panose="020B0403020204020204" pitchFamily="50" charset="-128"/>
                  <a:cs typeface="M+ 1c light" panose="020B0403020204020204" pitchFamily="50" charset="-128"/>
                </a:rPr>
                <a:t>コントラクト</a:t>
              </a:r>
            </a:p>
          </p:txBody>
        </p:sp>
        <p:sp>
          <p:nvSpPr>
            <p:cNvPr id="49" name="テキスト ボックス 48">
              <a:extLst>
                <a:ext uri="{FF2B5EF4-FFF2-40B4-BE49-F238E27FC236}">
                  <a16:creationId xmlns:a16="http://schemas.microsoft.com/office/drawing/2014/main" id="{FDF23357-6EC3-42B8-B8FD-A67FF0A0A077}"/>
                </a:ext>
              </a:extLst>
            </p:cNvPr>
            <p:cNvSpPr txBox="1"/>
            <p:nvPr/>
          </p:nvSpPr>
          <p:spPr>
            <a:xfrm>
              <a:off x="7906528" y="5941104"/>
              <a:ext cx="2319194" cy="571521"/>
            </a:xfrm>
            <a:prstGeom prst="rect">
              <a:avLst/>
            </a:prstGeom>
            <a:noFill/>
          </p:spPr>
          <p:txBody>
            <a:bodyPr wrap="none" rtlCol="0">
              <a:spAutoFit/>
            </a:bodyPr>
            <a:lstStyle/>
            <a:p>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抽象概念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50" name="矢印: 右 7">
            <a:extLst>
              <a:ext uri="{FF2B5EF4-FFF2-40B4-BE49-F238E27FC236}">
                <a16:creationId xmlns:a16="http://schemas.microsoft.com/office/drawing/2014/main" id="{844B543B-16C0-4FD8-A339-119F5F2D0EE1}"/>
              </a:ext>
            </a:extLst>
          </p:cNvPr>
          <p:cNvSpPr/>
          <p:nvPr/>
        </p:nvSpPr>
        <p:spPr>
          <a:xfrm>
            <a:off x="469705" y="1498724"/>
            <a:ext cx="4153342" cy="3193143"/>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sp>
        <p:nvSpPr>
          <p:cNvPr id="51" name="矢印: 右 7">
            <a:extLst>
              <a:ext uri="{FF2B5EF4-FFF2-40B4-BE49-F238E27FC236}">
                <a16:creationId xmlns:a16="http://schemas.microsoft.com/office/drawing/2014/main" id="{B940A21E-D927-467E-A8D3-730F112BB234}"/>
              </a:ext>
            </a:extLst>
          </p:cNvPr>
          <p:cNvSpPr/>
          <p:nvPr/>
        </p:nvSpPr>
        <p:spPr>
          <a:xfrm>
            <a:off x="4827947" y="1498724"/>
            <a:ext cx="8728633" cy="3167206"/>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54" name="グループ化 53">
            <a:extLst>
              <a:ext uri="{FF2B5EF4-FFF2-40B4-BE49-F238E27FC236}">
                <a16:creationId xmlns:a16="http://schemas.microsoft.com/office/drawing/2014/main" id="{CA560844-A9D9-4E23-BE94-2602DAC636EC}"/>
              </a:ext>
            </a:extLst>
          </p:cNvPr>
          <p:cNvGrpSpPr/>
          <p:nvPr/>
        </p:nvGrpSpPr>
        <p:grpSpPr>
          <a:xfrm>
            <a:off x="9998171" y="1839739"/>
            <a:ext cx="3259307" cy="2499319"/>
            <a:chOff x="316228" y="5558469"/>
            <a:chExt cx="4819877" cy="3742007"/>
          </a:xfrm>
        </p:grpSpPr>
        <p:sp>
          <p:nvSpPr>
            <p:cNvPr id="55" name="正方形/長方形 54">
              <a:extLst>
                <a:ext uri="{FF2B5EF4-FFF2-40B4-BE49-F238E27FC236}">
                  <a16:creationId xmlns:a16="http://schemas.microsoft.com/office/drawing/2014/main" id="{1ACA2196-1639-4FE3-8195-A60878C8F9D0}"/>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サーバー</a:t>
              </a:r>
              <a:endParaRPr kumimoji="1" lang="en-US" altLang="ja-JP" sz="36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56" name="テキスト ボックス 55">
              <a:extLst>
                <a:ext uri="{FF2B5EF4-FFF2-40B4-BE49-F238E27FC236}">
                  <a16:creationId xmlns:a16="http://schemas.microsoft.com/office/drawing/2014/main" id="{590A857C-63AE-462E-89AC-D843B178F94F}"/>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81" name="矢印: 右 7">
            <a:extLst>
              <a:ext uri="{FF2B5EF4-FFF2-40B4-BE49-F238E27FC236}">
                <a16:creationId xmlns:a16="http://schemas.microsoft.com/office/drawing/2014/main" id="{1A8EE19C-7A65-4B72-8EFC-0DF70B55F358}"/>
              </a:ext>
            </a:extLst>
          </p:cNvPr>
          <p:cNvSpPr/>
          <p:nvPr/>
        </p:nvSpPr>
        <p:spPr>
          <a:xfrm>
            <a:off x="4569055" y="5759127"/>
            <a:ext cx="5310115"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82" name="グループ化 81">
            <a:extLst>
              <a:ext uri="{FF2B5EF4-FFF2-40B4-BE49-F238E27FC236}">
                <a16:creationId xmlns:a16="http://schemas.microsoft.com/office/drawing/2014/main" id="{610D2168-CCD8-43E7-B880-215A29174A2B}"/>
              </a:ext>
            </a:extLst>
          </p:cNvPr>
          <p:cNvGrpSpPr/>
          <p:nvPr/>
        </p:nvGrpSpPr>
        <p:grpSpPr>
          <a:xfrm>
            <a:off x="688948" y="5386242"/>
            <a:ext cx="3761879" cy="2499319"/>
            <a:chOff x="316228" y="5558469"/>
            <a:chExt cx="4819877" cy="3742007"/>
          </a:xfrm>
        </p:grpSpPr>
        <p:sp>
          <p:nvSpPr>
            <p:cNvPr id="83" name="正方形/長方形 82">
              <a:extLst>
                <a:ext uri="{FF2B5EF4-FFF2-40B4-BE49-F238E27FC236}">
                  <a16:creationId xmlns:a16="http://schemas.microsoft.com/office/drawing/2014/main" id="{55890363-E900-417C-8EB9-AC9EB27B3A19}"/>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クライアント</a:t>
              </a:r>
              <a:endParaRPr kumimoji="1" lang="en-US" altLang="ja-JP" sz="36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84" name="テキスト ボックス 83">
              <a:extLst>
                <a:ext uri="{FF2B5EF4-FFF2-40B4-BE49-F238E27FC236}">
                  <a16:creationId xmlns:a16="http://schemas.microsoft.com/office/drawing/2014/main" id="{7B039F3B-CECA-4FDF-894C-A5F1DC79CB20}"/>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85" name="矢印: 左 84">
            <a:extLst>
              <a:ext uri="{FF2B5EF4-FFF2-40B4-BE49-F238E27FC236}">
                <a16:creationId xmlns:a16="http://schemas.microsoft.com/office/drawing/2014/main" id="{2C616966-EE05-4603-BDF1-34160075CC95}"/>
              </a:ext>
            </a:extLst>
          </p:cNvPr>
          <p:cNvSpPr/>
          <p:nvPr/>
        </p:nvSpPr>
        <p:spPr>
          <a:xfrm>
            <a:off x="4530303" y="6631308"/>
            <a:ext cx="5343173" cy="770016"/>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86" name="グループ化 85">
            <a:extLst>
              <a:ext uri="{FF2B5EF4-FFF2-40B4-BE49-F238E27FC236}">
                <a16:creationId xmlns:a16="http://schemas.microsoft.com/office/drawing/2014/main" id="{8D52D5D9-A5A9-4599-A5E9-3C8AA3F3ACBB}"/>
              </a:ext>
            </a:extLst>
          </p:cNvPr>
          <p:cNvGrpSpPr/>
          <p:nvPr/>
        </p:nvGrpSpPr>
        <p:grpSpPr>
          <a:xfrm>
            <a:off x="5320949" y="5400081"/>
            <a:ext cx="3761879" cy="2499319"/>
            <a:chOff x="6498079" y="5399314"/>
            <a:chExt cx="5255202" cy="3570049"/>
          </a:xfrm>
        </p:grpSpPr>
        <p:sp>
          <p:nvSpPr>
            <p:cNvPr id="87" name="思考の吹き出し: 雲形 86">
              <a:extLst>
                <a:ext uri="{FF2B5EF4-FFF2-40B4-BE49-F238E27FC236}">
                  <a16:creationId xmlns:a16="http://schemas.microsoft.com/office/drawing/2014/main" id="{FFB45AA9-8A5A-4DB4-B5F9-F13272B99639}"/>
                </a:ext>
              </a:extLst>
            </p:cNvPr>
            <p:cNvSpPr/>
            <p:nvPr/>
          </p:nvSpPr>
          <p:spPr>
            <a:xfrm>
              <a:off x="6498079" y="5399314"/>
              <a:ext cx="5255202" cy="3570049"/>
            </a:xfrm>
            <a:prstGeom prst="cloudCallout">
              <a:avLst>
                <a:gd name="adj1" fmla="val -1129"/>
                <a:gd name="adj2" fmla="val -6215"/>
              </a:avLst>
            </a:prstGeom>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kumimoji="1" lang="ja-JP" altLang="en-US" sz="3200">
                  <a:latin typeface="M+ 1c light" panose="020B0403020204020204" pitchFamily="50" charset="-128"/>
                  <a:ea typeface="M+ 1c light" panose="020B0403020204020204" pitchFamily="50" charset="-128"/>
                  <a:cs typeface="M+ 1c light" panose="020B0403020204020204" pitchFamily="50" charset="-128"/>
                </a:rPr>
                <a:t>コントラクト</a:t>
              </a:r>
            </a:p>
          </p:txBody>
        </p:sp>
        <p:sp>
          <p:nvSpPr>
            <p:cNvPr id="88" name="テキスト ボックス 87">
              <a:extLst>
                <a:ext uri="{FF2B5EF4-FFF2-40B4-BE49-F238E27FC236}">
                  <a16:creationId xmlns:a16="http://schemas.microsoft.com/office/drawing/2014/main" id="{2C706BC0-2252-438E-B160-12D0EE70DBB8}"/>
                </a:ext>
              </a:extLst>
            </p:cNvPr>
            <p:cNvSpPr txBox="1"/>
            <p:nvPr/>
          </p:nvSpPr>
          <p:spPr>
            <a:xfrm>
              <a:off x="7906528" y="5941104"/>
              <a:ext cx="1888051" cy="447337"/>
            </a:xfrm>
            <a:prstGeom prst="rect">
              <a:avLst/>
            </a:prstGeom>
            <a:noFill/>
          </p:spPr>
          <p:txBody>
            <a:bodyPr wrap="none" rtlCol="0">
              <a:spAutoFit/>
            </a:bodyPr>
            <a:lstStyle/>
            <a:p>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抽象概念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89" name="矢印: 右 7">
            <a:extLst>
              <a:ext uri="{FF2B5EF4-FFF2-40B4-BE49-F238E27FC236}">
                <a16:creationId xmlns:a16="http://schemas.microsoft.com/office/drawing/2014/main" id="{D491651D-E0A1-4842-B09B-E87CA83E6409}"/>
              </a:ext>
            </a:extLst>
          </p:cNvPr>
          <p:cNvSpPr/>
          <p:nvPr/>
        </p:nvSpPr>
        <p:spPr>
          <a:xfrm>
            <a:off x="469703" y="5045226"/>
            <a:ext cx="8827771" cy="3193143"/>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sp>
        <p:nvSpPr>
          <p:cNvPr id="90" name="矢印: 右 7">
            <a:extLst>
              <a:ext uri="{FF2B5EF4-FFF2-40B4-BE49-F238E27FC236}">
                <a16:creationId xmlns:a16="http://schemas.microsoft.com/office/drawing/2014/main" id="{5F17B0FE-8286-4967-9B90-0112FC6B3499}"/>
              </a:ext>
            </a:extLst>
          </p:cNvPr>
          <p:cNvSpPr/>
          <p:nvPr/>
        </p:nvSpPr>
        <p:spPr>
          <a:xfrm>
            <a:off x="9403237" y="5045226"/>
            <a:ext cx="4153342" cy="3167206"/>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91" name="グループ化 90">
            <a:extLst>
              <a:ext uri="{FF2B5EF4-FFF2-40B4-BE49-F238E27FC236}">
                <a16:creationId xmlns:a16="http://schemas.microsoft.com/office/drawing/2014/main" id="{370045DB-7248-4832-ADCB-BD924EEA2536}"/>
              </a:ext>
            </a:extLst>
          </p:cNvPr>
          <p:cNvGrpSpPr/>
          <p:nvPr/>
        </p:nvGrpSpPr>
        <p:grpSpPr>
          <a:xfrm>
            <a:off x="9998170" y="5386241"/>
            <a:ext cx="3259307" cy="2499319"/>
            <a:chOff x="316228" y="5558469"/>
            <a:chExt cx="4819877" cy="3742007"/>
          </a:xfrm>
        </p:grpSpPr>
        <p:sp>
          <p:nvSpPr>
            <p:cNvPr id="92" name="正方形/長方形 91">
              <a:extLst>
                <a:ext uri="{FF2B5EF4-FFF2-40B4-BE49-F238E27FC236}">
                  <a16:creationId xmlns:a16="http://schemas.microsoft.com/office/drawing/2014/main" id="{0E82B773-C589-4161-ACFF-E064E796CC6C}"/>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サーバー</a:t>
              </a:r>
              <a:endParaRPr kumimoji="1" lang="en-US" altLang="ja-JP" sz="3600">
                <a:latin typeface="M+ 1c light" panose="020B0403020204020204" pitchFamily="50" charset="-128"/>
                <a:ea typeface="M+ 1c light" panose="020B0403020204020204" pitchFamily="50" charset="-128"/>
                <a:cs typeface="M+ 1c light" panose="020B0403020204020204" pitchFamily="50" charset="-128"/>
              </a:endParaRPr>
            </a:p>
            <a:p>
              <a:pPr algn="ctr"/>
              <a:r>
                <a:rPr kumimoji="1" lang="ja-JP" altLang="en-US" sz="3600">
                  <a:latin typeface="M+ 1c light" panose="020B0403020204020204" pitchFamily="50" charset="-128"/>
                  <a:ea typeface="M+ 1c light" panose="020B0403020204020204" pitchFamily="50" charset="-128"/>
                  <a:cs typeface="M+ 1c light" panose="020B0403020204020204" pitchFamily="50" charset="-128"/>
                </a:rPr>
                <a:t>オブジェクト</a:t>
              </a:r>
            </a:p>
          </p:txBody>
        </p:sp>
        <p:sp>
          <p:nvSpPr>
            <p:cNvPr id="93" name="テキスト ボックス 92">
              <a:extLst>
                <a:ext uri="{FF2B5EF4-FFF2-40B4-BE49-F238E27FC236}">
                  <a16:creationId xmlns:a16="http://schemas.microsoft.com/office/drawing/2014/main" id="{FCFD359F-D8FA-433F-9F6E-94AF3BB06BB8}"/>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grpSp>
        <p:nvGrpSpPr>
          <p:cNvPr id="16" name="グループ化 15">
            <a:extLst>
              <a:ext uri="{FF2B5EF4-FFF2-40B4-BE49-F238E27FC236}">
                <a16:creationId xmlns:a16="http://schemas.microsoft.com/office/drawing/2014/main" id="{C153BBC4-B0EE-4566-AA0D-A5510948C9EF}"/>
              </a:ext>
            </a:extLst>
          </p:cNvPr>
          <p:cNvGrpSpPr/>
          <p:nvPr/>
        </p:nvGrpSpPr>
        <p:grpSpPr>
          <a:xfrm>
            <a:off x="13778809" y="5822295"/>
            <a:ext cx="4396448" cy="3995470"/>
            <a:chOff x="13575324" y="1519959"/>
            <a:chExt cx="4396448" cy="3995470"/>
          </a:xfrm>
        </p:grpSpPr>
        <p:sp>
          <p:nvSpPr>
            <p:cNvPr id="72" name="正方形/長方形 71">
              <a:extLst>
                <a:ext uri="{FF2B5EF4-FFF2-40B4-BE49-F238E27FC236}">
                  <a16:creationId xmlns:a16="http://schemas.microsoft.com/office/drawing/2014/main" id="{4A32C127-D4AB-4CC8-844B-57205C1A4DD4}"/>
                </a:ext>
              </a:extLst>
            </p:cNvPr>
            <p:cNvSpPr/>
            <p:nvPr/>
          </p:nvSpPr>
          <p:spPr>
            <a:xfrm>
              <a:off x="13575324" y="1519959"/>
              <a:ext cx="4396448" cy="39954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 1c light" panose="020B0403020203020207" pitchFamily="50" charset="-128"/>
                <a:ea typeface="M+ 1c light" panose="020B0403020203020207" pitchFamily="50" charset="-128"/>
                <a:cs typeface="M+ 1c light" panose="020B0403020203020207" pitchFamily="50" charset="-128"/>
              </a:endParaRPr>
            </a:p>
          </p:txBody>
        </p:sp>
        <p:sp>
          <p:nvSpPr>
            <p:cNvPr id="73" name="テキスト ボックス 72">
              <a:extLst>
                <a:ext uri="{FF2B5EF4-FFF2-40B4-BE49-F238E27FC236}">
                  <a16:creationId xmlns:a16="http://schemas.microsoft.com/office/drawing/2014/main" id="{E8E3A7E3-1E11-4ECD-82D5-440E82266F33}"/>
                </a:ext>
              </a:extLst>
            </p:cNvPr>
            <p:cNvSpPr txBox="1"/>
            <p:nvPr/>
          </p:nvSpPr>
          <p:spPr>
            <a:xfrm>
              <a:off x="13827551" y="1751982"/>
              <a:ext cx="1107996"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凡例</a:t>
              </a:r>
            </a:p>
          </p:txBody>
        </p:sp>
        <p:grpSp>
          <p:nvGrpSpPr>
            <p:cNvPr id="74" name="グループ化 73">
              <a:extLst>
                <a:ext uri="{FF2B5EF4-FFF2-40B4-BE49-F238E27FC236}">
                  <a16:creationId xmlns:a16="http://schemas.microsoft.com/office/drawing/2014/main" id="{2F4B9F45-8485-4666-AB62-C6C12D048C7B}"/>
                </a:ext>
              </a:extLst>
            </p:cNvPr>
            <p:cNvGrpSpPr/>
            <p:nvPr/>
          </p:nvGrpSpPr>
          <p:grpSpPr>
            <a:xfrm>
              <a:off x="14009868" y="2573174"/>
              <a:ext cx="3517704" cy="1653724"/>
              <a:chOff x="13636780" y="1318570"/>
              <a:chExt cx="3517704" cy="1653724"/>
            </a:xfrm>
          </p:grpSpPr>
          <p:grpSp>
            <p:nvGrpSpPr>
              <p:cNvPr id="75" name="グループ化 74">
                <a:extLst>
                  <a:ext uri="{FF2B5EF4-FFF2-40B4-BE49-F238E27FC236}">
                    <a16:creationId xmlns:a16="http://schemas.microsoft.com/office/drawing/2014/main" id="{6C337EF7-40AC-4974-94F8-1BA5EDEA2E02}"/>
                  </a:ext>
                </a:extLst>
              </p:cNvPr>
              <p:cNvGrpSpPr/>
              <p:nvPr/>
            </p:nvGrpSpPr>
            <p:grpSpPr>
              <a:xfrm>
                <a:off x="13636780" y="1318570"/>
                <a:ext cx="3517704" cy="770016"/>
                <a:chOff x="13636780" y="1318570"/>
                <a:chExt cx="3517704" cy="770016"/>
              </a:xfrm>
            </p:grpSpPr>
            <p:sp>
              <p:nvSpPr>
                <p:cNvPr id="79" name="矢印: 右 7">
                  <a:extLst>
                    <a:ext uri="{FF2B5EF4-FFF2-40B4-BE49-F238E27FC236}">
                      <a16:creationId xmlns:a16="http://schemas.microsoft.com/office/drawing/2014/main" id="{070AFC67-EF81-4B7D-8308-C6F34D78E4ED}"/>
                    </a:ext>
                  </a:extLst>
                </p:cNvPr>
                <p:cNvSpPr/>
                <p:nvPr/>
              </p:nvSpPr>
              <p:spPr>
                <a:xfrm>
                  <a:off x="13636780" y="1318570"/>
                  <a:ext cx="1024714"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80" name="テキスト ボックス 79">
                  <a:extLst>
                    <a:ext uri="{FF2B5EF4-FFF2-40B4-BE49-F238E27FC236}">
                      <a16:creationId xmlns:a16="http://schemas.microsoft.com/office/drawing/2014/main" id="{C12F1C04-7CD6-4097-B152-CF2715E02AED}"/>
                    </a:ext>
                  </a:extLst>
                </p:cNvPr>
                <p:cNvSpPr txBox="1"/>
                <p:nvPr/>
              </p:nvSpPr>
              <p:spPr>
                <a:xfrm>
                  <a:off x="14661494" y="1379844"/>
                  <a:ext cx="2492990"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制御の流れ</a:t>
                  </a:r>
                </a:p>
              </p:txBody>
            </p:sp>
          </p:grpSp>
          <p:grpSp>
            <p:nvGrpSpPr>
              <p:cNvPr id="76" name="グループ化 75">
                <a:extLst>
                  <a:ext uri="{FF2B5EF4-FFF2-40B4-BE49-F238E27FC236}">
                    <a16:creationId xmlns:a16="http://schemas.microsoft.com/office/drawing/2014/main" id="{C7A253A5-EF7E-449B-83CA-C439757482A2}"/>
                  </a:ext>
                </a:extLst>
              </p:cNvPr>
              <p:cNvGrpSpPr/>
              <p:nvPr/>
            </p:nvGrpSpPr>
            <p:grpSpPr>
              <a:xfrm>
                <a:off x="13636780" y="2202278"/>
                <a:ext cx="3056039" cy="770016"/>
                <a:chOff x="13636780" y="1318570"/>
                <a:chExt cx="3056039" cy="770016"/>
              </a:xfrm>
            </p:grpSpPr>
            <p:sp>
              <p:nvSpPr>
                <p:cNvPr id="77" name="矢印: 右 76">
                  <a:extLst>
                    <a:ext uri="{FF2B5EF4-FFF2-40B4-BE49-F238E27FC236}">
                      <a16:creationId xmlns:a16="http://schemas.microsoft.com/office/drawing/2014/main" id="{E6EE6326-8273-4E52-8041-10562E8401DB}"/>
                    </a:ext>
                  </a:extLst>
                </p:cNvPr>
                <p:cNvSpPr/>
                <p:nvPr/>
              </p:nvSpPr>
              <p:spPr>
                <a:xfrm>
                  <a:off x="13636780" y="1318570"/>
                  <a:ext cx="1024714"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78" name="テキスト ボックス 77">
                  <a:extLst>
                    <a:ext uri="{FF2B5EF4-FFF2-40B4-BE49-F238E27FC236}">
                      <a16:creationId xmlns:a16="http://schemas.microsoft.com/office/drawing/2014/main" id="{B767AFF7-2BAF-4A56-888F-870BB37B623B}"/>
                    </a:ext>
                  </a:extLst>
                </p:cNvPr>
                <p:cNvSpPr txBox="1"/>
                <p:nvPr/>
              </p:nvSpPr>
              <p:spPr>
                <a:xfrm>
                  <a:off x="14661494" y="1379844"/>
                  <a:ext cx="2031325"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依存方向</a:t>
                  </a:r>
                </a:p>
              </p:txBody>
            </p:sp>
          </p:grpSp>
        </p:grpSp>
        <p:grpSp>
          <p:nvGrpSpPr>
            <p:cNvPr id="6" name="グループ化 5">
              <a:extLst>
                <a:ext uri="{FF2B5EF4-FFF2-40B4-BE49-F238E27FC236}">
                  <a16:creationId xmlns:a16="http://schemas.microsoft.com/office/drawing/2014/main" id="{2CCA0D7B-EBA7-4A3D-B36D-8A3C16F8C6B7}"/>
                </a:ext>
              </a:extLst>
            </p:cNvPr>
            <p:cNvGrpSpPr/>
            <p:nvPr/>
          </p:nvGrpSpPr>
          <p:grpSpPr>
            <a:xfrm>
              <a:off x="14082046" y="4478525"/>
              <a:ext cx="2060532" cy="646331"/>
              <a:chOff x="13708958" y="1379844"/>
              <a:chExt cx="2060532" cy="646331"/>
            </a:xfrm>
          </p:grpSpPr>
          <p:sp>
            <p:nvSpPr>
              <p:cNvPr id="10" name="矢印: 右 7">
                <a:extLst>
                  <a:ext uri="{FF2B5EF4-FFF2-40B4-BE49-F238E27FC236}">
                    <a16:creationId xmlns:a16="http://schemas.microsoft.com/office/drawing/2014/main" id="{F68EA0E3-42E0-46E0-9581-223482DAEEFE}"/>
                  </a:ext>
                </a:extLst>
              </p:cNvPr>
              <p:cNvSpPr/>
              <p:nvPr/>
            </p:nvSpPr>
            <p:spPr>
              <a:xfrm>
                <a:off x="13708958" y="1451819"/>
                <a:ext cx="880358" cy="502379"/>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1" name="テキスト ボックス 10">
                <a:extLst>
                  <a:ext uri="{FF2B5EF4-FFF2-40B4-BE49-F238E27FC236}">
                    <a16:creationId xmlns:a16="http://schemas.microsoft.com/office/drawing/2014/main" id="{CB0DBBF9-C4D1-4509-AB8D-98CFCD58EEBE}"/>
                  </a:ext>
                </a:extLst>
              </p:cNvPr>
              <p:cNvSpPr txBox="1"/>
              <p:nvPr/>
            </p:nvSpPr>
            <p:spPr>
              <a:xfrm>
                <a:off x="14661494" y="1379844"/>
                <a:ext cx="1107996" cy="646331"/>
              </a:xfrm>
              <a:prstGeom prst="rect">
                <a:avLst/>
              </a:prstGeom>
              <a:noFill/>
            </p:spPr>
            <p:txBody>
              <a:bodyPr wrap="none" rtlCol="0">
                <a:spAutoFit/>
              </a:bodyPr>
              <a:lstStyle/>
              <a:p>
                <a:r>
                  <a:rPr kumimoji="1" lang="ja-JP" altLang="en-US" sz="36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文脈</a:t>
                </a:r>
              </a:p>
            </p:txBody>
          </p:sp>
        </p:grpSp>
      </p:grpSp>
      <p:sp>
        <p:nvSpPr>
          <p:cNvPr id="2" name="爆発: 8 pt 1">
            <a:extLst>
              <a:ext uri="{FF2B5EF4-FFF2-40B4-BE49-F238E27FC236}">
                <a16:creationId xmlns:a16="http://schemas.microsoft.com/office/drawing/2014/main" id="{2823FDC7-A1F8-4CDB-8F76-0DFC9CAAC827}"/>
              </a:ext>
            </a:extLst>
          </p:cNvPr>
          <p:cNvSpPr/>
          <p:nvPr/>
        </p:nvSpPr>
        <p:spPr>
          <a:xfrm>
            <a:off x="11703189" y="1252614"/>
            <a:ext cx="8547687" cy="4474832"/>
          </a:xfrm>
          <a:prstGeom prst="irregularSeal1">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latin typeface="M+ 1c light" panose="020B0403020204020204" pitchFamily="50" charset="-128"/>
                <a:ea typeface="M+ 1c light" panose="020B0403020204020204" pitchFamily="50" charset="-128"/>
                <a:cs typeface="M+ 1c light" panose="020B0403020204020204" pitchFamily="50" charset="-128"/>
              </a:rPr>
              <a:t>依存性逆転の原則</a:t>
            </a:r>
          </a:p>
        </p:txBody>
      </p:sp>
    </p:spTree>
    <p:extLst>
      <p:ext uri="{BB962C8B-B14F-4D97-AF65-F5344CB8AC3E}">
        <p14:creationId xmlns:p14="http://schemas.microsoft.com/office/powerpoint/2010/main" val="24783975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7ED36A04-D2C6-447D-A42D-31B4F67FBF61}"/>
              </a:ext>
            </a:extLst>
          </p:cNvPr>
          <p:cNvSpPr>
            <a:spLocks noGrp="1"/>
          </p:cNvSpPr>
          <p:nvPr>
            <p:ph type="subTitle" idx="1"/>
          </p:nvPr>
        </p:nvSpPr>
        <p:spPr/>
        <p:txBody>
          <a:bodyPr/>
          <a:lstStyle/>
          <a:p>
            <a:r>
              <a:rPr kumimoji="1" lang="ja-JP" altLang="en-US"/>
              <a:t>具体例を見てみよう</a:t>
            </a:r>
          </a:p>
        </p:txBody>
      </p:sp>
    </p:spTree>
    <p:extLst>
      <p:ext uri="{BB962C8B-B14F-4D97-AF65-F5344CB8AC3E}">
        <p14:creationId xmlns:p14="http://schemas.microsoft.com/office/powerpoint/2010/main" val="3668372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p:txBody>
          <a:bodyPr/>
          <a:lstStyle/>
          <a:p>
            <a:r>
              <a:rPr kumimoji="1" lang="ja-JP" altLang="en-US"/>
              <a:t>柔軟性と安定度</a:t>
            </a:r>
          </a:p>
        </p:txBody>
      </p:sp>
      <p:pic>
        <p:nvPicPr>
          <p:cNvPr id="5" name="図 4">
            <a:extLst>
              <a:ext uri="{FF2B5EF4-FFF2-40B4-BE49-F238E27FC236}">
                <a16:creationId xmlns:a16="http://schemas.microsoft.com/office/drawing/2014/main" id="{A16EE437-7DEA-4AFC-94D5-92B497DFCAD7}"/>
              </a:ext>
            </a:extLst>
          </p:cNvPr>
          <p:cNvPicPr>
            <a:picLocks noChangeAspect="1"/>
          </p:cNvPicPr>
          <p:nvPr/>
        </p:nvPicPr>
        <p:blipFill>
          <a:blip r:embed="rId3"/>
          <a:stretch>
            <a:fillRect/>
          </a:stretch>
        </p:blipFill>
        <p:spPr>
          <a:xfrm>
            <a:off x="3884378" y="1458887"/>
            <a:ext cx="9712840" cy="8245643"/>
          </a:xfrm>
          <a:prstGeom prst="rect">
            <a:avLst/>
          </a:prstGeom>
        </p:spPr>
      </p:pic>
      <p:sp>
        <p:nvSpPr>
          <p:cNvPr id="17" name="楕円 16">
            <a:extLst>
              <a:ext uri="{FF2B5EF4-FFF2-40B4-BE49-F238E27FC236}">
                <a16:creationId xmlns:a16="http://schemas.microsoft.com/office/drawing/2014/main" id="{3DCABE63-479B-4DB2-A021-99ADC031B542}"/>
              </a:ext>
            </a:extLst>
          </p:cNvPr>
          <p:cNvSpPr/>
          <p:nvPr/>
        </p:nvSpPr>
        <p:spPr>
          <a:xfrm>
            <a:off x="7097487" y="6066970"/>
            <a:ext cx="798286" cy="752821"/>
          </a:xfrm>
          <a:prstGeom prst="ellipse">
            <a:avLst/>
          </a:prstGeom>
          <a:noFill/>
          <a:ln w="762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20" name="吹き出し: 四角形 19">
            <a:extLst>
              <a:ext uri="{FF2B5EF4-FFF2-40B4-BE49-F238E27FC236}">
                <a16:creationId xmlns:a16="http://schemas.microsoft.com/office/drawing/2014/main" id="{F07C5677-26CD-4BF5-B7F9-373C7A15F5E9}"/>
              </a:ext>
            </a:extLst>
          </p:cNvPr>
          <p:cNvSpPr/>
          <p:nvPr/>
        </p:nvSpPr>
        <p:spPr>
          <a:xfrm>
            <a:off x="2394857" y="3182231"/>
            <a:ext cx="4833258" cy="2394857"/>
          </a:xfrm>
          <a:prstGeom prst="wedgeRectCallout">
            <a:avLst>
              <a:gd name="adj1" fmla="val 49872"/>
              <a:gd name="adj2" fmla="val 7731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この部分の</a:t>
            </a:r>
            <a:endParaRPr kumimoji="1" lang="en-US" altLang="ja-JP" sz="4400">
              <a:latin typeface="M+ 1c light" panose="020B0403020204020204" pitchFamily="50" charset="-128"/>
              <a:ea typeface="M+ 1c light" panose="020B0403020204020204" pitchFamily="50" charset="-128"/>
              <a:cs typeface="M+ 1c light" panose="020B0403020204020204" pitchFamily="50" charset="-128"/>
            </a:endParaRPr>
          </a:p>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「コントラクト」</a:t>
            </a:r>
            <a:endParaRPr kumimoji="1" lang="en-US" altLang="ja-JP" sz="4400">
              <a:latin typeface="M+ 1c light" panose="020B0403020204020204" pitchFamily="50" charset="-128"/>
              <a:ea typeface="M+ 1c light" panose="020B0403020204020204" pitchFamily="50" charset="-128"/>
              <a:cs typeface="M+ 1c light" panose="020B0403020204020204" pitchFamily="50" charset="-128"/>
            </a:endParaRPr>
          </a:p>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に注目する</a:t>
            </a:r>
          </a:p>
        </p:txBody>
      </p:sp>
    </p:spTree>
    <p:extLst>
      <p:ext uri="{BB962C8B-B14F-4D97-AF65-F5344CB8AC3E}">
        <p14:creationId xmlns:p14="http://schemas.microsoft.com/office/powerpoint/2010/main" val="2970843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35EEC0-E0D8-42E7-A865-313EB39DCFC0}"/>
              </a:ext>
            </a:extLst>
          </p:cNvPr>
          <p:cNvSpPr>
            <a:spLocks noGrp="1"/>
          </p:cNvSpPr>
          <p:nvPr>
            <p:ph type="title"/>
          </p:nvPr>
        </p:nvSpPr>
        <p:spPr/>
        <p:txBody>
          <a:bodyPr/>
          <a:lstStyle/>
          <a:p>
            <a:r>
              <a:rPr kumimoji="1" lang="ja-JP" altLang="en-US"/>
              <a:t>クラス図</a:t>
            </a:r>
          </a:p>
        </p:txBody>
      </p:sp>
      <p:pic>
        <p:nvPicPr>
          <p:cNvPr id="8" name="図 7">
            <a:extLst>
              <a:ext uri="{FF2B5EF4-FFF2-40B4-BE49-F238E27FC236}">
                <a16:creationId xmlns:a16="http://schemas.microsoft.com/office/drawing/2014/main" id="{19B124F0-02E5-4E23-ACBA-8C8A3923E1FF}"/>
              </a:ext>
            </a:extLst>
          </p:cNvPr>
          <p:cNvPicPr>
            <a:picLocks noChangeAspect="1"/>
          </p:cNvPicPr>
          <p:nvPr/>
        </p:nvPicPr>
        <p:blipFill>
          <a:blip r:embed="rId3"/>
          <a:stretch>
            <a:fillRect/>
          </a:stretch>
        </p:blipFill>
        <p:spPr>
          <a:xfrm>
            <a:off x="2846056" y="1313003"/>
            <a:ext cx="12857143" cy="8504762"/>
          </a:xfrm>
          <a:prstGeom prst="rect">
            <a:avLst/>
          </a:prstGeom>
        </p:spPr>
      </p:pic>
    </p:spTree>
    <p:extLst>
      <p:ext uri="{BB962C8B-B14F-4D97-AF65-F5344CB8AC3E}">
        <p14:creationId xmlns:p14="http://schemas.microsoft.com/office/powerpoint/2010/main" val="2351597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35EEC0-E0D8-42E7-A865-313EB39DCFC0}"/>
              </a:ext>
            </a:extLst>
          </p:cNvPr>
          <p:cNvSpPr>
            <a:spLocks noGrp="1"/>
          </p:cNvSpPr>
          <p:nvPr>
            <p:ph type="title"/>
          </p:nvPr>
        </p:nvSpPr>
        <p:spPr/>
        <p:txBody>
          <a:bodyPr/>
          <a:lstStyle/>
          <a:p>
            <a:r>
              <a:rPr kumimoji="1" lang="ja-JP" altLang="en-US"/>
              <a:t>クラス図</a:t>
            </a:r>
          </a:p>
        </p:txBody>
      </p:sp>
      <p:pic>
        <p:nvPicPr>
          <p:cNvPr id="8" name="図 7">
            <a:extLst>
              <a:ext uri="{FF2B5EF4-FFF2-40B4-BE49-F238E27FC236}">
                <a16:creationId xmlns:a16="http://schemas.microsoft.com/office/drawing/2014/main" id="{19B124F0-02E5-4E23-ACBA-8C8A3923E1FF}"/>
              </a:ext>
            </a:extLst>
          </p:cNvPr>
          <p:cNvPicPr>
            <a:picLocks noChangeAspect="1"/>
          </p:cNvPicPr>
          <p:nvPr/>
        </p:nvPicPr>
        <p:blipFill>
          <a:blip r:embed="rId3"/>
          <a:stretch>
            <a:fillRect/>
          </a:stretch>
        </p:blipFill>
        <p:spPr>
          <a:xfrm>
            <a:off x="2846056" y="1313003"/>
            <a:ext cx="12857143" cy="8504762"/>
          </a:xfrm>
          <a:prstGeom prst="rect">
            <a:avLst/>
          </a:prstGeom>
        </p:spPr>
      </p:pic>
      <p:sp>
        <p:nvSpPr>
          <p:cNvPr id="5" name="楕円 4">
            <a:extLst>
              <a:ext uri="{FF2B5EF4-FFF2-40B4-BE49-F238E27FC236}">
                <a16:creationId xmlns:a16="http://schemas.microsoft.com/office/drawing/2014/main" id="{42A034B1-01DF-47A2-9A72-42F4EE2D3007}"/>
              </a:ext>
            </a:extLst>
          </p:cNvPr>
          <p:cNvSpPr/>
          <p:nvPr/>
        </p:nvSpPr>
        <p:spPr>
          <a:xfrm>
            <a:off x="6821716" y="4918528"/>
            <a:ext cx="2598055" cy="449943"/>
          </a:xfrm>
          <a:prstGeom prst="ellipse">
            <a:avLst/>
          </a:prstGeom>
          <a:noFill/>
          <a:ln w="762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 name="吹き出し: 四角形 5">
            <a:extLst>
              <a:ext uri="{FF2B5EF4-FFF2-40B4-BE49-F238E27FC236}">
                <a16:creationId xmlns:a16="http://schemas.microsoft.com/office/drawing/2014/main" id="{9052E5F3-6D92-4BC3-984E-DFD78FC90D55}"/>
              </a:ext>
            </a:extLst>
          </p:cNvPr>
          <p:cNvSpPr/>
          <p:nvPr/>
        </p:nvSpPr>
        <p:spPr>
          <a:xfrm>
            <a:off x="1306285" y="1573596"/>
            <a:ext cx="5341258" cy="2835751"/>
          </a:xfrm>
          <a:prstGeom prst="wedgeRectCallout">
            <a:avLst>
              <a:gd name="adj1" fmla="val 55307"/>
              <a:gd name="adj2" fmla="val 7270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400">
                <a:latin typeface="M+ 1c light" panose="020B0403020204020204" pitchFamily="50" charset="-128"/>
                <a:ea typeface="M+ 1c light" panose="020B0403020204020204" pitchFamily="50" charset="-128"/>
                <a:cs typeface="M+ 1c light" panose="020B0403020204020204" pitchFamily="50" charset="-128"/>
              </a:rPr>
              <a:t>API</a:t>
            </a: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クライアントの呼び出しにフォーカスしてみる</a:t>
            </a:r>
          </a:p>
        </p:txBody>
      </p:sp>
    </p:spTree>
    <p:extLst>
      <p:ext uri="{BB962C8B-B14F-4D97-AF65-F5344CB8AC3E}">
        <p14:creationId xmlns:p14="http://schemas.microsoft.com/office/powerpoint/2010/main" val="29937997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F9802-F119-4203-BC60-2F7D54BD3B0F}"/>
              </a:ext>
            </a:extLst>
          </p:cNvPr>
          <p:cNvSpPr>
            <a:spLocks noGrp="1"/>
          </p:cNvSpPr>
          <p:nvPr>
            <p:ph type="title"/>
          </p:nvPr>
        </p:nvSpPr>
        <p:spPr/>
        <p:txBody>
          <a:bodyPr/>
          <a:lstStyle/>
          <a:p>
            <a:r>
              <a:rPr kumimoji="1" lang="ja-JP" altLang="en-US"/>
              <a:t>シーケンス図</a:t>
            </a:r>
          </a:p>
        </p:txBody>
      </p:sp>
      <p:pic>
        <p:nvPicPr>
          <p:cNvPr id="5" name="図 4">
            <a:extLst>
              <a:ext uri="{FF2B5EF4-FFF2-40B4-BE49-F238E27FC236}">
                <a16:creationId xmlns:a16="http://schemas.microsoft.com/office/drawing/2014/main" id="{7AB4877F-07C0-473C-B7AB-2A2E84347316}"/>
              </a:ext>
            </a:extLst>
          </p:cNvPr>
          <p:cNvPicPr>
            <a:picLocks noChangeAspect="1"/>
          </p:cNvPicPr>
          <p:nvPr/>
        </p:nvPicPr>
        <p:blipFill>
          <a:blip r:embed="rId3"/>
          <a:stretch>
            <a:fillRect/>
          </a:stretch>
        </p:blipFill>
        <p:spPr>
          <a:xfrm>
            <a:off x="947193" y="1538513"/>
            <a:ext cx="16393614" cy="6662057"/>
          </a:xfrm>
          <a:prstGeom prst="rect">
            <a:avLst/>
          </a:prstGeom>
        </p:spPr>
      </p:pic>
      <p:sp>
        <p:nvSpPr>
          <p:cNvPr id="4" name="楕円 3">
            <a:extLst>
              <a:ext uri="{FF2B5EF4-FFF2-40B4-BE49-F238E27FC236}">
                <a16:creationId xmlns:a16="http://schemas.microsoft.com/office/drawing/2014/main" id="{FA2721A5-E05F-4DFB-B1CA-EE4C1B5A8B32}"/>
              </a:ext>
            </a:extLst>
          </p:cNvPr>
          <p:cNvSpPr/>
          <p:nvPr/>
        </p:nvSpPr>
        <p:spPr>
          <a:xfrm>
            <a:off x="13965685" y="1844363"/>
            <a:ext cx="3030543" cy="1755179"/>
          </a:xfrm>
          <a:prstGeom prst="ellipse">
            <a:avLst/>
          </a:prstGeom>
          <a:noFill/>
          <a:ln w="762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 name="楕円 5">
            <a:extLst>
              <a:ext uri="{FF2B5EF4-FFF2-40B4-BE49-F238E27FC236}">
                <a16:creationId xmlns:a16="http://schemas.microsoft.com/office/drawing/2014/main" id="{B0BE0B28-2A45-4D53-B13B-895EFD144834}"/>
              </a:ext>
            </a:extLst>
          </p:cNvPr>
          <p:cNvSpPr/>
          <p:nvPr/>
        </p:nvSpPr>
        <p:spPr>
          <a:xfrm>
            <a:off x="7771027" y="5762171"/>
            <a:ext cx="6194658" cy="986972"/>
          </a:xfrm>
          <a:prstGeom prst="ellipse">
            <a:avLst/>
          </a:prstGeom>
          <a:noFill/>
          <a:ln w="762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楕円 6">
            <a:extLst>
              <a:ext uri="{FF2B5EF4-FFF2-40B4-BE49-F238E27FC236}">
                <a16:creationId xmlns:a16="http://schemas.microsoft.com/office/drawing/2014/main" id="{53D67883-C7DD-45F1-AD85-1CAF1BF210C2}"/>
              </a:ext>
            </a:extLst>
          </p:cNvPr>
          <p:cNvSpPr/>
          <p:nvPr/>
        </p:nvSpPr>
        <p:spPr>
          <a:xfrm>
            <a:off x="4740484" y="1844362"/>
            <a:ext cx="3402030" cy="1755179"/>
          </a:xfrm>
          <a:prstGeom prst="ellipse">
            <a:avLst/>
          </a:prstGeom>
          <a:noFill/>
          <a:ln w="762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テキスト ボックス 7">
            <a:extLst>
              <a:ext uri="{FF2B5EF4-FFF2-40B4-BE49-F238E27FC236}">
                <a16:creationId xmlns:a16="http://schemas.microsoft.com/office/drawing/2014/main" id="{73D28A3D-E71E-467D-A740-FF856E4DA7EB}"/>
              </a:ext>
            </a:extLst>
          </p:cNvPr>
          <p:cNvSpPr txBox="1"/>
          <p:nvPr/>
        </p:nvSpPr>
        <p:spPr>
          <a:xfrm>
            <a:off x="5376122" y="8499832"/>
            <a:ext cx="7527127" cy="929357"/>
          </a:xfrm>
          <a:prstGeom prst="rect">
            <a:avLst/>
          </a:prstGeom>
          <a:noFill/>
        </p:spPr>
        <p:txBody>
          <a:bodyPr wrap="square" rtlCol="0">
            <a:spAutoFit/>
          </a:bodyPr>
          <a:lstStyle/>
          <a:p>
            <a:pPr>
              <a:lnSpc>
                <a:spcPct val="150000"/>
              </a:lnSpc>
            </a:pPr>
            <a:r>
              <a:rPr kumimoji="1" lang="en-US" altLang="ja-JP" sz="40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usecase</a:t>
            </a:r>
            <a:r>
              <a:rPr kumimoji="1" lang="ja-JP" altLang="en-US" sz="40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は</a:t>
            </a:r>
            <a:r>
              <a:rPr kumimoji="1" lang="en-US" altLang="ja-JP" sz="40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api</a:t>
            </a:r>
            <a:r>
              <a:rPr kumimoji="1" lang="ja-JP" altLang="en-US" sz="4000">
                <a:solidFill>
                  <a:schemeClr val="tx1">
                    <a:lumMod val="75000"/>
                    <a:lumOff val="25000"/>
                  </a:schemeClr>
                </a:solidFill>
                <a:latin typeface="M+ 1c light" panose="020B0403020203020207" pitchFamily="50" charset="-128"/>
                <a:ea typeface="M+ 1c light" panose="020B0403020203020207" pitchFamily="50" charset="-128"/>
                <a:cs typeface="M+ 1c light" panose="020B0403020203020207" pitchFamily="50" charset="-128"/>
              </a:rPr>
              <a:t>を呼び出している</a:t>
            </a:r>
          </a:p>
        </p:txBody>
      </p:sp>
    </p:spTree>
    <p:extLst>
      <p:ext uri="{BB962C8B-B14F-4D97-AF65-F5344CB8AC3E}">
        <p14:creationId xmlns:p14="http://schemas.microsoft.com/office/powerpoint/2010/main" val="313881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6DA043F-4B2A-4E16-84C2-A26A31D0D367}"/>
              </a:ext>
            </a:extLst>
          </p:cNvPr>
          <p:cNvSpPr>
            <a:spLocks noGrp="1"/>
          </p:cNvSpPr>
          <p:nvPr>
            <p:ph type="title"/>
          </p:nvPr>
        </p:nvSpPr>
        <p:spPr/>
        <p:txBody>
          <a:bodyPr/>
          <a:lstStyle/>
          <a:p>
            <a:r>
              <a:rPr kumimoji="1" lang="ja-JP" altLang="en-US"/>
              <a:t>ブログ</a:t>
            </a:r>
          </a:p>
        </p:txBody>
      </p:sp>
      <p:sp>
        <p:nvSpPr>
          <p:cNvPr id="5" name="テキスト プレースホルダー 4">
            <a:extLst>
              <a:ext uri="{FF2B5EF4-FFF2-40B4-BE49-F238E27FC236}">
                <a16:creationId xmlns:a16="http://schemas.microsoft.com/office/drawing/2014/main" id="{EAD0F926-6300-4B8D-8630-68DF3DB8E886}"/>
              </a:ext>
            </a:extLst>
          </p:cNvPr>
          <p:cNvSpPr>
            <a:spLocks noGrp="1"/>
          </p:cNvSpPr>
          <p:nvPr>
            <p:ph type="body" sz="quarter" idx="12"/>
          </p:nvPr>
        </p:nvSpPr>
        <p:spPr/>
        <p:txBody>
          <a:bodyPr/>
          <a:lstStyle/>
          <a:p>
            <a:r>
              <a:rPr kumimoji="1" lang="ja-JP" altLang="en-US"/>
              <a:t>本日お話する内容は、下記のブログに原稿と合わせて公開しています。</a:t>
            </a:r>
            <a:endParaRPr kumimoji="1" lang="en-US" altLang="ja-JP"/>
          </a:p>
          <a:p>
            <a:r>
              <a:rPr kumimoji="1" lang="en-US" altLang="ja-JP"/>
              <a:t>Twitter</a:t>
            </a:r>
            <a:r>
              <a:rPr kumimoji="1" lang="ja-JP" altLang="en-US"/>
              <a:t>に </a:t>
            </a:r>
            <a:r>
              <a:rPr kumimoji="1" lang="en-US" altLang="ja-JP" u="sng">
                <a:solidFill>
                  <a:srgbClr val="0070C0"/>
                </a:solidFill>
              </a:rPr>
              <a:t>#csharptokyo</a:t>
            </a:r>
            <a:r>
              <a:rPr kumimoji="1" lang="en-US" altLang="ja-JP"/>
              <a:t> </a:t>
            </a:r>
            <a:r>
              <a:rPr kumimoji="1" lang="ja-JP" altLang="en-US"/>
              <a:t>のハッシュタグをつけ共有します。</a:t>
            </a:r>
            <a:endParaRPr kumimoji="1" lang="en-US" altLang="ja-JP"/>
          </a:p>
          <a:p>
            <a:r>
              <a:rPr lang="en-US" altLang="ja-JP">
                <a:hlinkClick r:id="rId3"/>
              </a:rPr>
              <a:t>https://www.nuits.jp/entry/easiest-clean-architecture-2019-09</a:t>
            </a:r>
            <a:endParaRPr lang="en-US" altLang="ja-JP"/>
          </a:p>
          <a:p>
            <a:endParaRPr kumimoji="1" lang="en-US" altLang="ja-JP"/>
          </a:p>
          <a:p>
            <a:endParaRPr kumimoji="1" lang="en-US" altLang="ja-JP"/>
          </a:p>
          <a:p>
            <a:endParaRPr kumimoji="1" lang="en-US" altLang="ja-JP"/>
          </a:p>
          <a:p>
            <a:r>
              <a:rPr kumimoji="1" lang="ja-JP" altLang="en-US"/>
              <a:t>サンプルコードおよび</a:t>
            </a:r>
            <a:r>
              <a:rPr kumimoji="1" lang="en-US" altLang="ja-JP"/>
              <a:t>PowerPoint</a:t>
            </a:r>
            <a:r>
              <a:rPr kumimoji="1" lang="ja-JP" altLang="en-US"/>
              <a:t>は</a:t>
            </a:r>
            <a:r>
              <a:rPr kumimoji="1" lang="en-US" altLang="ja-JP"/>
              <a:t>Github</a:t>
            </a:r>
            <a:r>
              <a:rPr kumimoji="1" lang="ja-JP" altLang="en-US"/>
              <a:t>に</a:t>
            </a:r>
            <a:r>
              <a:rPr lang="ja-JP" altLang="en-US"/>
              <a:t>「</a:t>
            </a:r>
            <a:r>
              <a:rPr lang="en-US" altLang="ja-JP"/>
              <a:t>CC BY-SA 4.0</a:t>
            </a:r>
            <a:r>
              <a:rPr lang="ja-JP" altLang="en-US"/>
              <a:t>」で公開しています。</a:t>
            </a:r>
            <a:endParaRPr lang="en-US" altLang="ja-JP"/>
          </a:p>
          <a:p>
            <a:r>
              <a:rPr lang="en-US" altLang="ja-JP">
                <a:hlinkClick r:id="rId4"/>
              </a:rPr>
              <a:t>https://github.com/nuitsjp/Easiest-Clean-Architecture</a:t>
            </a:r>
            <a:endParaRPr lang="en-US" altLang="ja-JP"/>
          </a:p>
          <a:p>
            <a:endParaRPr kumimoji="1" lang="en-US" altLang="ja-JP"/>
          </a:p>
          <a:p>
            <a:endParaRPr kumimoji="1" lang="en-US" altLang="ja-JP"/>
          </a:p>
          <a:p>
            <a:endParaRPr kumimoji="1" lang="en-US" altLang="ja-JP"/>
          </a:p>
          <a:p>
            <a:endParaRPr kumimoji="1" lang="ja-JP" altLang="en-US"/>
          </a:p>
        </p:txBody>
      </p:sp>
    </p:spTree>
    <p:extLst>
      <p:ext uri="{BB962C8B-B14F-4D97-AF65-F5344CB8AC3E}">
        <p14:creationId xmlns:p14="http://schemas.microsoft.com/office/powerpoint/2010/main" val="26351074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020DA3-87D2-411E-981D-6CDE120DCD5F}"/>
              </a:ext>
            </a:extLst>
          </p:cNvPr>
          <p:cNvSpPr>
            <a:spLocks noGrp="1"/>
          </p:cNvSpPr>
          <p:nvPr>
            <p:ph type="title"/>
          </p:nvPr>
        </p:nvSpPr>
        <p:spPr/>
        <p:txBody>
          <a:bodyPr/>
          <a:lstStyle/>
          <a:p>
            <a:endParaRPr kumimoji="1" lang="ja-JP" altLang="en-US"/>
          </a:p>
        </p:txBody>
      </p:sp>
      <p:pic>
        <p:nvPicPr>
          <p:cNvPr id="3" name="図 2">
            <a:extLst>
              <a:ext uri="{FF2B5EF4-FFF2-40B4-BE49-F238E27FC236}">
                <a16:creationId xmlns:a16="http://schemas.microsoft.com/office/drawing/2014/main" id="{59171C8C-3B3D-4D7C-8E0F-B5301597DC21}"/>
              </a:ext>
            </a:extLst>
          </p:cNvPr>
          <p:cNvPicPr>
            <a:picLocks noChangeAspect="1"/>
          </p:cNvPicPr>
          <p:nvPr/>
        </p:nvPicPr>
        <p:blipFill>
          <a:blip r:embed="rId3"/>
          <a:stretch>
            <a:fillRect/>
          </a:stretch>
        </p:blipFill>
        <p:spPr>
          <a:xfrm>
            <a:off x="5596829" y="1398717"/>
            <a:ext cx="7085714" cy="8419048"/>
          </a:xfrm>
          <a:prstGeom prst="rect">
            <a:avLst/>
          </a:prstGeom>
        </p:spPr>
      </p:pic>
      <p:sp>
        <p:nvSpPr>
          <p:cNvPr id="4" name="楕円 3">
            <a:extLst>
              <a:ext uri="{FF2B5EF4-FFF2-40B4-BE49-F238E27FC236}">
                <a16:creationId xmlns:a16="http://schemas.microsoft.com/office/drawing/2014/main" id="{5E4E0B7D-7E27-42CB-A40D-4952B2610A4F}"/>
              </a:ext>
            </a:extLst>
          </p:cNvPr>
          <p:cNvSpPr/>
          <p:nvPr/>
        </p:nvSpPr>
        <p:spPr>
          <a:xfrm>
            <a:off x="8068827" y="4761735"/>
            <a:ext cx="2163744" cy="763530"/>
          </a:xfrm>
          <a:prstGeom prst="ellipse">
            <a:avLst/>
          </a:prstGeom>
          <a:noFill/>
          <a:ln w="762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21027763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020DA3-87D2-411E-981D-6CDE120DCD5F}"/>
              </a:ext>
            </a:extLst>
          </p:cNvPr>
          <p:cNvSpPr>
            <a:spLocks noGrp="1"/>
          </p:cNvSpPr>
          <p:nvPr>
            <p:ph type="title"/>
          </p:nvPr>
        </p:nvSpPr>
        <p:spPr/>
        <p:txBody>
          <a:bodyPr/>
          <a:lstStyle/>
          <a:p>
            <a:endParaRPr kumimoji="1" lang="ja-JP" altLang="en-US"/>
          </a:p>
        </p:txBody>
      </p:sp>
      <p:pic>
        <p:nvPicPr>
          <p:cNvPr id="3" name="図 2">
            <a:extLst>
              <a:ext uri="{FF2B5EF4-FFF2-40B4-BE49-F238E27FC236}">
                <a16:creationId xmlns:a16="http://schemas.microsoft.com/office/drawing/2014/main" id="{59171C8C-3B3D-4D7C-8E0F-B5301597DC21}"/>
              </a:ext>
            </a:extLst>
          </p:cNvPr>
          <p:cNvPicPr>
            <a:picLocks noChangeAspect="1"/>
          </p:cNvPicPr>
          <p:nvPr/>
        </p:nvPicPr>
        <p:blipFill>
          <a:blip r:embed="rId3"/>
          <a:stretch>
            <a:fillRect/>
          </a:stretch>
        </p:blipFill>
        <p:spPr>
          <a:xfrm>
            <a:off x="5596829" y="1398717"/>
            <a:ext cx="7085714" cy="8419048"/>
          </a:xfrm>
          <a:prstGeom prst="rect">
            <a:avLst/>
          </a:prstGeom>
        </p:spPr>
      </p:pic>
      <p:grpSp>
        <p:nvGrpSpPr>
          <p:cNvPr id="8" name="グループ化 7">
            <a:extLst>
              <a:ext uri="{FF2B5EF4-FFF2-40B4-BE49-F238E27FC236}">
                <a16:creationId xmlns:a16="http://schemas.microsoft.com/office/drawing/2014/main" id="{FFD84A56-360F-429B-85BF-D736A89E5761}"/>
              </a:ext>
            </a:extLst>
          </p:cNvPr>
          <p:cNvGrpSpPr/>
          <p:nvPr/>
        </p:nvGrpSpPr>
        <p:grpSpPr>
          <a:xfrm>
            <a:off x="6197600" y="5762171"/>
            <a:ext cx="5649406" cy="3715658"/>
            <a:chOff x="6197600" y="5762171"/>
            <a:chExt cx="5649406" cy="3715658"/>
          </a:xfrm>
        </p:grpSpPr>
        <p:sp>
          <p:nvSpPr>
            <p:cNvPr id="5" name="正方形/長方形 4">
              <a:extLst>
                <a:ext uri="{FF2B5EF4-FFF2-40B4-BE49-F238E27FC236}">
                  <a16:creationId xmlns:a16="http://schemas.microsoft.com/office/drawing/2014/main" id="{958F864B-9899-4224-9D0E-D0333819A07B}"/>
                </a:ext>
              </a:extLst>
            </p:cNvPr>
            <p:cNvSpPr/>
            <p:nvPr/>
          </p:nvSpPr>
          <p:spPr>
            <a:xfrm>
              <a:off x="6197600" y="5762171"/>
              <a:ext cx="2743200" cy="3715658"/>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 name="正方形/長方形 5">
              <a:extLst>
                <a:ext uri="{FF2B5EF4-FFF2-40B4-BE49-F238E27FC236}">
                  <a16:creationId xmlns:a16="http://schemas.microsoft.com/office/drawing/2014/main" id="{B6D12E6A-AFBE-42F4-83F9-1C7DDEA5F3FB}"/>
                </a:ext>
              </a:extLst>
            </p:cNvPr>
            <p:cNvSpPr/>
            <p:nvPr/>
          </p:nvSpPr>
          <p:spPr>
            <a:xfrm>
              <a:off x="8940799" y="5762171"/>
              <a:ext cx="2906207" cy="1251578"/>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正方形/長方形 6">
              <a:extLst>
                <a:ext uri="{FF2B5EF4-FFF2-40B4-BE49-F238E27FC236}">
                  <a16:creationId xmlns:a16="http://schemas.microsoft.com/office/drawing/2014/main" id="{A479184E-2372-471B-93FA-5E850533D1E7}"/>
                </a:ext>
              </a:extLst>
            </p:cNvPr>
            <p:cNvSpPr/>
            <p:nvPr/>
          </p:nvSpPr>
          <p:spPr>
            <a:xfrm>
              <a:off x="8915402" y="5782469"/>
              <a:ext cx="45719" cy="1211262"/>
            </a:xfrm>
            <a:prstGeom prst="rect">
              <a:avLst/>
            </a:prstGeom>
            <a:solidFill>
              <a:srgbClr val="FFE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sp>
        <p:nvSpPr>
          <p:cNvPr id="9" name="吹き出し: 四角形 8">
            <a:extLst>
              <a:ext uri="{FF2B5EF4-FFF2-40B4-BE49-F238E27FC236}">
                <a16:creationId xmlns:a16="http://schemas.microsoft.com/office/drawing/2014/main" id="{5DF12D13-AF29-4F76-9453-47FC4CE06A66}"/>
              </a:ext>
            </a:extLst>
          </p:cNvPr>
          <p:cNvSpPr/>
          <p:nvPr/>
        </p:nvSpPr>
        <p:spPr>
          <a:xfrm>
            <a:off x="763673" y="2521836"/>
            <a:ext cx="5184952" cy="2835751"/>
          </a:xfrm>
          <a:prstGeom prst="wedgeRectCallout">
            <a:avLst>
              <a:gd name="adj1" fmla="val 55307"/>
              <a:gd name="adj2" fmla="val 7270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ここが</a:t>
            </a:r>
            <a:endParaRPr kumimoji="1" lang="en-US" altLang="ja-JP" sz="4400">
              <a:latin typeface="M+ 1c light" panose="020B0403020204020204" pitchFamily="50" charset="-128"/>
              <a:ea typeface="M+ 1c light" panose="020B0403020204020204" pitchFamily="50" charset="-128"/>
              <a:cs typeface="M+ 1c light" panose="020B0403020204020204" pitchFamily="50" charset="-128"/>
            </a:endParaRPr>
          </a:p>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「コントラクト」</a:t>
            </a:r>
          </a:p>
        </p:txBody>
      </p:sp>
      <p:sp>
        <p:nvSpPr>
          <p:cNvPr id="11" name="テキスト ボックス 10">
            <a:extLst>
              <a:ext uri="{FF2B5EF4-FFF2-40B4-BE49-F238E27FC236}">
                <a16:creationId xmlns:a16="http://schemas.microsoft.com/office/drawing/2014/main" id="{C9D23B2E-66EF-4C54-8688-17C7145077E8}"/>
              </a:ext>
            </a:extLst>
          </p:cNvPr>
          <p:cNvSpPr txBox="1"/>
          <p:nvPr/>
        </p:nvSpPr>
        <p:spPr>
          <a:xfrm>
            <a:off x="11249120" y="4329784"/>
            <a:ext cx="3877985"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依存させたい方向</a:t>
            </a:r>
          </a:p>
        </p:txBody>
      </p:sp>
      <p:sp>
        <p:nvSpPr>
          <p:cNvPr id="12" name="矢印: 右 11">
            <a:extLst>
              <a:ext uri="{FF2B5EF4-FFF2-40B4-BE49-F238E27FC236}">
                <a16:creationId xmlns:a16="http://schemas.microsoft.com/office/drawing/2014/main" id="{241DE0F3-3A20-473A-9179-A0251AD7F601}"/>
              </a:ext>
            </a:extLst>
          </p:cNvPr>
          <p:cNvSpPr/>
          <p:nvPr/>
        </p:nvSpPr>
        <p:spPr>
          <a:xfrm rot="16200000">
            <a:off x="10106203" y="4267942"/>
            <a:ext cx="175091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33155361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020DA3-87D2-411E-981D-6CDE120DCD5F}"/>
              </a:ext>
            </a:extLst>
          </p:cNvPr>
          <p:cNvSpPr>
            <a:spLocks noGrp="1"/>
          </p:cNvSpPr>
          <p:nvPr>
            <p:ph type="title"/>
          </p:nvPr>
        </p:nvSpPr>
        <p:spPr/>
        <p:txBody>
          <a:bodyPr/>
          <a:lstStyle/>
          <a:p>
            <a:endParaRPr kumimoji="1" lang="ja-JP" altLang="en-US"/>
          </a:p>
        </p:txBody>
      </p:sp>
      <p:pic>
        <p:nvPicPr>
          <p:cNvPr id="3" name="図 2">
            <a:extLst>
              <a:ext uri="{FF2B5EF4-FFF2-40B4-BE49-F238E27FC236}">
                <a16:creationId xmlns:a16="http://schemas.microsoft.com/office/drawing/2014/main" id="{59171C8C-3B3D-4D7C-8E0F-B5301597DC21}"/>
              </a:ext>
            </a:extLst>
          </p:cNvPr>
          <p:cNvPicPr>
            <a:picLocks noChangeAspect="1"/>
          </p:cNvPicPr>
          <p:nvPr/>
        </p:nvPicPr>
        <p:blipFill>
          <a:blip r:embed="rId3"/>
          <a:stretch>
            <a:fillRect/>
          </a:stretch>
        </p:blipFill>
        <p:spPr>
          <a:xfrm>
            <a:off x="5596829" y="1398717"/>
            <a:ext cx="7085714" cy="8419048"/>
          </a:xfrm>
          <a:prstGeom prst="rect">
            <a:avLst/>
          </a:prstGeom>
        </p:spPr>
      </p:pic>
      <p:grpSp>
        <p:nvGrpSpPr>
          <p:cNvPr id="8" name="グループ化 7">
            <a:extLst>
              <a:ext uri="{FF2B5EF4-FFF2-40B4-BE49-F238E27FC236}">
                <a16:creationId xmlns:a16="http://schemas.microsoft.com/office/drawing/2014/main" id="{FFD84A56-360F-429B-85BF-D736A89E5761}"/>
              </a:ext>
            </a:extLst>
          </p:cNvPr>
          <p:cNvGrpSpPr/>
          <p:nvPr/>
        </p:nvGrpSpPr>
        <p:grpSpPr>
          <a:xfrm>
            <a:off x="6197600" y="5762171"/>
            <a:ext cx="5649406" cy="3715658"/>
            <a:chOff x="6197600" y="5762171"/>
            <a:chExt cx="5649406" cy="3715658"/>
          </a:xfrm>
        </p:grpSpPr>
        <p:sp>
          <p:nvSpPr>
            <p:cNvPr id="5" name="正方形/長方形 4">
              <a:extLst>
                <a:ext uri="{FF2B5EF4-FFF2-40B4-BE49-F238E27FC236}">
                  <a16:creationId xmlns:a16="http://schemas.microsoft.com/office/drawing/2014/main" id="{958F864B-9899-4224-9D0E-D0333819A07B}"/>
                </a:ext>
              </a:extLst>
            </p:cNvPr>
            <p:cNvSpPr/>
            <p:nvPr/>
          </p:nvSpPr>
          <p:spPr>
            <a:xfrm>
              <a:off x="6197600" y="5762171"/>
              <a:ext cx="2743200" cy="3715658"/>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 name="正方形/長方形 5">
              <a:extLst>
                <a:ext uri="{FF2B5EF4-FFF2-40B4-BE49-F238E27FC236}">
                  <a16:creationId xmlns:a16="http://schemas.microsoft.com/office/drawing/2014/main" id="{B6D12E6A-AFBE-42F4-83F9-1C7DDEA5F3FB}"/>
                </a:ext>
              </a:extLst>
            </p:cNvPr>
            <p:cNvSpPr/>
            <p:nvPr/>
          </p:nvSpPr>
          <p:spPr>
            <a:xfrm>
              <a:off x="8940799" y="5762171"/>
              <a:ext cx="2906207" cy="1251578"/>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正方形/長方形 6">
              <a:extLst>
                <a:ext uri="{FF2B5EF4-FFF2-40B4-BE49-F238E27FC236}">
                  <a16:creationId xmlns:a16="http://schemas.microsoft.com/office/drawing/2014/main" id="{A479184E-2372-471B-93FA-5E850533D1E7}"/>
                </a:ext>
              </a:extLst>
            </p:cNvPr>
            <p:cNvSpPr/>
            <p:nvPr/>
          </p:nvSpPr>
          <p:spPr>
            <a:xfrm>
              <a:off x="8915402" y="5782469"/>
              <a:ext cx="45719" cy="1211262"/>
            </a:xfrm>
            <a:prstGeom prst="rect">
              <a:avLst/>
            </a:prstGeom>
            <a:solidFill>
              <a:srgbClr val="FFE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sp>
        <p:nvSpPr>
          <p:cNvPr id="9" name="吹き出し: 四角形 8">
            <a:extLst>
              <a:ext uri="{FF2B5EF4-FFF2-40B4-BE49-F238E27FC236}">
                <a16:creationId xmlns:a16="http://schemas.microsoft.com/office/drawing/2014/main" id="{5DF12D13-AF29-4F76-9453-47FC4CE06A66}"/>
              </a:ext>
            </a:extLst>
          </p:cNvPr>
          <p:cNvSpPr/>
          <p:nvPr/>
        </p:nvSpPr>
        <p:spPr>
          <a:xfrm>
            <a:off x="763673" y="2521836"/>
            <a:ext cx="5184952" cy="2835751"/>
          </a:xfrm>
          <a:prstGeom prst="wedgeRectCallout">
            <a:avLst>
              <a:gd name="adj1" fmla="val 55307"/>
              <a:gd name="adj2" fmla="val 7270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ここが</a:t>
            </a:r>
            <a:endParaRPr kumimoji="1" lang="en-US" altLang="ja-JP" sz="4400">
              <a:latin typeface="M+ 1c light" panose="020B0403020204020204" pitchFamily="50" charset="-128"/>
              <a:ea typeface="M+ 1c light" panose="020B0403020204020204" pitchFamily="50" charset="-128"/>
              <a:cs typeface="M+ 1c light" panose="020B0403020204020204" pitchFamily="50" charset="-128"/>
            </a:endParaRPr>
          </a:p>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「コントラクト」</a:t>
            </a:r>
          </a:p>
        </p:txBody>
      </p:sp>
      <p:sp>
        <p:nvSpPr>
          <p:cNvPr id="10" name="吹き出し: 四角形 9">
            <a:extLst>
              <a:ext uri="{FF2B5EF4-FFF2-40B4-BE49-F238E27FC236}">
                <a16:creationId xmlns:a16="http://schemas.microsoft.com/office/drawing/2014/main" id="{D41F8D09-627F-405B-A1C5-CB0843242853}"/>
              </a:ext>
            </a:extLst>
          </p:cNvPr>
          <p:cNvSpPr/>
          <p:nvPr/>
        </p:nvSpPr>
        <p:spPr>
          <a:xfrm>
            <a:off x="12958594" y="5762171"/>
            <a:ext cx="5184952" cy="2835751"/>
          </a:xfrm>
          <a:prstGeom prst="wedgeRectCallout">
            <a:avLst>
              <a:gd name="adj1" fmla="val -62134"/>
              <a:gd name="adj2" fmla="val 1884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二つの問題がある</a:t>
            </a:r>
          </a:p>
        </p:txBody>
      </p:sp>
      <p:sp>
        <p:nvSpPr>
          <p:cNvPr id="11" name="テキスト ボックス 10">
            <a:extLst>
              <a:ext uri="{FF2B5EF4-FFF2-40B4-BE49-F238E27FC236}">
                <a16:creationId xmlns:a16="http://schemas.microsoft.com/office/drawing/2014/main" id="{C9D23B2E-66EF-4C54-8688-17C7145077E8}"/>
              </a:ext>
            </a:extLst>
          </p:cNvPr>
          <p:cNvSpPr txBox="1"/>
          <p:nvPr/>
        </p:nvSpPr>
        <p:spPr>
          <a:xfrm>
            <a:off x="11249120" y="4329784"/>
            <a:ext cx="3877985"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依存させたい方向</a:t>
            </a:r>
          </a:p>
        </p:txBody>
      </p:sp>
      <p:sp>
        <p:nvSpPr>
          <p:cNvPr id="12" name="矢印: 右 11">
            <a:extLst>
              <a:ext uri="{FF2B5EF4-FFF2-40B4-BE49-F238E27FC236}">
                <a16:creationId xmlns:a16="http://schemas.microsoft.com/office/drawing/2014/main" id="{241DE0F3-3A20-473A-9179-A0251AD7F601}"/>
              </a:ext>
            </a:extLst>
          </p:cNvPr>
          <p:cNvSpPr/>
          <p:nvPr/>
        </p:nvSpPr>
        <p:spPr>
          <a:xfrm rot="16200000">
            <a:off x="10106203" y="4267942"/>
            <a:ext cx="175091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29574460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617F322C-1312-4978-A977-B2910AABCF00}"/>
              </a:ext>
            </a:extLst>
          </p:cNvPr>
          <p:cNvSpPr>
            <a:spLocks noGrp="1"/>
          </p:cNvSpPr>
          <p:nvPr>
            <p:ph type="subTitle" idx="1"/>
          </p:nvPr>
        </p:nvSpPr>
        <p:spPr/>
        <p:txBody>
          <a:bodyPr/>
          <a:lstStyle/>
          <a:p>
            <a:r>
              <a:rPr kumimoji="1" lang="ja-JP" altLang="en-US"/>
              <a:t>ひとつ　コントラクトが</a:t>
            </a:r>
            <a:r>
              <a:rPr kumimoji="1" lang="en-US" altLang="ja-JP"/>
              <a:t>api</a:t>
            </a:r>
            <a:r>
              <a:rPr kumimoji="1" lang="ja-JP" altLang="en-US"/>
              <a:t>側に定義されている　</a:t>
            </a:r>
          </a:p>
        </p:txBody>
      </p:sp>
    </p:spTree>
    <p:extLst>
      <p:ext uri="{BB962C8B-B14F-4D97-AF65-F5344CB8AC3E}">
        <p14:creationId xmlns:p14="http://schemas.microsoft.com/office/powerpoint/2010/main" val="23645360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020DA3-87D2-411E-981D-6CDE120DCD5F}"/>
              </a:ext>
            </a:extLst>
          </p:cNvPr>
          <p:cNvSpPr>
            <a:spLocks noGrp="1"/>
          </p:cNvSpPr>
          <p:nvPr>
            <p:ph type="title"/>
          </p:nvPr>
        </p:nvSpPr>
        <p:spPr/>
        <p:txBody>
          <a:bodyPr/>
          <a:lstStyle/>
          <a:p>
            <a:endParaRPr kumimoji="1" lang="ja-JP" altLang="en-US"/>
          </a:p>
        </p:txBody>
      </p:sp>
      <p:pic>
        <p:nvPicPr>
          <p:cNvPr id="3" name="図 2">
            <a:extLst>
              <a:ext uri="{FF2B5EF4-FFF2-40B4-BE49-F238E27FC236}">
                <a16:creationId xmlns:a16="http://schemas.microsoft.com/office/drawing/2014/main" id="{59171C8C-3B3D-4D7C-8E0F-B5301597DC21}"/>
              </a:ext>
            </a:extLst>
          </p:cNvPr>
          <p:cNvPicPr>
            <a:picLocks noChangeAspect="1"/>
          </p:cNvPicPr>
          <p:nvPr/>
        </p:nvPicPr>
        <p:blipFill>
          <a:blip r:embed="rId3"/>
          <a:stretch>
            <a:fillRect/>
          </a:stretch>
        </p:blipFill>
        <p:spPr>
          <a:xfrm>
            <a:off x="924346" y="1398717"/>
            <a:ext cx="7085714" cy="8419048"/>
          </a:xfrm>
          <a:prstGeom prst="rect">
            <a:avLst/>
          </a:prstGeom>
        </p:spPr>
      </p:pic>
      <p:grpSp>
        <p:nvGrpSpPr>
          <p:cNvPr id="8" name="グループ化 7">
            <a:extLst>
              <a:ext uri="{FF2B5EF4-FFF2-40B4-BE49-F238E27FC236}">
                <a16:creationId xmlns:a16="http://schemas.microsoft.com/office/drawing/2014/main" id="{FFD84A56-360F-429B-85BF-D736A89E5761}"/>
              </a:ext>
            </a:extLst>
          </p:cNvPr>
          <p:cNvGrpSpPr/>
          <p:nvPr/>
        </p:nvGrpSpPr>
        <p:grpSpPr>
          <a:xfrm>
            <a:off x="1525117" y="5762171"/>
            <a:ext cx="5649406" cy="3715658"/>
            <a:chOff x="6197600" y="5762171"/>
            <a:chExt cx="5649406" cy="3715658"/>
          </a:xfrm>
        </p:grpSpPr>
        <p:sp>
          <p:nvSpPr>
            <p:cNvPr id="5" name="正方形/長方形 4">
              <a:extLst>
                <a:ext uri="{FF2B5EF4-FFF2-40B4-BE49-F238E27FC236}">
                  <a16:creationId xmlns:a16="http://schemas.microsoft.com/office/drawing/2014/main" id="{958F864B-9899-4224-9D0E-D0333819A07B}"/>
                </a:ext>
              </a:extLst>
            </p:cNvPr>
            <p:cNvSpPr/>
            <p:nvPr/>
          </p:nvSpPr>
          <p:spPr>
            <a:xfrm>
              <a:off x="6197600" y="5762171"/>
              <a:ext cx="2743200" cy="3715658"/>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 name="正方形/長方形 5">
              <a:extLst>
                <a:ext uri="{FF2B5EF4-FFF2-40B4-BE49-F238E27FC236}">
                  <a16:creationId xmlns:a16="http://schemas.microsoft.com/office/drawing/2014/main" id="{B6D12E6A-AFBE-42F4-83F9-1C7DDEA5F3FB}"/>
                </a:ext>
              </a:extLst>
            </p:cNvPr>
            <p:cNvSpPr/>
            <p:nvPr/>
          </p:nvSpPr>
          <p:spPr>
            <a:xfrm>
              <a:off x="8940799" y="5762171"/>
              <a:ext cx="2906207" cy="1251578"/>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正方形/長方形 6">
              <a:extLst>
                <a:ext uri="{FF2B5EF4-FFF2-40B4-BE49-F238E27FC236}">
                  <a16:creationId xmlns:a16="http://schemas.microsoft.com/office/drawing/2014/main" id="{A479184E-2372-471B-93FA-5E850533D1E7}"/>
                </a:ext>
              </a:extLst>
            </p:cNvPr>
            <p:cNvSpPr/>
            <p:nvPr/>
          </p:nvSpPr>
          <p:spPr>
            <a:xfrm>
              <a:off x="8915402" y="5786438"/>
              <a:ext cx="69525" cy="1204911"/>
            </a:xfrm>
            <a:prstGeom prst="rect">
              <a:avLst/>
            </a:prstGeom>
            <a:solidFill>
              <a:srgbClr val="FFE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sp>
        <p:nvSpPr>
          <p:cNvPr id="12" name="矢印: 右 11">
            <a:extLst>
              <a:ext uri="{FF2B5EF4-FFF2-40B4-BE49-F238E27FC236}">
                <a16:creationId xmlns:a16="http://schemas.microsoft.com/office/drawing/2014/main" id="{241DE0F3-3A20-473A-9179-A0251AD7F601}"/>
              </a:ext>
            </a:extLst>
          </p:cNvPr>
          <p:cNvSpPr/>
          <p:nvPr/>
        </p:nvSpPr>
        <p:spPr>
          <a:xfrm rot="5400000">
            <a:off x="7134601" y="4758492"/>
            <a:ext cx="175091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pic>
        <p:nvPicPr>
          <p:cNvPr id="13" name="図 12">
            <a:extLst>
              <a:ext uri="{FF2B5EF4-FFF2-40B4-BE49-F238E27FC236}">
                <a16:creationId xmlns:a16="http://schemas.microsoft.com/office/drawing/2014/main" id="{FC16A2D4-D3C6-4F92-B2B2-E67BFA1F1990}"/>
              </a:ext>
            </a:extLst>
          </p:cNvPr>
          <p:cNvPicPr>
            <a:picLocks noChangeAspect="1"/>
          </p:cNvPicPr>
          <p:nvPr/>
        </p:nvPicPr>
        <p:blipFill>
          <a:blip r:embed="rId4"/>
          <a:stretch>
            <a:fillRect/>
          </a:stretch>
        </p:blipFill>
        <p:spPr>
          <a:xfrm>
            <a:off x="10015433" y="1436813"/>
            <a:ext cx="7561905" cy="8380952"/>
          </a:xfrm>
          <a:prstGeom prst="rect">
            <a:avLst/>
          </a:prstGeom>
        </p:spPr>
      </p:pic>
      <p:grpSp>
        <p:nvGrpSpPr>
          <p:cNvPr id="14" name="グループ化 13">
            <a:extLst>
              <a:ext uri="{FF2B5EF4-FFF2-40B4-BE49-F238E27FC236}">
                <a16:creationId xmlns:a16="http://schemas.microsoft.com/office/drawing/2014/main" id="{CD9967A7-1D08-4C1B-ADF1-8E335D6134BF}"/>
              </a:ext>
            </a:extLst>
          </p:cNvPr>
          <p:cNvGrpSpPr/>
          <p:nvPr/>
        </p:nvGrpSpPr>
        <p:grpSpPr>
          <a:xfrm>
            <a:off x="10640647" y="3543160"/>
            <a:ext cx="5649406" cy="3715658"/>
            <a:chOff x="6197600" y="5762171"/>
            <a:chExt cx="5649406" cy="3715658"/>
          </a:xfrm>
        </p:grpSpPr>
        <p:sp>
          <p:nvSpPr>
            <p:cNvPr id="15" name="正方形/長方形 14">
              <a:extLst>
                <a:ext uri="{FF2B5EF4-FFF2-40B4-BE49-F238E27FC236}">
                  <a16:creationId xmlns:a16="http://schemas.microsoft.com/office/drawing/2014/main" id="{E9ED0E78-796C-4566-A176-11C26E2FDEB0}"/>
                </a:ext>
              </a:extLst>
            </p:cNvPr>
            <p:cNvSpPr/>
            <p:nvPr/>
          </p:nvSpPr>
          <p:spPr>
            <a:xfrm>
              <a:off x="6197600" y="5762171"/>
              <a:ext cx="2743200" cy="3715658"/>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6" name="正方形/長方形 15">
              <a:extLst>
                <a:ext uri="{FF2B5EF4-FFF2-40B4-BE49-F238E27FC236}">
                  <a16:creationId xmlns:a16="http://schemas.microsoft.com/office/drawing/2014/main" id="{32CFDE60-B337-4836-AD65-4D22F38005B3}"/>
                </a:ext>
              </a:extLst>
            </p:cNvPr>
            <p:cNvSpPr/>
            <p:nvPr/>
          </p:nvSpPr>
          <p:spPr>
            <a:xfrm>
              <a:off x="8940799" y="5762171"/>
              <a:ext cx="2906207" cy="1251578"/>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7" name="正方形/長方形 16">
              <a:extLst>
                <a:ext uri="{FF2B5EF4-FFF2-40B4-BE49-F238E27FC236}">
                  <a16:creationId xmlns:a16="http://schemas.microsoft.com/office/drawing/2014/main" id="{432076C6-5A05-4DDC-BAB0-B7CC57C05B97}"/>
                </a:ext>
              </a:extLst>
            </p:cNvPr>
            <p:cNvSpPr/>
            <p:nvPr/>
          </p:nvSpPr>
          <p:spPr>
            <a:xfrm>
              <a:off x="8915402" y="5782469"/>
              <a:ext cx="45719" cy="1211262"/>
            </a:xfrm>
            <a:prstGeom prst="rect">
              <a:avLst/>
            </a:prstGeom>
            <a:solidFill>
              <a:srgbClr val="FFE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grpSp>
      <p:sp>
        <p:nvSpPr>
          <p:cNvPr id="18" name="矢印: 右 17">
            <a:extLst>
              <a:ext uri="{FF2B5EF4-FFF2-40B4-BE49-F238E27FC236}">
                <a16:creationId xmlns:a16="http://schemas.microsoft.com/office/drawing/2014/main" id="{41BFFF06-2AC3-4B08-8443-614FBE5B346F}"/>
              </a:ext>
            </a:extLst>
          </p:cNvPr>
          <p:cNvSpPr/>
          <p:nvPr/>
        </p:nvSpPr>
        <p:spPr>
          <a:xfrm rot="16200000">
            <a:off x="9067573" y="6789934"/>
            <a:ext cx="175091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9" name="テキスト ボックス 18">
            <a:extLst>
              <a:ext uri="{FF2B5EF4-FFF2-40B4-BE49-F238E27FC236}">
                <a16:creationId xmlns:a16="http://schemas.microsoft.com/office/drawing/2014/main" id="{7CE43C5C-7E43-483C-91B3-17BB9A466716}"/>
              </a:ext>
            </a:extLst>
          </p:cNvPr>
          <p:cNvSpPr txBox="1"/>
          <p:nvPr/>
        </p:nvSpPr>
        <p:spPr>
          <a:xfrm>
            <a:off x="7540179" y="3628052"/>
            <a:ext cx="2492990"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依存の方向</a:t>
            </a:r>
          </a:p>
        </p:txBody>
      </p:sp>
      <p:sp>
        <p:nvSpPr>
          <p:cNvPr id="20" name="テキスト ボックス 19">
            <a:extLst>
              <a:ext uri="{FF2B5EF4-FFF2-40B4-BE49-F238E27FC236}">
                <a16:creationId xmlns:a16="http://schemas.microsoft.com/office/drawing/2014/main" id="{CE5E3114-A5E1-452A-9920-FC76464A9F24}"/>
              </a:ext>
            </a:extLst>
          </p:cNvPr>
          <p:cNvSpPr txBox="1"/>
          <p:nvPr/>
        </p:nvSpPr>
        <p:spPr>
          <a:xfrm>
            <a:off x="8010059" y="8203856"/>
            <a:ext cx="2492990"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依存の方向</a:t>
            </a:r>
          </a:p>
        </p:txBody>
      </p:sp>
    </p:spTree>
    <p:extLst>
      <p:ext uri="{BB962C8B-B14F-4D97-AF65-F5344CB8AC3E}">
        <p14:creationId xmlns:p14="http://schemas.microsoft.com/office/powerpoint/2010/main" val="38309027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EF376432-88C3-4411-B8B8-468CBE7F1F72}"/>
              </a:ext>
            </a:extLst>
          </p:cNvPr>
          <p:cNvSpPr>
            <a:spLocks noGrp="1"/>
          </p:cNvSpPr>
          <p:nvPr>
            <p:ph type="subTitle" idx="1"/>
          </p:nvPr>
        </p:nvSpPr>
        <p:spPr>
          <a:xfrm>
            <a:off x="1371600" y="4394945"/>
            <a:ext cx="15544800" cy="1497110"/>
          </a:xfrm>
        </p:spPr>
        <p:txBody>
          <a:bodyPr/>
          <a:lstStyle/>
          <a:p>
            <a:r>
              <a:rPr kumimoji="1" lang="ja-JP" altLang="en-US"/>
              <a:t>ふたつめ　コントラクトが</a:t>
            </a:r>
            <a:r>
              <a:rPr kumimoji="1" lang="en-US" altLang="ja-JP"/>
              <a:t>Web</a:t>
            </a:r>
            <a:r>
              <a:rPr kumimoji="1" lang="ja-JP" altLang="en-US"/>
              <a:t> </a:t>
            </a:r>
            <a:r>
              <a:rPr kumimoji="1" lang="en-US" altLang="ja-JP"/>
              <a:t>API</a:t>
            </a:r>
            <a:r>
              <a:rPr kumimoji="1" lang="ja-JP" altLang="en-US"/>
              <a:t>の文脈で記述されている</a:t>
            </a:r>
          </a:p>
        </p:txBody>
      </p:sp>
    </p:spTree>
    <p:extLst>
      <p:ext uri="{BB962C8B-B14F-4D97-AF65-F5344CB8AC3E}">
        <p14:creationId xmlns:p14="http://schemas.microsoft.com/office/powerpoint/2010/main" val="38925382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AEEFE-0CB6-499E-BC06-01E063E4BB4E}"/>
              </a:ext>
            </a:extLst>
          </p:cNvPr>
          <p:cNvSpPr>
            <a:spLocks noGrp="1"/>
          </p:cNvSpPr>
          <p:nvPr>
            <p:ph type="title"/>
          </p:nvPr>
        </p:nvSpPr>
        <p:spPr/>
        <p:txBody>
          <a:bodyPr/>
          <a:lstStyle/>
          <a:p>
            <a:endParaRPr kumimoji="1" lang="ja-JP" altLang="en-US"/>
          </a:p>
        </p:txBody>
      </p:sp>
      <p:pic>
        <p:nvPicPr>
          <p:cNvPr id="3" name="図 2">
            <a:extLst>
              <a:ext uri="{FF2B5EF4-FFF2-40B4-BE49-F238E27FC236}">
                <a16:creationId xmlns:a16="http://schemas.microsoft.com/office/drawing/2014/main" id="{8EC7579D-5AD5-409D-8F23-272A1C569BA0}"/>
              </a:ext>
            </a:extLst>
          </p:cNvPr>
          <p:cNvPicPr>
            <a:picLocks noChangeAspect="1"/>
          </p:cNvPicPr>
          <p:nvPr/>
        </p:nvPicPr>
        <p:blipFill>
          <a:blip r:embed="rId3"/>
          <a:stretch>
            <a:fillRect/>
          </a:stretch>
        </p:blipFill>
        <p:spPr>
          <a:xfrm>
            <a:off x="10015433" y="1436813"/>
            <a:ext cx="7561905" cy="8380952"/>
          </a:xfrm>
          <a:prstGeom prst="rect">
            <a:avLst/>
          </a:prstGeom>
        </p:spPr>
      </p:pic>
      <p:sp>
        <p:nvSpPr>
          <p:cNvPr id="6" name="吹き出し: 四角形 5">
            <a:extLst>
              <a:ext uri="{FF2B5EF4-FFF2-40B4-BE49-F238E27FC236}">
                <a16:creationId xmlns:a16="http://schemas.microsoft.com/office/drawing/2014/main" id="{D33EF99C-1ED6-4AAD-8E1F-EE74D5CE9D4F}"/>
              </a:ext>
            </a:extLst>
          </p:cNvPr>
          <p:cNvSpPr/>
          <p:nvPr/>
        </p:nvSpPr>
        <p:spPr>
          <a:xfrm>
            <a:off x="637777" y="1944211"/>
            <a:ext cx="9201098" cy="7571303"/>
          </a:xfrm>
          <a:prstGeom prst="wedgeRectCallout">
            <a:avLst>
              <a:gd name="adj1" fmla="val 61619"/>
              <a:gd name="adj2" fmla="val -19254"/>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ja-JP"/>
              <a:t>{</a:t>
            </a:r>
          </a:p>
          <a:p>
            <a:r>
              <a:rPr lang="en-US" altLang="ja-JP"/>
              <a:t>    "results": {</a:t>
            </a:r>
          </a:p>
          <a:p>
            <a:r>
              <a:rPr lang="en-US" altLang="ja-JP"/>
              <a:t>        "</a:t>
            </a:r>
            <a:r>
              <a:rPr lang="en-US" altLang="ja-JP" err="1"/>
              <a:t>results_start</a:t>
            </a:r>
            <a:r>
              <a:rPr lang="en-US" altLang="ja-JP"/>
              <a:t>": 1,</a:t>
            </a:r>
          </a:p>
          <a:p>
            <a:r>
              <a:rPr lang="en-US" altLang="ja-JP"/>
              <a:t>        "</a:t>
            </a:r>
            <a:r>
              <a:rPr lang="en-US" altLang="ja-JP" err="1"/>
              <a:t>results_returned</a:t>
            </a:r>
            <a:r>
              <a:rPr lang="en-US" altLang="ja-JP"/>
              <a:t>": "2",</a:t>
            </a:r>
          </a:p>
          <a:p>
            <a:r>
              <a:rPr lang="en-US" altLang="ja-JP"/>
              <a:t>        "</a:t>
            </a:r>
            <a:r>
              <a:rPr lang="en-US" altLang="ja-JP" err="1"/>
              <a:t>api_version</a:t>
            </a:r>
            <a:r>
              <a:rPr lang="en-US" altLang="ja-JP"/>
              <a:t>": "1.26",</a:t>
            </a:r>
          </a:p>
          <a:p>
            <a:r>
              <a:rPr lang="en-US" altLang="ja-JP"/>
              <a:t>        "shop": [</a:t>
            </a:r>
          </a:p>
          <a:p>
            <a:r>
              <a:rPr lang="en-US" altLang="ja-JP"/>
              <a:t>            {</a:t>
            </a:r>
          </a:p>
          <a:p>
            <a:r>
              <a:rPr lang="en-US" altLang="ja-JP"/>
              <a:t>                "name": "</a:t>
            </a:r>
            <a:r>
              <a:rPr lang="ja-JP" altLang="en-US"/>
              <a:t>彩羽鶏 いろはどり 新宿東口店</a:t>
            </a:r>
            <a:r>
              <a:rPr lang="en-US" altLang="ja-JP"/>
              <a:t>",</a:t>
            </a:r>
          </a:p>
          <a:p>
            <a:r>
              <a:rPr lang="en-US" altLang="ja-JP"/>
              <a:t>                "genre": {</a:t>
            </a:r>
          </a:p>
          <a:p>
            <a:r>
              <a:rPr lang="en-US" altLang="ja-JP"/>
              <a:t>                    "catch": "</a:t>
            </a:r>
            <a:r>
              <a:rPr lang="ja-JP" altLang="en-US"/>
              <a:t>新宿 月あかり 個室 居酒屋</a:t>
            </a:r>
            <a:r>
              <a:rPr lang="en-US" altLang="ja-JP"/>
              <a:t>…",</a:t>
            </a:r>
          </a:p>
          <a:p>
            <a:r>
              <a:rPr lang="en-US" altLang="ja-JP"/>
              <a:t>                    …</a:t>
            </a:r>
          </a:p>
          <a:p>
            <a:r>
              <a:rPr lang="en-US" altLang="ja-JP"/>
              <a:t>                },</a:t>
            </a:r>
          </a:p>
          <a:p>
            <a:r>
              <a:rPr lang="en-US" altLang="ja-JP"/>
              <a:t>                "budget": {</a:t>
            </a:r>
          </a:p>
          <a:p>
            <a:r>
              <a:rPr lang="en-US" altLang="ja-JP"/>
              <a:t>                    "average": "2500</a:t>
            </a:r>
            <a:r>
              <a:rPr lang="ja-JP" altLang="en-US"/>
              <a:t>円（通常平均）</a:t>
            </a:r>
            <a:r>
              <a:rPr lang="en-US" altLang="ja-JP"/>
              <a:t>…",</a:t>
            </a:r>
          </a:p>
          <a:p>
            <a:r>
              <a:rPr lang="en-US" altLang="ja-JP"/>
              <a:t>                    "name": "2001</a:t>
            </a:r>
            <a:r>
              <a:rPr lang="ja-JP" altLang="en-US"/>
              <a:t>～</a:t>
            </a:r>
            <a:r>
              <a:rPr lang="en-US" altLang="ja-JP"/>
              <a:t>3000</a:t>
            </a:r>
            <a:r>
              <a:rPr lang="ja-JP" altLang="en-US"/>
              <a:t>円</a:t>
            </a:r>
            <a:r>
              <a:rPr lang="en-US" altLang="ja-JP"/>
              <a:t>",</a:t>
            </a:r>
          </a:p>
          <a:p>
            <a:r>
              <a:rPr lang="en-US" altLang="ja-JP"/>
              <a:t>                    "code": "B002"</a:t>
            </a:r>
          </a:p>
          <a:p>
            <a:r>
              <a:rPr lang="en-US" altLang="ja-JP"/>
              <a:t>                },</a:t>
            </a:r>
          </a:p>
          <a:p>
            <a:r>
              <a:rPr lang="en-US" altLang="ja-JP"/>
              <a:t>                "</a:t>
            </a:r>
            <a:r>
              <a:rPr lang="en-US" altLang="ja-JP" err="1"/>
              <a:t>mobile_access</a:t>
            </a:r>
            <a:r>
              <a:rPr lang="en-US" altLang="ja-JP"/>
              <a:t>": "JR</a:t>
            </a:r>
            <a:r>
              <a:rPr lang="ja-JP" altLang="en-US"/>
              <a:t>新宿駅東口より徒</a:t>
            </a:r>
            <a:r>
              <a:rPr lang="en-US" altLang="ja-JP"/>
              <a:t>1</a:t>
            </a:r>
            <a:r>
              <a:rPr lang="ja-JP" altLang="en-US"/>
              <a:t>分</a:t>
            </a:r>
            <a:r>
              <a:rPr lang="en-US" altLang="ja-JP"/>
              <a:t>…</a:t>
            </a:r>
          </a:p>
        </p:txBody>
      </p:sp>
    </p:spTree>
    <p:extLst>
      <p:ext uri="{BB962C8B-B14F-4D97-AF65-F5344CB8AC3E}">
        <p14:creationId xmlns:p14="http://schemas.microsoft.com/office/powerpoint/2010/main" val="37502905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AEEFE-0CB6-499E-BC06-01E063E4BB4E}"/>
              </a:ext>
            </a:extLst>
          </p:cNvPr>
          <p:cNvSpPr>
            <a:spLocks noGrp="1"/>
          </p:cNvSpPr>
          <p:nvPr>
            <p:ph type="title"/>
          </p:nvPr>
        </p:nvSpPr>
        <p:spPr/>
        <p:txBody>
          <a:bodyPr/>
          <a:lstStyle/>
          <a:p>
            <a:endParaRPr kumimoji="1" lang="ja-JP" altLang="en-US"/>
          </a:p>
        </p:txBody>
      </p:sp>
      <p:pic>
        <p:nvPicPr>
          <p:cNvPr id="3" name="図 2">
            <a:extLst>
              <a:ext uri="{FF2B5EF4-FFF2-40B4-BE49-F238E27FC236}">
                <a16:creationId xmlns:a16="http://schemas.microsoft.com/office/drawing/2014/main" id="{8EC7579D-5AD5-409D-8F23-272A1C569BA0}"/>
              </a:ext>
            </a:extLst>
          </p:cNvPr>
          <p:cNvPicPr>
            <a:picLocks noChangeAspect="1"/>
          </p:cNvPicPr>
          <p:nvPr/>
        </p:nvPicPr>
        <p:blipFill>
          <a:blip r:embed="rId3"/>
          <a:stretch>
            <a:fillRect/>
          </a:stretch>
        </p:blipFill>
        <p:spPr>
          <a:xfrm>
            <a:off x="10015433" y="1436813"/>
            <a:ext cx="7561905" cy="8380952"/>
          </a:xfrm>
          <a:prstGeom prst="rect">
            <a:avLst/>
          </a:prstGeom>
        </p:spPr>
      </p:pic>
      <p:sp>
        <p:nvSpPr>
          <p:cNvPr id="6" name="吹き出し: 四角形 5">
            <a:extLst>
              <a:ext uri="{FF2B5EF4-FFF2-40B4-BE49-F238E27FC236}">
                <a16:creationId xmlns:a16="http://schemas.microsoft.com/office/drawing/2014/main" id="{D33EF99C-1ED6-4AAD-8E1F-EE74D5CE9D4F}"/>
              </a:ext>
            </a:extLst>
          </p:cNvPr>
          <p:cNvSpPr/>
          <p:nvPr/>
        </p:nvSpPr>
        <p:spPr>
          <a:xfrm>
            <a:off x="9525836" y="3995779"/>
            <a:ext cx="2817475" cy="923330"/>
          </a:xfrm>
          <a:prstGeom prst="wedgeRectCallout">
            <a:avLst>
              <a:gd name="adj1" fmla="val 61619"/>
              <a:gd name="adj2" fmla="val -19254"/>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ja-JP" altLang="en-US"/>
              <a:t>実装を確認してみる</a:t>
            </a:r>
            <a:endParaRPr lang="en-US" altLang="ja-JP"/>
          </a:p>
        </p:txBody>
      </p:sp>
      <p:sp>
        <p:nvSpPr>
          <p:cNvPr id="5" name="楕円 4">
            <a:extLst>
              <a:ext uri="{FF2B5EF4-FFF2-40B4-BE49-F238E27FC236}">
                <a16:creationId xmlns:a16="http://schemas.microsoft.com/office/drawing/2014/main" id="{72388F67-B883-4EA8-B2B5-070A5313BFC7}"/>
              </a:ext>
            </a:extLst>
          </p:cNvPr>
          <p:cNvSpPr/>
          <p:nvPr/>
        </p:nvSpPr>
        <p:spPr>
          <a:xfrm>
            <a:off x="13411208" y="3545553"/>
            <a:ext cx="3098234" cy="1408284"/>
          </a:xfrm>
          <a:prstGeom prst="ellipse">
            <a:avLst/>
          </a:prstGeom>
          <a:noFill/>
          <a:ln w="762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17397332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EECC5-F875-49E6-973E-C76EF03B4948}"/>
              </a:ext>
            </a:extLst>
          </p:cNvPr>
          <p:cNvSpPr>
            <a:spLocks noGrp="1"/>
          </p:cNvSpPr>
          <p:nvPr>
            <p:ph type="title"/>
          </p:nvPr>
        </p:nvSpPr>
        <p:spPr/>
        <p:txBody>
          <a:bodyPr/>
          <a:lstStyle/>
          <a:p>
            <a:endParaRPr kumimoji="1" lang="ja-JP" altLang="en-US"/>
          </a:p>
        </p:txBody>
      </p:sp>
      <p:sp>
        <p:nvSpPr>
          <p:cNvPr id="4" name="Rectangle 2">
            <a:extLst>
              <a:ext uri="{FF2B5EF4-FFF2-40B4-BE49-F238E27FC236}">
                <a16:creationId xmlns:a16="http://schemas.microsoft.com/office/drawing/2014/main" id="{D4F22049-49C7-4D98-BAAF-4AB41E6328C6}"/>
              </a:ext>
            </a:extLst>
          </p:cNvPr>
          <p:cNvSpPr>
            <a:spLocks noChangeArrowheads="1"/>
          </p:cNvSpPr>
          <p:nvPr/>
        </p:nvSpPr>
        <p:spPr bwMode="auto">
          <a:xfrm>
            <a:off x="6229977" y="1586588"/>
            <a:ext cx="11083333" cy="81253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package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jp.nuits.hatpepper.usecase</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class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FindNearbyRestaurantsImpl(</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val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deviceLocationProvider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DeviceLocationProvider,</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val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timeProvider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TimeProvider,</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val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gourmetSearchApi</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GourmetSearchApi</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 FindNearbyRestaurants {</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override suspend fun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find(): List&lt;Restaurant&gt; {</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1"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var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deviceLocation =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deviceLocationProvider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.getDeviceLocation()</a:t>
            </a:r>
            <a:r>
              <a:rPr lang="ja-JP" altLang="ja-JP" sz="1800">
                <a:solidFill>
                  <a:srgbClr val="000000"/>
                </a:solidFill>
                <a:latin typeface="ＭＳ ゴシック" panose="020B0609070205080204" pitchFamily="49" charset="-128"/>
                <a:ea typeface="ＭＳ ゴシック" panose="020B0609070205080204" pitchFamily="49" charset="-128"/>
              </a:rPr>
              <a:t> </a:t>
            </a:r>
            <a:r>
              <a:rPr lang="ja-JP" altLang="ja-JP" sz="1800" i="1">
                <a:solidFill>
                  <a:srgbClr val="808080"/>
                </a:solidFill>
                <a:latin typeface="ＭＳ ゴシック" panose="020B0609070205080204" pitchFamily="49" charset="-128"/>
                <a:ea typeface="ＭＳ ゴシック" panose="020B0609070205080204" pitchFamily="49" charset="-128"/>
              </a:rPr>
              <a:t>// 現在地を取得する</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1"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t>// 現在時刻が11時～14時の間で有った場合、ランチ営業している店舗のみを表示する</a:t>
            </a:r>
            <a:br>
              <a:rPr kumimoji="0" lang="ja-JP" altLang="ja-JP" sz="1800" b="0" i="1"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br>
            <a:r>
              <a:rPr kumimoji="0" lang="ja-JP" altLang="ja-JP" sz="1800" b="0" i="1"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var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now =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timeProvider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.now()</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var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lunchStart = LocalDateTime.of(now.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year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month</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dayOfMonth</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FF"/>
                </a:solidFill>
                <a:effectLst/>
                <a:latin typeface="ＭＳ ゴシック" panose="020B0609070205080204" pitchFamily="49" charset="-128"/>
                <a:ea typeface="ＭＳ ゴシック" panose="020B0609070205080204" pitchFamily="49" charset="-128"/>
              </a:rPr>
              <a:t>11</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FF"/>
                </a:solidFill>
                <a:effectLst/>
                <a:latin typeface="ＭＳ ゴシック" panose="020B0609070205080204" pitchFamily="49" charset="-128"/>
                <a:ea typeface="ＭＳ ゴシック" panose="020B0609070205080204" pitchFamily="49" charset="-128"/>
              </a:rPr>
              <a:t>0</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var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lunchEnd = LocalDateTime.of(now.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year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month</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dayOfMonth</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FF"/>
                </a:solidFill>
                <a:effectLst/>
                <a:latin typeface="ＭＳ ゴシック" panose="020B0609070205080204" pitchFamily="49" charset="-128"/>
                <a:ea typeface="ＭＳ ゴシック" panose="020B0609070205080204" pitchFamily="49" charset="-128"/>
              </a:rPr>
              <a:t>14</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FF"/>
                </a:solidFill>
                <a:effectLst/>
                <a:latin typeface="ＭＳ ゴシック" panose="020B0609070205080204" pitchFamily="49" charset="-128"/>
                <a:ea typeface="ＭＳ ゴシック" panose="020B0609070205080204" pitchFamily="49" charset="-128"/>
              </a:rPr>
              <a:t>0</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var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lunchTime</a:t>
            </a:r>
            <a:r>
              <a:rPr kumimoji="0" lang="en-US"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Only</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 now.isAfter(lunchStart) &amp;&amp; now.isBefore(lunchEnd)</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return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gourmetSearchApi</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.find(deviceLocation, lunchTime).</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results</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shop</a:t>
            </a:r>
            <a:b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b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0" i="1"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map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Restaurant(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id</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name</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genre</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name</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genre</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catch</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photo</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pc</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l</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budget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average</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mobile_access</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0" i="1"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toList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5" name="正方形/長方形 4">
            <a:extLst>
              <a:ext uri="{FF2B5EF4-FFF2-40B4-BE49-F238E27FC236}">
                <a16:creationId xmlns:a16="http://schemas.microsoft.com/office/drawing/2014/main" id="{823C1D87-8856-4F60-95BF-24A49719D2E6}"/>
              </a:ext>
            </a:extLst>
          </p:cNvPr>
          <p:cNvSpPr/>
          <p:nvPr/>
        </p:nvSpPr>
        <p:spPr>
          <a:xfrm>
            <a:off x="7594320" y="6373695"/>
            <a:ext cx="3539252" cy="2864060"/>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吹き出し: 四角形 6">
            <a:extLst>
              <a:ext uri="{FF2B5EF4-FFF2-40B4-BE49-F238E27FC236}">
                <a16:creationId xmlns:a16="http://schemas.microsoft.com/office/drawing/2014/main" id="{A3B42D8B-C0B3-42BA-8275-6A8CBA5D5D1F}"/>
              </a:ext>
            </a:extLst>
          </p:cNvPr>
          <p:cNvSpPr/>
          <p:nvPr/>
        </p:nvSpPr>
        <p:spPr>
          <a:xfrm>
            <a:off x="1527350" y="4461469"/>
            <a:ext cx="5074417" cy="3237480"/>
          </a:xfrm>
          <a:prstGeom prst="wedgeRectCallout">
            <a:avLst>
              <a:gd name="adj1" fmla="val 70335"/>
              <a:gd name="adj2" fmla="val 4769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400">
                <a:latin typeface="M+ 1c light" panose="020B0403020204020204" pitchFamily="50" charset="-128"/>
                <a:ea typeface="M+ 1c light" panose="020B0403020204020204" pitchFamily="50" charset="-128"/>
                <a:cs typeface="M+ 1c light" panose="020B0403020204020204" pitchFamily="50" charset="-128"/>
              </a:rPr>
              <a:t>API</a:t>
            </a: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の戻り値を詰めなおしている</a:t>
            </a:r>
          </a:p>
        </p:txBody>
      </p:sp>
    </p:spTree>
    <p:extLst>
      <p:ext uri="{BB962C8B-B14F-4D97-AF65-F5344CB8AC3E}">
        <p14:creationId xmlns:p14="http://schemas.microsoft.com/office/powerpoint/2010/main" val="14619901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EECC5-F875-49E6-973E-C76EF03B4948}"/>
              </a:ext>
            </a:extLst>
          </p:cNvPr>
          <p:cNvSpPr>
            <a:spLocks noGrp="1"/>
          </p:cNvSpPr>
          <p:nvPr>
            <p:ph type="title"/>
          </p:nvPr>
        </p:nvSpPr>
        <p:spPr/>
        <p:txBody>
          <a:bodyPr/>
          <a:lstStyle/>
          <a:p>
            <a:endParaRPr kumimoji="1" lang="ja-JP" altLang="en-US"/>
          </a:p>
        </p:txBody>
      </p:sp>
      <p:sp>
        <p:nvSpPr>
          <p:cNvPr id="4" name="Rectangle 2">
            <a:extLst>
              <a:ext uri="{FF2B5EF4-FFF2-40B4-BE49-F238E27FC236}">
                <a16:creationId xmlns:a16="http://schemas.microsoft.com/office/drawing/2014/main" id="{D4F22049-49C7-4D98-BAAF-4AB41E6328C6}"/>
              </a:ext>
            </a:extLst>
          </p:cNvPr>
          <p:cNvSpPr>
            <a:spLocks noChangeArrowheads="1"/>
          </p:cNvSpPr>
          <p:nvPr/>
        </p:nvSpPr>
        <p:spPr bwMode="auto">
          <a:xfrm>
            <a:off x="6229977" y="1586588"/>
            <a:ext cx="11083333" cy="81253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package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jp.nuits.hatpepper.usecase</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class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FindNearbyRestaurantsImpl(</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val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deviceLocationProvider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DeviceLocationProvider,</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val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timeProvider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TimeProvider,</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val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gourmetSearchApi</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GourmetSearchApi</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 FindNearbyRestaurants {</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override suspend fun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find(): List&lt;Restaurant&gt; {</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1"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var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deviceLocation =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deviceLocationProvider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.getDeviceLocation()</a:t>
            </a:r>
            <a:r>
              <a:rPr lang="ja-JP" altLang="ja-JP" sz="1800">
                <a:solidFill>
                  <a:srgbClr val="000000"/>
                </a:solidFill>
                <a:latin typeface="ＭＳ ゴシック" panose="020B0609070205080204" pitchFamily="49" charset="-128"/>
                <a:ea typeface="ＭＳ ゴシック" panose="020B0609070205080204" pitchFamily="49" charset="-128"/>
              </a:rPr>
              <a:t> </a:t>
            </a:r>
            <a:r>
              <a:rPr lang="ja-JP" altLang="ja-JP" sz="1800" i="1">
                <a:solidFill>
                  <a:srgbClr val="808080"/>
                </a:solidFill>
                <a:latin typeface="ＭＳ ゴシック" panose="020B0609070205080204" pitchFamily="49" charset="-128"/>
                <a:ea typeface="ＭＳ ゴシック" panose="020B0609070205080204" pitchFamily="49" charset="-128"/>
              </a:rPr>
              <a:t>// 現在地を取得する</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1"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t>// 現在時刻が11時～14時の間で有った場合、ランチ営業している店舗のみを表示する</a:t>
            </a:r>
            <a:br>
              <a:rPr kumimoji="0" lang="ja-JP" altLang="ja-JP" sz="1800" b="0" i="1"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br>
            <a:r>
              <a:rPr kumimoji="0" lang="ja-JP" altLang="ja-JP" sz="1800" b="0" i="1"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var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now =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timeProvider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.now()</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var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lunchStart = LocalDateTime.of(now.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year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month</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dayOfMonth</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FF"/>
                </a:solidFill>
                <a:effectLst/>
                <a:latin typeface="ＭＳ ゴシック" panose="020B0609070205080204" pitchFamily="49" charset="-128"/>
                <a:ea typeface="ＭＳ ゴシック" panose="020B0609070205080204" pitchFamily="49" charset="-128"/>
              </a:rPr>
              <a:t>11</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FF"/>
                </a:solidFill>
                <a:effectLst/>
                <a:latin typeface="ＭＳ ゴシック" panose="020B0609070205080204" pitchFamily="49" charset="-128"/>
                <a:ea typeface="ＭＳ ゴシック" panose="020B0609070205080204" pitchFamily="49" charset="-128"/>
              </a:rPr>
              <a:t>0</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var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lunchEnd = LocalDateTime.of(now.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year</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month</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now.</a:t>
            </a:r>
            <a:r>
              <a:rPr kumimoji="0" lang="ja-JP" altLang="ja-JP" sz="1800" b="0" i="1"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dayOfMonth</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FF"/>
                </a:solidFill>
                <a:effectLst/>
                <a:latin typeface="ＭＳ ゴシック" panose="020B0609070205080204" pitchFamily="49" charset="-128"/>
                <a:ea typeface="ＭＳ ゴシック" panose="020B0609070205080204" pitchFamily="49" charset="-128"/>
              </a:rPr>
              <a:t>14</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FF"/>
                </a:solidFill>
                <a:effectLst/>
                <a:latin typeface="ＭＳ ゴシック" panose="020B0609070205080204" pitchFamily="49" charset="-128"/>
                <a:ea typeface="ＭＳ ゴシック" panose="020B0609070205080204" pitchFamily="49" charset="-128"/>
              </a:rPr>
              <a:t>0</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var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lunchTime</a:t>
            </a:r>
            <a:r>
              <a:rPr kumimoji="0" lang="en-US"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Only</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 now.isAfter(lunchStart) &amp;&amp; now.isBefore(lunchEnd)</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80"/>
                </a:solidFill>
                <a:effectLst/>
                <a:latin typeface="ＭＳ ゴシック" panose="020B0609070205080204" pitchFamily="49" charset="-128"/>
                <a:ea typeface="ＭＳ ゴシック" panose="020B0609070205080204" pitchFamily="49" charset="-128"/>
              </a:rPr>
              <a:t>return </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gourmetSearchApi</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.find(deviceLocation, lunchTime).</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results</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shop</a:t>
            </a:r>
            <a:b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b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0" i="1"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map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Restaurant(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id</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name</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genre</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name</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genre</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catch</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photo</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pc</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l</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budget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average</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it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1" i="0" u="none" strike="noStrike" cap="none" normalizeH="0" baseline="0">
                <a:ln>
                  <a:noFill/>
                </a:ln>
                <a:solidFill>
                  <a:srgbClr val="660E7A"/>
                </a:solidFill>
                <a:effectLst/>
                <a:latin typeface="ＭＳ ゴシック" panose="020B0609070205080204" pitchFamily="49" charset="-128"/>
                <a:ea typeface="ＭＳ ゴシック" panose="020B0609070205080204" pitchFamily="49" charset="-128"/>
              </a:rPr>
              <a:t>mobile_access</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1800" b="1"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r>
              <a:rPr kumimoji="0" lang="ja-JP" altLang="ja-JP" sz="1800" b="0" i="1"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toList</a:t>
            </a: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    }</a:t>
            </a:r>
            <a:b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br>
            <a:r>
              <a:rPr kumimoji="0" lang="ja-JP" altLang="ja-JP" sz="1800" b="0" i="0" u="none" strike="noStrike" cap="none" normalizeH="0" baseline="0">
                <a:ln>
                  <a:noFill/>
                </a:ln>
                <a:solidFill>
                  <a:srgbClr val="000000"/>
                </a:solidFill>
                <a:effectLst/>
                <a:latin typeface="ＭＳ ゴシック" panose="020B0609070205080204" pitchFamily="49" charset="-128"/>
                <a:ea typeface="ＭＳ ゴシック" panose="020B0609070205080204" pitchFamily="49" charset="-128"/>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5" name="正方形/長方形 4">
            <a:extLst>
              <a:ext uri="{FF2B5EF4-FFF2-40B4-BE49-F238E27FC236}">
                <a16:creationId xmlns:a16="http://schemas.microsoft.com/office/drawing/2014/main" id="{823C1D87-8856-4F60-95BF-24A49719D2E6}"/>
              </a:ext>
            </a:extLst>
          </p:cNvPr>
          <p:cNvSpPr/>
          <p:nvPr/>
        </p:nvSpPr>
        <p:spPr>
          <a:xfrm>
            <a:off x="7594320" y="6373695"/>
            <a:ext cx="3539252" cy="2864060"/>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 name="吹き出し: 四角形 5">
            <a:extLst>
              <a:ext uri="{FF2B5EF4-FFF2-40B4-BE49-F238E27FC236}">
                <a16:creationId xmlns:a16="http://schemas.microsoft.com/office/drawing/2014/main" id="{6C9C992B-4FD9-4CCD-8720-939C8AA7D772}"/>
              </a:ext>
            </a:extLst>
          </p:cNvPr>
          <p:cNvSpPr/>
          <p:nvPr/>
        </p:nvSpPr>
        <p:spPr>
          <a:xfrm>
            <a:off x="11278981" y="7177520"/>
            <a:ext cx="6034329" cy="1685951"/>
          </a:xfrm>
          <a:prstGeom prst="wedgeRectCallout">
            <a:avLst>
              <a:gd name="adj1" fmla="val -52723"/>
              <a:gd name="adj2" fmla="val -6716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400">
                <a:latin typeface="M+ 1c light" panose="020B0403020204020204" pitchFamily="50" charset="-128"/>
                <a:ea typeface="M+ 1c light" panose="020B0403020204020204" pitchFamily="50" charset="-128"/>
                <a:cs typeface="M+ 1c light" panose="020B0403020204020204" pitchFamily="50" charset="-128"/>
              </a:rPr>
              <a:t>usecase</a:t>
            </a: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が</a:t>
            </a:r>
            <a:r>
              <a:rPr kumimoji="1" lang="en-US" altLang="ja-JP" sz="4400">
                <a:latin typeface="M+ 1c light" panose="020B0403020204020204" pitchFamily="50" charset="-128"/>
                <a:ea typeface="M+ 1c light" panose="020B0403020204020204" pitchFamily="50" charset="-128"/>
                <a:cs typeface="M+ 1c light" panose="020B0403020204020204" pitchFamily="50" charset="-128"/>
              </a:rPr>
              <a:t>API</a:t>
            </a: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の</a:t>
            </a:r>
            <a:r>
              <a:rPr kumimoji="1" lang="en-US" altLang="ja-JP" sz="4400">
                <a:latin typeface="M+ 1c light" panose="020B0403020204020204" pitchFamily="50" charset="-128"/>
                <a:ea typeface="M+ 1c light" panose="020B0403020204020204" pitchFamily="50" charset="-128"/>
                <a:cs typeface="M+ 1c light" panose="020B0403020204020204" pitchFamily="50" charset="-128"/>
              </a:rPr>
              <a:t>JSON</a:t>
            </a: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形式に依存している</a:t>
            </a:r>
          </a:p>
        </p:txBody>
      </p:sp>
      <p:sp>
        <p:nvSpPr>
          <p:cNvPr id="7" name="吹き出し: 四角形 6">
            <a:extLst>
              <a:ext uri="{FF2B5EF4-FFF2-40B4-BE49-F238E27FC236}">
                <a16:creationId xmlns:a16="http://schemas.microsoft.com/office/drawing/2014/main" id="{A3B42D8B-C0B3-42BA-8275-6A8CBA5D5D1F}"/>
              </a:ext>
            </a:extLst>
          </p:cNvPr>
          <p:cNvSpPr/>
          <p:nvPr/>
        </p:nvSpPr>
        <p:spPr>
          <a:xfrm>
            <a:off x="1527350" y="4461469"/>
            <a:ext cx="5074417" cy="3237480"/>
          </a:xfrm>
          <a:prstGeom prst="wedgeRectCallout">
            <a:avLst>
              <a:gd name="adj1" fmla="val 70335"/>
              <a:gd name="adj2" fmla="val 4769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400">
                <a:latin typeface="M+ 1c light" panose="020B0403020204020204" pitchFamily="50" charset="-128"/>
                <a:ea typeface="M+ 1c light" panose="020B0403020204020204" pitchFamily="50" charset="-128"/>
                <a:cs typeface="M+ 1c light" panose="020B0403020204020204" pitchFamily="50" charset="-128"/>
              </a:rPr>
              <a:t>API</a:t>
            </a:r>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の戻り値を詰めなおしている</a:t>
            </a:r>
          </a:p>
        </p:txBody>
      </p:sp>
    </p:spTree>
    <p:extLst>
      <p:ext uri="{BB962C8B-B14F-4D97-AF65-F5344CB8AC3E}">
        <p14:creationId xmlns:p14="http://schemas.microsoft.com/office/powerpoint/2010/main" val="192895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a:t>Easiest Clean Architecture</a:t>
            </a:r>
            <a:endParaRPr kumimoji="1" lang="ja-JP" altLang="en-US"/>
          </a:p>
        </p:txBody>
      </p:sp>
      <p:sp>
        <p:nvSpPr>
          <p:cNvPr id="3" name="サブタイトル 2"/>
          <p:cNvSpPr>
            <a:spLocks noGrp="1"/>
          </p:cNvSpPr>
          <p:nvPr>
            <p:ph type="subTitle" idx="1"/>
          </p:nvPr>
        </p:nvSpPr>
        <p:spPr/>
        <p:txBody>
          <a:bodyPr/>
          <a:lstStyle/>
          <a:p>
            <a:r>
              <a:rPr kumimoji="1" lang="ja-JP" altLang="en-US"/>
              <a:t>誤解されがちな二つのこと</a:t>
            </a:r>
          </a:p>
        </p:txBody>
      </p:sp>
    </p:spTree>
    <p:extLst>
      <p:ext uri="{BB962C8B-B14F-4D97-AF65-F5344CB8AC3E}">
        <p14:creationId xmlns:p14="http://schemas.microsoft.com/office/powerpoint/2010/main" val="3901555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79F798FF-478E-49BA-877A-2FF7067FF7EB}"/>
              </a:ext>
            </a:extLst>
          </p:cNvPr>
          <p:cNvSpPr>
            <a:spLocks noGrp="1"/>
          </p:cNvSpPr>
          <p:nvPr>
            <p:ph type="subTitle" idx="1"/>
          </p:nvPr>
        </p:nvSpPr>
        <p:spPr/>
        <p:txBody>
          <a:bodyPr/>
          <a:lstStyle/>
          <a:p>
            <a:r>
              <a:rPr kumimoji="1" lang="ja-JP" altLang="en-US"/>
              <a:t>どうすれば？</a:t>
            </a:r>
          </a:p>
        </p:txBody>
      </p:sp>
    </p:spTree>
    <p:extLst>
      <p:ext uri="{BB962C8B-B14F-4D97-AF65-F5344CB8AC3E}">
        <p14:creationId xmlns:p14="http://schemas.microsoft.com/office/powerpoint/2010/main" val="24791834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500CEA8-F8D6-4B80-99C6-CF58436B6F49}"/>
              </a:ext>
            </a:extLst>
          </p:cNvPr>
          <p:cNvSpPr>
            <a:spLocks noGrp="1"/>
          </p:cNvSpPr>
          <p:nvPr>
            <p:ph type="title"/>
          </p:nvPr>
        </p:nvSpPr>
        <p:spPr/>
        <p:txBody>
          <a:bodyPr/>
          <a:lstStyle/>
          <a:p>
            <a:r>
              <a:rPr kumimoji="1" lang="ja-JP" altLang="en-US"/>
              <a:t>契約の文脈をコントロールする</a:t>
            </a:r>
          </a:p>
        </p:txBody>
      </p:sp>
      <p:grpSp>
        <p:nvGrpSpPr>
          <p:cNvPr id="5" name="グループ化 4">
            <a:extLst>
              <a:ext uri="{FF2B5EF4-FFF2-40B4-BE49-F238E27FC236}">
                <a16:creationId xmlns:a16="http://schemas.microsoft.com/office/drawing/2014/main" id="{128667F1-BF2A-4CA3-901D-100E42586E60}"/>
              </a:ext>
            </a:extLst>
          </p:cNvPr>
          <p:cNvGrpSpPr/>
          <p:nvPr/>
        </p:nvGrpSpPr>
        <p:grpSpPr>
          <a:xfrm>
            <a:off x="4258082" y="1547733"/>
            <a:ext cx="13086875" cy="3193143"/>
            <a:chOff x="3952432" y="6427659"/>
            <a:chExt cx="13086875" cy="3193143"/>
          </a:xfrm>
        </p:grpSpPr>
        <p:sp>
          <p:nvSpPr>
            <p:cNvPr id="38" name="矢印: 右 7">
              <a:extLst>
                <a:ext uri="{FF2B5EF4-FFF2-40B4-BE49-F238E27FC236}">
                  <a16:creationId xmlns:a16="http://schemas.microsoft.com/office/drawing/2014/main" id="{82E228DE-903E-40F0-92C3-DACDEEDB3EB1}"/>
                </a:ext>
              </a:extLst>
            </p:cNvPr>
            <p:cNvSpPr/>
            <p:nvPr/>
          </p:nvSpPr>
          <p:spPr>
            <a:xfrm>
              <a:off x="8051783" y="7141560"/>
              <a:ext cx="5310115"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40" name="グループ化 39">
              <a:extLst>
                <a:ext uri="{FF2B5EF4-FFF2-40B4-BE49-F238E27FC236}">
                  <a16:creationId xmlns:a16="http://schemas.microsoft.com/office/drawing/2014/main" id="{DA9C8767-71A9-455A-9199-2A945497462B}"/>
                </a:ext>
              </a:extLst>
            </p:cNvPr>
            <p:cNvGrpSpPr/>
            <p:nvPr/>
          </p:nvGrpSpPr>
          <p:grpSpPr>
            <a:xfrm>
              <a:off x="4171676" y="6768675"/>
              <a:ext cx="3761879" cy="2499319"/>
              <a:chOff x="316228" y="5558469"/>
              <a:chExt cx="4819877" cy="3742007"/>
            </a:xfrm>
          </p:grpSpPr>
          <p:sp>
            <p:nvSpPr>
              <p:cNvPr id="41" name="正方形/長方形 40">
                <a:extLst>
                  <a:ext uri="{FF2B5EF4-FFF2-40B4-BE49-F238E27FC236}">
                    <a16:creationId xmlns:a16="http://schemas.microsoft.com/office/drawing/2014/main" id="{53B9BF3B-1509-4E65-B2D4-1AF740783851}"/>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a:latin typeface="M+ 1c light" panose="020B0403020204020204" pitchFamily="50" charset="-128"/>
                    <a:ea typeface="M+ 1c light" panose="020B0403020204020204" pitchFamily="50" charset="-128"/>
                    <a:cs typeface="M+ 1c light" panose="020B0403020204020204" pitchFamily="50" charset="-128"/>
                  </a:rPr>
                  <a:t>usecase</a:t>
                </a:r>
                <a:endParaRPr kumimoji="1" lang="ja-JP" altLang="en-US" sz="3600">
                  <a:latin typeface="M+ 1c light" panose="020B0403020204020204" pitchFamily="50" charset="-128"/>
                  <a:ea typeface="M+ 1c light" panose="020B0403020204020204" pitchFamily="50" charset="-128"/>
                  <a:cs typeface="M+ 1c light" panose="020B0403020204020204" pitchFamily="50" charset="-128"/>
                </a:endParaRPr>
              </a:p>
            </p:txBody>
          </p:sp>
          <p:sp>
            <p:nvSpPr>
              <p:cNvPr id="42" name="テキスト ボックス 41">
                <a:extLst>
                  <a:ext uri="{FF2B5EF4-FFF2-40B4-BE49-F238E27FC236}">
                    <a16:creationId xmlns:a16="http://schemas.microsoft.com/office/drawing/2014/main" id="{48E7DC4A-FC88-4DCB-B006-4B9B40B4A7E5}"/>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46" name="矢印: 右 45">
              <a:extLst>
                <a:ext uri="{FF2B5EF4-FFF2-40B4-BE49-F238E27FC236}">
                  <a16:creationId xmlns:a16="http://schemas.microsoft.com/office/drawing/2014/main" id="{818EC0A6-8FB1-43B5-9044-BDC6237A26EC}"/>
                </a:ext>
              </a:extLst>
            </p:cNvPr>
            <p:cNvSpPr/>
            <p:nvPr/>
          </p:nvSpPr>
          <p:spPr>
            <a:xfrm>
              <a:off x="8013031" y="8013741"/>
              <a:ext cx="534317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47" name="グループ化 46">
              <a:extLst>
                <a:ext uri="{FF2B5EF4-FFF2-40B4-BE49-F238E27FC236}">
                  <a16:creationId xmlns:a16="http://schemas.microsoft.com/office/drawing/2014/main" id="{9B85B22C-3681-455A-A0AC-F1F1F7BF4E8A}"/>
                </a:ext>
              </a:extLst>
            </p:cNvPr>
            <p:cNvGrpSpPr/>
            <p:nvPr/>
          </p:nvGrpSpPr>
          <p:grpSpPr>
            <a:xfrm>
              <a:off x="8987648" y="6637797"/>
              <a:ext cx="3438381" cy="2499319"/>
              <a:chOff x="6498079" y="5399314"/>
              <a:chExt cx="5255202" cy="3570049"/>
            </a:xfrm>
          </p:grpSpPr>
          <p:sp>
            <p:nvSpPr>
              <p:cNvPr id="48" name="思考の吹き出し: 雲形 47">
                <a:extLst>
                  <a:ext uri="{FF2B5EF4-FFF2-40B4-BE49-F238E27FC236}">
                    <a16:creationId xmlns:a16="http://schemas.microsoft.com/office/drawing/2014/main" id="{22F6039A-BFE0-4D67-85BC-AD08EFBABBEE}"/>
                  </a:ext>
                </a:extLst>
              </p:cNvPr>
              <p:cNvSpPr/>
              <p:nvPr/>
            </p:nvSpPr>
            <p:spPr>
              <a:xfrm>
                <a:off x="6498079" y="5399314"/>
                <a:ext cx="5255202" cy="3570049"/>
              </a:xfrm>
              <a:prstGeom prst="cloudCallout">
                <a:avLst>
                  <a:gd name="adj1" fmla="val -1129"/>
                  <a:gd name="adj2" fmla="val -6215"/>
                </a:avLst>
              </a:prstGeom>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kumimoji="1" lang="ja-JP" altLang="en-US" sz="2800">
                    <a:latin typeface="M+ 1c light" panose="020B0403020204020204" pitchFamily="50" charset="-128"/>
                    <a:ea typeface="M+ 1c light" panose="020B0403020204020204" pitchFamily="50" charset="-128"/>
                    <a:cs typeface="M+ 1c light" panose="020B0403020204020204" pitchFamily="50" charset="-128"/>
                  </a:rPr>
                  <a:t>コントラクト</a:t>
                </a:r>
              </a:p>
            </p:txBody>
          </p:sp>
          <p:sp>
            <p:nvSpPr>
              <p:cNvPr id="49" name="テキスト ボックス 48">
                <a:extLst>
                  <a:ext uri="{FF2B5EF4-FFF2-40B4-BE49-F238E27FC236}">
                    <a16:creationId xmlns:a16="http://schemas.microsoft.com/office/drawing/2014/main" id="{FDF23357-6EC3-42B8-B8FD-A67FF0A0A077}"/>
                  </a:ext>
                </a:extLst>
              </p:cNvPr>
              <p:cNvSpPr txBox="1"/>
              <p:nvPr/>
            </p:nvSpPr>
            <p:spPr>
              <a:xfrm>
                <a:off x="7906528" y="5941104"/>
                <a:ext cx="2319194" cy="571521"/>
              </a:xfrm>
              <a:prstGeom prst="rect">
                <a:avLst/>
              </a:prstGeom>
              <a:noFill/>
            </p:spPr>
            <p:txBody>
              <a:bodyPr wrap="none" rtlCol="0">
                <a:spAutoFit/>
              </a:bodyPr>
              <a:lstStyle/>
              <a:p>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抽象概念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50" name="矢印: 右 7">
              <a:extLst>
                <a:ext uri="{FF2B5EF4-FFF2-40B4-BE49-F238E27FC236}">
                  <a16:creationId xmlns:a16="http://schemas.microsoft.com/office/drawing/2014/main" id="{844B543B-16C0-4FD8-A339-119F5F2D0EE1}"/>
                </a:ext>
              </a:extLst>
            </p:cNvPr>
            <p:cNvSpPr/>
            <p:nvPr/>
          </p:nvSpPr>
          <p:spPr>
            <a:xfrm>
              <a:off x="3952432" y="6427659"/>
              <a:ext cx="4153342" cy="3193143"/>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sp>
          <p:nvSpPr>
            <p:cNvPr id="51" name="矢印: 右 7">
              <a:extLst>
                <a:ext uri="{FF2B5EF4-FFF2-40B4-BE49-F238E27FC236}">
                  <a16:creationId xmlns:a16="http://schemas.microsoft.com/office/drawing/2014/main" id="{B940A21E-D927-467E-A8D3-730F112BB234}"/>
                </a:ext>
              </a:extLst>
            </p:cNvPr>
            <p:cNvSpPr/>
            <p:nvPr/>
          </p:nvSpPr>
          <p:spPr>
            <a:xfrm>
              <a:off x="8310674" y="6427659"/>
              <a:ext cx="8728633" cy="3167206"/>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54" name="グループ化 53">
              <a:extLst>
                <a:ext uri="{FF2B5EF4-FFF2-40B4-BE49-F238E27FC236}">
                  <a16:creationId xmlns:a16="http://schemas.microsoft.com/office/drawing/2014/main" id="{CA560844-A9D9-4E23-BE94-2602DAC636EC}"/>
                </a:ext>
              </a:extLst>
            </p:cNvPr>
            <p:cNvGrpSpPr/>
            <p:nvPr/>
          </p:nvGrpSpPr>
          <p:grpSpPr>
            <a:xfrm>
              <a:off x="13480898" y="6768674"/>
              <a:ext cx="3259307" cy="2499319"/>
              <a:chOff x="316228" y="5558469"/>
              <a:chExt cx="4819877" cy="3742007"/>
            </a:xfrm>
          </p:grpSpPr>
          <p:sp>
            <p:nvSpPr>
              <p:cNvPr id="55" name="正方形/長方形 54">
                <a:extLst>
                  <a:ext uri="{FF2B5EF4-FFF2-40B4-BE49-F238E27FC236}">
                    <a16:creationId xmlns:a16="http://schemas.microsoft.com/office/drawing/2014/main" id="{1ACA2196-1639-4FE3-8195-A60878C8F9D0}"/>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a:latin typeface="M+ 1c light" panose="020B0403020204020204" pitchFamily="50" charset="-128"/>
                    <a:ea typeface="M+ 1c light" panose="020B0403020204020204" pitchFamily="50" charset="-128"/>
                    <a:cs typeface="M+ 1c light" panose="020B0403020204020204" pitchFamily="50" charset="-128"/>
                  </a:rPr>
                  <a:t>infrastructure</a:t>
                </a:r>
                <a:endParaRPr kumimoji="1" lang="ja-JP" altLang="en-US" sz="3600">
                  <a:latin typeface="M+ 1c light" panose="020B0403020204020204" pitchFamily="50" charset="-128"/>
                  <a:ea typeface="M+ 1c light" panose="020B0403020204020204" pitchFamily="50" charset="-128"/>
                  <a:cs typeface="M+ 1c light" panose="020B0403020204020204" pitchFamily="50" charset="-128"/>
                </a:endParaRPr>
              </a:p>
            </p:txBody>
          </p:sp>
          <p:sp>
            <p:nvSpPr>
              <p:cNvPr id="56" name="テキスト ボックス 55">
                <a:extLst>
                  <a:ext uri="{FF2B5EF4-FFF2-40B4-BE49-F238E27FC236}">
                    <a16:creationId xmlns:a16="http://schemas.microsoft.com/office/drawing/2014/main" id="{590A857C-63AE-462E-89AC-D843B178F94F}"/>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grpSp>
      <p:sp>
        <p:nvSpPr>
          <p:cNvPr id="2" name="テキスト ボックス 1">
            <a:extLst>
              <a:ext uri="{FF2B5EF4-FFF2-40B4-BE49-F238E27FC236}">
                <a16:creationId xmlns:a16="http://schemas.microsoft.com/office/drawing/2014/main" id="{B08CA3C7-AC24-4ABC-AA0C-3895FC40534B}"/>
              </a:ext>
            </a:extLst>
          </p:cNvPr>
          <p:cNvSpPr txBox="1"/>
          <p:nvPr/>
        </p:nvSpPr>
        <p:spPr>
          <a:xfrm>
            <a:off x="1293174" y="2898950"/>
            <a:ext cx="1877437" cy="769441"/>
          </a:xfrm>
          <a:prstGeom prst="rect">
            <a:avLst/>
          </a:prstGeom>
          <a:noFill/>
        </p:spPr>
        <p:txBody>
          <a:bodyPr wrap="none" rtlCol="0">
            <a:spAutoFit/>
          </a:bodyPr>
          <a:lstStyle/>
          <a:p>
            <a:r>
              <a:rPr kumimoji="1" lang="ja-JP" altLang="en-US" sz="4400">
                <a:solidFill>
                  <a:schemeClr val="tx1">
                    <a:lumMod val="75000"/>
                    <a:lumOff val="25000"/>
                  </a:schemeClr>
                </a:solidFill>
                <a:latin typeface="+mn-ea"/>
                <a:cs typeface="Open Sans Light" panose="020B0306030504020204" pitchFamily="34" charset="0"/>
              </a:rPr>
              <a:t>変更前</a:t>
            </a:r>
          </a:p>
        </p:txBody>
      </p:sp>
    </p:spTree>
    <p:extLst>
      <p:ext uri="{BB962C8B-B14F-4D97-AF65-F5344CB8AC3E}">
        <p14:creationId xmlns:p14="http://schemas.microsoft.com/office/powerpoint/2010/main" val="7659748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500CEA8-F8D6-4B80-99C6-CF58436B6F49}"/>
              </a:ext>
            </a:extLst>
          </p:cNvPr>
          <p:cNvSpPr>
            <a:spLocks noGrp="1"/>
          </p:cNvSpPr>
          <p:nvPr>
            <p:ph type="title"/>
          </p:nvPr>
        </p:nvSpPr>
        <p:spPr/>
        <p:txBody>
          <a:bodyPr/>
          <a:lstStyle/>
          <a:p>
            <a:r>
              <a:rPr kumimoji="1" lang="ja-JP" altLang="en-US"/>
              <a:t>契約の文脈をコントロールする</a:t>
            </a:r>
          </a:p>
        </p:txBody>
      </p:sp>
      <p:grpSp>
        <p:nvGrpSpPr>
          <p:cNvPr id="5" name="グループ化 4">
            <a:extLst>
              <a:ext uri="{FF2B5EF4-FFF2-40B4-BE49-F238E27FC236}">
                <a16:creationId xmlns:a16="http://schemas.microsoft.com/office/drawing/2014/main" id="{128667F1-BF2A-4CA3-901D-100E42586E60}"/>
              </a:ext>
            </a:extLst>
          </p:cNvPr>
          <p:cNvGrpSpPr/>
          <p:nvPr/>
        </p:nvGrpSpPr>
        <p:grpSpPr>
          <a:xfrm>
            <a:off x="4258082" y="1547733"/>
            <a:ext cx="13086875" cy="3193143"/>
            <a:chOff x="3952432" y="6427659"/>
            <a:chExt cx="13086875" cy="3193143"/>
          </a:xfrm>
        </p:grpSpPr>
        <p:sp>
          <p:nvSpPr>
            <p:cNvPr id="38" name="矢印: 右 7">
              <a:extLst>
                <a:ext uri="{FF2B5EF4-FFF2-40B4-BE49-F238E27FC236}">
                  <a16:creationId xmlns:a16="http://schemas.microsoft.com/office/drawing/2014/main" id="{82E228DE-903E-40F0-92C3-DACDEEDB3EB1}"/>
                </a:ext>
              </a:extLst>
            </p:cNvPr>
            <p:cNvSpPr/>
            <p:nvPr/>
          </p:nvSpPr>
          <p:spPr>
            <a:xfrm>
              <a:off x="8051783" y="7141560"/>
              <a:ext cx="5310115"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40" name="グループ化 39">
              <a:extLst>
                <a:ext uri="{FF2B5EF4-FFF2-40B4-BE49-F238E27FC236}">
                  <a16:creationId xmlns:a16="http://schemas.microsoft.com/office/drawing/2014/main" id="{DA9C8767-71A9-455A-9199-2A945497462B}"/>
                </a:ext>
              </a:extLst>
            </p:cNvPr>
            <p:cNvGrpSpPr/>
            <p:nvPr/>
          </p:nvGrpSpPr>
          <p:grpSpPr>
            <a:xfrm>
              <a:off x="4171676" y="6768675"/>
              <a:ext cx="3761879" cy="2499319"/>
              <a:chOff x="316228" y="5558469"/>
              <a:chExt cx="4819877" cy="3742007"/>
            </a:xfrm>
          </p:grpSpPr>
          <p:sp>
            <p:nvSpPr>
              <p:cNvPr id="41" name="正方形/長方形 40">
                <a:extLst>
                  <a:ext uri="{FF2B5EF4-FFF2-40B4-BE49-F238E27FC236}">
                    <a16:creationId xmlns:a16="http://schemas.microsoft.com/office/drawing/2014/main" id="{53B9BF3B-1509-4E65-B2D4-1AF740783851}"/>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a:latin typeface="M+ 1c light" panose="020B0403020204020204" pitchFamily="50" charset="-128"/>
                    <a:ea typeface="M+ 1c light" panose="020B0403020204020204" pitchFamily="50" charset="-128"/>
                    <a:cs typeface="M+ 1c light" panose="020B0403020204020204" pitchFamily="50" charset="-128"/>
                  </a:rPr>
                  <a:t>usecase</a:t>
                </a:r>
                <a:endParaRPr kumimoji="1" lang="ja-JP" altLang="en-US" sz="3600">
                  <a:latin typeface="M+ 1c light" panose="020B0403020204020204" pitchFamily="50" charset="-128"/>
                  <a:ea typeface="M+ 1c light" panose="020B0403020204020204" pitchFamily="50" charset="-128"/>
                  <a:cs typeface="M+ 1c light" panose="020B0403020204020204" pitchFamily="50" charset="-128"/>
                </a:endParaRPr>
              </a:p>
            </p:txBody>
          </p:sp>
          <p:sp>
            <p:nvSpPr>
              <p:cNvPr id="42" name="テキスト ボックス 41">
                <a:extLst>
                  <a:ext uri="{FF2B5EF4-FFF2-40B4-BE49-F238E27FC236}">
                    <a16:creationId xmlns:a16="http://schemas.microsoft.com/office/drawing/2014/main" id="{48E7DC4A-FC88-4DCB-B006-4B9B40B4A7E5}"/>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46" name="矢印: 右 45">
              <a:extLst>
                <a:ext uri="{FF2B5EF4-FFF2-40B4-BE49-F238E27FC236}">
                  <a16:creationId xmlns:a16="http://schemas.microsoft.com/office/drawing/2014/main" id="{818EC0A6-8FB1-43B5-9044-BDC6237A26EC}"/>
                </a:ext>
              </a:extLst>
            </p:cNvPr>
            <p:cNvSpPr/>
            <p:nvPr/>
          </p:nvSpPr>
          <p:spPr>
            <a:xfrm>
              <a:off x="8013031" y="8013741"/>
              <a:ext cx="5343173"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47" name="グループ化 46">
              <a:extLst>
                <a:ext uri="{FF2B5EF4-FFF2-40B4-BE49-F238E27FC236}">
                  <a16:creationId xmlns:a16="http://schemas.microsoft.com/office/drawing/2014/main" id="{9B85B22C-3681-455A-A0AC-F1F1F7BF4E8A}"/>
                </a:ext>
              </a:extLst>
            </p:cNvPr>
            <p:cNvGrpSpPr/>
            <p:nvPr/>
          </p:nvGrpSpPr>
          <p:grpSpPr>
            <a:xfrm>
              <a:off x="8987648" y="6637797"/>
              <a:ext cx="3438381" cy="2499319"/>
              <a:chOff x="6498079" y="5399314"/>
              <a:chExt cx="5255202" cy="3570049"/>
            </a:xfrm>
          </p:grpSpPr>
          <p:sp>
            <p:nvSpPr>
              <p:cNvPr id="48" name="思考の吹き出し: 雲形 47">
                <a:extLst>
                  <a:ext uri="{FF2B5EF4-FFF2-40B4-BE49-F238E27FC236}">
                    <a16:creationId xmlns:a16="http://schemas.microsoft.com/office/drawing/2014/main" id="{22F6039A-BFE0-4D67-85BC-AD08EFBABBEE}"/>
                  </a:ext>
                </a:extLst>
              </p:cNvPr>
              <p:cNvSpPr/>
              <p:nvPr/>
            </p:nvSpPr>
            <p:spPr>
              <a:xfrm>
                <a:off x="6498079" y="5399314"/>
                <a:ext cx="5255202" cy="3570049"/>
              </a:xfrm>
              <a:prstGeom prst="cloudCallout">
                <a:avLst>
                  <a:gd name="adj1" fmla="val -1129"/>
                  <a:gd name="adj2" fmla="val -6215"/>
                </a:avLst>
              </a:prstGeom>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kumimoji="1" lang="ja-JP" altLang="en-US" sz="2800">
                    <a:latin typeface="M+ 1c light" panose="020B0403020204020204" pitchFamily="50" charset="-128"/>
                    <a:ea typeface="M+ 1c light" panose="020B0403020204020204" pitchFamily="50" charset="-128"/>
                    <a:cs typeface="M+ 1c light" panose="020B0403020204020204" pitchFamily="50" charset="-128"/>
                  </a:rPr>
                  <a:t>コントラクト</a:t>
                </a:r>
              </a:p>
            </p:txBody>
          </p:sp>
          <p:sp>
            <p:nvSpPr>
              <p:cNvPr id="49" name="テキスト ボックス 48">
                <a:extLst>
                  <a:ext uri="{FF2B5EF4-FFF2-40B4-BE49-F238E27FC236}">
                    <a16:creationId xmlns:a16="http://schemas.microsoft.com/office/drawing/2014/main" id="{FDF23357-6EC3-42B8-B8FD-A67FF0A0A077}"/>
                  </a:ext>
                </a:extLst>
              </p:cNvPr>
              <p:cNvSpPr txBox="1"/>
              <p:nvPr/>
            </p:nvSpPr>
            <p:spPr>
              <a:xfrm>
                <a:off x="7906528" y="5941104"/>
                <a:ext cx="2319194" cy="571521"/>
              </a:xfrm>
              <a:prstGeom prst="rect">
                <a:avLst/>
              </a:prstGeom>
              <a:noFill/>
            </p:spPr>
            <p:txBody>
              <a:bodyPr wrap="none" rtlCol="0">
                <a:spAutoFit/>
              </a:bodyPr>
              <a:lstStyle/>
              <a:p>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抽象概念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50" name="矢印: 右 7">
              <a:extLst>
                <a:ext uri="{FF2B5EF4-FFF2-40B4-BE49-F238E27FC236}">
                  <a16:creationId xmlns:a16="http://schemas.microsoft.com/office/drawing/2014/main" id="{844B543B-16C0-4FD8-A339-119F5F2D0EE1}"/>
                </a:ext>
              </a:extLst>
            </p:cNvPr>
            <p:cNvSpPr/>
            <p:nvPr/>
          </p:nvSpPr>
          <p:spPr>
            <a:xfrm>
              <a:off x="3952432" y="6427659"/>
              <a:ext cx="4153342" cy="3193143"/>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sp>
          <p:nvSpPr>
            <p:cNvPr id="51" name="矢印: 右 7">
              <a:extLst>
                <a:ext uri="{FF2B5EF4-FFF2-40B4-BE49-F238E27FC236}">
                  <a16:creationId xmlns:a16="http://schemas.microsoft.com/office/drawing/2014/main" id="{B940A21E-D927-467E-A8D3-730F112BB234}"/>
                </a:ext>
              </a:extLst>
            </p:cNvPr>
            <p:cNvSpPr/>
            <p:nvPr/>
          </p:nvSpPr>
          <p:spPr>
            <a:xfrm>
              <a:off x="8310674" y="6427659"/>
              <a:ext cx="8728633" cy="3167206"/>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54" name="グループ化 53">
              <a:extLst>
                <a:ext uri="{FF2B5EF4-FFF2-40B4-BE49-F238E27FC236}">
                  <a16:creationId xmlns:a16="http://schemas.microsoft.com/office/drawing/2014/main" id="{CA560844-A9D9-4E23-BE94-2602DAC636EC}"/>
                </a:ext>
              </a:extLst>
            </p:cNvPr>
            <p:cNvGrpSpPr/>
            <p:nvPr/>
          </p:nvGrpSpPr>
          <p:grpSpPr>
            <a:xfrm>
              <a:off x="13480898" y="6768674"/>
              <a:ext cx="3259307" cy="2499319"/>
              <a:chOff x="316228" y="5558469"/>
              <a:chExt cx="4819877" cy="3742007"/>
            </a:xfrm>
          </p:grpSpPr>
          <p:sp>
            <p:nvSpPr>
              <p:cNvPr id="55" name="正方形/長方形 54">
                <a:extLst>
                  <a:ext uri="{FF2B5EF4-FFF2-40B4-BE49-F238E27FC236}">
                    <a16:creationId xmlns:a16="http://schemas.microsoft.com/office/drawing/2014/main" id="{1ACA2196-1639-4FE3-8195-A60878C8F9D0}"/>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a:latin typeface="M+ 1c light" panose="020B0403020204020204" pitchFamily="50" charset="-128"/>
                    <a:ea typeface="M+ 1c light" panose="020B0403020204020204" pitchFamily="50" charset="-128"/>
                    <a:cs typeface="M+ 1c light" panose="020B0403020204020204" pitchFamily="50" charset="-128"/>
                  </a:rPr>
                  <a:t>infrastructure</a:t>
                </a:r>
                <a:endParaRPr kumimoji="1" lang="ja-JP" altLang="en-US" sz="3600">
                  <a:latin typeface="M+ 1c light" panose="020B0403020204020204" pitchFamily="50" charset="-128"/>
                  <a:ea typeface="M+ 1c light" panose="020B0403020204020204" pitchFamily="50" charset="-128"/>
                  <a:cs typeface="M+ 1c light" panose="020B0403020204020204" pitchFamily="50" charset="-128"/>
                </a:endParaRPr>
              </a:p>
            </p:txBody>
          </p:sp>
          <p:sp>
            <p:nvSpPr>
              <p:cNvPr id="56" name="テキスト ボックス 55">
                <a:extLst>
                  <a:ext uri="{FF2B5EF4-FFF2-40B4-BE49-F238E27FC236}">
                    <a16:creationId xmlns:a16="http://schemas.microsoft.com/office/drawing/2014/main" id="{590A857C-63AE-462E-89AC-D843B178F94F}"/>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grpSp>
      <p:grpSp>
        <p:nvGrpSpPr>
          <p:cNvPr id="3" name="グループ化 2">
            <a:extLst>
              <a:ext uri="{FF2B5EF4-FFF2-40B4-BE49-F238E27FC236}">
                <a16:creationId xmlns:a16="http://schemas.microsoft.com/office/drawing/2014/main" id="{59F72888-348E-475D-A985-E7C820FD95E0}"/>
              </a:ext>
            </a:extLst>
          </p:cNvPr>
          <p:cNvGrpSpPr/>
          <p:nvPr/>
        </p:nvGrpSpPr>
        <p:grpSpPr>
          <a:xfrm>
            <a:off x="4266281" y="6710219"/>
            <a:ext cx="13086876" cy="3193143"/>
            <a:chOff x="3952431" y="1679157"/>
            <a:chExt cx="13086876" cy="3193143"/>
          </a:xfrm>
        </p:grpSpPr>
        <p:sp>
          <p:nvSpPr>
            <p:cNvPr id="81" name="矢印: 右 7">
              <a:extLst>
                <a:ext uri="{FF2B5EF4-FFF2-40B4-BE49-F238E27FC236}">
                  <a16:creationId xmlns:a16="http://schemas.microsoft.com/office/drawing/2014/main" id="{1A8EE19C-7A65-4B72-8EFC-0DF70B55F358}"/>
                </a:ext>
              </a:extLst>
            </p:cNvPr>
            <p:cNvSpPr/>
            <p:nvPr/>
          </p:nvSpPr>
          <p:spPr>
            <a:xfrm>
              <a:off x="8051783" y="2393058"/>
              <a:ext cx="5310115" cy="77001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82" name="グループ化 81">
              <a:extLst>
                <a:ext uri="{FF2B5EF4-FFF2-40B4-BE49-F238E27FC236}">
                  <a16:creationId xmlns:a16="http://schemas.microsoft.com/office/drawing/2014/main" id="{610D2168-CCD8-43E7-B880-215A29174A2B}"/>
                </a:ext>
              </a:extLst>
            </p:cNvPr>
            <p:cNvGrpSpPr/>
            <p:nvPr/>
          </p:nvGrpSpPr>
          <p:grpSpPr>
            <a:xfrm>
              <a:off x="4171676" y="2020173"/>
              <a:ext cx="3761879" cy="2499319"/>
              <a:chOff x="316228" y="5558469"/>
              <a:chExt cx="4819877" cy="3742007"/>
            </a:xfrm>
          </p:grpSpPr>
          <p:sp>
            <p:nvSpPr>
              <p:cNvPr id="83" name="正方形/長方形 82">
                <a:extLst>
                  <a:ext uri="{FF2B5EF4-FFF2-40B4-BE49-F238E27FC236}">
                    <a16:creationId xmlns:a16="http://schemas.microsoft.com/office/drawing/2014/main" id="{55890363-E900-417C-8EB9-AC9EB27B3A19}"/>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a:latin typeface="M+ 1c light" panose="020B0403020204020204" pitchFamily="50" charset="-128"/>
                    <a:ea typeface="M+ 1c light" panose="020B0403020204020204" pitchFamily="50" charset="-128"/>
                    <a:cs typeface="M+ 1c light" panose="020B0403020204020204" pitchFamily="50" charset="-128"/>
                  </a:rPr>
                  <a:t>usecase</a:t>
                </a:r>
                <a:endParaRPr kumimoji="1" lang="ja-JP" altLang="en-US" sz="3600">
                  <a:latin typeface="M+ 1c light" panose="020B0403020204020204" pitchFamily="50" charset="-128"/>
                  <a:ea typeface="M+ 1c light" panose="020B0403020204020204" pitchFamily="50" charset="-128"/>
                  <a:cs typeface="M+ 1c light" panose="020B0403020204020204" pitchFamily="50" charset="-128"/>
                </a:endParaRPr>
              </a:p>
            </p:txBody>
          </p:sp>
          <p:sp>
            <p:nvSpPr>
              <p:cNvPr id="84" name="テキスト ボックス 83">
                <a:extLst>
                  <a:ext uri="{FF2B5EF4-FFF2-40B4-BE49-F238E27FC236}">
                    <a16:creationId xmlns:a16="http://schemas.microsoft.com/office/drawing/2014/main" id="{7B039F3B-CECA-4FDF-894C-A5F1DC79CB20}"/>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85" name="矢印: 左 84">
              <a:extLst>
                <a:ext uri="{FF2B5EF4-FFF2-40B4-BE49-F238E27FC236}">
                  <a16:creationId xmlns:a16="http://schemas.microsoft.com/office/drawing/2014/main" id="{2C616966-EE05-4603-BDF1-34160075CC95}"/>
                </a:ext>
              </a:extLst>
            </p:cNvPr>
            <p:cNvSpPr/>
            <p:nvPr/>
          </p:nvSpPr>
          <p:spPr>
            <a:xfrm>
              <a:off x="8013031" y="3265239"/>
              <a:ext cx="5343173" cy="770016"/>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86" name="グループ化 85">
              <a:extLst>
                <a:ext uri="{FF2B5EF4-FFF2-40B4-BE49-F238E27FC236}">
                  <a16:creationId xmlns:a16="http://schemas.microsoft.com/office/drawing/2014/main" id="{8D52D5D9-A5A9-4599-A5E9-3C8AA3F3ACBB}"/>
                </a:ext>
              </a:extLst>
            </p:cNvPr>
            <p:cNvGrpSpPr/>
            <p:nvPr/>
          </p:nvGrpSpPr>
          <p:grpSpPr>
            <a:xfrm>
              <a:off x="8803677" y="2034012"/>
              <a:ext cx="3761879" cy="2499319"/>
              <a:chOff x="6498079" y="5399314"/>
              <a:chExt cx="5255202" cy="3570049"/>
            </a:xfrm>
          </p:grpSpPr>
          <p:sp>
            <p:nvSpPr>
              <p:cNvPr id="87" name="思考の吹き出し: 雲形 86">
                <a:extLst>
                  <a:ext uri="{FF2B5EF4-FFF2-40B4-BE49-F238E27FC236}">
                    <a16:creationId xmlns:a16="http://schemas.microsoft.com/office/drawing/2014/main" id="{FFB45AA9-8A5A-4DB4-B5F9-F13272B99639}"/>
                  </a:ext>
                </a:extLst>
              </p:cNvPr>
              <p:cNvSpPr/>
              <p:nvPr/>
            </p:nvSpPr>
            <p:spPr>
              <a:xfrm>
                <a:off x="6498079" y="5399314"/>
                <a:ext cx="5255202" cy="3570049"/>
              </a:xfrm>
              <a:prstGeom prst="cloudCallout">
                <a:avLst>
                  <a:gd name="adj1" fmla="val -1129"/>
                  <a:gd name="adj2" fmla="val -6215"/>
                </a:avLst>
              </a:prstGeom>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kumimoji="1" lang="ja-JP" altLang="en-US" sz="3200">
                    <a:latin typeface="M+ 1c light" panose="020B0403020204020204" pitchFamily="50" charset="-128"/>
                    <a:ea typeface="M+ 1c light" panose="020B0403020204020204" pitchFamily="50" charset="-128"/>
                    <a:cs typeface="M+ 1c light" panose="020B0403020204020204" pitchFamily="50" charset="-128"/>
                  </a:rPr>
                  <a:t>コントラクト</a:t>
                </a:r>
              </a:p>
            </p:txBody>
          </p:sp>
          <p:sp>
            <p:nvSpPr>
              <p:cNvPr id="88" name="テキスト ボックス 87">
                <a:extLst>
                  <a:ext uri="{FF2B5EF4-FFF2-40B4-BE49-F238E27FC236}">
                    <a16:creationId xmlns:a16="http://schemas.microsoft.com/office/drawing/2014/main" id="{2C706BC0-2252-438E-B160-12D0EE70DBB8}"/>
                  </a:ext>
                </a:extLst>
              </p:cNvPr>
              <p:cNvSpPr txBox="1"/>
              <p:nvPr/>
            </p:nvSpPr>
            <p:spPr>
              <a:xfrm>
                <a:off x="7906528" y="5941104"/>
                <a:ext cx="1888051" cy="447337"/>
              </a:xfrm>
              <a:prstGeom prst="rect">
                <a:avLst/>
              </a:prstGeom>
              <a:noFill/>
            </p:spPr>
            <p:txBody>
              <a:bodyPr wrap="none" rtlCol="0">
                <a:spAutoFit/>
              </a:bodyPr>
              <a:lstStyle/>
              <a:p>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抽象概念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sp>
          <p:nvSpPr>
            <p:cNvPr id="89" name="矢印: 右 7">
              <a:extLst>
                <a:ext uri="{FF2B5EF4-FFF2-40B4-BE49-F238E27FC236}">
                  <a16:creationId xmlns:a16="http://schemas.microsoft.com/office/drawing/2014/main" id="{D491651D-E0A1-4842-B09B-E87CA83E6409}"/>
                </a:ext>
              </a:extLst>
            </p:cNvPr>
            <p:cNvSpPr/>
            <p:nvPr/>
          </p:nvSpPr>
          <p:spPr>
            <a:xfrm>
              <a:off x="3952431" y="1679157"/>
              <a:ext cx="8827771" cy="3193143"/>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sp>
          <p:nvSpPr>
            <p:cNvPr id="90" name="矢印: 右 7">
              <a:extLst>
                <a:ext uri="{FF2B5EF4-FFF2-40B4-BE49-F238E27FC236}">
                  <a16:creationId xmlns:a16="http://schemas.microsoft.com/office/drawing/2014/main" id="{5F17B0FE-8286-4967-9B90-0112FC6B3499}"/>
                </a:ext>
              </a:extLst>
            </p:cNvPr>
            <p:cNvSpPr/>
            <p:nvPr/>
          </p:nvSpPr>
          <p:spPr>
            <a:xfrm>
              <a:off x="12885965" y="1679157"/>
              <a:ext cx="4153342" cy="3167206"/>
            </a:xfrm>
            <a:prstGeom prst="rect">
              <a:avLst/>
            </a:prstGeom>
            <a:noFill/>
            <a:ln w="57150">
              <a:solidFill>
                <a:srgbClr val="C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800">
                <a:latin typeface="M+ 1c light" panose="020B0403020203020207" pitchFamily="50" charset="-128"/>
                <a:ea typeface="M+ 1c light" panose="020B0403020203020207" pitchFamily="50" charset="-128"/>
                <a:cs typeface="M+ 1c light" panose="020B0403020203020207" pitchFamily="50" charset="-128"/>
              </a:endParaRPr>
            </a:p>
          </p:txBody>
        </p:sp>
        <p:grpSp>
          <p:nvGrpSpPr>
            <p:cNvPr id="91" name="グループ化 90">
              <a:extLst>
                <a:ext uri="{FF2B5EF4-FFF2-40B4-BE49-F238E27FC236}">
                  <a16:creationId xmlns:a16="http://schemas.microsoft.com/office/drawing/2014/main" id="{370045DB-7248-4832-ADCB-BD924EEA2536}"/>
                </a:ext>
              </a:extLst>
            </p:cNvPr>
            <p:cNvGrpSpPr/>
            <p:nvPr/>
          </p:nvGrpSpPr>
          <p:grpSpPr>
            <a:xfrm>
              <a:off x="13480898" y="2020172"/>
              <a:ext cx="3259307" cy="2499319"/>
              <a:chOff x="316228" y="5558469"/>
              <a:chExt cx="4819877" cy="3742007"/>
            </a:xfrm>
          </p:grpSpPr>
          <p:sp>
            <p:nvSpPr>
              <p:cNvPr id="92" name="正方形/長方形 91">
                <a:extLst>
                  <a:ext uri="{FF2B5EF4-FFF2-40B4-BE49-F238E27FC236}">
                    <a16:creationId xmlns:a16="http://schemas.microsoft.com/office/drawing/2014/main" id="{0E82B773-C589-4161-ACFF-E064E796CC6C}"/>
                  </a:ext>
                </a:extLst>
              </p:cNvPr>
              <p:cNvSpPr/>
              <p:nvPr/>
            </p:nvSpPr>
            <p:spPr>
              <a:xfrm>
                <a:off x="316228" y="5558469"/>
                <a:ext cx="4819877" cy="374200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a:latin typeface="M+ 1c light" panose="020B0403020204020204" pitchFamily="50" charset="-128"/>
                    <a:ea typeface="M+ 1c light" panose="020B0403020204020204" pitchFamily="50" charset="-128"/>
                    <a:cs typeface="M+ 1c light" panose="020B0403020204020204" pitchFamily="50" charset="-128"/>
                  </a:rPr>
                  <a:t>infrastructure</a:t>
                </a:r>
                <a:endParaRPr kumimoji="1" lang="ja-JP" altLang="en-US" sz="3600">
                  <a:latin typeface="M+ 1c light" panose="020B0403020204020204" pitchFamily="50" charset="-128"/>
                  <a:ea typeface="M+ 1c light" panose="020B0403020204020204" pitchFamily="50" charset="-128"/>
                  <a:cs typeface="M+ 1c light" panose="020B0403020204020204" pitchFamily="50" charset="-128"/>
                </a:endParaRPr>
              </a:p>
            </p:txBody>
          </p:sp>
          <p:sp>
            <p:nvSpPr>
              <p:cNvPr id="93" name="テキスト ボックス 92">
                <a:extLst>
                  <a:ext uri="{FF2B5EF4-FFF2-40B4-BE49-F238E27FC236}">
                    <a16:creationId xmlns:a16="http://schemas.microsoft.com/office/drawing/2014/main" id="{FCFD359F-D8FA-433F-9F6E-94AF3BB06BB8}"/>
                  </a:ext>
                </a:extLst>
              </p:cNvPr>
              <p:cNvSpPr txBox="1"/>
              <p:nvPr/>
            </p:nvSpPr>
            <p:spPr>
              <a:xfrm>
                <a:off x="1789370" y="5941104"/>
                <a:ext cx="1873590" cy="493481"/>
              </a:xfrm>
              <a:prstGeom prst="rect">
                <a:avLst/>
              </a:prstGeom>
              <a:noFill/>
            </p:spPr>
            <p:txBody>
              <a:bodyPr wrap="none" rtlCol="0">
                <a:spAutoFit/>
              </a:bodyPr>
              <a:lstStyle/>
              <a:p>
                <a:pPr algn="ct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&lt;&lt;</a:t>
                </a:r>
                <a:r>
                  <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具象概念</a:t>
                </a:r>
                <a:r>
                  <a:rPr kumimoji="1" lang="en-US" altLang="ja-JP" sz="2000">
                    <a:solidFill>
                      <a:schemeClr val="bg1"/>
                    </a:solidFill>
                    <a:latin typeface="M+ 1c light" panose="020B0403020203020207" pitchFamily="50" charset="-128"/>
                    <a:ea typeface="M+ 1c light" panose="020B0403020203020207" pitchFamily="50" charset="-128"/>
                    <a:cs typeface="M+ 1c light" panose="020B0403020203020207" pitchFamily="50" charset="-128"/>
                  </a:rPr>
                  <a:t>&gt;&gt;</a:t>
                </a:r>
                <a:endParaRPr kumimoji="1" lang="ja-JP" altLang="en-US" sz="2000">
                  <a:solidFill>
                    <a:schemeClr val="bg1"/>
                  </a:solidFill>
                  <a:latin typeface="M+ 1c light" panose="020B0403020203020207" pitchFamily="50" charset="-128"/>
                  <a:ea typeface="M+ 1c light" panose="020B0403020203020207" pitchFamily="50" charset="-128"/>
                  <a:cs typeface="M+ 1c light" panose="020B0403020203020207" pitchFamily="50" charset="-128"/>
                </a:endParaRPr>
              </a:p>
            </p:txBody>
          </p:sp>
        </p:grpSp>
      </p:grpSp>
      <p:sp>
        <p:nvSpPr>
          <p:cNvPr id="2" name="テキスト ボックス 1">
            <a:extLst>
              <a:ext uri="{FF2B5EF4-FFF2-40B4-BE49-F238E27FC236}">
                <a16:creationId xmlns:a16="http://schemas.microsoft.com/office/drawing/2014/main" id="{B08CA3C7-AC24-4ABC-AA0C-3895FC40534B}"/>
              </a:ext>
            </a:extLst>
          </p:cNvPr>
          <p:cNvSpPr txBox="1"/>
          <p:nvPr/>
        </p:nvSpPr>
        <p:spPr>
          <a:xfrm>
            <a:off x="1293174" y="2898950"/>
            <a:ext cx="1877437" cy="769441"/>
          </a:xfrm>
          <a:prstGeom prst="rect">
            <a:avLst/>
          </a:prstGeom>
          <a:noFill/>
        </p:spPr>
        <p:txBody>
          <a:bodyPr wrap="none" rtlCol="0">
            <a:spAutoFit/>
          </a:bodyPr>
          <a:lstStyle/>
          <a:p>
            <a:r>
              <a:rPr kumimoji="1" lang="ja-JP" altLang="en-US" sz="4400">
                <a:solidFill>
                  <a:schemeClr val="tx1">
                    <a:lumMod val="75000"/>
                    <a:lumOff val="25000"/>
                  </a:schemeClr>
                </a:solidFill>
                <a:latin typeface="+mn-ea"/>
                <a:cs typeface="Open Sans Light" panose="020B0306030504020204" pitchFamily="34" charset="0"/>
              </a:rPr>
              <a:t>変更前</a:t>
            </a:r>
          </a:p>
        </p:txBody>
      </p:sp>
      <p:sp>
        <p:nvSpPr>
          <p:cNvPr id="43" name="テキスト ボックス 42">
            <a:extLst>
              <a:ext uri="{FF2B5EF4-FFF2-40B4-BE49-F238E27FC236}">
                <a16:creationId xmlns:a16="http://schemas.microsoft.com/office/drawing/2014/main" id="{14A7A5D6-315E-4D86-AA47-2B283C60A434}"/>
              </a:ext>
            </a:extLst>
          </p:cNvPr>
          <p:cNvSpPr txBox="1"/>
          <p:nvPr/>
        </p:nvSpPr>
        <p:spPr>
          <a:xfrm>
            <a:off x="1293174" y="7502735"/>
            <a:ext cx="1877437" cy="769441"/>
          </a:xfrm>
          <a:prstGeom prst="rect">
            <a:avLst/>
          </a:prstGeom>
          <a:noFill/>
        </p:spPr>
        <p:txBody>
          <a:bodyPr wrap="none" rtlCol="0">
            <a:spAutoFit/>
          </a:bodyPr>
          <a:lstStyle/>
          <a:p>
            <a:r>
              <a:rPr kumimoji="1" lang="ja-JP" altLang="en-US" sz="4400">
                <a:solidFill>
                  <a:schemeClr val="tx1">
                    <a:lumMod val="75000"/>
                    <a:lumOff val="25000"/>
                  </a:schemeClr>
                </a:solidFill>
                <a:latin typeface="+mn-ea"/>
                <a:cs typeface="Open Sans Light" panose="020B0306030504020204" pitchFamily="34" charset="0"/>
              </a:rPr>
              <a:t>変更後</a:t>
            </a:r>
          </a:p>
        </p:txBody>
      </p:sp>
      <p:sp>
        <p:nvSpPr>
          <p:cNvPr id="44" name="二等辺三角形 43">
            <a:extLst>
              <a:ext uri="{FF2B5EF4-FFF2-40B4-BE49-F238E27FC236}">
                <a16:creationId xmlns:a16="http://schemas.microsoft.com/office/drawing/2014/main" id="{1D278F33-2B05-4EB6-96F5-1D3E63D6D5A8}"/>
              </a:ext>
            </a:extLst>
          </p:cNvPr>
          <p:cNvSpPr/>
          <p:nvPr/>
        </p:nvSpPr>
        <p:spPr>
          <a:xfrm rot="10800000">
            <a:off x="10192862" y="5172818"/>
            <a:ext cx="1233714" cy="110308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Tree>
    <p:extLst>
      <p:ext uri="{BB962C8B-B14F-4D97-AF65-F5344CB8AC3E}">
        <p14:creationId xmlns:p14="http://schemas.microsoft.com/office/powerpoint/2010/main" val="24236859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AEEFE-0CB6-499E-BC06-01E063E4BB4E}"/>
              </a:ext>
            </a:extLst>
          </p:cNvPr>
          <p:cNvSpPr>
            <a:spLocks noGrp="1"/>
          </p:cNvSpPr>
          <p:nvPr>
            <p:ph type="title"/>
          </p:nvPr>
        </p:nvSpPr>
        <p:spPr/>
        <p:txBody>
          <a:bodyPr/>
          <a:lstStyle/>
          <a:p>
            <a:r>
              <a:rPr kumimoji="1" lang="ja-JP" altLang="en-US"/>
              <a:t>契約の文脈をコントロールする</a:t>
            </a:r>
          </a:p>
        </p:txBody>
      </p:sp>
      <p:pic>
        <p:nvPicPr>
          <p:cNvPr id="3" name="図 2">
            <a:extLst>
              <a:ext uri="{FF2B5EF4-FFF2-40B4-BE49-F238E27FC236}">
                <a16:creationId xmlns:a16="http://schemas.microsoft.com/office/drawing/2014/main" id="{8EC7579D-5AD5-409D-8F23-272A1C569BA0}"/>
              </a:ext>
            </a:extLst>
          </p:cNvPr>
          <p:cNvPicPr>
            <a:picLocks noChangeAspect="1"/>
          </p:cNvPicPr>
          <p:nvPr/>
        </p:nvPicPr>
        <p:blipFill>
          <a:blip r:embed="rId3"/>
          <a:stretch>
            <a:fillRect/>
          </a:stretch>
        </p:blipFill>
        <p:spPr>
          <a:xfrm>
            <a:off x="5684594" y="1436813"/>
            <a:ext cx="7561905" cy="8380952"/>
          </a:xfrm>
          <a:prstGeom prst="rect">
            <a:avLst/>
          </a:prstGeom>
        </p:spPr>
      </p:pic>
      <p:sp>
        <p:nvSpPr>
          <p:cNvPr id="4" name="吹き出し: 四角形 3">
            <a:extLst>
              <a:ext uri="{FF2B5EF4-FFF2-40B4-BE49-F238E27FC236}">
                <a16:creationId xmlns:a16="http://schemas.microsoft.com/office/drawing/2014/main" id="{25EDC51A-8056-4EA4-9C52-9CA597BD1EE8}"/>
              </a:ext>
            </a:extLst>
          </p:cNvPr>
          <p:cNvSpPr/>
          <p:nvPr/>
        </p:nvSpPr>
        <p:spPr>
          <a:xfrm>
            <a:off x="487052" y="2182664"/>
            <a:ext cx="6034329" cy="1685951"/>
          </a:xfrm>
          <a:prstGeom prst="wedgeRectCallout">
            <a:avLst>
              <a:gd name="adj1" fmla="val 86154"/>
              <a:gd name="adj2" fmla="val 5978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この依存を断ち切る</a:t>
            </a:r>
          </a:p>
        </p:txBody>
      </p:sp>
      <p:sp>
        <p:nvSpPr>
          <p:cNvPr id="5" name="乗算記号 4">
            <a:extLst>
              <a:ext uri="{FF2B5EF4-FFF2-40B4-BE49-F238E27FC236}">
                <a16:creationId xmlns:a16="http://schemas.microsoft.com/office/drawing/2014/main" id="{F8160782-C1E1-4183-A1DB-D3B6D987CF7A}"/>
              </a:ext>
            </a:extLst>
          </p:cNvPr>
          <p:cNvSpPr/>
          <p:nvPr/>
        </p:nvSpPr>
        <p:spPr>
          <a:xfrm>
            <a:off x="8450663" y="3697793"/>
            <a:ext cx="1085222" cy="1055077"/>
          </a:xfrm>
          <a:prstGeom prst="mathMultiply">
            <a:avLst>
              <a:gd name="adj1" fmla="val 1310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6" name="乗算記号 5">
            <a:extLst>
              <a:ext uri="{FF2B5EF4-FFF2-40B4-BE49-F238E27FC236}">
                <a16:creationId xmlns:a16="http://schemas.microsoft.com/office/drawing/2014/main" id="{A7267C32-80BF-4ED9-AA75-FEB8CFF3D649}"/>
              </a:ext>
            </a:extLst>
          </p:cNvPr>
          <p:cNvSpPr/>
          <p:nvPr/>
        </p:nvSpPr>
        <p:spPr>
          <a:xfrm>
            <a:off x="8490856" y="4422893"/>
            <a:ext cx="1085222" cy="1055077"/>
          </a:xfrm>
          <a:prstGeom prst="mathMultiply">
            <a:avLst>
              <a:gd name="adj1" fmla="val 1310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吹き出し: 四角形 6">
            <a:extLst>
              <a:ext uri="{FF2B5EF4-FFF2-40B4-BE49-F238E27FC236}">
                <a16:creationId xmlns:a16="http://schemas.microsoft.com/office/drawing/2014/main" id="{15FEF1ED-CB1B-4ABE-BCA0-6DF57727400B}"/>
              </a:ext>
            </a:extLst>
          </p:cNvPr>
          <p:cNvSpPr/>
          <p:nvPr/>
        </p:nvSpPr>
        <p:spPr>
          <a:xfrm>
            <a:off x="446859" y="2182664"/>
            <a:ext cx="6034329" cy="1685951"/>
          </a:xfrm>
          <a:prstGeom prst="wedgeRectCallout">
            <a:avLst>
              <a:gd name="adj1" fmla="val 87986"/>
              <a:gd name="adj2" fmla="val 1128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この依存を断ち切る</a:t>
            </a:r>
          </a:p>
        </p:txBody>
      </p:sp>
    </p:spTree>
    <p:extLst>
      <p:ext uri="{BB962C8B-B14F-4D97-AF65-F5344CB8AC3E}">
        <p14:creationId xmlns:p14="http://schemas.microsoft.com/office/powerpoint/2010/main" val="2879948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AEEFE-0CB6-499E-BC06-01E063E4BB4E}"/>
              </a:ext>
            </a:extLst>
          </p:cNvPr>
          <p:cNvSpPr>
            <a:spLocks noGrp="1"/>
          </p:cNvSpPr>
          <p:nvPr>
            <p:ph type="title"/>
          </p:nvPr>
        </p:nvSpPr>
        <p:spPr/>
        <p:txBody>
          <a:bodyPr/>
          <a:lstStyle/>
          <a:p>
            <a:r>
              <a:rPr kumimoji="1" lang="ja-JP" altLang="en-US"/>
              <a:t>契約の文脈をコントロールする</a:t>
            </a:r>
          </a:p>
        </p:txBody>
      </p:sp>
      <p:pic>
        <p:nvPicPr>
          <p:cNvPr id="3" name="図 2">
            <a:extLst>
              <a:ext uri="{FF2B5EF4-FFF2-40B4-BE49-F238E27FC236}">
                <a16:creationId xmlns:a16="http://schemas.microsoft.com/office/drawing/2014/main" id="{8EC7579D-5AD5-409D-8F23-272A1C569BA0}"/>
              </a:ext>
            </a:extLst>
          </p:cNvPr>
          <p:cNvPicPr>
            <a:picLocks noChangeAspect="1"/>
          </p:cNvPicPr>
          <p:nvPr/>
        </p:nvPicPr>
        <p:blipFill>
          <a:blip r:embed="rId3"/>
          <a:stretch>
            <a:fillRect/>
          </a:stretch>
        </p:blipFill>
        <p:spPr>
          <a:xfrm>
            <a:off x="5855415" y="1436813"/>
            <a:ext cx="7561905" cy="8380952"/>
          </a:xfrm>
          <a:prstGeom prst="rect">
            <a:avLst/>
          </a:prstGeom>
        </p:spPr>
      </p:pic>
      <p:sp>
        <p:nvSpPr>
          <p:cNvPr id="5" name="正方形/長方形 4">
            <a:extLst>
              <a:ext uri="{FF2B5EF4-FFF2-40B4-BE49-F238E27FC236}">
                <a16:creationId xmlns:a16="http://schemas.microsoft.com/office/drawing/2014/main" id="{5431E8C1-769D-4516-9370-1DFE618EEC11}"/>
              </a:ext>
            </a:extLst>
          </p:cNvPr>
          <p:cNvSpPr/>
          <p:nvPr/>
        </p:nvSpPr>
        <p:spPr>
          <a:xfrm>
            <a:off x="6438759" y="3640542"/>
            <a:ext cx="2594708" cy="3604319"/>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7" name="矢印: 右 6">
            <a:extLst>
              <a:ext uri="{FF2B5EF4-FFF2-40B4-BE49-F238E27FC236}">
                <a16:creationId xmlns:a16="http://schemas.microsoft.com/office/drawing/2014/main" id="{D5CFD5E8-7980-4321-BDB5-53208E210B92}"/>
              </a:ext>
            </a:extLst>
          </p:cNvPr>
          <p:cNvSpPr/>
          <p:nvPr/>
        </p:nvSpPr>
        <p:spPr>
          <a:xfrm rot="5400000">
            <a:off x="6860654" y="7270846"/>
            <a:ext cx="175091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4" name="テキスト ボックス 3">
            <a:extLst>
              <a:ext uri="{FF2B5EF4-FFF2-40B4-BE49-F238E27FC236}">
                <a16:creationId xmlns:a16="http://schemas.microsoft.com/office/drawing/2014/main" id="{7EFDF593-5FC8-48F9-9A2D-40269145772D}"/>
              </a:ext>
            </a:extLst>
          </p:cNvPr>
          <p:cNvSpPr txBox="1"/>
          <p:nvPr/>
        </p:nvSpPr>
        <p:spPr>
          <a:xfrm>
            <a:off x="1398214" y="7244861"/>
            <a:ext cx="5205046" cy="923330"/>
          </a:xfrm>
          <a:prstGeom prst="rect">
            <a:avLst/>
          </a:prstGeom>
          <a:noFill/>
        </p:spPr>
        <p:txBody>
          <a:bodyPr wrap="square" rtlCol="0">
            <a:spAutoFit/>
          </a:bodyPr>
          <a:lstStyle/>
          <a:p>
            <a:pPr marL="514350" indent="-514350">
              <a:buFont typeface="+mj-ea"/>
              <a:buAutoNum type="circleNumDbPlain"/>
            </a:pPr>
            <a:r>
              <a:rPr kumimoji="1" lang="en-US" altLang="ja-JP">
                <a:solidFill>
                  <a:srgbClr val="C00000"/>
                </a:solidFill>
                <a:latin typeface="Open Sans Light" panose="020B0306030504020204" pitchFamily="34" charset="0"/>
                <a:ea typeface="M+ 1c light" panose="020B0403020204020204"/>
                <a:cs typeface="Open Sans Light" panose="020B0306030504020204" pitchFamily="34" charset="0"/>
              </a:rPr>
              <a:t>JSON</a:t>
            </a:r>
            <a:r>
              <a:rPr kumimoji="1" lang="ja-JP" altLang="en-US">
                <a:solidFill>
                  <a:srgbClr val="C00000"/>
                </a:solidFill>
                <a:latin typeface="Open Sans Light" panose="020B0306030504020204" pitchFamily="34" charset="0"/>
                <a:ea typeface="M+ 1c light" panose="020B0403020204020204"/>
                <a:cs typeface="Open Sans Light" panose="020B0306030504020204" pitchFamily="34" charset="0"/>
              </a:rPr>
              <a:t>依存オブジェクトを</a:t>
            </a:r>
            <a:r>
              <a:rPr kumimoji="1" lang="en-US" altLang="ja-JP">
                <a:solidFill>
                  <a:srgbClr val="C00000"/>
                </a:solidFill>
                <a:latin typeface="Open Sans Light" panose="020B0306030504020204" pitchFamily="34" charset="0"/>
                <a:ea typeface="M+ 1c light" panose="020B0403020204020204"/>
                <a:cs typeface="Open Sans Light" panose="020B0306030504020204" pitchFamily="34" charset="0"/>
              </a:rPr>
              <a:t>infrastructure</a:t>
            </a:r>
            <a:r>
              <a:rPr kumimoji="1" lang="ja-JP" altLang="en-US">
                <a:solidFill>
                  <a:srgbClr val="C00000"/>
                </a:solidFill>
                <a:latin typeface="Open Sans Light" panose="020B0306030504020204" pitchFamily="34" charset="0"/>
                <a:ea typeface="M+ 1c light" panose="020B0403020204020204"/>
                <a:cs typeface="Open Sans Light" panose="020B0306030504020204" pitchFamily="34" charset="0"/>
              </a:rPr>
              <a:t>へ隠蔽する</a:t>
            </a:r>
          </a:p>
        </p:txBody>
      </p:sp>
      <p:cxnSp>
        <p:nvCxnSpPr>
          <p:cNvPr id="9" name="直線コネクタ 8">
            <a:extLst>
              <a:ext uri="{FF2B5EF4-FFF2-40B4-BE49-F238E27FC236}">
                <a16:creationId xmlns:a16="http://schemas.microsoft.com/office/drawing/2014/main" id="{13CEB336-782D-41C1-8ED6-16C54567818B}"/>
              </a:ext>
            </a:extLst>
          </p:cNvPr>
          <p:cNvCxnSpPr>
            <a:cxnSpLocks/>
          </p:cNvCxnSpPr>
          <p:nvPr/>
        </p:nvCxnSpPr>
        <p:spPr>
          <a:xfrm>
            <a:off x="10379947" y="5838092"/>
            <a:ext cx="172831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8352E82-5155-48FC-99DD-5E16DF1AA41E}"/>
              </a:ext>
            </a:extLst>
          </p:cNvPr>
          <p:cNvSpPr txBox="1"/>
          <p:nvPr/>
        </p:nvSpPr>
        <p:spPr>
          <a:xfrm>
            <a:off x="10932046" y="6035655"/>
            <a:ext cx="5205046" cy="923330"/>
          </a:xfrm>
          <a:prstGeom prst="rect">
            <a:avLst/>
          </a:prstGeom>
          <a:noFill/>
        </p:spPr>
        <p:txBody>
          <a:bodyPr wrap="square" rtlCol="0">
            <a:spAutoFit/>
          </a:bodyPr>
          <a:lstStyle/>
          <a:p>
            <a:pPr marL="514350" indent="-514350">
              <a:buFont typeface="+mj-ea"/>
              <a:buAutoNum type="circleNumDbPlain" startAt="2"/>
            </a:pPr>
            <a:r>
              <a:rPr kumimoji="1" lang="en-US" altLang="ja-JP">
                <a:solidFill>
                  <a:srgbClr val="C00000"/>
                </a:solidFill>
                <a:latin typeface="Open Sans Light" panose="020B0306030504020204" pitchFamily="34" charset="0"/>
                <a:ea typeface="M+ 1c light" panose="020B0403020204020204"/>
                <a:cs typeface="Open Sans Light" panose="020B0306030504020204" pitchFamily="34" charset="0"/>
              </a:rPr>
              <a:t>API</a:t>
            </a:r>
            <a:r>
              <a:rPr kumimoji="1" lang="ja-JP" altLang="en-US">
                <a:solidFill>
                  <a:srgbClr val="C00000"/>
                </a:solidFill>
                <a:latin typeface="Open Sans Light" panose="020B0306030504020204" pitchFamily="34" charset="0"/>
                <a:ea typeface="M+ 1c light" panose="020B0403020204020204"/>
                <a:cs typeface="Open Sans Light" panose="020B0306030504020204" pitchFamily="34" charset="0"/>
              </a:rPr>
              <a:t>のインターフェースは</a:t>
            </a:r>
            <a:r>
              <a:rPr kumimoji="1" lang="en-US" altLang="ja-JP">
                <a:solidFill>
                  <a:srgbClr val="C00000"/>
                </a:solidFill>
                <a:latin typeface="Open Sans Light" panose="020B0306030504020204" pitchFamily="34" charset="0"/>
                <a:ea typeface="M+ 1c light" panose="020B0403020204020204"/>
                <a:cs typeface="Open Sans Light" panose="020B0306030504020204" pitchFamily="34" charset="0"/>
              </a:rPr>
              <a:t>usecase</a:t>
            </a:r>
            <a:r>
              <a:rPr kumimoji="1" lang="ja-JP" altLang="en-US">
                <a:solidFill>
                  <a:srgbClr val="C00000"/>
                </a:solidFill>
                <a:latin typeface="Open Sans Light" panose="020B0306030504020204" pitchFamily="34" charset="0"/>
                <a:ea typeface="M+ 1c light" panose="020B0403020204020204"/>
                <a:cs typeface="Open Sans Light" panose="020B0306030504020204" pitchFamily="34" charset="0"/>
              </a:rPr>
              <a:t>の文脈で記述する</a:t>
            </a:r>
          </a:p>
        </p:txBody>
      </p:sp>
    </p:spTree>
    <p:extLst>
      <p:ext uri="{BB962C8B-B14F-4D97-AF65-F5344CB8AC3E}">
        <p14:creationId xmlns:p14="http://schemas.microsoft.com/office/powerpoint/2010/main" val="13379101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AEEFE-0CB6-499E-BC06-01E063E4BB4E}"/>
              </a:ext>
            </a:extLst>
          </p:cNvPr>
          <p:cNvSpPr>
            <a:spLocks noGrp="1"/>
          </p:cNvSpPr>
          <p:nvPr>
            <p:ph type="title"/>
          </p:nvPr>
        </p:nvSpPr>
        <p:spPr>
          <a:xfrm>
            <a:off x="316229" y="469235"/>
            <a:ext cx="17646914" cy="770016"/>
          </a:xfrm>
        </p:spPr>
        <p:txBody>
          <a:bodyPr/>
          <a:lstStyle/>
          <a:p>
            <a:r>
              <a:rPr kumimoji="1" lang="ja-JP" altLang="en-US"/>
              <a:t>契約の文脈をコントロールする</a:t>
            </a:r>
          </a:p>
        </p:txBody>
      </p:sp>
      <p:pic>
        <p:nvPicPr>
          <p:cNvPr id="3" name="図 2">
            <a:extLst>
              <a:ext uri="{FF2B5EF4-FFF2-40B4-BE49-F238E27FC236}">
                <a16:creationId xmlns:a16="http://schemas.microsoft.com/office/drawing/2014/main" id="{8EC7579D-5AD5-409D-8F23-272A1C569BA0}"/>
              </a:ext>
            </a:extLst>
          </p:cNvPr>
          <p:cNvPicPr>
            <a:picLocks noChangeAspect="1"/>
          </p:cNvPicPr>
          <p:nvPr/>
        </p:nvPicPr>
        <p:blipFill>
          <a:blip r:embed="rId3"/>
          <a:stretch>
            <a:fillRect/>
          </a:stretch>
        </p:blipFill>
        <p:spPr>
          <a:xfrm>
            <a:off x="864315" y="1436813"/>
            <a:ext cx="7561905" cy="8380952"/>
          </a:xfrm>
          <a:prstGeom prst="rect">
            <a:avLst/>
          </a:prstGeom>
        </p:spPr>
      </p:pic>
      <p:pic>
        <p:nvPicPr>
          <p:cNvPr id="10" name="図 9">
            <a:extLst>
              <a:ext uri="{FF2B5EF4-FFF2-40B4-BE49-F238E27FC236}">
                <a16:creationId xmlns:a16="http://schemas.microsoft.com/office/drawing/2014/main" id="{8968FA11-C7D1-4B3A-966C-B686EA4442D3}"/>
              </a:ext>
            </a:extLst>
          </p:cNvPr>
          <p:cNvPicPr>
            <a:picLocks noChangeAspect="1"/>
          </p:cNvPicPr>
          <p:nvPr/>
        </p:nvPicPr>
        <p:blipFill>
          <a:blip r:embed="rId4"/>
          <a:stretch>
            <a:fillRect/>
          </a:stretch>
        </p:blipFill>
        <p:spPr>
          <a:xfrm>
            <a:off x="10823610" y="1325493"/>
            <a:ext cx="6270156" cy="8492272"/>
          </a:xfrm>
          <a:prstGeom prst="rect">
            <a:avLst/>
          </a:prstGeom>
        </p:spPr>
      </p:pic>
      <p:sp>
        <p:nvSpPr>
          <p:cNvPr id="13" name="二等辺三角形 12">
            <a:extLst>
              <a:ext uri="{FF2B5EF4-FFF2-40B4-BE49-F238E27FC236}">
                <a16:creationId xmlns:a16="http://schemas.microsoft.com/office/drawing/2014/main" id="{803B6271-ED8C-44D6-A5FB-5FBBE1C041B5}"/>
              </a:ext>
            </a:extLst>
          </p:cNvPr>
          <p:cNvSpPr/>
          <p:nvPr/>
        </p:nvSpPr>
        <p:spPr>
          <a:xfrm rot="5400000">
            <a:off x="9008057" y="5075747"/>
            <a:ext cx="1233714" cy="110308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5" name="吹き出し: 四角形 14">
            <a:extLst>
              <a:ext uri="{FF2B5EF4-FFF2-40B4-BE49-F238E27FC236}">
                <a16:creationId xmlns:a16="http://schemas.microsoft.com/office/drawing/2014/main" id="{538E52F8-4F5D-4BAA-AE8F-AE377A782CDB}"/>
              </a:ext>
            </a:extLst>
          </p:cNvPr>
          <p:cNvSpPr/>
          <p:nvPr/>
        </p:nvSpPr>
        <p:spPr>
          <a:xfrm>
            <a:off x="8435668" y="3324481"/>
            <a:ext cx="4775883" cy="1685951"/>
          </a:xfrm>
          <a:prstGeom prst="wedgeRectCallout">
            <a:avLst>
              <a:gd name="adj1" fmla="val 68082"/>
              <a:gd name="adj2" fmla="val 12718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値の詰めなおしはここで実装</a:t>
            </a:r>
          </a:p>
        </p:txBody>
      </p:sp>
      <p:cxnSp>
        <p:nvCxnSpPr>
          <p:cNvPr id="7" name="直線コネクタ 6">
            <a:extLst>
              <a:ext uri="{FF2B5EF4-FFF2-40B4-BE49-F238E27FC236}">
                <a16:creationId xmlns:a16="http://schemas.microsoft.com/office/drawing/2014/main" id="{BDF9D505-1ECC-4934-87F4-1AAD4314840D}"/>
              </a:ext>
            </a:extLst>
          </p:cNvPr>
          <p:cNvCxnSpPr>
            <a:cxnSpLocks/>
          </p:cNvCxnSpPr>
          <p:nvPr/>
        </p:nvCxnSpPr>
        <p:spPr>
          <a:xfrm>
            <a:off x="5388847" y="5825392"/>
            <a:ext cx="172831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76BF551-9C19-4542-9445-49834ABC1A0F}"/>
              </a:ext>
            </a:extLst>
          </p:cNvPr>
          <p:cNvCxnSpPr>
            <a:cxnSpLocks/>
          </p:cNvCxnSpPr>
          <p:nvPr/>
        </p:nvCxnSpPr>
        <p:spPr>
          <a:xfrm>
            <a:off x="14736047" y="5143500"/>
            <a:ext cx="78335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1208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AEEFE-0CB6-499E-BC06-01E063E4BB4E}"/>
              </a:ext>
            </a:extLst>
          </p:cNvPr>
          <p:cNvSpPr>
            <a:spLocks noGrp="1"/>
          </p:cNvSpPr>
          <p:nvPr>
            <p:ph type="title"/>
          </p:nvPr>
        </p:nvSpPr>
        <p:spPr>
          <a:xfrm>
            <a:off x="316229" y="469235"/>
            <a:ext cx="17646914" cy="770016"/>
          </a:xfrm>
        </p:spPr>
        <p:txBody>
          <a:bodyPr/>
          <a:lstStyle/>
          <a:p>
            <a:r>
              <a:rPr kumimoji="1" lang="ja-JP" altLang="en-US"/>
              <a:t>契約の文脈をコントロールする</a:t>
            </a:r>
          </a:p>
        </p:txBody>
      </p:sp>
      <p:pic>
        <p:nvPicPr>
          <p:cNvPr id="3" name="図 2">
            <a:extLst>
              <a:ext uri="{FF2B5EF4-FFF2-40B4-BE49-F238E27FC236}">
                <a16:creationId xmlns:a16="http://schemas.microsoft.com/office/drawing/2014/main" id="{8EC7579D-5AD5-409D-8F23-272A1C569BA0}"/>
              </a:ext>
            </a:extLst>
          </p:cNvPr>
          <p:cNvPicPr>
            <a:picLocks noChangeAspect="1"/>
          </p:cNvPicPr>
          <p:nvPr/>
        </p:nvPicPr>
        <p:blipFill>
          <a:blip r:embed="rId3"/>
          <a:stretch>
            <a:fillRect/>
          </a:stretch>
        </p:blipFill>
        <p:spPr>
          <a:xfrm>
            <a:off x="864315" y="1436813"/>
            <a:ext cx="7561905" cy="8380952"/>
          </a:xfrm>
          <a:prstGeom prst="rect">
            <a:avLst/>
          </a:prstGeom>
        </p:spPr>
      </p:pic>
      <p:pic>
        <p:nvPicPr>
          <p:cNvPr id="10" name="図 9">
            <a:extLst>
              <a:ext uri="{FF2B5EF4-FFF2-40B4-BE49-F238E27FC236}">
                <a16:creationId xmlns:a16="http://schemas.microsoft.com/office/drawing/2014/main" id="{8968FA11-C7D1-4B3A-966C-B686EA4442D3}"/>
              </a:ext>
            </a:extLst>
          </p:cNvPr>
          <p:cNvPicPr>
            <a:picLocks noChangeAspect="1"/>
          </p:cNvPicPr>
          <p:nvPr/>
        </p:nvPicPr>
        <p:blipFill>
          <a:blip r:embed="rId4"/>
          <a:stretch>
            <a:fillRect/>
          </a:stretch>
        </p:blipFill>
        <p:spPr>
          <a:xfrm>
            <a:off x="10823610" y="1325493"/>
            <a:ext cx="6270156" cy="8492272"/>
          </a:xfrm>
          <a:prstGeom prst="rect">
            <a:avLst/>
          </a:prstGeom>
        </p:spPr>
      </p:pic>
      <p:sp>
        <p:nvSpPr>
          <p:cNvPr id="12" name="矢印: 右 11">
            <a:extLst>
              <a:ext uri="{FF2B5EF4-FFF2-40B4-BE49-F238E27FC236}">
                <a16:creationId xmlns:a16="http://schemas.microsoft.com/office/drawing/2014/main" id="{2FE92F9D-6970-4BBD-953A-651C7E502BC4}"/>
              </a:ext>
            </a:extLst>
          </p:cNvPr>
          <p:cNvSpPr/>
          <p:nvPr/>
        </p:nvSpPr>
        <p:spPr>
          <a:xfrm rot="16200000">
            <a:off x="16398007" y="5121176"/>
            <a:ext cx="175091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3" name="二等辺三角形 12">
            <a:extLst>
              <a:ext uri="{FF2B5EF4-FFF2-40B4-BE49-F238E27FC236}">
                <a16:creationId xmlns:a16="http://schemas.microsoft.com/office/drawing/2014/main" id="{803B6271-ED8C-44D6-A5FB-5FBBE1C041B5}"/>
              </a:ext>
            </a:extLst>
          </p:cNvPr>
          <p:cNvSpPr/>
          <p:nvPr/>
        </p:nvSpPr>
        <p:spPr>
          <a:xfrm rot="5400000">
            <a:off x="9008057" y="5075747"/>
            <a:ext cx="1233714" cy="110308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14" name="テキスト ボックス 13">
            <a:extLst>
              <a:ext uri="{FF2B5EF4-FFF2-40B4-BE49-F238E27FC236}">
                <a16:creationId xmlns:a16="http://schemas.microsoft.com/office/drawing/2014/main" id="{C675E95F-320F-4C22-BD33-C17D1D551929}"/>
              </a:ext>
            </a:extLst>
          </p:cNvPr>
          <p:cNvSpPr txBox="1"/>
          <p:nvPr/>
        </p:nvSpPr>
        <p:spPr>
          <a:xfrm>
            <a:off x="16257802" y="6467885"/>
            <a:ext cx="2031325"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依存方向</a:t>
            </a:r>
          </a:p>
        </p:txBody>
      </p:sp>
      <p:sp>
        <p:nvSpPr>
          <p:cNvPr id="15" name="吹き出し: 四角形 14">
            <a:extLst>
              <a:ext uri="{FF2B5EF4-FFF2-40B4-BE49-F238E27FC236}">
                <a16:creationId xmlns:a16="http://schemas.microsoft.com/office/drawing/2014/main" id="{538E52F8-4F5D-4BAA-AE8F-AE377A782CDB}"/>
              </a:ext>
            </a:extLst>
          </p:cNvPr>
          <p:cNvSpPr/>
          <p:nvPr/>
        </p:nvSpPr>
        <p:spPr>
          <a:xfrm>
            <a:off x="8918853" y="3258062"/>
            <a:ext cx="4775883" cy="1685951"/>
          </a:xfrm>
          <a:prstGeom prst="wedgeRectCallout">
            <a:avLst>
              <a:gd name="adj1" fmla="val 55584"/>
              <a:gd name="adj2" fmla="val 13170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400">
                <a:latin typeface="M+ 1c light" panose="020B0403020204020204" pitchFamily="50" charset="-128"/>
                <a:ea typeface="M+ 1c light" panose="020B0403020204020204" pitchFamily="50" charset="-128"/>
                <a:cs typeface="M+ 1c light" panose="020B0403020204020204" pitchFamily="50" charset="-128"/>
              </a:rPr>
              <a:t>値の詰めなおしはここで実装</a:t>
            </a:r>
          </a:p>
        </p:txBody>
      </p:sp>
      <p:sp>
        <p:nvSpPr>
          <p:cNvPr id="9" name="矢印: 右 8">
            <a:extLst>
              <a:ext uri="{FF2B5EF4-FFF2-40B4-BE49-F238E27FC236}">
                <a16:creationId xmlns:a16="http://schemas.microsoft.com/office/drawing/2014/main" id="{8A411797-287E-4AEF-979D-3E97B51D2D45}"/>
              </a:ext>
            </a:extLst>
          </p:cNvPr>
          <p:cNvSpPr/>
          <p:nvPr/>
        </p:nvSpPr>
        <p:spPr>
          <a:xfrm rot="5400000">
            <a:off x="6516939" y="7186834"/>
            <a:ext cx="175091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1" name="テキスト ボックス 10">
            <a:extLst>
              <a:ext uri="{FF2B5EF4-FFF2-40B4-BE49-F238E27FC236}">
                <a16:creationId xmlns:a16="http://schemas.microsoft.com/office/drawing/2014/main" id="{972DE321-063B-4E27-A28B-8F3990F25876}"/>
              </a:ext>
            </a:extLst>
          </p:cNvPr>
          <p:cNvSpPr txBox="1"/>
          <p:nvPr/>
        </p:nvSpPr>
        <p:spPr>
          <a:xfrm>
            <a:off x="7672358" y="7248676"/>
            <a:ext cx="2492990"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依存の方向</a:t>
            </a:r>
          </a:p>
        </p:txBody>
      </p:sp>
    </p:spTree>
    <p:extLst>
      <p:ext uri="{BB962C8B-B14F-4D97-AF65-F5344CB8AC3E}">
        <p14:creationId xmlns:p14="http://schemas.microsoft.com/office/powerpoint/2010/main" val="6016534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4D62931C-13F5-4C09-8CF3-07E9E824D1A6}"/>
              </a:ext>
            </a:extLst>
          </p:cNvPr>
          <p:cNvPicPr>
            <a:picLocks noChangeAspect="1"/>
          </p:cNvPicPr>
          <p:nvPr/>
        </p:nvPicPr>
        <p:blipFill>
          <a:blip r:embed="rId3"/>
          <a:stretch>
            <a:fillRect/>
          </a:stretch>
        </p:blipFill>
        <p:spPr>
          <a:xfrm>
            <a:off x="4481774" y="1574875"/>
            <a:ext cx="9305950" cy="7582626"/>
          </a:xfrm>
          <a:prstGeom prst="rect">
            <a:avLst/>
          </a:prstGeom>
        </p:spPr>
      </p:pic>
      <p:sp>
        <p:nvSpPr>
          <p:cNvPr id="4" name="タイトル 3">
            <a:extLst>
              <a:ext uri="{FF2B5EF4-FFF2-40B4-BE49-F238E27FC236}">
                <a16:creationId xmlns:a16="http://schemas.microsoft.com/office/drawing/2014/main" id="{3010304D-A377-43B7-92EB-F314BB8AADDB}"/>
              </a:ext>
            </a:extLst>
          </p:cNvPr>
          <p:cNvSpPr>
            <a:spLocks noGrp="1"/>
          </p:cNvSpPr>
          <p:nvPr>
            <p:ph type="title"/>
          </p:nvPr>
        </p:nvSpPr>
        <p:spPr/>
        <p:txBody>
          <a:bodyPr/>
          <a:lstStyle/>
          <a:p>
            <a:r>
              <a:rPr kumimoji="1" lang="ja-JP" altLang="en-US"/>
              <a:t>制御の流れと依存関係の分離</a:t>
            </a:r>
          </a:p>
        </p:txBody>
      </p:sp>
      <p:sp>
        <p:nvSpPr>
          <p:cNvPr id="2" name="四角形: 角を丸くする 1">
            <a:extLst>
              <a:ext uri="{FF2B5EF4-FFF2-40B4-BE49-F238E27FC236}">
                <a16:creationId xmlns:a16="http://schemas.microsoft.com/office/drawing/2014/main" id="{6E9071AD-455D-46F8-BF46-C08B41EDB5CA}"/>
              </a:ext>
            </a:extLst>
          </p:cNvPr>
          <p:cNvSpPr/>
          <p:nvPr/>
        </p:nvSpPr>
        <p:spPr>
          <a:xfrm>
            <a:off x="3686630" y="2220685"/>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3" name="テキスト ボックス 2">
            <a:extLst>
              <a:ext uri="{FF2B5EF4-FFF2-40B4-BE49-F238E27FC236}">
                <a16:creationId xmlns:a16="http://schemas.microsoft.com/office/drawing/2014/main" id="{A693F11E-9E37-4868-A1D8-BCEC4B968937}"/>
              </a:ext>
            </a:extLst>
          </p:cNvPr>
          <p:cNvSpPr txBox="1"/>
          <p:nvPr/>
        </p:nvSpPr>
        <p:spPr>
          <a:xfrm>
            <a:off x="13879260"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柔軟性</a:t>
            </a:r>
          </a:p>
        </p:txBody>
      </p:sp>
      <p:sp>
        <p:nvSpPr>
          <p:cNvPr id="6" name="テキスト ボックス 5">
            <a:extLst>
              <a:ext uri="{FF2B5EF4-FFF2-40B4-BE49-F238E27FC236}">
                <a16:creationId xmlns:a16="http://schemas.microsoft.com/office/drawing/2014/main" id="{E516A063-2936-4858-8034-F7CC7252BF06}"/>
              </a:ext>
            </a:extLst>
          </p:cNvPr>
          <p:cNvSpPr txBox="1"/>
          <p:nvPr/>
        </p:nvSpPr>
        <p:spPr>
          <a:xfrm>
            <a:off x="15683382" y="1458887"/>
            <a:ext cx="156966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安定度</a:t>
            </a:r>
          </a:p>
        </p:txBody>
      </p:sp>
      <p:sp>
        <p:nvSpPr>
          <p:cNvPr id="7" name="四角形: 角を丸くする 6">
            <a:extLst>
              <a:ext uri="{FF2B5EF4-FFF2-40B4-BE49-F238E27FC236}">
                <a16:creationId xmlns:a16="http://schemas.microsoft.com/office/drawing/2014/main" id="{D1862ECA-A153-42B9-A48B-D997BED03C6A}"/>
              </a:ext>
            </a:extLst>
          </p:cNvPr>
          <p:cNvSpPr/>
          <p:nvPr/>
        </p:nvSpPr>
        <p:spPr>
          <a:xfrm>
            <a:off x="3693887" y="4260760"/>
            <a:ext cx="13657942" cy="162560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8" name="四角形: 角を丸くする 7">
            <a:extLst>
              <a:ext uri="{FF2B5EF4-FFF2-40B4-BE49-F238E27FC236}">
                <a16:creationId xmlns:a16="http://schemas.microsoft.com/office/drawing/2014/main" id="{D3B338F7-DA58-4114-8BFC-3C367988B6CA}"/>
              </a:ext>
            </a:extLst>
          </p:cNvPr>
          <p:cNvSpPr/>
          <p:nvPr/>
        </p:nvSpPr>
        <p:spPr>
          <a:xfrm>
            <a:off x="3686629" y="6300835"/>
            <a:ext cx="13657942" cy="3118936"/>
          </a:xfrm>
          <a:prstGeom prst="roundRect">
            <a:avLst>
              <a:gd name="adj" fmla="val 10152"/>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9" name="テキスト ボックス 8">
            <a:extLst>
              <a:ext uri="{FF2B5EF4-FFF2-40B4-BE49-F238E27FC236}">
                <a16:creationId xmlns:a16="http://schemas.microsoft.com/office/drawing/2014/main" id="{AA7F28B0-5D0C-4B57-9EFE-D96BF18028F2}"/>
              </a:ext>
            </a:extLst>
          </p:cNvPr>
          <p:cNvSpPr txBox="1"/>
          <p:nvPr/>
        </p:nvSpPr>
        <p:spPr>
          <a:xfrm>
            <a:off x="14340924" y="2594853"/>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0" name="テキスト ボックス 9">
            <a:extLst>
              <a:ext uri="{FF2B5EF4-FFF2-40B4-BE49-F238E27FC236}">
                <a16:creationId xmlns:a16="http://schemas.microsoft.com/office/drawing/2014/main" id="{DB8081A3-7EC0-436F-BFB7-BA9AA35287A1}"/>
              </a:ext>
            </a:extLst>
          </p:cNvPr>
          <p:cNvSpPr txBox="1"/>
          <p:nvPr/>
        </p:nvSpPr>
        <p:spPr>
          <a:xfrm>
            <a:off x="14340922" y="463492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1" name="テキスト ボックス 10">
            <a:extLst>
              <a:ext uri="{FF2B5EF4-FFF2-40B4-BE49-F238E27FC236}">
                <a16:creationId xmlns:a16="http://schemas.microsoft.com/office/drawing/2014/main" id="{E2CBA72C-4885-47AB-BE02-1840B8124291}"/>
              </a:ext>
            </a:extLst>
          </p:cNvPr>
          <p:cNvSpPr txBox="1"/>
          <p:nvPr/>
        </p:nvSpPr>
        <p:spPr>
          <a:xfrm>
            <a:off x="14340920" y="7421670"/>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2" name="テキスト ボックス 11">
            <a:extLst>
              <a:ext uri="{FF2B5EF4-FFF2-40B4-BE49-F238E27FC236}">
                <a16:creationId xmlns:a16="http://schemas.microsoft.com/office/drawing/2014/main" id="{A4009251-F1DA-42AA-903A-83EA81006FC1}"/>
              </a:ext>
            </a:extLst>
          </p:cNvPr>
          <p:cNvSpPr txBox="1"/>
          <p:nvPr/>
        </p:nvSpPr>
        <p:spPr>
          <a:xfrm>
            <a:off x="16145045" y="2593167"/>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3" name="テキスト ボックス 12">
            <a:extLst>
              <a:ext uri="{FF2B5EF4-FFF2-40B4-BE49-F238E27FC236}">
                <a16:creationId xmlns:a16="http://schemas.microsoft.com/office/drawing/2014/main" id="{EFB13369-F5A3-4660-A5A8-410B4237F7A1}"/>
              </a:ext>
            </a:extLst>
          </p:cNvPr>
          <p:cNvSpPr txBox="1"/>
          <p:nvPr/>
        </p:nvSpPr>
        <p:spPr>
          <a:xfrm>
            <a:off x="16145044" y="4633241"/>
            <a:ext cx="646331" cy="646331"/>
          </a:xfrm>
          <a:prstGeom prst="rect">
            <a:avLst/>
          </a:prstGeom>
          <a:noFill/>
        </p:spPr>
        <p:txBody>
          <a:bodyPr wrap="none" rtlCol="0">
            <a:spAutoFit/>
          </a:bodyPr>
          <a:lstStyle/>
          <a:p>
            <a:pPr algn="ctr"/>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高</a:t>
            </a:r>
          </a:p>
        </p:txBody>
      </p:sp>
      <p:sp>
        <p:nvSpPr>
          <p:cNvPr id="14" name="テキスト ボックス 13">
            <a:extLst>
              <a:ext uri="{FF2B5EF4-FFF2-40B4-BE49-F238E27FC236}">
                <a16:creationId xmlns:a16="http://schemas.microsoft.com/office/drawing/2014/main" id="{EE359742-D98C-4BBA-91AD-15043E766767}"/>
              </a:ext>
            </a:extLst>
          </p:cNvPr>
          <p:cNvSpPr txBox="1"/>
          <p:nvPr/>
        </p:nvSpPr>
        <p:spPr>
          <a:xfrm>
            <a:off x="16145044" y="7419984"/>
            <a:ext cx="646331" cy="646331"/>
          </a:xfrm>
          <a:prstGeom prst="rect">
            <a:avLst/>
          </a:prstGeom>
          <a:noFill/>
        </p:spPr>
        <p:txBody>
          <a:bodyPr wrap="none" rtlCol="0">
            <a:spAutoFit/>
          </a:bodyPr>
          <a:lstStyle/>
          <a:p>
            <a:pPr algn="ctr"/>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低</a:t>
            </a:r>
          </a:p>
        </p:txBody>
      </p:sp>
      <p:sp>
        <p:nvSpPr>
          <p:cNvPr id="15" name="テキスト ボックス 14">
            <a:extLst>
              <a:ext uri="{FF2B5EF4-FFF2-40B4-BE49-F238E27FC236}">
                <a16:creationId xmlns:a16="http://schemas.microsoft.com/office/drawing/2014/main" id="{C11DC980-D63B-4C1A-96A2-A0543C71DFBE}"/>
              </a:ext>
            </a:extLst>
          </p:cNvPr>
          <p:cNvSpPr txBox="1"/>
          <p:nvPr/>
        </p:nvSpPr>
        <p:spPr>
          <a:xfrm>
            <a:off x="5019141" y="2426840"/>
            <a:ext cx="2492990" cy="646331"/>
          </a:xfrm>
          <a:prstGeom prst="rect">
            <a:avLst/>
          </a:prstGeom>
          <a:noFill/>
        </p:spPr>
        <p:txBody>
          <a:bodyPr wrap="none" rtlCol="0">
            <a:spAutoFit/>
          </a:bodyPr>
          <a:lstStyle/>
          <a:p>
            <a:r>
              <a:rPr kumimoji="1" lang="ja-JP" altLang="en-US" sz="3600">
                <a:solidFill>
                  <a:srgbClr val="C00000"/>
                </a:solidFill>
                <a:latin typeface="Open Sans Light" panose="020B0306030504020204" pitchFamily="34" charset="0"/>
                <a:ea typeface="M+ 1c light" panose="020B0403020204020204"/>
                <a:cs typeface="Open Sans Light" panose="020B0306030504020204" pitchFamily="34" charset="0"/>
              </a:rPr>
              <a:t>依存の方向</a:t>
            </a:r>
          </a:p>
        </p:txBody>
      </p:sp>
      <p:sp>
        <p:nvSpPr>
          <p:cNvPr id="16" name="矢印: 右 15">
            <a:extLst>
              <a:ext uri="{FF2B5EF4-FFF2-40B4-BE49-F238E27FC236}">
                <a16:creationId xmlns:a16="http://schemas.microsoft.com/office/drawing/2014/main" id="{D2F95F94-28ED-4823-A9FE-5BFEB2D28A66}"/>
              </a:ext>
            </a:extLst>
          </p:cNvPr>
          <p:cNvSpPr/>
          <p:nvPr/>
        </p:nvSpPr>
        <p:spPr>
          <a:xfrm rot="5400000">
            <a:off x="5433719" y="3645783"/>
            <a:ext cx="1750917"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27" name="矢印: 右 26">
            <a:extLst>
              <a:ext uri="{FF2B5EF4-FFF2-40B4-BE49-F238E27FC236}">
                <a16:creationId xmlns:a16="http://schemas.microsoft.com/office/drawing/2014/main" id="{1818B643-C0C1-4A9A-B785-FF7ED3F2AF2C}"/>
              </a:ext>
            </a:extLst>
          </p:cNvPr>
          <p:cNvSpPr/>
          <p:nvPr/>
        </p:nvSpPr>
        <p:spPr>
          <a:xfrm rot="16200000">
            <a:off x="5496378" y="5793981"/>
            <a:ext cx="1625601" cy="77001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
        <p:nvSpPr>
          <p:cNvPr id="18" name="テキスト ボックス 17">
            <a:extLst>
              <a:ext uri="{FF2B5EF4-FFF2-40B4-BE49-F238E27FC236}">
                <a16:creationId xmlns:a16="http://schemas.microsoft.com/office/drawing/2014/main" id="{C2F7DAB2-549C-4DFC-BF5A-2AB7DCE01A22}"/>
              </a:ext>
            </a:extLst>
          </p:cNvPr>
          <p:cNvSpPr txBox="1"/>
          <p:nvPr/>
        </p:nvSpPr>
        <p:spPr>
          <a:xfrm>
            <a:off x="10229584" y="2426840"/>
            <a:ext cx="2492990" cy="646331"/>
          </a:xfrm>
          <a:prstGeom prst="rect">
            <a:avLst/>
          </a:prstGeom>
          <a:noFill/>
        </p:spPr>
        <p:txBody>
          <a:bodyPr wrap="none" rtlCol="0">
            <a:spAutoFit/>
          </a:bodyPr>
          <a:lstStyle/>
          <a:p>
            <a:r>
              <a:rPr kumimoji="1" lang="ja-JP" altLang="en-US" sz="3600">
                <a:solidFill>
                  <a:srgbClr val="0099FF"/>
                </a:solidFill>
                <a:latin typeface="Open Sans Light" panose="020B0306030504020204" pitchFamily="34" charset="0"/>
                <a:ea typeface="M+ 1c light" panose="020B0403020204020204"/>
                <a:cs typeface="Open Sans Light" panose="020B0306030504020204" pitchFamily="34" charset="0"/>
              </a:rPr>
              <a:t>制御の方向</a:t>
            </a:r>
          </a:p>
        </p:txBody>
      </p:sp>
      <p:sp>
        <p:nvSpPr>
          <p:cNvPr id="19" name="矢印: 右 18">
            <a:extLst>
              <a:ext uri="{FF2B5EF4-FFF2-40B4-BE49-F238E27FC236}">
                <a16:creationId xmlns:a16="http://schemas.microsoft.com/office/drawing/2014/main" id="{0614C6D5-ED5B-4EFC-9626-AFCEC94C29C8}"/>
              </a:ext>
            </a:extLst>
          </p:cNvPr>
          <p:cNvSpPr/>
          <p:nvPr/>
        </p:nvSpPr>
        <p:spPr>
          <a:xfrm rot="5400000">
            <a:off x="9601391" y="4688555"/>
            <a:ext cx="3836459" cy="770016"/>
          </a:xfrm>
          <a:prstGeom prst="rightArrow">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a:latin typeface="M+ 1c light" panose="020B0403020203020207" pitchFamily="50" charset="-128"/>
              <a:ea typeface="M+ 1c light" panose="020B0403020203020207" pitchFamily="50" charset="-128"/>
              <a:cs typeface="M+ 1c light" panose="020B0403020203020207" pitchFamily="50" charset="-128"/>
            </a:endParaRPr>
          </a:p>
        </p:txBody>
      </p:sp>
    </p:spTree>
    <p:extLst>
      <p:ext uri="{BB962C8B-B14F-4D97-AF65-F5344CB8AC3E}">
        <p14:creationId xmlns:p14="http://schemas.microsoft.com/office/powerpoint/2010/main" val="20421621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2FC476F-BD5B-4F2E-88BD-CF6D430B342B}"/>
              </a:ext>
            </a:extLst>
          </p:cNvPr>
          <p:cNvSpPr>
            <a:spLocks noGrp="1"/>
          </p:cNvSpPr>
          <p:nvPr>
            <p:ph type="title"/>
          </p:nvPr>
        </p:nvSpPr>
        <p:spPr/>
        <p:txBody>
          <a:bodyPr/>
          <a:lstStyle/>
          <a:p>
            <a:r>
              <a:rPr kumimoji="1" lang="ja-JP" altLang="en-US"/>
              <a:t>アプリケーション構造</a:t>
            </a:r>
          </a:p>
        </p:txBody>
      </p:sp>
      <p:grpSp>
        <p:nvGrpSpPr>
          <p:cNvPr id="16" name="グループ化 15">
            <a:extLst>
              <a:ext uri="{FF2B5EF4-FFF2-40B4-BE49-F238E27FC236}">
                <a16:creationId xmlns:a16="http://schemas.microsoft.com/office/drawing/2014/main" id="{583E9442-8D72-43EC-B0D3-BE97C00C774C}"/>
              </a:ext>
            </a:extLst>
          </p:cNvPr>
          <p:cNvGrpSpPr/>
          <p:nvPr/>
        </p:nvGrpSpPr>
        <p:grpSpPr>
          <a:xfrm>
            <a:off x="10198100" y="1924134"/>
            <a:ext cx="7543800" cy="7327899"/>
            <a:chOff x="9144000" y="1822534"/>
            <a:chExt cx="7543800" cy="7327899"/>
          </a:xfrm>
        </p:grpSpPr>
        <p:sp>
          <p:nvSpPr>
            <p:cNvPr id="9" name="楕円 8">
              <a:extLst>
                <a:ext uri="{FF2B5EF4-FFF2-40B4-BE49-F238E27FC236}">
                  <a16:creationId xmlns:a16="http://schemas.microsoft.com/office/drawing/2014/main" id="{25C30323-C6A9-44E9-86A4-5B5485DFA6BE}"/>
                </a:ext>
              </a:extLst>
            </p:cNvPr>
            <p:cNvSpPr/>
            <p:nvPr/>
          </p:nvSpPr>
          <p:spPr>
            <a:xfrm>
              <a:off x="9144000" y="1822534"/>
              <a:ext cx="7543800" cy="7327899"/>
            </a:xfrm>
            <a:prstGeom prst="ellipse">
              <a:avLst/>
            </a:prstGeom>
            <a:solidFill>
              <a:srgbClr val="A1FCB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c light" panose="020B0403020204020204" pitchFamily="50" charset="-128"/>
                <a:ea typeface="M+ 1c light" panose="020B0403020204020204" pitchFamily="50" charset="-128"/>
                <a:cs typeface="M+ 1c light" panose="020B0403020204020204" pitchFamily="50" charset="-128"/>
              </a:endParaRPr>
            </a:p>
          </p:txBody>
        </p:sp>
        <p:sp>
          <p:nvSpPr>
            <p:cNvPr id="5" name="楕円 4">
              <a:extLst>
                <a:ext uri="{FF2B5EF4-FFF2-40B4-BE49-F238E27FC236}">
                  <a16:creationId xmlns:a16="http://schemas.microsoft.com/office/drawing/2014/main" id="{47791942-0BC5-4044-81B4-F01EFD1B35CB}"/>
                </a:ext>
              </a:extLst>
            </p:cNvPr>
            <p:cNvSpPr/>
            <p:nvPr/>
          </p:nvSpPr>
          <p:spPr>
            <a:xfrm>
              <a:off x="11290330" y="3828283"/>
              <a:ext cx="3257550" cy="3086100"/>
            </a:xfrm>
            <a:prstGeom prst="ellipse">
              <a:avLst/>
            </a:prstGeom>
            <a:solidFill>
              <a:srgbClr val="FDA09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 1c light" panose="020B0403020204020204" pitchFamily="50" charset="-128"/>
                  <a:ea typeface="M+ 1c light" panose="020B0403020204020204" pitchFamily="50" charset="-128"/>
                  <a:cs typeface="M+ 1c light" panose="020B0403020204020204" pitchFamily="50" charset="-128"/>
                </a:rPr>
                <a:t>usecase</a:t>
              </a:r>
              <a:endParaRPr kumimoji="1" lang="ja-JP" altLang="en-US">
                <a:solidFill>
                  <a:schemeClr val="tx1"/>
                </a:solidFill>
                <a:latin typeface="M+ 1c light" panose="020B0403020204020204" pitchFamily="50" charset="-128"/>
                <a:ea typeface="M+ 1c light" panose="020B0403020204020204" pitchFamily="50" charset="-128"/>
                <a:cs typeface="M+ 1c light" panose="020B0403020204020204" pitchFamily="50" charset="-128"/>
              </a:endParaRPr>
            </a:p>
          </p:txBody>
        </p:sp>
        <p:sp>
          <p:nvSpPr>
            <p:cNvPr id="11" name="テキスト ボックス 10">
              <a:extLst>
                <a:ext uri="{FF2B5EF4-FFF2-40B4-BE49-F238E27FC236}">
                  <a16:creationId xmlns:a16="http://schemas.microsoft.com/office/drawing/2014/main" id="{B6706ED9-B301-4646-A724-09B7219578DC}"/>
                </a:ext>
              </a:extLst>
            </p:cNvPr>
            <p:cNvSpPr txBox="1"/>
            <p:nvPr/>
          </p:nvSpPr>
          <p:spPr>
            <a:xfrm>
              <a:off x="14522333" y="5232569"/>
              <a:ext cx="2102114"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presentation</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テキスト ボックス 11">
              <a:extLst>
                <a:ext uri="{FF2B5EF4-FFF2-40B4-BE49-F238E27FC236}">
                  <a16:creationId xmlns:a16="http://schemas.microsoft.com/office/drawing/2014/main" id="{3B78A921-00BD-42A8-865B-EAEE88FC8718}"/>
                </a:ext>
              </a:extLst>
            </p:cNvPr>
            <p:cNvSpPr txBox="1"/>
            <p:nvPr/>
          </p:nvSpPr>
          <p:spPr>
            <a:xfrm>
              <a:off x="10750597" y="7222403"/>
              <a:ext cx="647934"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api</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テキスト ボックス 12">
              <a:extLst>
                <a:ext uri="{FF2B5EF4-FFF2-40B4-BE49-F238E27FC236}">
                  <a16:creationId xmlns:a16="http://schemas.microsoft.com/office/drawing/2014/main" id="{D45B9DBB-7223-4E04-8665-E6CE6FE82F59}"/>
                </a:ext>
              </a:extLst>
            </p:cNvPr>
            <p:cNvSpPr txBox="1"/>
            <p:nvPr/>
          </p:nvSpPr>
          <p:spPr>
            <a:xfrm>
              <a:off x="9322771" y="5239376"/>
              <a:ext cx="1407758"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location</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テキスト ボックス 13">
              <a:extLst>
                <a:ext uri="{FF2B5EF4-FFF2-40B4-BE49-F238E27FC236}">
                  <a16:creationId xmlns:a16="http://schemas.microsoft.com/office/drawing/2014/main" id="{A73CE07A-5212-4893-8F46-EA3609E5C508}"/>
                </a:ext>
              </a:extLst>
            </p:cNvPr>
            <p:cNvSpPr txBox="1"/>
            <p:nvPr/>
          </p:nvSpPr>
          <p:spPr>
            <a:xfrm>
              <a:off x="10642395" y="3242736"/>
              <a:ext cx="864339" cy="507831"/>
            </a:xfrm>
            <a:prstGeom prst="rect">
              <a:avLst/>
            </a:prstGeom>
            <a:noFill/>
          </p:spPr>
          <p:txBody>
            <a:bodyPr wrap="none" rtlCol="0">
              <a:spAutoFit/>
            </a:bodyPr>
            <a:lstStyle/>
            <a:p>
              <a:r>
                <a:rPr kumimoji="1" lang="en-US" altLang="ja-JP">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time</a:t>
              </a:r>
              <a:endParaRPr kumimoji="1" lang="ja-JP" altLang="en-US">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pic>
        <p:nvPicPr>
          <p:cNvPr id="15" name="図 14">
            <a:extLst>
              <a:ext uri="{FF2B5EF4-FFF2-40B4-BE49-F238E27FC236}">
                <a16:creationId xmlns:a16="http://schemas.microsoft.com/office/drawing/2014/main" id="{E5BD7691-9D3B-4CEB-943B-BED4C3D3512F}"/>
              </a:ext>
            </a:extLst>
          </p:cNvPr>
          <p:cNvPicPr>
            <a:picLocks noChangeAspect="1"/>
          </p:cNvPicPr>
          <p:nvPr/>
        </p:nvPicPr>
        <p:blipFill>
          <a:blip r:embed="rId3"/>
          <a:stretch>
            <a:fillRect/>
          </a:stretch>
        </p:blipFill>
        <p:spPr>
          <a:xfrm>
            <a:off x="1004071" y="2206750"/>
            <a:ext cx="8299635" cy="6762666"/>
          </a:xfrm>
          <a:prstGeom prst="rect">
            <a:avLst/>
          </a:prstGeom>
        </p:spPr>
      </p:pic>
    </p:spTree>
    <p:extLst>
      <p:ext uri="{BB962C8B-B14F-4D97-AF65-F5344CB8AC3E}">
        <p14:creationId xmlns:p14="http://schemas.microsoft.com/office/powerpoint/2010/main" val="21726362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4B836A4-5D58-436D-A42F-4EDCBCC254F1}"/>
              </a:ext>
            </a:extLst>
          </p:cNvPr>
          <p:cNvSpPr>
            <a:spLocks noGrp="1"/>
          </p:cNvSpPr>
          <p:nvPr>
            <p:ph idx="1"/>
          </p:nvPr>
        </p:nvSpPr>
        <p:spPr>
          <a:xfrm>
            <a:off x="1265238" y="2947685"/>
            <a:ext cx="15757524" cy="4391630"/>
          </a:xfrm>
        </p:spPr>
        <p:txBody>
          <a:bodyPr anchor="t"/>
          <a:lstStyle/>
          <a:p>
            <a:pPr>
              <a:lnSpc>
                <a:spcPct val="150000"/>
              </a:lnSpc>
            </a:pPr>
            <a:r>
              <a:rPr kumimoji="1" lang="ja-JP" altLang="en-US" sz="4800">
                <a:solidFill>
                  <a:srgbClr val="C00000"/>
                </a:solidFill>
              </a:rPr>
              <a:t>依存性は、より上位レベルの方針に</a:t>
            </a:r>
            <a:r>
              <a:rPr kumimoji="1" lang="ja-JP" altLang="en-US" sz="6600">
                <a:solidFill>
                  <a:srgbClr val="C00000"/>
                </a:solidFill>
              </a:rPr>
              <a:t>のみ</a:t>
            </a:r>
            <a:r>
              <a:rPr kumimoji="1" lang="ja-JP" altLang="en-US" sz="4800">
                <a:solidFill>
                  <a:srgbClr val="C00000"/>
                </a:solidFill>
              </a:rPr>
              <a:t>向けよ</a:t>
            </a:r>
            <a:endParaRPr kumimoji="1" lang="en-US" altLang="ja-JP" sz="4800">
              <a:solidFill>
                <a:srgbClr val="C00000"/>
              </a:solidFill>
            </a:endParaRPr>
          </a:p>
          <a:p>
            <a:pPr>
              <a:lnSpc>
                <a:spcPct val="150000"/>
              </a:lnSpc>
            </a:pPr>
            <a:r>
              <a:rPr kumimoji="1" lang="ja-JP" altLang="en-US" sz="4800">
                <a:solidFill>
                  <a:srgbClr val="C00000"/>
                </a:solidFill>
              </a:rPr>
              <a:t>制御の流れと依存方向は分離しコントロールせよ</a:t>
            </a:r>
            <a:endParaRPr kumimoji="1" lang="en-US" altLang="ja-JP" sz="4800">
              <a:solidFill>
                <a:srgbClr val="C00000"/>
              </a:solidFill>
            </a:endParaRPr>
          </a:p>
          <a:p>
            <a:pPr>
              <a:lnSpc>
                <a:spcPct val="150000"/>
              </a:lnSpc>
            </a:pPr>
            <a:r>
              <a:rPr kumimoji="1" lang="ja-JP" altLang="en-US" sz="4800"/>
              <a:t>上位レベルとは相対的・再帰的であることに留意せよ</a:t>
            </a:r>
          </a:p>
        </p:txBody>
      </p:sp>
      <p:sp>
        <p:nvSpPr>
          <p:cNvPr id="3" name="タイトル 2">
            <a:extLst>
              <a:ext uri="{FF2B5EF4-FFF2-40B4-BE49-F238E27FC236}">
                <a16:creationId xmlns:a16="http://schemas.microsoft.com/office/drawing/2014/main" id="{4ACC8EAC-EB6D-4363-BE84-D3B218823597}"/>
              </a:ext>
            </a:extLst>
          </p:cNvPr>
          <p:cNvSpPr>
            <a:spLocks noGrp="1"/>
          </p:cNvSpPr>
          <p:nvPr>
            <p:ph type="title"/>
          </p:nvPr>
        </p:nvSpPr>
        <p:spPr/>
        <p:txBody>
          <a:bodyPr/>
          <a:lstStyle/>
          <a:p>
            <a:r>
              <a:rPr kumimoji="1" lang="ja-JP" altLang="en-US"/>
              <a:t>おさえるべき三つのこと</a:t>
            </a:r>
          </a:p>
        </p:txBody>
      </p:sp>
    </p:spTree>
    <p:extLst>
      <p:ext uri="{BB962C8B-B14F-4D97-AF65-F5344CB8AC3E}">
        <p14:creationId xmlns:p14="http://schemas.microsoft.com/office/powerpoint/2010/main" val="1743918534"/>
      </p:ext>
    </p:extLst>
  </p:cSld>
  <p:clrMapOvr>
    <a:masterClrMapping/>
  </p:clrMapOvr>
</p:sld>
</file>

<file path=ppt/theme/theme1.xml><?xml version="1.0" encoding="utf-8"?>
<a:theme xmlns:a="http://schemas.openxmlformats.org/drawingml/2006/main" name="1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 1c light">
      <a:majorFont>
        <a:latin typeface="M+ 1c light"/>
        <a:ea typeface="M+ 1c light"/>
        <a:cs typeface=""/>
      </a:majorFont>
      <a:minorFont>
        <a:latin typeface="M+ 1c light"/>
        <a:ea typeface="M+ 1c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solidFill>
        <a:ln>
          <a:noFill/>
        </a:ln>
      </a:spPr>
      <a:bodyPr rtlCol="0" anchor="ctr"/>
      <a:lstStyle>
        <a:defPPr algn="ctr">
          <a:defRPr kumimoji="1" dirty="0" smtClean="0">
            <a:latin typeface="M+ 1c light" panose="020B0403020204020204" pitchFamily="50" charset="-128"/>
            <a:ea typeface="M+ 1c light" panose="020B0403020204020204" pitchFamily="50" charset="-128"/>
            <a:cs typeface="M+ 1c light" panose="020B040302020402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4692</Words>
  <Application>Microsoft Office PowerPoint</Application>
  <PresentationFormat>ユーザー設定</PresentationFormat>
  <Paragraphs>1071</Paragraphs>
  <Slides>161</Slides>
  <Notes>161</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161</vt:i4>
      </vt:variant>
    </vt:vector>
  </HeadingPairs>
  <TitlesOfParts>
    <vt:vector size="174" baseType="lpstr">
      <vt:lpstr>Aller Light</vt:lpstr>
      <vt:lpstr>Bebas Neue Bold</vt:lpstr>
      <vt:lpstr>M+ 1c light</vt:lpstr>
      <vt:lpstr>M+ 1c light 本文</vt:lpstr>
      <vt:lpstr>M+ 2p light</vt:lpstr>
      <vt:lpstr>ＭＳ ゴシック</vt:lpstr>
      <vt:lpstr>Open Sans Light</vt:lpstr>
      <vt:lpstr>Arial</vt:lpstr>
      <vt:lpstr>Calibri</vt:lpstr>
      <vt:lpstr>Wingdings</vt:lpstr>
      <vt:lpstr>1_デザインの設定</vt:lpstr>
      <vt:lpstr>デザインの設定</vt:lpstr>
      <vt:lpstr>No Header</vt:lpstr>
      <vt:lpstr>世界一わかりやすいClean Architecture</vt:lpstr>
      <vt:lpstr>Easiest Clean Architecture</vt:lpstr>
      <vt:lpstr>Overview</vt:lpstr>
      <vt:lpstr>Easiest Clean Architecture</vt:lpstr>
      <vt:lpstr>注意事項</vt:lpstr>
      <vt:lpstr>異論・反論大歓迎</vt:lpstr>
      <vt:lpstr>Easiest Clean Architecture</vt:lpstr>
      <vt:lpstr>ブログ</vt:lpstr>
      <vt:lpstr>Easiest Clean Architecture</vt:lpstr>
      <vt:lpstr>Clean Architectureといえば・・・</vt:lpstr>
      <vt:lpstr>PowerPoint プレゼンテーション</vt:lpstr>
      <vt:lpstr>ひとつ目の誤解</vt:lpstr>
      <vt:lpstr>ふたつ目の誤解</vt:lpstr>
      <vt:lpstr>PowerPoint プレゼンテーション</vt:lpstr>
      <vt:lpstr>図の解釈</vt:lpstr>
      <vt:lpstr>図の解釈</vt:lpstr>
      <vt:lpstr>PowerPoint プレゼンテーション</vt:lpstr>
      <vt:lpstr>PowerPoint プレゼンテーション</vt:lpstr>
      <vt:lpstr>著者は明言しています</vt:lpstr>
      <vt:lpstr>すべてが同一アーキテクチャに帰結するとすれば</vt:lpstr>
      <vt:lpstr>あくまで例示であると取れる記載もある</vt:lpstr>
      <vt:lpstr>この図は・・・</vt:lpstr>
      <vt:lpstr>Clean Architectureとは</vt:lpstr>
      <vt:lpstr>誤解を恐れず言えば・・・</vt:lpstr>
      <vt:lpstr>Easiest Clean Architecture</vt:lpstr>
      <vt:lpstr>おさえるべき三つのこと</vt:lpstr>
      <vt:lpstr>おさえるべき三つのこと</vt:lpstr>
      <vt:lpstr>おさえるべき三つのこと</vt:lpstr>
      <vt:lpstr>Easiest Clean Architecture</vt:lpstr>
      <vt:lpstr>具体例の背景と狙い</vt:lpstr>
      <vt:lpstr>具体例の背景と狙い</vt:lpstr>
      <vt:lpstr>Application Overview</vt:lpstr>
      <vt:lpstr>Application Overview</vt:lpstr>
      <vt:lpstr>Easiest Clean Architecture</vt:lpstr>
      <vt:lpstr>コンポーネント図</vt:lpstr>
      <vt:lpstr>クラス図</vt:lpstr>
      <vt:lpstr>シーケンス図</vt:lpstr>
      <vt:lpstr>シーケンス図</vt:lpstr>
      <vt:lpstr>シーケンス図</vt:lpstr>
      <vt:lpstr>PowerPoint プレゼンテーション</vt:lpstr>
      <vt:lpstr>柔軟性と安定度</vt:lpstr>
      <vt:lpstr>PowerPoint プレゼンテーション</vt:lpstr>
      <vt:lpstr>依存関係による安定度と柔軟性のトレードオフ</vt:lpstr>
      <vt:lpstr>依存関係による安定度と柔軟性のトレードオフ</vt:lpstr>
      <vt:lpstr>依存関係による安定度と柔軟性のトレードオフ</vt:lpstr>
      <vt:lpstr>依存関係による安定度と柔軟性のトレードオフ</vt:lpstr>
      <vt:lpstr>依存関係による安定度と柔軟性のトレードオフ</vt:lpstr>
      <vt:lpstr>依存関係による安定度と柔軟性のトレードオフ</vt:lpstr>
      <vt:lpstr>依存関係による安定度と柔軟性のトレードオフ</vt:lpstr>
      <vt:lpstr>依存関係による安定度と柔軟性のトレードオフ</vt:lpstr>
      <vt:lpstr>PowerPoint プレゼンテーション</vt:lpstr>
      <vt:lpstr>依存関係による安定度と柔軟性のトレードオフ</vt:lpstr>
      <vt:lpstr>依存関係による安定度と柔軟性のトレードオフ</vt:lpstr>
      <vt:lpstr>PowerPoint プレゼンテーション</vt:lpstr>
      <vt:lpstr>柔軟性と安定度</vt:lpstr>
      <vt:lpstr>PowerPoint プレゼンテーション</vt:lpstr>
      <vt:lpstr>柔軟性と安定度</vt:lpstr>
      <vt:lpstr>PowerPoint プレゼンテーション</vt:lpstr>
      <vt:lpstr>Application Overview</vt:lpstr>
      <vt:lpstr>柔軟性と安定度</vt:lpstr>
      <vt:lpstr>柔軟性と安定度</vt:lpstr>
      <vt:lpstr>柔軟性と安定度</vt:lpstr>
      <vt:lpstr>柔軟性と安定度</vt:lpstr>
      <vt:lpstr>Easiest Clean Architecture</vt:lpstr>
      <vt:lpstr>柔軟性と安定度</vt:lpstr>
      <vt:lpstr>PowerPoint プレゼンテーション</vt:lpstr>
      <vt:lpstr>柔軟性と安定度</vt:lpstr>
      <vt:lpstr>Easiest Clean Architecture</vt:lpstr>
      <vt:lpstr>制御の流れと依存関係の分離</vt:lpstr>
      <vt:lpstr>PowerPoint プレゼンテーション</vt:lpstr>
      <vt:lpstr>制御の流れと依存関係の分離</vt:lpstr>
      <vt:lpstr>契約の文脈をコントロールする</vt:lpstr>
      <vt:lpstr>契約の文脈をコントロールする</vt:lpstr>
      <vt:lpstr>契約の文脈をコントロールする</vt:lpstr>
      <vt:lpstr>PowerPoint プレゼンテーション</vt:lpstr>
      <vt:lpstr>柔軟性と安定度</vt:lpstr>
      <vt:lpstr>クラス図</vt:lpstr>
      <vt:lpstr>クラス図</vt:lpstr>
      <vt:lpstr>シーケンス図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契約の文脈をコントロールする</vt:lpstr>
      <vt:lpstr>契約の文脈をコントロールする</vt:lpstr>
      <vt:lpstr>契約の文脈をコントロールする</vt:lpstr>
      <vt:lpstr>契約の文脈をコントロールする</vt:lpstr>
      <vt:lpstr>契約の文脈をコントロールする</vt:lpstr>
      <vt:lpstr>契約の文脈をコントロールする</vt:lpstr>
      <vt:lpstr>制御の流れと依存関係の分離</vt:lpstr>
      <vt:lpstr>アプリケーション構造</vt:lpstr>
      <vt:lpstr>おさえるべき三つのこと</vt:lpstr>
      <vt:lpstr>PowerPoint プレゼンテーション</vt:lpstr>
      <vt:lpstr>アプリケーションを取り巻く依存関係</vt:lpstr>
      <vt:lpstr>PowerPoint プレゼンテーション</vt:lpstr>
      <vt:lpstr>具体例の背景と狙い</vt:lpstr>
      <vt:lpstr>具体例の背景と狙い</vt:lpstr>
      <vt:lpstr>PowerPoint プレゼンテーション</vt:lpstr>
      <vt:lpstr>アプリケーション構造</vt:lpstr>
      <vt:lpstr>アプリケーション構造</vt:lpstr>
      <vt:lpstr>ソリューション構造</vt:lpstr>
      <vt:lpstr>PowerPoint プレゼンテーション</vt:lpstr>
      <vt:lpstr>ソリューション構造</vt:lpstr>
      <vt:lpstr>ソリューション構造</vt:lpstr>
      <vt:lpstr>ソリューション構造</vt:lpstr>
      <vt:lpstr>PowerPoint プレゼンテーション</vt:lpstr>
      <vt:lpstr>Any solution, Any Platform...</vt:lpstr>
      <vt:lpstr>Easiest Clean Architecture</vt:lpstr>
      <vt:lpstr>ソフトウェアのフラクタル</vt:lpstr>
      <vt:lpstr>ソフトウェア オブジェクトとコントラクト</vt:lpstr>
      <vt:lpstr>PowerPoint プレゼンテーション</vt:lpstr>
      <vt:lpstr>Easiest Clean Architecture</vt:lpstr>
      <vt:lpstr>PowerPoint プレゼンテーション</vt:lpstr>
      <vt:lpstr>ソフトウェア アーキテクチャといえば何を思い浮かべますか？</vt:lpstr>
      <vt:lpstr>ソフトウェア アーキテクチャとは何か？</vt:lpstr>
      <vt:lpstr>ソフトウェア アーキテクチャとは何か？</vt:lpstr>
      <vt:lpstr>ソフトウェア アーキテクチャとは何か？</vt:lpstr>
      <vt:lpstr>PowerPoint プレゼンテーション</vt:lpstr>
      <vt:lpstr>ソフトウェア アーキテクチャとは何か？かみ砕くと…</vt:lpstr>
      <vt:lpstr>ソフトウェア アーキテクチャとは何か？かみ砕くと…</vt:lpstr>
      <vt:lpstr>ソフトウェア アーキテクチャとは何か？かみ砕くと…</vt:lpstr>
      <vt:lpstr>Easiest Clean Architecture</vt:lpstr>
      <vt:lpstr>ソフトウェア アーキテクチャとは何か？かみ砕くと…</vt:lpstr>
      <vt:lpstr>ソフトウェア アーキテクチャとは何か？かみ砕くと…</vt:lpstr>
      <vt:lpstr>ソフトウェアアーキテクチャ3種の神器</vt:lpstr>
      <vt:lpstr>ソフトウェア アーキテクチャの3種の神器</vt:lpstr>
      <vt:lpstr>ソフトウェア アーキテクチャの3種の神器</vt:lpstr>
      <vt:lpstr>ソフトウェア アーキテクチャの3種の神器</vt:lpstr>
      <vt:lpstr>ソフトウェア アーキテクチャの3種の神器</vt:lpstr>
      <vt:lpstr>ソフトウェア アーキテクチャの3種の神器</vt:lpstr>
      <vt:lpstr>ソフトウェア アーキテクチャの3種の神器</vt:lpstr>
      <vt:lpstr>ソフトウェア アーキテクチャの3種の神器</vt:lpstr>
      <vt:lpstr>PowerPoint プレゼンテーション</vt:lpstr>
      <vt:lpstr>Clean Architecture is ...</vt:lpstr>
      <vt:lpstr>Easiest Clean Architecture</vt:lpstr>
      <vt:lpstr>フレームワークとアーキテクチャ</vt:lpstr>
      <vt:lpstr>よく見かける疑問</vt:lpstr>
      <vt:lpstr>よく見かける疑問</vt:lpstr>
      <vt:lpstr>関心の粒度による上下関係</vt:lpstr>
      <vt:lpstr>関心の粒度による上下関係</vt:lpstr>
      <vt:lpstr>そもそも</vt:lpstr>
      <vt:lpstr>抽象と具象は程度の問題</vt:lpstr>
      <vt:lpstr>Easiest Clean Architecture</vt:lpstr>
      <vt:lpstr>まとめ</vt:lpstr>
      <vt:lpstr>Clean Architecture is ...</vt:lpstr>
      <vt:lpstr>ソフトウェア アーキテクチャの3種の神器</vt:lpstr>
      <vt:lpstr>おさえるべき三つのこと</vt:lpstr>
      <vt:lpstr>おさえるべき三つのこと</vt:lpstr>
      <vt:lpstr>おさえるべき三つのこと</vt:lpstr>
      <vt:lpstr>誤解されがちな二つのこと</vt:lpstr>
      <vt:lpstr>一読の価値あり</vt:lpstr>
      <vt:lpstr>PowerPoint プレゼンテーション</vt:lpstr>
      <vt:lpstr>Today’s Goal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2020-04-03T04:52:56Z</dcterms:created>
  <dcterms:modified xsi:type="dcterms:W3CDTF">2020-04-03T04:53:44Z</dcterms:modified>
</cp:coreProperties>
</file>