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>
  <p:sldMasterIdLst>
    <p:sldMasterId id="2147483715" r:id="rId1"/>
    <p:sldMasterId id="2147483714" r:id="rId2"/>
    <p:sldMasterId id="2147483657" r:id="rId3"/>
  </p:sldMasterIdLst>
  <p:notesMasterIdLst>
    <p:notesMasterId r:id="rId106"/>
  </p:notesMasterIdLst>
  <p:handoutMasterIdLst>
    <p:handoutMasterId r:id="rId107"/>
  </p:handoutMasterIdLst>
  <p:sldIdLst>
    <p:sldId id="279" r:id="rId4"/>
    <p:sldId id="529" r:id="rId5"/>
    <p:sldId id="534" r:id="rId6"/>
    <p:sldId id="593" r:id="rId7"/>
    <p:sldId id="531" r:id="rId8"/>
    <p:sldId id="770" r:id="rId9"/>
    <p:sldId id="797" r:id="rId10"/>
    <p:sldId id="535" r:id="rId11"/>
    <p:sldId id="853" r:id="rId12"/>
    <p:sldId id="854" r:id="rId13"/>
    <p:sldId id="855" r:id="rId14"/>
    <p:sldId id="856" r:id="rId15"/>
    <p:sldId id="858" r:id="rId16"/>
    <p:sldId id="857" r:id="rId17"/>
    <p:sldId id="922" r:id="rId18"/>
    <p:sldId id="374" r:id="rId19"/>
    <p:sldId id="859" r:id="rId20"/>
    <p:sldId id="557" r:id="rId21"/>
    <p:sldId id="861" r:id="rId22"/>
    <p:sldId id="860" r:id="rId23"/>
    <p:sldId id="560" r:id="rId24"/>
    <p:sldId id="622" r:id="rId25"/>
    <p:sldId id="620" r:id="rId26"/>
    <p:sldId id="862" r:id="rId27"/>
    <p:sldId id="924" r:id="rId28"/>
    <p:sldId id="877" r:id="rId29"/>
    <p:sldId id="865" r:id="rId30"/>
    <p:sldId id="878" r:id="rId31"/>
    <p:sldId id="880" r:id="rId32"/>
    <p:sldId id="930" r:id="rId33"/>
    <p:sldId id="730" r:id="rId34"/>
    <p:sldId id="633" r:id="rId35"/>
    <p:sldId id="629" r:id="rId36"/>
    <p:sldId id="637" r:id="rId37"/>
    <p:sldId id="638" r:id="rId38"/>
    <p:sldId id="771" r:id="rId39"/>
    <p:sldId id="639" r:id="rId40"/>
    <p:sldId id="640" r:id="rId41"/>
    <p:sldId id="820" r:id="rId42"/>
    <p:sldId id="647" r:id="rId43"/>
    <p:sldId id="648" r:id="rId44"/>
    <p:sldId id="649" r:id="rId45"/>
    <p:sldId id="642" r:id="rId46"/>
    <p:sldId id="866" r:id="rId47"/>
    <p:sldId id="931" r:id="rId48"/>
    <p:sldId id="870" r:id="rId49"/>
    <p:sldId id="869" r:id="rId50"/>
    <p:sldId id="925" r:id="rId51"/>
    <p:sldId id="873" r:id="rId52"/>
    <p:sldId id="926" r:id="rId53"/>
    <p:sldId id="883" r:id="rId54"/>
    <p:sldId id="927" r:id="rId55"/>
    <p:sldId id="886" r:id="rId56"/>
    <p:sldId id="933" r:id="rId57"/>
    <p:sldId id="876" r:id="rId58"/>
    <p:sldId id="934" r:id="rId59"/>
    <p:sldId id="935" r:id="rId60"/>
    <p:sldId id="936" r:id="rId61"/>
    <p:sldId id="892" r:id="rId62"/>
    <p:sldId id="937" r:id="rId63"/>
    <p:sldId id="947" r:id="rId64"/>
    <p:sldId id="948" r:id="rId65"/>
    <p:sldId id="941" r:id="rId66"/>
    <p:sldId id="893" r:id="rId67"/>
    <p:sldId id="897" r:id="rId68"/>
    <p:sldId id="896" r:id="rId69"/>
    <p:sldId id="938" r:id="rId70"/>
    <p:sldId id="942" r:id="rId71"/>
    <p:sldId id="940" r:id="rId72"/>
    <p:sldId id="943" r:id="rId73"/>
    <p:sldId id="953" r:id="rId74"/>
    <p:sldId id="890" r:id="rId75"/>
    <p:sldId id="949" r:id="rId76"/>
    <p:sldId id="950" r:id="rId77"/>
    <p:sldId id="898" r:id="rId78"/>
    <p:sldId id="954" r:id="rId79"/>
    <p:sldId id="895" r:id="rId80"/>
    <p:sldId id="928" r:id="rId81"/>
    <p:sldId id="901" r:id="rId82"/>
    <p:sldId id="902" r:id="rId83"/>
    <p:sldId id="929" r:id="rId84"/>
    <p:sldId id="904" r:id="rId85"/>
    <p:sldId id="905" r:id="rId86"/>
    <p:sldId id="946" r:id="rId87"/>
    <p:sldId id="906" r:id="rId88"/>
    <p:sldId id="951" r:id="rId89"/>
    <p:sldId id="650" r:id="rId90"/>
    <p:sldId id="908" r:id="rId91"/>
    <p:sldId id="909" r:id="rId92"/>
    <p:sldId id="910" r:id="rId93"/>
    <p:sldId id="911" r:id="rId94"/>
    <p:sldId id="912" r:id="rId95"/>
    <p:sldId id="914" r:id="rId96"/>
    <p:sldId id="915" r:id="rId97"/>
    <p:sldId id="918" r:id="rId98"/>
    <p:sldId id="944" r:id="rId99"/>
    <p:sldId id="945" r:id="rId100"/>
    <p:sldId id="495" r:id="rId101"/>
    <p:sldId id="919" r:id="rId102"/>
    <p:sldId id="767" r:id="rId103"/>
    <p:sldId id="920" r:id="rId104"/>
    <p:sldId id="278" r:id="rId105"/>
  </p:sldIdLst>
  <p:sldSz cx="18288000" cy="10287000"/>
  <p:notesSz cx="7099300" cy="10234613"/>
  <p:defaultTextStyle>
    <a:defPPr>
      <a:defRPr lang="en-US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0099FF"/>
    <a:srgbClr val="B2B2B2"/>
    <a:srgbClr val="DDDDDD"/>
    <a:srgbClr val="FFCCFF"/>
    <a:srgbClr val="A1FCB9"/>
    <a:srgbClr val="FDA09B"/>
    <a:srgbClr val="FFECD9"/>
    <a:srgbClr val="F5F5F5"/>
    <a:srgbClr val="2B91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81FCE3-B1FC-495D-AB2D-CFF5C175E42F}" v="2" dt="2024-05-21T21:23:47.9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A111915-BE36-4E01-A7E5-04B1672EAD32}" styleName="淡色スタイル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1883" autoAdjust="0"/>
  </p:normalViewPr>
  <p:slideViewPr>
    <p:cSldViewPr snapToGrid="0">
      <p:cViewPr varScale="1">
        <p:scale>
          <a:sx n="55" d="100"/>
          <a:sy n="55" d="100"/>
        </p:scale>
        <p:origin x="1092" y="72"/>
      </p:cViewPr>
      <p:guideLst>
        <p:guide orient="horz" pos="3240"/>
        <p:guide pos="57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4524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12" Type="http://schemas.openxmlformats.org/officeDocument/2006/relationships/tableStyles" Target="tableStyles.xml"/><Relationship Id="rId16" Type="http://schemas.openxmlformats.org/officeDocument/2006/relationships/slide" Target="slides/slide13.xml"/><Relationship Id="rId107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102" Type="http://schemas.openxmlformats.org/officeDocument/2006/relationships/slide" Target="slides/slide99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113" Type="http://schemas.microsoft.com/office/2015/10/relationships/revisionInfo" Target="revisionInfo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59" Type="http://schemas.openxmlformats.org/officeDocument/2006/relationships/slide" Target="slides/slide56.xml"/><Relationship Id="rId103" Type="http://schemas.openxmlformats.org/officeDocument/2006/relationships/slide" Target="slides/slide100.xml"/><Relationship Id="rId108" Type="http://schemas.openxmlformats.org/officeDocument/2006/relationships/commentAuthors" Target="commentAuthors.xml"/><Relationship Id="rId54" Type="http://schemas.openxmlformats.org/officeDocument/2006/relationships/slide" Target="slides/slide51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presProps" Target="presProps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110" Type="http://schemas.openxmlformats.org/officeDocument/2006/relationships/viewProps" Target="viewProps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2.xml"/><Relationship Id="rId46" Type="http://schemas.openxmlformats.org/officeDocument/2006/relationships/slide" Target="slides/slide43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62" Type="http://schemas.openxmlformats.org/officeDocument/2006/relationships/slide" Target="slides/slide59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11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30DB6074-3ABC-45E1-B916-FEC97060DD13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701DD687-6233-47B9-B4B4-25AECA706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695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FD09915-3BD3-4C61-BDA5-20689B9856F8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8129B96-90C9-4C4A-9463-7040911BA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9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222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666541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39182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128192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5273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69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146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1251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750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300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330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5720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457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55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182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9067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043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083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668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010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099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545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3583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676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85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631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882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460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768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064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43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034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823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6013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1125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673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307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8295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7774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704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4035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5465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7352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8405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3286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7442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662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32455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25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1754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0672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37577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9638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2160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3566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6094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38559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03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8841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9735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87914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6158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37564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7248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0925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6878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9095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6070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933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80436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5133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738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94667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8722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45856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4984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2723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8493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1517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72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70698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67236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6779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20287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05609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3126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72467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732535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0306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14370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32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99820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9752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67241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285470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57655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512360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018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32859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2509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97036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39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bg>
      <p:bgPr>
        <a:solidFill>
          <a:schemeClr val="tx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>
            <a:extLst>
              <a:ext uri="{FF2B5EF4-FFF2-40B4-BE49-F238E27FC236}">
                <a16:creationId xmlns:a16="http://schemas.microsoft.com/office/drawing/2014/main" id="{123CEEBB-45E1-4665-B96E-E14EA88A1BA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273300" y="3537283"/>
            <a:ext cx="13728700" cy="1852863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4400" baseline="0">
                <a:solidFill>
                  <a:schemeClr val="bg1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8" name="サブタイトル 2">
            <a:extLst>
              <a:ext uri="{FF2B5EF4-FFF2-40B4-BE49-F238E27FC236}">
                <a16:creationId xmlns:a16="http://schemas.microsoft.com/office/drawing/2014/main" id="{D6173ACA-888A-47CB-85F4-F6D3DE2AC7E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260600" y="5697065"/>
            <a:ext cx="13741400" cy="10668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0000"/>
              </a:lnSpc>
              <a:buNone/>
              <a:defRPr sz="2400" baseline="0">
                <a:solidFill>
                  <a:schemeClr val="bg1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/>
              <a:t>Author or subtitle here</a:t>
            </a:r>
            <a:endParaRPr 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F6CB455D-13C4-43A0-8514-521B063C3CA7}"/>
              </a:ext>
            </a:extLst>
          </p:cNvPr>
          <p:cNvCxnSpPr/>
          <p:nvPr userDrawn="1"/>
        </p:nvCxnSpPr>
        <p:spPr>
          <a:xfrm>
            <a:off x="2260600" y="5438274"/>
            <a:ext cx="13741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816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1">
    <p:bg>
      <p:bgPr>
        <a:solidFill>
          <a:srgbClr val="00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273300" y="3537283"/>
            <a:ext cx="13728700" cy="1852863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2800" baseline="0">
                <a:solidFill>
                  <a:schemeClr val="bg1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7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260600" y="5697065"/>
            <a:ext cx="13741400" cy="10668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0000"/>
              </a:lnSpc>
              <a:buNone/>
              <a:defRPr sz="4400" baseline="0">
                <a:solidFill>
                  <a:schemeClr val="bg1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/>
              <a:t>Author or subtitle here</a:t>
            </a:r>
            <a:endParaRPr lang="en-US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2260600" y="5438274"/>
            <a:ext cx="13741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01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 userDrawn="1"/>
        </p:nvSpPr>
        <p:spPr>
          <a:xfrm>
            <a:off x="0" y="3187700"/>
            <a:ext cx="18288000" cy="4140200"/>
          </a:xfrm>
          <a:prstGeom prst="rect">
            <a:avLst/>
          </a:prstGeom>
          <a:solidFill>
            <a:srgbClr val="0099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273300" y="4509245"/>
            <a:ext cx="13741400" cy="149711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0000"/>
              </a:lnSpc>
              <a:buNone/>
              <a:defRPr sz="4400" baseline="0">
                <a:solidFill>
                  <a:schemeClr val="bg1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/>
              <a:t>Author or subtitle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47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316229" y="469235"/>
            <a:ext cx="17646914" cy="770016"/>
          </a:xfrm>
          <a:prstGeom prst="rect">
            <a:avLst/>
          </a:prstGeom>
        </p:spPr>
        <p:txBody>
          <a:bodyPr anchor="b"/>
          <a:lstStyle>
            <a:lvl1pPr algn="ctr">
              <a:defRPr sz="4000" baseline="0">
                <a:solidFill>
                  <a:srgbClr val="0099FF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defRPr>
            </a:lvl1pPr>
          </a:lstStyle>
          <a:p>
            <a:r>
              <a:rPr lang="en-US"/>
              <a:t>Slide Title Here</a:t>
            </a:r>
          </a:p>
        </p:txBody>
      </p:sp>
      <p:cxnSp>
        <p:nvCxnSpPr>
          <p:cNvPr id="7" name="直線コネクタ 6"/>
          <p:cNvCxnSpPr>
            <a:cxnSpLocks/>
          </p:cNvCxnSpPr>
          <p:nvPr userDrawn="1"/>
        </p:nvCxnSpPr>
        <p:spPr>
          <a:xfrm>
            <a:off x="879893" y="1239251"/>
            <a:ext cx="16441949" cy="0"/>
          </a:xfrm>
          <a:prstGeom prst="line">
            <a:avLst/>
          </a:prstGeom>
          <a:ln>
            <a:solidFill>
              <a:srgbClr val="00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プレースホルダー 8"/>
          <p:cNvSpPr>
            <a:spLocks noGrp="1"/>
          </p:cNvSpPr>
          <p:nvPr>
            <p:ph type="body" sz="quarter" idx="12" hasCustomPrompt="1"/>
          </p:nvPr>
        </p:nvSpPr>
        <p:spPr>
          <a:xfrm>
            <a:off x="879893" y="1648325"/>
            <a:ext cx="16441949" cy="785348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3600" baseline="0">
                <a:solidFill>
                  <a:schemeClr val="tx1">
                    <a:lumMod val="75000"/>
                    <a:lumOff val="25000"/>
                  </a:schemeClr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/>
              <a:t>Text Here</a:t>
            </a:r>
            <a:endParaRPr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8D4BE14F-C3D9-4C62-934E-D8EECD95F0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86" y="129511"/>
            <a:ext cx="1027090" cy="102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409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316229" y="469235"/>
            <a:ext cx="17646914" cy="770016"/>
          </a:xfrm>
          <a:prstGeom prst="rect">
            <a:avLst/>
          </a:prstGeom>
        </p:spPr>
        <p:txBody>
          <a:bodyPr anchor="b"/>
          <a:lstStyle>
            <a:lvl1pPr algn="ctr">
              <a:defRPr sz="4000" baseline="0">
                <a:solidFill>
                  <a:srgbClr val="0099FF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defRPr>
            </a:lvl1pPr>
          </a:lstStyle>
          <a:p>
            <a:r>
              <a:rPr lang="en-US"/>
              <a:t>Slide Title Here</a:t>
            </a: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9155F484-8A2D-4FEA-A804-C772EFEBBBAB}"/>
              </a:ext>
            </a:extLst>
          </p:cNvPr>
          <p:cNvCxnSpPr>
            <a:cxnSpLocks/>
          </p:cNvCxnSpPr>
          <p:nvPr userDrawn="1"/>
        </p:nvCxnSpPr>
        <p:spPr>
          <a:xfrm>
            <a:off x="879893" y="1239251"/>
            <a:ext cx="16441949" cy="0"/>
          </a:xfrm>
          <a:prstGeom prst="line">
            <a:avLst/>
          </a:prstGeom>
          <a:ln>
            <a:solidFill>
              <a:srgbClr val="00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>
            <a:extLst>
              <a:ext uri="{FF2B5EF4-FFF2-40B4-BE49-F238E27FC236}">
                <a16:creationId xmlns:a16="http://schemas.microsoft.com/office/drawing/2014/main" id="{1783FE9F-FC25-460A-9C5F-FF43E3C7B9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86" y="129511"/>
            <a:ext cx="1027090" cy="102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589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79893" y="1540042"/>
            <a:ext cx="16441949" cy="7726196"/>
          </a:xfrm>
          <a:prstGeom prst="rect">
            <a:avLst/>
          </a:prstGeom>
        </p:spPr>
        <p:txBody>
          <a:bodyPr/>
          <a:lstStyle>
            <a:lvl1pPr marL="742950" indent="-742950">
              <a:lnSpc>
                <a:spcPct val="110000"/>
              </a:lnSpc>
              <a:buFont typeface="+mj-lt"/>
              <a:buAutoNum type="arabicPeriod"/>
              <a:defRPr sz="400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defRPr>
            </a:lvl1pPr>
            <a:lvl2pPr marL="1489075" indent="-733425">
              <a:lnSpc>
                <a:spcPct val="110000"/>
              </a:lnSpc>
              <a:buFont typeface="+mj-lt"/>
              <a:buAutoNum type="arabicPeriod"/>
              <a:tabLst/>
              <a:defRPr sz="400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defRPr>
            </a:lvl2pPr>
            <a:lvl3pPr marL="2368550" indent="-806450">
              <a:lnSpc>
                <a:spcPct val="110000"/>
              </a:lnSpc>
              <a:buFont typeface="+mj-lt"/>
              <a:buAutoNum type="arabicPeriod"/>
              <a:tabLst/>
              <a:defRPr sz="400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defRPr>
            </a:lvl3pPr>
            <a:lvl4pPr marL="3027363" indent="-757238">
              <a:lnSpc>
                <a:spcPct val="110000"/>
              </a:lnSpc>
              <a:buFont typeface="+mj-lt"/>
              <a:buAutoNum type="arabicPeriod"/>
              <a:tabLst>
                <a:tab pos="2660650" algn="l"/>
              </a:tabLst>
              <a:defRPr sz="360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defRPr>
            </a:lvl4pPr>
            <a:lvl5pPr marL="3833813" indent="-903288">
              <a:lnSpc>
                <a:spcPct val="110000"/>
              </a:lnSpc>
              <a:buFont typeface="+mj-lt"/>
              <a:buAutoNum type="arabicPeriod"/>
              <a:tabLst/>
              <a:defRPr sz="360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en-US" altLang="ja-JP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en-US" altLang="ja-JP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en-US" altLang="ja-JP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en-US" altLang="ja-JP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316229" y="469235"/>
            <a:ext cx="17646914" cy="770016"/>
          </a:xfrm>
          <a:prstGeom prst="rect">
            <a:avLst/>
          </a:prstGeom>
        </p:spPr>
        <p:txBody>
          <a:bodyPr anchor="b"/>
          <a:lstStyle>
            <a:lvl1pPr algn="ctr">
              <a:defRPr sz="4000" baseline="0">
                <a:solidFill>
                  <a:srgbClr val="0099FF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defRPr>
            </a:lvl1pPr>
          </a:lstStyle>
          <a:p>
            <a:r>
              <a:rPr lang="en-US"/>
              <a:t>Slide Title Here</a:t>
            </a: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01E675B1-6DC1-4F33-8402-B1981875F07D}"/>
              </a:ext>
            </a:extLst>
          </p:cNvPr>
          <p:cNvCxnSpPr>
            <a:cxnSpLocks/>
          </p:cNvCxnSpPr>
          <p:nvPr userDrawn="1"/>
        </p:nvCxnSpPr>
        <p:spPr>
          <a:xfrm>
            <a:off x="879893" y="1239251"/>
            <a:ext cx="16441949" cy="0"/>
          </a:xfrm>
          <a:prstGeom prst="line">
            <a:avLst/>
          </a:prstGeom>
          <a:ln>
            <a:solidFill>
              <a:srgbClr val="00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>
            <a:extLst>
              <a:ext uri="{FF2B5EF4-FFF2-40B4-BE49-F238E27FC236}">
                <a16:creationId xmlns:a16="http://schemas.microsoft.com/office/drawing/2014/main" id="{88CEEA18-6132-4BC5-8049-2768B64249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86" y="129511"/>
            <a:ext cx="1027090" cy="102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448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ッター プレースホルダー 2">
            <a:extLst>
              <a:ext uri="{FF2B5EF4-FFF2-40B4-BE49-F238E27FC236}">
                <a16:creationId xmlns:a16="http://schemas.microsoft.com/office/drawing/2014/main" id="{A157100C-86AC-4D10-9AD7-4DF1E0BB5B7E}"/>
              </a:ext>
            </a:extLst>
          </p:cNvPr>
          <p:cNvSpPr txBox="1">
            <a:spLocks/>
          </p:cNvSpPr>
          <p:nvPr userDrawn="1"/>
        </p:nvSpPr>
        <p:spPr>
          <a:xfrm>
            <a:off x="6057900" y="9820652"/>
            <a:ext cx="6172200" cy="346031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1371600" rtl="0" eaLnBrk="1" latinLnBrk="0" hangingPunct="1">
              <a:defRPr sz="2000" kern="1200">
                <a:solidFill>
                  <a:schemeClr val="tx1"/>
                </a:solidFill>
                <a:latin typeface="M+ 2p light" panose="020B0402020203020204" pitchFamily="50" charset="-128"/>
                <a:ea typeface="M+ 2p light" panose="020B0402020203020204" pitchFamily="50" charset="-128"/>
                <a:cs typeface="M+ 2p light" panose="020B0402020203020204" pitchFamily="50" charset="-128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chemeClr val="bg1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Copyright 2024 @nuits_jp</a:t>
            </a:r>
            <a:endParaRPr lang="en-US" dirty="0">
              <a:solidFill>
                <a:schemeClr val="bg1"/>
              </a:solidFill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E1B7FB7-124D-4588-96FB-FDACBC9E46FA}"/>
              </a:ext>
            </a:extLst>
          </p:cNvPr>
          <p:cNvSpPr txBox="1">
            <a:spLocks/>
          </p:cNvSpPr>
          <p:nvPr userDrawn="1"/>
        </p:nvSpPr>
        <p:spPr>
          <a:xfrm>
            <a:off x="16728546" y="0"/>
            <a:ext cx="1559454" cy="346031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1371600" rtl="0" eaLnBrk="1" latinLnBrk="0" hangingPunct="1">
              <a:defRPr sz="2000" kern="1200">
                <a:solidFill>
                  <a:schemeClr val="tx1"/>
                </a:solidFill>
                <a:latin typeface="M+ 2p light" panose="020B0402020203020204" pitchFamily="50" charset="-128"/>
                <a:ea typeface="M+ 2p light" panose="020B0402020203020204" pitchFamily="50" charset="-128"/>
                <a:cs typeface="M+ 2p light" panose="020B0402020203020204" pitchFamily="50" charset="-128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>
                <a:solidFill>
                  <a:schemeClr val="bg1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2024.05.22</a:t>
            </a:r>
          </a:p>
        </p:txBody>
      </p:sp>
    </p:spTree>
    <p:extLst>
      <p:ext uri="{BB962C8B-B14F-4D97-AF65-F5344CB8AC3E}">
        <p14:creationId xmlns:p14="http://schemas.microsoft.com/office/powerpoint/2010/main" val="1808495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ッター プレースホルダー 2">
            <a:extLst>
              <a:ext uri="{FF2B5EF4-FFF2-40B4-BE49-F238E27FC236}">
                <a16:creationId xmlns:a16="http://schemas.microsoft.com/office/drawing/2014/main" id="{8ED4D517-A532-4CCA-BDA3-8F72FCFA4100}"/>
              </a:ext>
            </a:extLst>
          </p:cNvPr>
          <p:cNvSpPr txBox="1">
            <a:spLocks/>
          </p:cNvSpPr>
          <p:nvPr userDrawn="1"/>
        </p:nvSpPr>
        <p:spPr>
          <a:xfrm>
            <a:off x="6057900" y="9820652"/>
            <a:ext cx="6172200" cy="346031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1371600" rtl="0" eaLnBrk="1" latinLnBrk="0" hangingPunct="1">
              <a:defRPr sz="2000" kern="1200">
                <a:solidFill>
                  <a:schemeClr val="tx1"/>
                </a:solidFill>
                <a:latin typeface="M+ 2p light" panose="020B0402020203020204" pitchFamily="50" charset="-128"/>
                <a:ea typeface="M+ 2p light" panose="020B0402020203020204" pitchFamily="50" charset="-128"/>
                <a:cs typeface="M+ 2p light" panose="020B0402020203020204" pitchFamily="50" charset="-128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chemeClr val="bg1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Copyright 2024 @nuits_jp</a:t>
            </a:r>
            <a:endParaRPr lang="en-US" dirty="0">
              <a:solidFill>
                <a:schemeClr val="bg1"/>
              </a:solidFill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8" name="スライド番号プレースホルダー 3">
            <a:extLst>
              <a:ext uri="{FF2B5EF4-FFF2-40B4-BE49-F238E27FC236}">
                <a16:creationId xmlns:a16="http://schemas.microsoft.com/office/drawing/2014/main" id="{D5631FAB-2506-45F4-AAB7-3683A5F849F5}"/>
              </a:ext>
            </a:extLst>
          </p:cNvPr>
          <p:cNvSpPr txBox="1">
            <a:spLocks/>
          </p:cNvSpPr>
          <p:nvPr userDrawn="1"/>
        </p:nvSpPr>
        <p:spPr>
          <a:xfrm>
            <a:off x="16714040" y="9829802"/>
            <a:ext cx="1573960" cy="336881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M+ 2p light" panose="020B0402020203020204" pitchFamily="50" charset="-128"/>
                <a:ea typeface="M+ 2p light" panose="020B0402020203020204" pitchFamily="50" charset="-128"/>
                <a:cs typeface="M+ 2p light" panose="020B0402020203020204" pitchFamily="50" charset="-128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>
                <a:solidFill>
                  <a:schemeClr val="bg1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Slide </a:t>
            </a:r>
            <a:fld id="{DAEF4D36-AE85-49C9-90DE-66D02B257272}" type="slidenum">
              <a:rPr lang="en-US" sz="2000" smtClean="0">
                <a:solidFill>
                  <a:schemeClr val="bg1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pPr algn="r"/>
              <a:t>‹#›</a:t>
            </a:fld>
            <a:endParaRPr lang="en-US" sz="2000" dirty="0">
              <a:solidFill>
                <a:schemeClr val="bg1"/>
              </a:solidFill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4" name="フッター プレースホルダー 2">
            <a:extLst>
              <a:ext uri="{FF2B5EF4-FFF2-40B4-BE49-F238E27FC236}">
                <a16:creationId xmlns:a16="http://schemas.microsoft.com/office/drawing/2014/main" id="{641DFE6A-DD35-4BF8-ACF2-24867649FE87}"/>
              </a:ext>
            </a:extLst>
          </p:cNvPr>
          <p:cNvSpPr txBox="1">
            <a:spLocks/>
          </p:cNvSpPr>
          <p:nvPr userDrawn="1"/>
        </p:nvSpPr>
        <p:spPr>
          <a:xfrm>
            <a:off x="16728546" y="0"/>
            <a:ext cx="1559454" cy="346031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1371600" rtl="0" eaLnBrk="1" latinLnBrk="0" hangingPunct="1">
              <a:defRPr sz="2000" kern="1200">
                <a:solidFill>
                  <a:schemeClr val="tx1"/>
                </a:solidFill>
                <a:latin typeface="M+ 2p light" panose="020B0402020203020204" pitchFamily="50" charset="-128"/>
                <a:ea typeface="M+ 2p light" panose="020B0402020203020204" pitchFamily="50" charset="-128"/>
                <a:cs typeface="M+ 2p light" panose="020B0402020203020204" pitchFamily="50" charset="-128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>
                <a:solidFill>
                  <a:schemeClr val="bg1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2024.05.22</a:t>
            </a:r>
          </a:p>
        </p:txBody>
      </p:sp>
    </p:spTree>
    <p:extLst>
      <p:ext uri="{BB962C8B-B14F-4D97-AF65-F5344CB8AC3E}">
        <p14:creationId xmlns:p14="http://schemas.microsoft.com/office/powerpoint/2010/main" val="4150837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ッター プレースホルダー 2">
            <a:extLst>
              <a:ext uri="{FF2B5EF4-FFF2-40B4-BE49-F238E27FC236}">
                <a16:creationId xmlns:a16="http://schemas.microsoft.com/office/drawing/2014/main" id="{BF8EB3AE-E771-4DCD-AAF1-8D535951F9E6}"/>
              </a:ext>
            </a:extLst>
          </p:cNvPr>
          <p:cNvSpPr txBox="1">
            <a:spLocks/>
          </p:cNvSpPr>
          <p:nvPr userDrawn="1"/>
        </p:nvSpPr>
        <p:spPr>
          <a:xfrm>
            <a:off x="6057900" y="9820652"/>
            <a:ext cx="6172200" cy="346031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1371600" rtl="0" eaLnBrk="1" latinLnBrk="0" hangingPunct="1">
              <a:defRPr sz="2000" kern="1200">
                <a:solidFill>
                  <a:schemeClr val="tx1"/>
                </a:solidFill>
                <a:latin typeface="M+ 2p light" panose="020B0402020203020204" pitchFamily="50" charset="-128"/>
                <a:ea typeface="M+ 2p light" panose="020B0402020203020204" pitchFamily="50" charset="-128"/>
                <a:cs typeface="M+ 2p light" panose="020B0402020203020204" pitchFamily="50" charset="-128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Copyright 2024 @nuits_jp</a:t>
            </a:r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10" name="スライド番号プレースホルダー 3">
            <a:extLst>
              <a:ext uri="{FF2B5EF4-FFF2-40B4-BE49-F238E27FC236}">
                <a16:creationId xmlns:a16="http://schemas.microsoft.com/office/drawing/2014/main" id="{F601A4C9-452F-4254-8FF2-E69183648E37}"/>
              </a:ext>
            </a:extLst>
          </p:cNvPr>
          <p:cNvSpPr txBox="1">
            <a:spLocks/>
          </p:cNvSpPr>
          <p:nvPr userDrawn="1"/>
        </p:nvSpPr>
        <p:spPr>
          <a:xfrm>
            <a:off x="16714040" y="9829802"/>
            <a:ext cx="1573960" cy="336881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M+ 2p light" panose="020B0402020203020204" pitchFamily="50" charset="-128"/>
                <a:ea typeface="M+ 2p light" panose="020B0402020203020204" pitchFamily="50" charset="-128"/>
                <a:cs typeface="M+ 2p light" panose="020B0402020203020204" pitchFamily="50" charset="-128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Slide </a:t>
            </a:r>
            <a:fld id="{DAEF4D36-AE85-49C9-90DE-66D02B257272}" type="slidenum">
              <a:rPr lang="en-US" sz="2000" smtClean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pPr algn="r"/>
              <a:t>‹#›</a:t>
            </a:fld>
            <a:endParaRPr lang="en-US" sz="2000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4" name="フッター プレースホルダー 2">
            <a:extLst>
              <a:ext uri="{FF2B5EF4-FFF2-40B4-BE49-F238E27FC236}">
                <a16:creationId xmlns:a16="http://schemas.microsoft.com/office/drawing/2014/main" id="{4A093DC1-50CE-428D-8720-141836D44B18}"/>
              </a:ext>
            </a:extLst>
          </p:cNvPr>
          <p:cNvSpPr txBox="1">
            <a:spLocks/>
          </p:cNvSpPr>
          <p:nvPr userDrawn="1"/>
        </p:nvSpPr>
        <p:spPr>
          <a:xfrm>
            <a:off x="16728546" y="0"/>
            <a:ext cx="1559454" cy="346031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1371600" rtl="0" eaLnBrk="1" latinLnBrk="0" hangingPunct="1">
              <a:defRPr sz="2000" kern="1200">
                <a:solidFill>
                  <a:schemeClr val="tx1"/>
                </a:solidFill>
                <a:latin typeface="M+ 2p light" panose="020B0402020203020204" pitchFamily="50" charset="-128"/>
                <a:ea typeface="M+ 2p light" panose="020B0402020203020204" pitchFamily="50" charset="-128"/>
                <a:cs typeface="M+ 2p light" panose="020B0402020203020204" pitchFamily="50" charset="-128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>
                <a:solidFill>
                  <a:schemeClr val="tx1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2024.05.22</a:t>
            </a:r>
          </a:p>
        </p:txBody>
      </p:sp>
    </p:spTree>
    <p:extLst>
      <p:ext uri="{BB962C8B-B14F-4D97-AF65-F5344CB8AC3E}">
        <p14:creationId xmlns:p14="http://schemas.microsoft.com/office/powerpoint/2010/main" val="1235637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01" r:id="rId2"/>
    <p:sldLayoutId id="2147483708" r:id="rId3"/>
    <p:sldLayoutId id="2147483705" r:id="rId4"/>
  </p:sldLayoutIdLst>
  <p:hf hdr="0" ftr="0" dt="0"/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42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Char char=""/>
        <a:defRPr sz="27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1pPr>
      <a:lvl2pPr marL="685800" indent="-342900" algn="l" defTabSz="1371600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"/>
        <a:defRPr sz="24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2pPr>
      <a:lvl3pPr marL="1097280" indent="-342900" algn="l" defTabSz="1371600" rtl="0" eaLnBrk="1" latinLnBrk="0" hangingPunct="1">
        <a:lnSpc>
          <a:spcPct val="90000"/>
        </a:lnSpc>
        <a:spcBef>
          <a:spcPts val="900"/>
        </a:spcBef>
        <a:buFont typeface="Wingdings" panose="05000000000000000000" pitchFamily="2" charset="2"/>
        <a:buChar char=""/>
        <a:defRPr sz="24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3pPr>
      <a:lvl4pPr marL="1508760" indent="-342900" algn="l" defTabSz="1371600" rtl="0" eaLnBrk="1" latinLnBrk="0" hangingPunct="1">
        <a:lnSpc>
          <a:spcPct val="90000"/>
        </a:lnSpc>
        <a:spcBef>
          <a:spcPts val="900"/>
        </a:spcBef>
        <a:buFont typeface="Wingdings" panose="05000000000000000000" pitchFamily="2" charset="2"/>
        <a:buChar char=""/>
        <a:defRPr sz="21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4pPr>
      <a:lvl5pPr marL="1920240" indent="-342900" algn="l" defTabSz="1371600" rtl="0" eaLnBrk="1" latinLnBrk="0" hangingPunct="1">
        <a:lnSpc>
          <a:spcPct val="90000"/>
        </a:lnSpc>
        <a:spcBef>
          <a:spcPts val="900"/>
        </a:spcBef>
        <a:buFont typeface="Wingdings" panose="05000000000000000000" pitchFamily="2" charset="2"/>
        <a:buChar char=""/>
        <a:defRPr sz="21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twitter.com/nuits_jp" TargetMode="External"/><Relationship Id="rId5" Type="http://schemas.openxmlformats.org/officeDocument/2006/relationships/hyperlink" Target="http://www.nuits.jp/" TargetMode="External"/><Relationship Id="rId4" Type="http://schemas.openxmlformats.org/officeDocument/2006/relationships/hyperlink" Target="https://zenn.dev/nuits_jp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bCRHAM5NG0" TargetMode="Externa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zenn.dev/nuits_jp/articles/2024-05-22-why-dependency-injectio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nuitsjp/WhyDependencyInjection" TargetMode="Externa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5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5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 sz="6000" dirty="0"/>
              <a:t>なぜ</a:t>
            </a:r>
            <a:r>
              <a:rPr lang="en-US" altLang="ja-JP" sz="6000" dirty="0"/>
              <a:t>Dependency Injection</a:t>
            </a:r>
            <a:r>
              <a:rPr lang="ja-JP" altLang="en-US" sz="6000" dirty="0"/>
              <a:t>なのか？</a:t>
            </a:r>
            <a:endParaRPr lang="en-US" sz="6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ja-JP" altLang="en-US" sz="4800" dirty="0"/>
              <a:t>～関心の分離と疎結合～</a:t>
            </a:r>
            <a:endParaRPr lang="en-US" altLang="ja-JP" sz="4800" dirty="0"/>
          </a:p>
          <a:p>
            <a:r>
              <a:rPr lang="en-US" altLang="ja-JP" sz="4000" dirty="0"/>
              <a:t>Atsushi Nakamura</a:t>
            </a:r>
          </a:p>
        </p:txBody>
      </p:sp>
      <p:cxnSp>
        <p:nvCxnSpPr>
          <p:cNvPr id="11" name="直線コネクタ 10"/>
          <p:cNvCxnSpPr/>
          <p:nvPr/>
        </p:nvCxnSpPr>
        <p:spPr>
          <a:xfrm>
            <a:off x="2260600" y="5438274"/>
            <a:ext cx="13741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485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E1700359-488D-DEC4-6FDF-D23F1B107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711" y="1280402"/>
            <a:ext cx="16441949" cy="772619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kumimoji="1" lang="en-US" altLang="ja-JP" sz="3600" dirty="0"/>
              <a:t>1990</a:t>
            </a:r>
            <a:r>
              <a:rPr kumimoji="1" lang="ja-JP" altLang="en-US" sz="3600" dirty="0"/>
              <a:t>年代中盤</a:t>
            </a:r>
            <a:br>
              <a:rPr kumimoji="1" lang="en-US" altLang="ja-JP" sz="3600" dirty="0"/>
            </a:br>
            <a:r>
              <a:rPr kumimoji="1" lang="en-US" altLang="ja-JP" sz="3600" dirty="0"/>
              <a:t>Inversion of Control</a:t>
            </a:r>
            <a:r>
              <a:rPr kumimoji="1" lang="ja-JP" altLang="en-US" sz="3600" dirty="0"/>
              <a:t>（</a:t>
            </a:r>
            <a:r>
              <a:rPr kumimoji="1" lang="en-US" altLang="ja-JP" sz="3600" dirty="0"/>
              <a:t>IoC</a:t>
            </a:r>
            <a:r>
              <a:rPr kumimoji="1" lang="ja-JP" altLang="en-US" sz="3600" dirty="0"/>
              <a:t>、制御の反転）の概念が登場</a:t>
            </a:r>
            <a:br>
              <a:rPr kumimoji="1" lang="en-US" altLang="ja-JP" sz="3600" dirty="0"/>
            </a:br>
            <a:r>
              <a:rPr kumimoji="1" lang="ja-JP" altLang="en-US" sz="3600" dirty="0"/>
              <a:t>ライブラリからフレームワークへの進化の過程で登場</a:t>
            </a:r>
            <a:br>
              <a:rPr kumimoji="1" lang="en-US" altLang="ja-JP" sz="3600" dirty="0"/>
            </a:br>
            <a:r>
              <a:rPr kumimoji="1" lang="ja-JP" altLang="en-US" sz="3600" dirty="0"/>
              <a:t>初期の依存管理 </a:t>
            </a:r>
            <a:r>
              <a:rPr kumimoji="1" lang="en-US" altLang="ja-JP" sz="3600" dirty="0"/>
              <a:t>: </a:t>
            </a:r>
            <a:r>
              <a:rPr kumimoji="1" lang="ja-JP" altLang="en-US" sz="3600" dirty="0"/>
              <a:t>サービスロケーターパターンの利用</a:t>
            </a:r>
            <a:endParaRPr kumimoji="1" lang="en-US" altLang="ja-JP" sz="3600" dirty="0"/>
          </a:p>
          <a:p>
            <a:pPr>
              <a:buFont typeface="Arial" panose="020B0604020202020204" pitchFamily="34" charset="0"/>
              <a:buChar char="•"/>
            </a:pPr>
            <a:r>
              <a:rPr kumimoji="1" lang="en-US" altLang="ja-JP" sz="3600" dirty="0">
                <a:ea typeface="M+ 1c light" panose="020B0403020204020204"/>
              </a:rPr>
              <a:t>1998</a:t>
            </a:r>
            <a:r>
              <a:rPr kumimoji="1" lang="ja-JP" altLang="en-US" sz="3600" dirty="0">
                <a:ea typeface="M+ 1c light" panose="020B0403020204020204"/>
              </a:rPr>
              <a:t>年</a:t>
            </a:r>
            <a:br>
              <a:rPr kumimoji="1" lang="en-US" altLang="ja-JP" sz="3600" dirty="0">
                <a:ea typeface="M+ 1c light" panose="020B0403020204020204"/>
              </a:rPr>
            </a:br>
            <a:r>
              <a:rPr kumimoji="1" lang="en-US" altLang="ja-JP" sz="3600" dirty="0">
                <a:ea typeface="M+ 1c light" panose="020B0403020204020204"/>
              </a:rPr>
              <a:t>Ralph Johnson</a:t>
            </a:r>
            <a:r>
              <a:rPr kumimoji="1" lang="ja-JP" altLang="en-US" sz="3600" dirty="0">
                <a:ea typeface="M+ 1c light" panose="020B0403020204020204"/>
              </a:rPr>
              <a:t>と</a:t>
            </a:r>
            <a:r>
              <a:rPr kumimoji="1" lang="en-US" altLang="ja-JP" sz="3600" dirty="0">
                <a:ea typeface="M+ 1c light" panose="020B0403020204020204"/>
              </a:rPr>
              <a:t>Brian Foote</a:t>
            </a:r>
            <a:r>
              <a:rPr kumimoji="1" lang="ja-JP" altLang="en-US" sz="3600" dirty="0">
                <a:ea typeface="M+ 1c light" panose="020B0403020204020204"/>
              </a:rPr>
              <a:t>が「</a:t>
            </a:r>
            <a:r>
              <a:rPr kumimoji="1" lang="en-US" altLang="ja-JP" sz="3600" dirty="0">
                <a:ea typeface="M+ 1c light" panose="020B0403020204020204"/>
              </a:rPr>
              <a:t>Designing Reusable Classes</a:t>
            </a:r>
            <a:r>
              <a:rPr kumimoji="1" lang="ja-JP" altLang="en-US" sz="3600" dirty="0">
                <a:ea typeface="M+ 1c light" panose="020B0403020204020204"/>
              </a:rPr>
              <a:t>」という論文で</a:t>
            </a:r>
            <a:r>
              <a:rPr kumimoji="1" lang="en-US" altLang="ja-JP" sz="3600" dirty="0">
                <a:ea typeface="M+ 1c light" panose="020B0403020204020204"/>
              </a:rPr>
              <a:t>DI</a:t>
            </a:r>
            <a:r>
              <a:rPr kumimoji="1" lang="ja-JP" altLang="en-US" sz="3600" dirty="0">
                <a:ea typeface="M+ 1c light" panose="020B0403020204020204"/>
              </a:rPr>
              <a:t>を最初に提唱</a:t>
            </a:r>
            <a:endParaRPr kumimoji="1" lang="en-US" altLang="ja-JP" sz="3600" dirty="0"/>
          </a:p>
          <a:p>
            <a:pPr>
              <a:buFont typeface="Arial" panose="020B0604020202020204" pitchFamily="34" charset="0"/>
              <a:buChar char="•"/>
            </a:pPr>
            <a:r>
              <a:rPr kumimoji="1" lang="en-US" altLang="ja-JP" sz="3600" dirty="0"/>
              <a:t>2000</a:t>
            </a:r>
            <a:r>
              <a:rPr kumimoji="1" lang="ja-JP" altLang="en-US" sz="3600" dirty="0"/>
              <a:t>年代初頭</a:t>
            </a:r>
            <a:br>
              <a:rPr kumimoji="1" lang="en-US" altLang="ja-JP" sz="3600" dirty="0"/>
            </a:br>
            <a:r>
              <a:rPr kumimoji="1" lang="en-US" altLang="ja-JP" sz="3600" dirty="0">
                <a:ea typeface="M+ 1c light" panose="020B0403020204020204"/>
              </a:rPr>
              <a:t>IoC</a:t>
            </a:r>
            <a:r>
              <a:rPr kumimoji="1" lang="ja-JP" altLang="en-US" sz="3600" dirty="0">
                <a:ea typeface="M+ 1c light" panose="020B0403020204020204"/>
              </a:rPr>
              <a:t>の実現手段として</a:t>
            </a:r>
            <a:r>
              <a:rPr kumimoji="1" lang="en-US" altLang="ja-JP" sz="3600" dirty="0">
                <a:ea typeface="M+ 1c light" panose="020B0403020204020204"/>
              </a:rPr>
              <a:t>DI</a:t>
            </a:r>
            <a:r>
              <a:rPr kumimoji="1" lang="ja-JP" altLang="en-US" sz="3600" dirty="0">
                <a:ea typeface="M+ 1c light" panose="020B0403020204020204"/>
              </a:rPr>
              <a:t>が注目され始める。</a:t>
            </a:r>
            <a:endParaRPr kumimoji="1" lang="en-US" altLang="ja-JP" sz="3600" dirty="0"/>
          </a:p>
          <a:p>
            <a:pPr>
              <a:buFont typeface="Arial" panose="020B0604020202020204" pitchFamily="34" charset="0"/>
              <a:buChar char="•"/>
            </a:pPr>
            <a:r>
              <a:rPr kumimoji="1" lang="en-US" altLang="ja-JP" sz="3600" dirty="0"/>
              <a:t>2004</a:t>
            </a:r>
            <a:r>
              <a:rPr kumimoji="1" lang="ja-JP" altLang="en-US" sz="3600" dirty="0"/>
              <a:t>年</a:t>
            </a:r>
            <a:br>
              <a:rPr kumimoji="1" lang="en-US" altLang="ja-JP" sz="3600" dirty="0"/>
            </a:br>
            <a:r>
              <a:rPr kumimoji="1" lang="ja-JP" altLang="en-US" sz="3600" dirty="0"/>
              <a:t>マーティン・ファウラーが「</a:t>
            </a:r>
            <a:r>
              <a:rPr kumimoji="1" lang="en-US" altLang="ja-JP" sz="3600" dirty="0"/>
              <a:t>Inversion of Control Containers and the Dependency Injection pattern</a:t>
            </a:r>
            <a:r>
              <a:rPr kumimoji="1" lang="ja-JP" altLang="en-US" sz="3600" dirty="0"/>
              <a:t>」を発表。</a:t>
            </a:r>
            <a:br>
              <a:rPr kumimoji="1" lang="en-US" altLang="ja-JP" sz="3600" dirty="0"/>
            </a:br>
            <a:r>
              <a:rPr kumimoji="1" lang="ja-JP" altLang="en-US" sz="3600" dirty="0"/>
              <a:t>急速に</a:t>
            </a:r>
            <a:r>
              <a:rPr kumimoji="1" lang="en-US" altLang="ja-JP" sz="3600" dirty="0"/>
              <a:t>DI</a:t>
            </a:r>
            <a:r>
              <a:rPr kumimoji="1" lang="ja-JP" altLang="en-US" sz="3600" dirty="0"/>
              <a:t>の概念が普及する。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CC5403F2-35CB-8ECA-DBE0-7258704B5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歴史</a:t>
            </a:r>
          </a:p>
        </p:txBody>
      </p:sp>
    </p:spTree>
    <p:extLst>
      <p:ext uri="{BB962C8B-B14F-4D97-AF65-F5344CB8AC3E}">
        <p14:creationId xmlns:p14="http://schemas.microsoft.com/office/powerpoint/2010/main" val="3282560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字幕 3">
            <a:extLst>
              <a:ext uri="{FF2B5EF4-FFF2-40B4-BE49-F238E27FC236}">
                <a16:creationId xmlns:a16="http://schemas.microsoft.com/office/drawing/2014/main" id="{8947DF06-35D9-4361-8ACF-3AFA4795ED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/>
              <a:t>という訳で・・・</a:t>
            </a:r>
          </a:p>
        </p:txBody>
      </p:sp>
    </p:spTree>
    <p:extLst>
      <p:ext uri="{BB962C8B-B14F-4D97-AF65-F5344CB8AC3E}">
        <p14:creationId xmlns:p14="http://schemas.microsoft.com/office/powerpoint/2010/main" val="313546034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04C4484E-C868-4559-A4E6-D8CC7DF60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Goals of this session</a:t>
            </a:r>
            <a:endParaRPr kumimoji="1"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D4982FC-7491-4E5D-AF82-5C7B30CF32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anchor="ctr"/>
          <a:lstStyle/>
          <a:p>
            <a:r>
              <a:rPr kumimoji="1" lang="ja-JP" altLang="en-US" sz="5400" dirty="0"/>
              <a:t>みなさん</a:t>
            </a:r>
            <a:endParaRPr kumimoji="1" lang="en-US" altLang="ja-JP" sz="5400" dirty="0"/>
          </a:p>
          <a:p>
            <a:endParaRPr kumimoji="1" lang="en-US" altLang="ja-JP" dirty="0"/>
          </a:p>
          <a:p>
            <a:pPr algn="ctr"/>
            <a:r>
              <a:rPr kumimoji="1" lang="ja-JP" altLang="en-US" sz="6600" dirty="0"/>
              <a:t>「なぜ</a:t>
            </a:r>
            <a:r>
              <a:rPr kumimoji="1" lang="en-US" altLang="ja-JP" sz="6600" dirty="0"/>
              <a:t>Dependency</a:t>
            </a:r>
            <a:r>
              <a:rPr kumimoji="1" lang="ja-JP" altLang="en-US" sz="6600" dirty="0"/>
              <a:t> </a:t>
            </a:r>
            <a:r>
              <a:rPr kumimoji="1" lang="en-US" altLang="ja-JP" sz="6600" dirty="0"/>
              <a:t>Injection</a:t>
            </a:r>
            <a:r>
              <a:rPr kumimoji="1" lang="ja-JP" altLang="en-US" sz="6600" dirty="0"/>
              <a:t>なのか？」</a:t>
            </a:r>
            <a:endParaRPr kumimoji="1" lang="en-US" altLang="ja-JP" sz="6600" dirty="0"/>
          </a:p>
          <a:p>
            <a:endParaRPr kumimoji="1" lang="en-US" altLang="ja-JP" dirty="0"/>
          </a:p>
          <a:p>
            <a:pPr algn="r"/>
            <a:r>
              <a:rPr kumimoji="1" lang="ja-JP" altLang="en-US" sz="5400" dirty="0"/>
              <a:t>理解できましたね？</a:t>
            </a:r>
            <a:endParaRPr kumimoji="1" lang="en-US" altLang="ja-JP" sz="5400" dirty="0"/>
          </a:p>
        </p:txBody>
      </p:sp>
    </p:spTree>
    <p:extLst>
      <p:ext uri="{BB962C8B-B14F-4D97-AF65-F5344CB8AC3E}">
        <p14:creationId xmlns:p14="http://schemas.microsoft.com/office/powerpoint/2010/main" val="171134646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Thank You</a:t>
            </a:r>
            <a:r>
              <a:rPr lang="en-US" dirty="0"/>
              <a:t>!</a:t>
            </a: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/>
              <a:t>Any Questions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54079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EC88FDCD-024E-856B-4BE8-0FC30D98A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Spring Framework (Java)</a:t>
            </a:r>
            <a:br>
              <a:rPr kumimoji="1" lang="en-US" altLang="ja-JP" dirty="0"/>
            </a:br>
            <a:r>
              <a:rPr kumimoji="1" lang="en-US" altLang="ja-JP" dirty="0"/>
              <a:t>2003</a:t>
            </a:r>
            <a:r>
              <a:rPr kumimoji="1" lang="ja-JP" altLang="en-US" dirty="0"/>
              <a:t>年にロッド・ジョンソンが開発。</a:t>
            </a:r>
            <a:r>
              <a:rPr kumimoji="1" lang="en-US" altLang="ja-JP" dirty="0"/>
              <a:t>DI</a:t>
            </a:r>
            <a:r>
              <a:rPr kumimoji="1" lang="ja-JP" altLang="en-US" dirty="0"/>
              <a:t>をコア機能として提供し、</a:t>
            </a:r>
            <a:r>
              <a:rPr kumimoji="1" lang="en-US" altLang="ja-JP" dirty="0"/>
              <a:t>Java</a:t>
            </a:r>
            <a:r>
              <a:rPr kumimoji="1" lang="ja-JP" altLang="en-US" dirty="0"/>
              <a:t>コミュニティで広く普及。その後、多機能な</a:t>
            </a:r>
            <a:r>
              <a:rPr kumimoji="1" lang="en-US" altLang="ja-JP" dirty="0"/>
              <a:t>Web</a:t>
            </a:r>
            <a:r>
              <a:rPr kumimoji="1" lang="ja-JP" altLang="en-US" dirty="0"/>
              <a:t>フレームワークへと進化。</a:t>
            </a:r>
          </a:p>
          <a:p>
            <a:r>
              <a:rPr kumimoji="1" lang="en-US" altLang="ja-JP" dirty="0"/>
              <a:t>Google Guice (Java)</a:t>
            </a:r>
            <a:br>
              <a:rPr kumimoji="1" lang="en-US" altLang="ja-JP" dirty="0"/>
            </a:br>
            <a:r>
              <a:rPr kumimoji="1" lang="en-US" altLang="ja-JP" dirty="0"/>
              <a:t>2006</a:t>
            </a:r>
            <a:r>
              <a:rPr kumimoji="1" lang="ja-JP" altLang="en-US" dirty="0"/>
              <a:t>年にリリース。アノテーションベースの</a:t>
            </a:r>
            <a:r>
              <a:rPr kumimoji="1" lang="en-US" altLang="ja-JP" dirty="0"/>
              <a:t>DI</a:t>
            </a:r>
            <a:r>
              <a:rPr kumimoji="1" lang="ja-JP" altLang="en-US" dirty="0"/>
              <a:t>を提供し、シンプルさと強力な機能で人気。</a:t>
            </a:r>
          </a:p>
          <a:p>
            <a:r>
              <a:rPr kumimoji="1" lang="en-US" altLang="ja-JP" dirty="0"/>
              <a:t>Unity (C#/.NET)</a:t>
            </a:r>
            <a:br>
              <a:rPr kumimoji="1" lang="en-US" altLang="ja-JP" dirty="0"/>
            </a:br>
            <a:r>
              <a:rPr kumimoji="1" lang="en-US" altLang="ja-JP" dirty="0"/>
              <a:t>2008</a:t>
            </a:r>
            <a:r>
              <a:rPr kumimoji="1" lang="ja-JP" altLang="en-US" dirty="0"/>
              <a:t>年にリリース。マイクロソフトが提供する</a:t>
            </a:r>
            <a:r>
              <a:rPr kumimoji="1" lang="en-US" altLang="ja-JP" dirty="0"/>
              <a:t>DI</a:t>
            </a:r>
            <a:r>
              <a:rPr kumimoji="1" lang="ja-JP" altLang="en-US" dirty="0"/>
              <a:t>コンテナで、</a:t>
            </a:r>
            <a:r>
              <a:rPr kumimoji="1" lang="en-US" altLang="ja-JP" dirty="0"/>
              <a:t>.NET</a:t>
            </a:r>
            <a:r>
              <a:rPr kumimoji="1" lang="ja-JP" altLang="en-US" dirty="0"/>
              <a:t>アプリケーションに広く利用されている。</a:t>
            </a:r>
          </a:p>
          <a:p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4AF961B1-BF38-EEA0-2E6B-D752ED87D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初期の代表的な</a:t>
            </a:r>
            <a:r>
              <a:rPr kumimoji="1" lang="en-US" altLang="ja-JP" dirty="0"/>
              <a:t>DI</a:t>
            </a:r>
            <a:r>
              <a:rPr kumimoji="1" lang="ja-JP" altLang="en-US" dirty="0"/>
              <a:t>コンテナー</a:t>
            </a:r>
          </a:p>
        </p:txBody>
      </p:sp>
    </p:spTree>
    <p:extLst>
      <p:ext uri="{BB962C8B-B14F-4D97-AF65-F5344CB8AC3E}">
        <p14:creationId xmlns:p14="http://schemas.microsoft.com/office/powerpoint/2010/main" val="3040158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DB052A5B-628D-3EDF-D063-AAF8B3828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2010</a:t>
            </a:r>
            <a:r>
              <a:rPr kumimoji="1" lang="ja-JP" altLang="en-US" dirty="0"/>
              <a:t>年～　</a:t>
            </a:r>
            <a:r>
              <a:rPr kumimoji="1" lang="en-US" altLang="ja-JP" dirty="0"/>
              <a:t>Angular (JavaScript/TypeScript)</a:t>
            </a:r>
            <a:r>
              <a:rPr kumimoji="1" lang="ja-JP" altLang="en-US" dirty="0"/>
              <a:t>　</a:t>
            </a:r>
            <a:br>
              <a:rPr kumimoji="1" lang="en-US" altLang="ja-JP" dirty="0"/>
            </a:br>
            <a:r>
              <a:rPr kumimoji="1" lang="en-US" altLang="ja-JP" dirty="0"/>
              <a:t>Google</a:t>
            </a:r>
            <a:r>
              <a:rPr kumimoji="1" lang="ja-JP" altLang="en-US" dirty="0"/>
              <a:t>が開発するフロントエンドフレームワーク。</a:t>
            </a:r>
            <a:br>
              <a:rPr kumimoji="1" lang="en-US" altLang="ja-JP" dirty="0"/>
            </a:br>
            <a:endParaRPr kumimoji="1" lang="ja-JP" altLang="en-US" sz="2800" dirty="0"/>
          </a:p>
          <a:p>
            <a:r>
              <a:rPr kumimoji="1" lang="en-US" altLang="ja-JP" dirty="0"/>
              <a:t>2017</a:t>
            </a:r>
            <a:r>
              <a:rPr kumimoji="1" lang="ja-JP" altLang="en-US" dirty="0"/>
              <a:t>年～　</a:t>
            </a:r>
            <a:r>
              <a:rPr kumimoji="1" lang="en-US" altLang="ja-JP" dirty="0"/>
              <a:t>NestJS (JavaScript/TypeScript)</a:t>
            </a:r>
            <a:br>
              <a:rPr kumimoji="1" lang="en-US" altLang="ja-JP" dirty="0"/>
            </a:br>
            <a:r>
              <a:rPr kumimoji="1" lang="en-US" altLang="ja-JP" dirty="0"/>
              <a:t>Kamil </a:t>
            </a:r>
            <a:r>
              <a:rPr kumimoji="1" lang="en-US" altLang="ja-JP" dirty="0" err="1"/>
              <a:t>Myśliwiec</a:t>
            </a:r>
            <a:r>
              <a:rPr kumimoji="1" lang="ja-JP" altLang="en-US" dirty="0"/>
              <a:t>が開発したサーバーサイドフレームワーク。</a:t>
            </a:r>
            <a:br>
              <a:rPr kumimoji="1" lang="en-US" altLang="ja-JP" dirty="0"/>
            </a:br>
            <a:endParaRPr kumimoji="1" lang="ja-JP" altLang="en-US" sz="2800" dirty="0"/>
          </a:p>
          <a:p>
            <a:r>
              <a:rPr kumimoji="1" lang="en-US" altLang="ja-JP" dirty="0"/>
              <a:t>2011</a:t>
            </a:r>
            <a:r>
              <a:rPr kumimoji="1" lang="ja-JP" altLang="en-US" dirty="0"/>
              <a:t>年～　</a:t>
            </a:r>
            <a:r>
              <a:rPr kumimoji="1" lang="en-US" altLang="ja-JP" dirty="0"/>
              <a:t>Laravel (PHP)</a:t>
            </a:r>
            <a:br>
              <a:rPr kumimoji="1" lang="en-US" altLang="ja-JP" dirty="0"/>
            </a:br>
            <a:r>
              <a:rPr kumimoji="1" lang="en-US" altLang="ja-JP" dirty="0"/>
              <a:t>PHP</a:t>
            </a:r>
            <a:r>
              <a:rPr kumimoji="1" lang="ja-JP" altLang="en-US" dirty="0"/>
              <a:t> </a:t>
            </a:r>
            <a:r>
              <a:rPr kumimoji="1" lang="en-US" altLang="ja-JP" dirty="0"/>
              <a:t>Web</a:t>
            </a:r>
            <a:r>
              <a:rPr kumimoji="1" lang="ja-JP" altLang="en-US" dirty="0"/>
              <a:t>アプリケーション フレームワーク</a:t>
            </a:r>
            <a:br>
              <a:rPr kumimoji="1" lang="en-US" altLang="ja-JP" dirty="0"/>
            </a:br>
            <a:endParaRPr kumimoji="1" lang="ja-JP" altLang="en-US" sz="2800" dirty="0"/>
          </a:p>
          <a:p>
            <a:r>
              <a:rPr kumimoji="1" lang="en-US" altLang="ja-JP" dirty="0"/>
              <a:t>2016</a:t>
            </a:r>
            <a:r>
              <a:rPr kumimoji="1" lang="ja-JP" altLang="en-US" dirty="0"/>
              <a:t>年～　</a:t>
            </a:r>
            <a:r>
              <a:rPr kumimoji="1" lang="en-US" altLang="ja-JP" dirty="0"/>
              <a:t>ASP.NET Core (C#/.NET)</a:t>
            </a:r>
            <a:br>
              <a:rPr kumimoji="1" lang="en-US" altLang="ja-JP" dirty="0"/>
            </a:br>
            <a:r>
              <a:rPr kumimoji="1" lang="ja-JP" altLang="en-US" dirty="0"/>
              <a:t>マイクロソフトが提供する</a:t>
            </a:r>
            <a:r>
              <a:rPr kumimoji="1" lang="en-US" altLang="ja-JP" dirty="0"/>
              <a:t>Web</a:t>
            </a:r>
            <a:r>
              <a:rPr kumimoji="1" lang="ja-JP" altLang="en-US" dirty="0"/>
              <a:t>アプリケーションフレームワーク</a:t>
            </a:r>
          </a:p>
          <a:p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E05914AF-ADCA-953D-A607-6DF84596C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近年の主要な</a:t>
            </a:r>
            <a:r>
              <a:rPr kumimoji="1" lang="en-US" altLang="ja-JP" dirty="0"/>
              <a:t>DI</a:t>
            </a:r>
            <a:r>
              <a:rPr kumimoji="1" lang="ja-JP" altLang="en-US" dirty="0"/>
              <a:t>採用フレームワーク</a:t>
            </a:r>
          </a:p>
        </p:txBody>
      </p:sp>
    </p:spTree>
    <p:extLst>
      <p:ext uri="{BB962C8B-B14F-4D97-AF65-F5344CB8AC3E}">
        <p14:creationId xmlns:p14="http://schemas.microsoft.com/office/powerpoint/2010/main" val="2794254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字幕 3">
            <a:extLst>
              <a:ext uri="{FF2B5EF4-FFF2-40B4-BE49-F238E27FC236}">
                <a16:creationId xmlns:a16="http://schemas.microsoft.com/office/drawing/2014/main" id="{18E34D7B-FDE0-705B-E4EF-8A748F8713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誰もが一度は思っただろうこと・・・</a:t>
            </a:r>
          </a:p>
        </p:txBody>
      </p:sp>
    </p:spTree>
    <p:extLst>
      <p:ext uri="{BB962C8B-B14F-4D97-AF65-F5344CB8AC3E}">
        <p14:creationId xmlns:p14="http://schemas.microsoft.com/office/powerpoint/2010/main" val="121141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7F878578-2ADE-4703-4CC0-547113855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疑問</a:t>
            </a:r>
          </a:p>
        </p:txBody>
      </p:sp>
      <p:sp>
        <p:nvSpPr>
          <p:cNvPr id="6" name="コンテンツ プレースホルダー 1">
            <a:extLst>
              <a:ext uri="{FF2B5EF4-FFF2-40B4-BE49-F238E27FC236}">
                <a16:creationId xmlns:a16="http://schemas.microsoft.com/office/drawing/2014/main" id="{5DBB9E4D-2660-58DD-24DC-F4DEB839996D}"/>
              </a:ext>
            </a:extLst>
          </p:cNvPr>
          <p:cNvSpPr txBox="1">
            <a:spLocks/>
          </p:cNvSpPr>
          <p:nvPr/>
        </p:nvSpPr>
        <p:spPr>
          <a:xfrm>
            <a:off x="1257300" y="4333944"/>
            <a:ext cx="16705843" cy="4352856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Wingdings" panose="05000000000000000000" pitchFamily="2" charset="2"/>
              <a:buChar char=""/>
              <a:defRPr sz="2700" kern="1200">
                <a:solidFill>
                  <a:schemeClr val="tx1"/>
                </a:solidFill>
                <a:latin typeface="Aller Light" panose="02000503000000020004" pitchFamily="2" charset="0"/>
                <a:ea typeface="A-OTF Shin Go Pro L" panose="020B0300000000000000" pitchFamily="34" charset="-128"/>
                <a:cs typeface="+mn-cs"/>
              </a:defRPr>
            </a:lvl1pPr>
            <a:lvl2pPr marL="6858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"/>
              <a:defRPr sz="2400" kern="1200">
                <a:solidFill>
                  <a:schemeClr val="tx1"/>
                </a:solidFill>
                <a:latin typeface="Aller Light" panose="02000503000000020004" pitchFamily="2" charset="0"/>
                <a:ea typeface="A-OTF Shin Go Pro L" panose="020B0300000000000000" pitchFamily="34" charset="-128"/>
                <a:cs typeface="+mn-cs"/>
              </a:defRPr>
            </a:lvl2pPr>
            <a:lvl3pPr marL="1097280" indent="-342900" algn="l" defTabSz="1371600" rtl="0" eaLnBrk="1" latinLnBrk="0" hangingPunct="1">
              <a:lnSpc>
                <a:spcPct val="90000"/>
              </a:lnSpc>
              <a:spcBef>
                <a:spcPts val="900"/>
              </a:spcBef>
              <a:buFont typeface="Wingdings" panose="05000000000000000000" pitchFamily="2" charset="2"/>
              <a:buChar char=""/>
              <a:defRPr sz="2400" kern="1200">
                <a:solidFill>
                  <a:schemeClr val="tx1"/>
                </a:solidFill>
                <a:latin typeface="Aller Light" panose="02000503000000020004" pitchFamily="2" charset="0"/>
                <a:ea typeface="A-OTF Shin Go Pro L" panose="020B0300000000000000" pitchFamily="34" charset="-128"/>
                <a:cs typeface="+mn-cs"/>
              </a:defRPr>
            </a:lvl3pPr>
            <a:lvl4pPr marL="1508760" indent="-342900" algn="l" defTabSz="1371600" rtl="0" eaLnBrk="1" latinLnBrk="0" hangingPunct="1">
              <a:lnSpc>
                <a:spcPct val="90000"/>
              </a:lnSpc>
              <a:spcBef>
                <a:spcPts val="900"/>
              </a:spcBef>
              <a:buFont typeface="Wingdings" panose="05000000000000000000" pitchFamily="2" charset="2"/>
              <a:buChar char=""/>
              <a:defRPr sz="2100" kern="1200">
                <a:solidFill>
                  <a:schemeClr val="tx1"/>
                </a:solidFill>
                <a:latin typeface="Aller Light" panose="02000503000000020004" pitchFamily="2" charset="0"/>
                <a:ea typeface="A-OTF Shin Go Pro L" panose="020B0300000000000000" pitchFamily="34" charset="-128"/>
                <a:cs typeface="+mn-cs"/>
              </a:defRPr>
            </a:lvl4pPr>
            <a:lvl5pPr marL="1920240" indent="-342900" algn="l" defTabSz="1371600" rtl="0" eaLnBrk="1" latinLnBrk="0" hangingPunct="1">
              <a:lnSpc>
                <a:spcPct val="90000"/>
              </a:lnSpc>
              <a:spcBef>
                <a:spcPts val="900"/>
              </a:spcBef>
              <a:buFont typeface="Wingdings" panose="05000000000000000000" pitchFamily="2" charset="2"/>
              <a:buChar char=""/>
              <a:defRPr sz="2100" kern="1200">
                <a:solidFill>
                  <a:schemeClr val="tx1"/>
                </a:solidFill>
                <a:latin typeface="Aller Light" panose="02000503000000020004" pitchFamily="2" charset="0"/>
                <a:ea typeface="A-OTF Shin Go Pro L" panose="020B0300000000000000" pitchFamily="34" charset="-128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ja-JP" sz="8000" dirty="0">
                <a:solidFill>
                  <a:srgbClr val="C00000"/>
                </a:solidFill>
                <a:latin typeface="+mj-lt"/>
              </a:rPr>
              <a:t>DI</a:t>
            </a:r>
            <a:r>
              <a:rPr kumimoji="1" lang="ja-JP" altLang="en-US" sz="8000" dirty="0">
                <a:solidFill>
                  <a:srgbClr val="C00000"/>
                </a:solidFill>
                <a:latin typeface="+mj-lt"/>
              </a:rPr>
              <a:t>って分かりにくくない？</a:t>
            </a:r>
            <a:endParaRPr kumimoji="1" lang="en-US" altLang="ja-JP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22012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B30EC4D6-68EB-E183-BE43-5DB13186D5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なぜなのか？</a:t>
            </a:r>
          </a:p>
        </p:txBody>
      </p:sp>
    </p:spTree>
    <p:extLst>
      <p:ext uri="{BB962C8B-B14F-4D97-AF65-F5344CB8AC3E}">
        <p14:creationId xmlns:p14="http://schemas.microsoft.com/office/powerpoint/2010/main" val="2154367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Why Dependency Injection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Overview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1555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C26210D1-0F9B-63D8-ECF3-C8EB13C5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893" y="1540042"/>
            <a:ext cx="16691827" cy="7726196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sz="4800" dirty="0"/>
              <a:t>「なぜ</a:t>
            </a:r>
            <a:r>
              <a:rPr kumimoji="1" lang="en-US" altLang="ja-JP" sz="4800" dirty="0"/>
              <a:t>Dependency Injection</a:t>
            </a:r>
            <a:r>
              <a:rPr kumimoji="1" lang="ja-JP" altLang="en-US" sz="4800" dirty="0"/>
              <a:t>を利用するのか？」を理解する</a:t>
            </a:r>
            <a:endParaRPr kumimoji="1" lang="en-US" altLang="ja-JP" sz="4800" dirty="0"/>
          </a:p>
          <a:p>
            <a:pPr marL="0" indent="0">
              <a:buNone/>
            </a:pPr>
            <a:br>
              <a:rPr kumimoji="1" lang="en-US" altLang="ja-JP" sz="3600" dirty="0"/>
            </a:br>
            <a:r>
              <a:rPr kumimoji="1" lang="ja-JP" altLang="en-US" sz="3200" dirty="0"/>
              <a:t>　実際のコードを見ながら、下記を解説していきます。</a:t>
            </a:r>
            <a:endParaRPr kumimoji="1" lang="en-US" altLang="ja-JP" sz="3200" dirty="0"/>
          </a:p>
          <a:p>
            <a:pPr lvl="1"/>
            <a:r>
              <a:rPr kumimoji="1" lang="en-US" altLang="ja-JP" sz="3200" dirty="0"/>
              <a:t>DI</a:t>
            </a:r>
            <a:r>
              <a:rPr kumimoji="1" lang="ja-JP" altLang="en-US" sz="3200" dirty="0"/>
              <a:t>の解決する問題を再確認する（関心の分離と疎結合）</a:t>
            </a:r>
            <a:endParaRPr kumimoji="1" lang="en-US" altLang="ja-JP" sz="3200" dirty="0"/>
          </a:p>
          <a:p>
            <a:pPr lvl="1"/>
            <a:r>
              <a:rPr kumimoji="1" lang="en-US" altLang="ja-JP" sz="3200" dirty="0"/>
              <a:t>DI</a:t>
            </a:r>
            <a:r>
              <a:rPr kumimoji="1" lang="ja-JP" altLang="en-US" sz="3200" dirty="0"/>
              <a:t>以外の解決手段を紹介</a:t>
            </a:r>
            <a:endParaRPr kumimoji="1" lang="en-US" altLang="ja-JP" sz="3200" dirty="0"/>
          </a:p>
          <a:p>
            <a:pPr lvl="1"/>
            <a:r>
              <a:rPr kumimoji="1" lang="ja-JP" altLang="en-US" sz="3200" dirty="0"/>
              <a:t>なぜ</a:t>
            </a:r>
            <a:r>
              <a:rPr kumimoji="1" lang="en-US" altLang="ja-JP" sz="3200" dirty="0"/>
              <a:t>DI</a:t>
            </a:r>
            <a:r>
              <a:rPr kumimoji="1" lang="ja-JP" altLang="en-US" sz="3200" dirty="0"/>
              <a:t>が選ばれるのか？</a:t>
            </a:r>
            <a:endParaRPr kumimoji="1" lang="en-US" altLang="ja-JP" sz="3200" dirty="0"/>
          </a:p>
          <a:p>
            <a:pPr marL="0" indent="0">
              <a:buNone/>
            </a:pPr>
            <a:endParaRPr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2F92CF68-084C-D50E-9E7A-DAA28E476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Overview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08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Why Dependency Injection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さあコードを見てみよう！</a:t>
            </a:r>
          </a:p>
        </p:txBody>
      </p:sp>
    </p:spTree>
    <p:extLst>
      <p:ext uri="{BB962C8B-B14F-4D97-AF65-F5344CB8AC3E}">
        <p14:creationId xmlns:p14="http://schemas.microsoft.com/office/powerpoint/2010/main" val="489033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字幕 3">
            <a:extLst>
              <a:ext uri="{FF2B5EF4-FFF2-40B4-BE49-F238E27FC236}">
                <a16:creationId xmlns:a16="http://schemas.microsoft.com/office/drawing/2014/main" id="{B5F3D45F-8EF2-735A-E54A-905C92B666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の、まえに！</a:t>
            </a:r>
          </a:p>
        </p:txBody>
      </p:sp>
    </p:spTree>
    <p:extLst>
      <p:ext uri="{BB962C8B-B14F-4D97-AF65-F5344CB8AC3E}">
        <p14:creationId xmlns:p14="http://schemas.microsoft.com/office/powerpoint/2010/main" val="3059960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C87ADCCD-FC39-425F-9863-2ADA753F56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Why Dependency Injection</a:t>
            </a:r>
            <a:endParaRPr kumimoji="1" lang="ja-JP" altLang="en-US" dirty="0"/>
          </a:p>
        </p:txBody>
      </p:sp>
      <p:sp>
        <p:nvSpPr>
          <p:cNvPr id="6" name="字幕 5">
            <a:extLst>
              <a:ext uri="{FF2B5EF4-FFF2-40B4-BE49-F238E27FC236}">
                <a16:creationId xmlns:a16="http://schemas.microsoft.com/office/drawing/2014/main" id="{F2B18021-8AA2-47AC-B68F-627FFB2E69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/>
              <a:t>Goals of this session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3862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B19F6393-5FA2-B2B7-B56B-87CD90195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Application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Overview</a:t>
            </a:r>
            <a:endParaRPr lang="ja-JP" altLang="en-US" dirty="0"/>
          </a:p>
        </p:txBody>
      </p:sp>
      <p:sp>
        <p:nvSpPr>
          <p:cNvPr id="6" name="テキスト プレースホルダー 2">
            <a:extLst>
              <a:ext uri="{FF2B5EF4-FFF2-40B4-BE49-F238E27FC236}">
                <a16:creationId xmlns:a16="http://schemas.microsoft.com/office/drawing/2014/main" id="{DCD9FFA6-9C8C-E479-95D1-0CA843881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047" y="2426488"/>
            <a:ext cx="8923852" cy="4365754"/>
          </a:xfrm>
        </p:spPr>
        <p:txBody>
          <a:bodyPr bIns="46800" numCol="1" spcCol="0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3600" dirty="0"/>
              <a:t>位置情報から周辺の店舗を検索する「コンソールアプリケーション」</a:t>
            </a:r>
            <a:endParaRPr kumimoji="1" lang="en-US" altLang="ja-JP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3600" dirty="0"/>
              <a:t>「リクルート</a:t>
            </a:r>
            <a:r>
              <a:rPr kumimoji="1" lang="en-US" altLang="ja-JP" sz="3600" dirty="0"/>
              <a:t>Web</a:t>
            </a:r>
            <a:r>
              <a:rPr kumimoji="1" lang="ja-JP" altLang="en-US" sz="3600" dirty="0"/>
              <a:t>サービス」の</a:t>
            </a:r>
            <a:br>
              <a:rPr kumimoji="1" lang="en-US" altLang="ja-JP" sz="3600" dirty="0"/>
            </a:br>
            <a:r>
              <a:rPr kumimoji="1" lang="ja-JP" altLang="en-US" sz="3600" dirty="0"/>
              <a:t>「グルメサーチ</a:t>
            </a:r>
            <a:r>
              <a:rPr kumimoji="1" lang="en-US" altLang="ja-JP" sz="3600" dirty="0"/>
              <a:t>API</a:t>
            </a:r>
            <a:r>
              <a:rPr kumimoji="1" lang="ja-JP" altLang="en-US" sz="3600" dirty="0"/>
              <a:t>」を利用させていただく</a:t>
            </a:r>
            <a:br>
              <a:rPr kumimoji="1" lang="en-US" altLang="ja-JP" sz="3600" dirty="0"/>
            </a:br>
            <a:r>
              <a:rPr kumimoji="1" lang="ja-JP" altLang="en-US" sz="3600" dirty="0"/>
              <a:t>（いつもお世話になっております。）</a:t>
            </a:r>
            <a:endParaRPr kumimoji="1" lang="en-US" altLang="ja-JP" sz="3600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130215B-5FFF-12A1-ACC0-8A8EFF46B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5263" y="2439549"/>
            <a:ext cx="8442589" cy="5511805"/>
          </a:xfrm>
          <a:prstGeom prst="rect">
            <a:avLst/>
          </a:prstGeom>
        </p:spPr>
      </p:pic>
      <p:sp>
        <p:nvSpPr>
          <p:cNvPr id="9" name="テキスト プレースホルダー 4">
            <a:extLst>
              <a:ext uri="{FF2B5EF4-FFF2-40B4-BE49-F238E27FC236}">
                <a16:creationId xmlns:a16="http://schemas.microsoft.com/office/drawing/2014/main" id="{2897D2F9-0408-1B2C-B068-D5A7216C2C22}"/>
              </a:ext>
            </a:extLst>
          </p:cNvPr>
          <p:cNvSpPr txBox="1">
            <a:spLocks/>
          </p:cNvSpPr>
          <p:nvPr/>
        </p:nvSpPr>
        <p:spPr>
          <a:xfrm>
            <a:off x="7458101" y="8389249"/>
            <a:ext cx="10609751" cy="1083597"/>
          </a:xfrm>
          <a:prstGeom prst="rect">
            <a:avLst/>
          </a:prstGeom>
        </p:spPr>
        <p:txBody>
          <a:bodyPr tIns="46800" anchor="t"/>
          <a:lstStyle>
            <a:lvl1pPr marL="0" indent="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Wingdings" panose="05000000000000000000" pitchFamily="2" charset="2"/>
              <a:buNone/>
              <a:defRPr sz="3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defRPr>
            </a:lvl1pPr>
            <a:lvl2pPr marL="6858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"/>
              <a:defRPr sz="2400" kern="1200">
                <a:solidFill>
                  <a:schemeClr val="tx1"/>
                </a:solidFill>
                <a:latin typeface="Bebas Neue Bold" panose="020B0606020202050201" pitchFamily="34" charset="0"/>
                <a:ea typeface="A-OTF Shin Go Pro L" panose="020B0300000000000000" pitchFamily="34" charset="-128"/>
                <a:cs typeface="+mn-cs"/>
              </a:defRPr>
            </a:lvl2pPr>
            <a:lvl3pPr marL="1097280" indent="-342900" algn="l" defTabSz="1371600" rtl="0" eaLnBrk="1" latinLnBrk="0" hangingPunct="1">
              <a:lnSpc>
                <a:spcPct val="90000"/>
              </a:lnSpc>
              <a:spcBef>
                <a:spcPts val="900"/>
              </a:spcBef>
              <a:buFont typeface="Wingdings" panose="05000000000000000000" pitchFamily="2" charset="2"/>
              <a:buChar char=""/>
              <a:defRPr sz="2400" kern="1200">
                <a:solidFill>
                  <a:schemeClr val="tx1"/>
                </a:solidFill>
                <a:latin typeface="Bebas Neue Bold" panose="020B0606020202050201" pitchFamily="34" charset="0"/>
                <a:ea typeface="A-OTF Shin Go Pro L" panose="020B0300000000000000" pitchFamily="34" charset="-128"/>
                <a:cs typeface="+mn-cs"/>
              </a:defRPr>
            </a:lvl3pPr>
            <a:lvl4pPr marL="1508760" indent="-342900" algn="l" defTabSz="1371600" rtl="0" eaLnBrk="1" latinLnBrk="0" hangingPunct="1">
              <a:lnSpc>
                <a:spcPct val="90000"/>
              </a:lnSpc>
              <a:spcBef>
                <a:spcPts val="900"/>
              </a:spcBef>
              <a:buFont typeface="Wingdings" panose="05000000000000000000" pitchFamily="2" charset="2"/>
              <a:buChar char=""/>
              <a:defRPr sz="2100" kern="1200">
                <a:solidFill>
                  <a:schemeClr val="tx1"/>
                </a:solidFill>
                <a:latin typeface="Bebas Neue Bold" panose="020B0606020202050201" pitchFamily="34" charset="0"/>
                <a:ea typeface="A-OTF Shin Go Pro L" panose="020B0300000000000000" pitchFamily="34" charset="-128"/>
                <a:cs typeface="+mn-cs"/>
              </a:defRPr>
            </a:lvl4pPr>
            <a:lvl5pPr marL="1920240" indent="-342900" algn="l" defTabSz="1371600" rtl="0" eaLnBrk="1" latinLnBrk="0" hangingPunct="1">
              <a:lnSpc>
                <a:spcPct val="90000"/>
              </a:lnSpc>
              <a:spcBef>
                <a:spcPts val="900"/>
              </a:spcBef>
              <a:buFont typeface="Wingdings" panose="05000000000000000000" pitchFamily="2" charset="2"/>
              <a:buChar char=""/>
              <a:defRPr sz="2100" kern="1200">
                <a:solidFill>
                  <a:schemeClr val="tx1"/>
                </a:solidFill>
                <a:latin typeface="Bebas Neue Bold" panose="020B0606020202050201" pitchFamily="34" charset="0"/>
                <a:ea typeface="A-OTF Shin Go Pro L" panose="020B0300000000000000" pitchFamily="34" charset="-128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800" dirty="0"/>
              <a:t>※</a:t>
            </a:r>
            <a:r>
              <a:rPr lang="ja-JP" altLang="en-US" sz="2800" dirty="0"/>
              <a:t>「ホットペッパー」は株式会社リクルート様の登録商標です。</a:t>
            </a:r>
            <a:endParaRPr lang="en-US" altLang="ja-JP" sz="2800" dirty="0"/>
          </a:p>
          <a:p>
            <a:r>
              <a:rPr lang="en-US" altLang="ja-JP" sz="2800" dirty="0"/>
              <a:t>※</a:t>
            </a:r>
            <a:r>
              <a:rPr lang="ja-JP" altLang="en-US" sz="2800" dirty="0"/>
              <a:t>「</a:t>
            </a:r>
            <a:r>
              <a:rPr lang="en-US" altLang="ja-JP" sz="2800" dirty="0"/>
              <a:t>HatPepper</a:t>
            </a:r>
            <a:r>
              <a:rPr lang="ja-JP" altLang="en-US" sz="2800" dirty="0"/>
              <a:t>」は登録商標ではありません。安心。</a:t>
            </a:r>
            <a:endParaRPr kumimoji="1" lang="ja-JP" altLang="en-US" sz="2800" dirty="0"/>
          </a:p>
        </p:txBody>
      </p:sp>
      <p:sp>
        <p:nvSpPr>
          <p:cNvPr id="10" name="テキスト プレースホルダー 2">
            <a:extLst>
              <a:ext uri="{FF2B5EF4-FFF2-40B4-BE49-F238E27FC236}">
                <a16:creationId xmlns:a16="http://schemas.microsoft.com/office/drawing/2014/main" id="{9C126C68-DEDF-B499-8F24-8B841E18B039}"/>
              </a:ext>
            </a:extLst>
          </p:cNvPr>
          <p:cNvSpPr txBox="1">
            <a:spLocks/>
          </p:cNvSpPr>
          <p:nvPr/>
        </p:nvSpPr>
        <p:spPr>
          <a:xfrm>
            <a:off x="900512" y="1355952"/>
            <a:ext cx="15773400" cy="1083597"/>
          </a:xfrm>
          <a:prstGeom prst="rect">
            <a:avLst/>
          </a:prstGeom>
        </p:spPr>
        <p:txBody>
          <a:bodyPr bIns="46800" numCol="1" spcCol="0"/>
          <a:lstStyle>
            <a:lvl1pPr marL="742950" indent="-742950" algn="l" defTabSz="1371600" rtl="0" eaLnBrk="1" latinLnBrk="0" hangingPunct="1">
              <a:lnSpc>
                <a:spcPct val="110000"/>
              </a:lnSpc>
              <a:spcBef>
                <a:spcPts val="1500"/>
              </a:spcBef>
              <a:buFont typeface="+mj-lt"/>
              <a:buAutoNum type="arabicPeriod"/>
              <a:defRPr sz="4000" kern="1200">
                <a:solidFill>
                  <a:schemeClr val="tx1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defRPr>
            </a:lvl1pPr>
            <a:lvl2pPr marL="1489075" indent="-733425" algn="l" defTabSz="1371600" rtl="0" eaLnBrk="1" latinLnBrk="0" hangingPunct="1">
              <a:lnSpc>
                <a:spcPct val="110000"/>
              </a:lnSpc>
              <a:spcBef>
                <a:spcPts val="750"/>
              </a:spcBef>
              <a:buFont typeface="+mj-lt"/>
              <a:buAutoNum type="arabicPeriod"/>
              <a:tabLst/>
              <a:defRPr sz="4000" kern="1200">
                <a:solidFill>
                  <a:schemeClr val="tx1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defRPr>
            </a:lvl2pPr>
            <a:lvl3pPr marL="2368550" indent="-806450" algn="l" defTabSz="1371600" rtl="0" eaLnBrk="1" latinLnBrk="0" hangingPunct="1">
              <a:lnSpc>
                <a:spcPct val="110000"/>
              </a:lnSpc>
              <a:spcBef>
                <a:spcPts val="900"/>
              </a:spcBef>
              <a:buFont typeface="+mj-lt"/>
              <a:buAutoNum type="arabicPeriod"/>
              <a:tabLst/>
              <a:defRPr sz="4000" kern="1200">
                <a:solidFill>
                  <a:schemeClr val="tx1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defRPr>
            </a:lvl3pPr>
            <a:lvl4pPr marL="3027363" indent="-757238" algn="l" defTabSz="1371600" rtl="0" eaLnBrk="1" latinLnBrk="0" hangingPunct="1">
              <a:lnSpc>
                <a:spcPct val="110000"/>
              </a:lnSpc>
              <a:spcBef>
                <a:spcPts val="900"/>
              </a:spcBef>
              <a:buFont typeface="+mj-lt"/>
              <a:buAutoNum type="arabicPeriod"/>
              <a:tabLst>
                <a:tab pos="2660650" algn="l"/>
              </a:tabLst>
              <a:defRPr sz="3600" kern="1200">
                <a:solidFill>
                  <a:schemeClr val="tx1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defRPr>
            </a:lvl4pPr>
            <a:lvl5pPr marL="3833813" indent="-903288" algn="l" defTabSz="1371600" rtl="0" eaLnBrk="1" latinLnBrk="0" hangingPunct="1">
              <a:lnSpc>
                <a:spcPct val="110000"/>
              </a:lnSpc>
              <a:spcBef>
                <a:spcPts val="900"/>
              </a:spcBef>
              <a:buFont typeface="+mj-lt"/>
              <a:buAutoNum type="arabicPeriod"/>
              <a:tabLst/>
              <a:defRPr sz="3600" kern="1200">
                <a:solidFill>
                  <a:schemeClr val="tx1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ja-JP" altLang="en-US" sz="5400" dirty="0"/>
              <a:t>アプリケーション「</a:t>
            </a:r>
            <a:r>
              <a:rPr kumimoji="1" lang="en-US" altLang="ja-JP" sz="5400" dirty="0"/>
              <a:t>HatPepper</a:t>
            </a:r>
            <a:r>
              <a:rPr kumimoji="1" lang="ja-JP" altLang="en-US" sz="5400" dirty="0"/>
              <a:t>」</a:t>
            </a:r>
            <a:r>
              <a:rPr kumimoji="1" lang="en-US" altLang="ja-JP" sz="5400" baseline="30000" dirty="0"/>
              <a:t>※</a:t>
            </a:r>
            <a:endParaRPr kumimoji="1" lang="en-US" altLang="ja-JP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762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0D6694-4BAD-4BE7-89AA-BF6938E16B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Why Dependency Injection</a:t>
            </a:r>
            <a:endParaRPr kumimoji="1" lang="ja-JP" altLang="en-US" dirty="0"/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882F668A-4E5A-421E-A0DE-6136C1CBAA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Architecture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89575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4CFB5C24-54C2-E952-C2AE-6ACFEF6FF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343" y="1364968"/>
            <a:ext cx="11250199" cy="8099071"/>
          </a:xfrm>
          <a:prstGeom prst="rect">
            <a:avLst/>
          </a:prstGeom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3010304D-A377-43B7-92EB-F314BB8AA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コンポーネント図</a:t>
            </a:r>
          </a:p>
        </p:txBody>
      </p:sp>
    </p:spTree>
    <p:extLst>
      <p:ext uri="{BB962C8B-B14F-4D97-AF65-F5344CB8AC3E}">
        <p14:creationId xmlns:p14="http://schemas.microsoft.com/office/powerpoint/2010/main" val="16657368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235EEC0-E0D8-42E7-A865-313EB39DC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クラス図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DAEBE4A-8F2F-F948-8882-056FBF43E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4144" y="1431007"/>
            <a:ext cx="11599712" cy="8196308"/>
          </a:xfrm>
          <a:prstGeom prst="rect">
            <a:avLst/>
          </a:prstGeom>
        </p:spPr>
      </p:pic>
      <p:sp>
        <p:nvSpPr>
          <p:cNvPr id="7" name="円: 塗りつぶしなし 6">
            <a:extLst>
              <a:ext uri="{FF2B5EF4-FFF2-40B4-BE49-F238E27FC236}">
                <a16:creationId xmlns:a16="http://schemas.microsoft.com/office/drawing/2014/main" id="{930D986D-3BDD-AE38-7C71-F9C9883E89BC}"/>
              </a:ext>
            </a:extLst>
          </p:cNvPr>
          <p:cNvSpPr/>
          <p:nvPr/>
        </p:nvSpPr>
        <p:spPr>
          <a:xfrm>
            <a:off x="8506968" y="5759196"/>
            <a:ext cx="2221992" cy="1556004"/>
          </a:xfrm>
          <a:prstGeom prst="donut">
            <a:avLst>
              <a:gd name="adj" fmla="val 534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1403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図 18">
            <a:extLst>
              <a:ext uri="{FF2B5EF4-FFF2-40B4-BE49-F238E27FC236}">
                <a16:creationId xmlns:a16="http://schemas.microsoft.com/office/drawing/2014/main" id="{6921A762-5394-6758-5907-393B5FA31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810" y="1325712"/>
            <a:ext cx="11660377" cy="8394360"/>
          </a:xfrm>
          <a:prstGeom prst="rect">
            <a:avLst/>
          </a:prstGeom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id="{A597E07A-BF6A-2F7C-A43B-783FFD456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コンポーネント図</a:t>
            </a:r>
          </a:p>
        </p:txBody>
      </p:sp>
    </p:spTree>
    <p:extLst>
      <p:ext uri="{BB962C8B-B14F-4D97-AF65-F5344CB8AC3E}">
        <p14:creationId xmlns:p14="http://schemas.microsoft.com/office/powerpoint/2010/main" val="3631675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235EEC0-E0D8-42E7-A865-313EB39DC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クラス図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DAEBE4A-8F2F-F948-8882-056FBF43E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4144" y="1431007"/>
            <a:ext cx="11599712" cy="8196308"/>
          </a:xfrm>
          <a:prstGeom prst="rect">
            <a:avLst/>
          </a:prstGeom>
        </p:spPr>
      </p:pic>
      <p:sp>
        <p:nvSpPr>
          <p:cNvPr id="7" name="円: 塗りつぶしなし 6">
            <a:extLst>
              <a:ext uri="{FF2B5EF4-FFF2-40B4-BE49-F238E27FC236}">
                <a16:creationId xmlns:a16="http://schemas.microsoft.com/office/drawing/2014/main" id="{930D986D-3BDD-AE38-7C71-F9C9883E89BC}"/>
              </a:ext>
            </a:extLst>
          </p:cNvPr>
          <p:cNvSpPr/>
          <p:nvPr/>
        </p:nvSpPr>
        <p:spPr>
          <a:xfrm>
            <a:off x="8506968" y="5759196"/>
            <a:ext cx="2221992" cy="1556004"/>
          </a:xfrm>
          <a:prstGeom prst="donut">
            <a:avLst>
              <a:gd name="adj" fmla="val 534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62865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E475F3E9-FF87-5641-AAF0-AB01B214A1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関心が分離できていない</a:t>
            </a:r>
          </a:p>
        </p:txBody>
      </p:sp>
    </p:spTree>
    <p:extLst>
      <p:ext uri="{BB962C8B-B14F-4D97-AF65-F5344CB8AC3E}">
        <p14:creationId xmlns:p14="http://schemas.microsoft.com/office/powerpoint/2010/main" val="11606399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図 25">
            <a:extLst>
              <a:ext uri="{FF2B5EF4-FFF2-40B4-BE49-F238E27FC236}">
                <a16:creationId xmlns:a16="http://schemas.microsoft.com/office/drawing/2014/main" id="{64E8586A-70B9-BA89-E194-182BD693A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7362" y="1326584"/>
            <a:ext cx="11899683" cy="8408267"/>
          </a:xfrm>
          <a:prstGeom prst="rect">
            <a:avLst/>
          </a:prstGeom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35EEC0-E0D8-42E7-A865-313EB39DC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クラス図</a:t>
            </a:r>
          </a:p>
        </p:txBody>
      </p:sp>
      <p:sp>
        <p:nvSpPr>
          <p:cNvPr id="20" name="円: 塗りつぶしなし 19">
            <a:extLst>
              <a:ext uri="{FF2B5EF4-FFF2-40B4-BE49-F238E27FC236}">
                <a16:creationId xmlns:a16="http://schemas.microsoft.com/office/drawing/2014/main" id="{84D603DC-6B16-4565-6200-157C0C745B7A}"/>
              </a:ext>
            </a:extLst>
          </p:cNvPr>
          <p:cNvSpPr/>
          <p:nvPr/>
        </p:nvSpPr>
        <p:spPr>
          <a:xfrm>
            <a:off x="11932920" y="5143500"/>
            <a:ext cx="2596896" cy="1897380"/>
          </a:xfrm>
          <a:prstGeom prst="donut">
            <a:avLst>
              <a:gd name="adj" fmla="val 534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306323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BD4EA10C-4991-874E-1DC9-76FF31AD6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7362" y="1326584"/>
            <a:ext cx="11899683" cy="8408267"/>
          </a:xfrm>
          <a:prstGeom prst="rect">
            <a:avLst/>
          </a:prstGeom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35EEC0-E0D8-42E7-A865-313EB39DC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クラス図</a:t>
            </a:r>
          </a:p>
        </p:txBody>
      </p:sp>
      <p:sp>
        <p:nvSpPr>
          <p:cNvPr id="2" name="乗算記号 1">
            <a:extLst>
              <a:ext uri="{FF2B5EF4-FFF2-40B4-BE49-F238E27FC236}">
                <a16:creationId xmlns:a16="http://schemas.microsoft.com/office/drawing/2014/main" id="{3823DD63-03A3-0B15-59D8-091D9D283C6E}"/>
              </a:ext>
            </a:extLst>
          </p:cNvPr>
          <p:cNvSpPr/>
          <p:nvPr/>
        </p:nvSpPr>
        <p:spPr>
          <a:xfrm>
            <a:off x="7699250" y="4925836"/>
            <a:ext cx="896112" cy="914400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3" name="乗算記号 2">
            <a:extLst>
              <a:ext uri="{FF2B5EF4-FFF2-40B4-BE49-F238E27FC236}">
                <a16:creationId xmlns:a16="http://schemas.microsoft.com/office/drawing/2014/main" id="{056D24E6-5807-8C59-A3D7-F1CFF91C94D5}"/>
              </a:ext>
            </a:extLst>
          </p:cNvPr>
          <p:cNvSpPr/>
          <p:nvPr/>
        </p:nvSpPr>
        <p:spPr>
          <a:xfrm>
            <a:off x="9518903" y="4468636"/>
            <a:ext cx="896112" cy="914400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5" name="乗算記号 4">
            <a:extLst>
              <a:ext uri="{FF2B5EF4-FFF2-40B4-BE49-F238E27FC236}">
                <a16:creationId xmlns:a16="http://schemas.microsoft.com/office/drawing/2014/main" id="{DBB7F76A-28B7-8CC6-00F3-CCBDB14A220D}"/>
              </a:ext>
            </a:extLst>
          </p:cNvPr>
          <p:cNvSpPr/>
          <p:nvPr/>
        </p:nvSpPr>
        <p:spPr>
          <a:xfrm>
            <a:off x="7699250" y="5618050"/>
            <a:ext cx="896112" cy="914400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392945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図 18">
            <a:extLst>
              <a:ext uri="{FF2B5EF4-FFF2-40B4-BE49-F238E27FC236}">
                <a16:creationId xmlns:a16="http://schemas.microsoft.com/office/drawing/2014/main" id="{F97D2E4A-F298-0C0D-3B15-4619C7C17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479" y="1326584"/>
            <a:ext cx="12017026" cy="8491181"/>
          </a:xfrm>
          <a:prstGeom prst="rect">
            <a:avLst/>
          </a:prstGeom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35EEC0-E0D8-42E7-A865-313EB39DC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クラス図</a:t>
            </a:r>
          </a:p>
        </p:txBody>
      </p:sp>
      <p:sp>
        <p:nvSpPr>
          <p:cNvPr id="8" name="円: 塗りつぶしなし 7">
            <a:extLst>
              <a:ext uri="{FF2B5EF4-FFF2-40B4-BE49-F238E27FC236}">
                <a16:creationId xmlns:a16="http://schemas.microsoft.com/office/drawing/2014/main" id="{22C1F3FA-7904-8827-8587-4329FC5C8348}"/>
              </a:ext>
            </a:extLst>
          </p:cNvPr>
          <p:cNvSpPr/>
          <p:nvPr/>
        </p:nvSpPr>
        <p:spPr>
          <a:xfrm>
            <a:off x="10378440" y="4658868"/>
            <a:ext cx="768096" cy="749808"/>
          </a:xfrm>
          <a:prstGeom prst="donu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9" name="円: 塗りつぶしなし 8">
            <a:extLst>
              <a:ext uri="{FF2B5EF4-FFF2-40B4-BE49-F238E27FC236}">
                <a16:creationId xmlns:a16="http://schemas.microsoft.com/office/drawing/2014/main" id="{C965BDB9-CD5D-E279-478D-8AF5836BC67A}"/>
              </a:ext>
            </a:extLst>
          </p:cNvPr>
          <p:cNvSpPr/>
          <p:nvPr/>
        </p:nvSpPr>
        <p:spPr>
          <a:xfrm>
            <a:off x="9537192" y="5143500"/>
            <a:ext cx="768096" cy="749808"/>
          </a:xfrm>
          <a:prstGeom prst="donu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10" name="円: 塗りつぶしなし 9">
            <a:extLst>
              <a:ext uri="{FF2B5EF4-FFF2-40B4-BE49-F238E27FC236}">
                <a16:creationId xmlns:a16="http://schemas.microsoft.com/office/drawing/2014/main" id="{D5C8D60B-BBE5-1C2C-241A-117191BF77C4}"/>
              </a:ext>
            </a:extLst>
          </p:cNvPr>
          <p:cNvSpPr/>
          <p:nvPr/>
        </p:nvSpPr>
        <p:spPr>
          <a:xfrm>
            <a:off x="11457441" y="4018788"/>
            <a:ext cx="768096" cy="749808"/>
          </a:xfrm>
          <a:prstGeom prst="donu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17" name="円: 塗りつぶしなし 16">
            <a:extLst>
              <a:ext uri="{FF2B5EF4-FFF2-40B4-BE49-F238E27FC236}">
                <a16:creationId xmlns:a16="http://schemas.microsoft.com/office/drawing/2014/main" id="{AD988855-53AB-15B6-4CAC-5F662BF5256D}"/>
              </a:ext>
            </a:extLst>
          </p:cNvPr>
          <p:cNvSpPr/>
          <p:nvPr/>
        </p:nvSpPr>
        <p:spPr>
          <a:xfrm>
            <a:off x="11329425" y="6256485"/>
            <a:ext cx="768096" cy="749808"/>
          </a:xfrm>
          <a:prstGeom prst="donu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67722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04C4484E-C868-4559-A4E6-D8CC7DF60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Goals of this session</a:t>
            </a:r>
            <a:endParaRPr kumimoji="1"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D4982FC-7491-4E5D-AF82-5C7B30CF32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anchor="ctr"/>
          <a:lstStyle/>
          <a:p>
            <a:r>
              <a:rPr kumimoji="1" lang="ja-JP" altLang="en-US" sz="5400" dirty="0"/>
              <a:t>全員が</a:t>
            </a:r>
            <a:endParaRPr kumimoji="1" lang="en-US" altLang="ja-JP" sz="5400" dirty="0"/>
          </a:p>
          <a:p>
            <a:endParaRPr kumimoji="1" lang="en-US" altLang="ja-JP" dirty="0"/>
          </a:p>
          <a:p>
            <a:pPr algn="ctr"/>
            <a:r>
              <a:rPr kumimoji="1" lang="ja-JP" altLang="en-US" sz="6600" dirty="0"/>
              <a:t>「なぜ</a:t>
            </a:r>
            <a:r>
              <a:rPr kumimoji="1" lang="en-US" altLang="ja-JP" sz="6600" dirty="0"/>
              <a:t>Dependency</a:t>
            </a:r>
            <a:r>
              <a:rPr kumimoji="1" lang="ja-JP" altLang="en-US" sz="6600" dirty="0"/>
              <a:t> </a:t>
            </a:r>
            <a:r>
              <a:rPr kumimoji="1" lang="en-US" altLang="ja-JP" sz="6600" dirty="0"/>
              <a:t>Injection</a:t>
            </a:r>
            <a:r>
              <a:rPr kumimoji="1" lang="ja-JP" altLang="en-US" sz="6600" dirty="0"/>
              <a:t>なのか？」</a:t>
            </a:r>
            <a:endParaRPr kumimoji="1" lang="en-US" altLang="ja-JP" sz="6600" dirty="0"/>
          </a:p>
          <a:p>
            <a:endParaRPr kumimoji="1" lang="en-US" altLang="ja-JP" dirty="0"/>
          </a:p>
          <a:p>
            <a:pPr algn="r"/>
            <a:r>
              <a:rPr kumimoji="1" lang="ja-JP" altLang="en-US" sz="5400" dirty="0"/>
              <a:t>理解すること</a:t>
            </a:r>
            <a:endParaRPr kumimoji="1" lang="en-US" altLang="ja-JP" sz="5400" dirty="0"/>
          </a:p>
        </p:txBody>
      </p:sp>
    </p:spTree>
    <p:extLst>
      <p:ext uri="{BB962C8B-B14F-4D97-AF65-F5344CB8AC3E}">
        <p14:creationId xmlns:p14="http://schemas.microsoft.com/office/powerpoint/2010/main" val="29825549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図 18">
            <a:extLst>
              <a:ext uri="{FF2B5EF4-FFF2-40B4-BE49-F238E27FC236}">
                <a16:creationId xmlns:a16="http://schemas.microsoft.com/office/drawing/2014/main" id="{F97D2E4A-F298-0C0D-3B15-4619C7C17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479" y="1326584"/>
            <a:ext cx="12017026" cy="8491181"/>
          </a:xfrm>
          <a:prstGeom prst="rect">
            <a:avLst/>
          </a:prstGeom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35EEC0-E0D8-42E7-A865-313EB39DC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クラス図</a:t>
            </a:r>
          </a:p>
        </p:txBody>
      </p:sp>
      <p:sp>
        <p:nvSpPr>
          <p:cNvPr id="2" name="矢印: 左 1">
            <a:extLst>
              <a:ext uri="{FF2B5EF4-FFF2-40B4-BE49-F238E27FC236}">
                <a16:creationId xmlns:a16="http://schemas.microsoft.com/office/drawing/2014/main" id="{4C224CC1-1AC3-F61E-2AF8-C28BD6C17BBC}"/>
              </a:ext>
            </a:extLst>
          </p:cNvPr>
          <p:cNvSpPr/>
          <p:nvPr/>
        </p:nvSpPr>
        <p:spPr>
          <a:xfrm rot="1275689">
            <a:off x="11051325" y="5085286"/>
            <a:ext cx="1346112" cy="457200"/>
          </a:xfrm>
          <a:prstGeom prst="lef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3" name="矢印: 左 2">
            <a:extLst>
              <a:ext uri="{FF2B5EF4-FFF2-40B4-BE49-F238E27FC236}">
                <a16:creationId xmlns:a16="http://schemas.microsoft.com/office/drawing/2014/main" id="{A6F06E9C-F525-8DAD-1138-BBE59A88840E}"/>
              </a:ext>
            </a:extLst>
          </p:cNvPr>
          <p:cNvSpPr/>
          <p:nvPr/>
        </p:nvSpPr>
        <p:spPr>
          <a:xfrm rot="20341029">
            <a:off x="11071093" y="6117604"/>
            <a:ext cx="1346112" cy="457200"/>
          </a:xfrm>
          <a:prstGeom prst="lef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35D4C22-F5C8-5966-D7EA-3C2D80ACCDA0}"/>
              </a:ext>
            </a:extLst>
          </p:cNvPr>
          <p:cNvSpPr txBox="1"/>
          <p:nvPr/>
        </p:nvSpPr>
        <p:spPr>
          <a:xfrm>
            <a:off x="11771341" y="4826982"/>
            <a:ext cx="6992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>
                <a:solidFill>
                  <a:srgbClr val="C00000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？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13AF40D-9485-8939-B999-AEF1F838339F}"/>
              </a:ext>
            </a:extLst>
          </p:cNvPr>
          <p:cNvSpPr txBox="1"/>
          <p:nvPr/>
        </p:nvSpPr>
        <p:spPr>
          <a:xfrm>
            <a:off x="11722913" y="6213528"/>
            <a:ext cx="6992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>
                <a:solidFill>
                  <a:srgbClr val="C00000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6595919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6DAD11C5-06A1-47D5-AEE1-A67AD53E5E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/>
              <a:t>依存関係による安定度と柔軟性のトレードオフ</a:t>
            </a:r>
          </a:p>
        </p:txBody>
      </p:sp>
    </p:spTree>
    <p:extLst>
      <p:ext uri="{BB962C8B-B14F-4D97-AF65-F5344CB8AC3E}">
        <p14:creationId xmlns:p14="http://schemas.microsoft.com/office/powerpoint/2010/main" val="34788655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660FFF-FA94-43AB-8CF7-CD1C2F8D7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依存関係による安定度と柔軟性のトレードオフ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3C33B68-A0BA-43A8-9866-CEB2B9A180C4}"/>
              </a:ext>
            </a:extLst>
          </p:cNvPr>
          <p:cNvSpPr/>
          <p:nvPr/>
        </p:nvSpPr>
        <p:spPr>
          <a:xfrm>
            <a:off x="3704252" y="1828563"/>
            <a:ext cx="4278605" cy="278359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依存する側</a:t>
            </a: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F9DF2E62-1CAB-469C-A019-519CCF6635FD}"/>
              </a:ext>
            </a:extLst>
          </p:cNvPr>
          <p:cNvSpPr/>
          <p:nvPr/>
        </p:nvSpPr>
        <p:spPr>
          <a:xfrm>
            <a:off x="8337418" y="2835351"/>
            <a:ext cx="1973943" cy="770016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>
              <a:latin typeface="M+ 1c light" panose="020B0403020203020207" pitchFamily="50" charset="-128"/>
              <a:ea typeface="M+ 1c light" panose="020B0403020203020207" pitchFamily="50" charset="-128"/>
              <a:cs typeface="M+ 1c light" panose="020B0403020203020207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73BF119-9B91-43F1-9147-F00D70B9191F}"/>
              </a:ext>
            </a:extLst>
          </p:cNvPr>
          <p:cNvSpPr/>
          <p:nvPr/>
        </p:nvSpPr>
        <p:spPr>
          <a:xfrm>
            <a:off x="10665922" y="1828563"/>
            <a:ext cx="4278605" cy="278359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依存される側</a:t>
            </a:r>
          </a:p>
        </p:txBody>
      </p:sp>
      <p:graphicFrame>
        <p:nvGraphicFramePr>
          <p:cNvPr id="10" name="表 20">
            <a:extLst>
              <a:ext uri="{FF2B5EF4-FFF2-40B4-BE49-F238E27FC236}">
                <a16:creationId xmlns:a16="http://schemas.microsoft.com/office/drawing/2014/main" id="{BC2624AD-CE0C-4634-BFB1-CA1068CBC9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732686"/>
              </p:ext>
            </p:extLst>
          </p:nvPr>
        </p:nvGraphicFramePr>
        <p:xfrm>
          <a:off x="1131259" y="5126938"/>
          <a:ext cx="13813268" cy="206112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2598058">
                  <a:extLst>
                    <a:ext uri="{9D8B030D-6E8A-4147-A177-3AD203B41FA5}">
                      <a16:colId xmlns:a16="http://schemas.microsoft.com/office/drawing/2014/main" val="753775538"/>
                    </a:ext>
                  </a:extLst>
                </a:gridCol>
                <a:gridCol w="4308576">
                  <a:extLst>
                    <a:ext uri="{9D8B030D-6E8A-4147-A177-3AD203B41FA5}">
                      <a16:colId xmlns:a16="http://schemas.microsoft.com/office/drawing/2014/main" val="3414671218"/>
                    </a:ext>
                  </a:extLst>
                </a:gridCol>
                <a:gridCol w="2643767">
                  <a:extLst>
                    <a:ext uri="{9D8B030D-6E8A-4147-A177-3AD203B41FA5}">
                      <a16:colId xmlns:a16="http://schemas.microsoft.com/office/drawing/2014/main" val="2555480509"/>
                    </a:ext>
                  </a:extLst>
                </a:gridCol>
                <a:gridCol w="4262867">
                  <a:extLst>
                    <a:ext uri="{9D8B030D-6E8A-4147-A177-3AD203B41FA5}">
                      <a16:colId xmlns:a16="http://schemas.microsoft.com/office/drawing/2014/main" val="31997750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>
                          <a:ea typeface="M+ 1c light" panose="020B0403020204020204"/>
                        </a:rPr>
                        <a:t>安定度</a:t>
                      </a:r>
                    </a:p>
                  </a:txBody>
                  <a:tcPr marT="180000" marB="180000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4400">
                        <a:ea typeface="M+ 1c light" panose="020B0403020204020204"/>
                      </a:endParaRPr>
                    </a:p>
                  </a:txBody>
                  <a:tcPr marT="180000" marB="18000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4400">
                        <a:ea typeface="M+ 1c light" panose="020B0403020204020204"/>
                      </a:endParaRPr>
                    </a:p>
                  </a:txBody>
                  <a:tcPr marT="180000" marB="18000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4400">
                        <a:ea typeface="M+ 1c light" panose="020B0403020204020204"/>
                      </a:endParaRPr>
                    </a:p>
                  </a:txBody>
                  <a:tcPr marT="180000" marB="180000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93174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>
                          <a:ea typeface="M+ 1c light" panose="020B0403020204020204"/>
                        </a:rPr>
                        <a:t>柔軟性</a:t>
                      </a:r>
                    </a:p>
                  </a:txBody>
                  <a:tcPr marT="180000" marB="180000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4400">
                        <a:ea typeface="M+ 1c light" panose="020B0403020204020204"/>
                      </a:endParaRPr>
                    </a:p>
                  </a:txBody>
                  <a:tcPr marT="180000" marB="18000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4400">
                        <a:ea typeface="M+ 1c light" panose="020B0403020204020204"/>
                      </a:endParaRPr>
                    </a:p>
                  </a:txBody>
                  <a:tcPr marT="180000" marB="18000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4400" dirty="0">
                        <a:ea typeface="M+ 1c light" panose="020B0403020204020204"/>
                      </a:endParaRPr>
                    </a:p>
                  </a:txBody>
                  <a:tcPr marT="180000" marB="180000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5432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27581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3C33B68-A0BA-43A8-9866-CEB2B9A180C4}"/>
              </a:ext>
            </a:extLst>
          </p:cNvPr>
          <p:cNvSpPr/>
          <p:nvPr/>
        </p:nvSpPr>
        <p:spPr>
          <a:xfrm>
            <a:off x="3704252" y="1828563"/>
            <a:ext cx="4278605" cy="278359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依存する側</a:t>
            </a: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F9DF2E62-1CAB-469C-A019-519CCF6635FD}"/>
              </a:ext>
            </a:extLst>
          </p:cNvPr>
          <p:cNvSpPr/>
          <p:nvPr/>
        </p:nvSpPr>
        <p:spPr>
          <a:xfrm>
            <a:off x="8337418" y="2835351"/>
            <a:ext cx="1973943" cy="770016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>
              <a:latin typeface="M+ 1c light" panose="020B0403020203020207" pitchFamily="50" charset="-128"/>
              <a:ea typeface="M+ 1c light" panose="020B0403020203020207" pitchFamily="50" charset="-128"/>
              <a:cs typeface="M+ 1c light" panose="020B0403020203020207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73BF119-9B91-43F1-9147-F00D70B9191F}"/>
              </a:ext>
            </a:extLst>
          </p:cNvPr>
          <p:cNvSpPr/>
          <p:nvPr/>
        </p:nvSpPr>
        <p:spPr>
          <a:xfrm>
            <a:off x="10665922" y="1828563"/>
            <a:ext cx="4278605" cy="278359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依存される側</a:t>
            </a:r>
          </a:p>
        </p:txBody>
      </p:sp>
      <p:sp>
        <p:nvSpPr>
          <p:cNvPr id="5" name="爆発: 8 pt 4">
            <a:extLst>
              <a:ext uri="{FF2B5EF4-FFF2-40B4-BE49-F238E27FC236}">
                <a16:creationId xmlns:a16="http://schemas.microsoft.com/office/drawing/2014/main" id="{EAAA9C50-4604-45CC-BA09-CC1B5CB78F0F}"/>
              </a:ext>
            </a:extLst>
          </p:cNvPr>
          <p:cNvSpPr/>
          <p:nvPr/>
        </p:nvSpPr>
        <p:spPr>
          <a:xfrm>
            <a:off x="13119905" y="2990025"/>
            <a:ext cx="4006952" cy="2189409"/>
          </a:xfrm>
          <a:prstGeom prst="irregularSeal1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変更！</a:t>
            </a:r>
          </a:p>
        </p:txBody>
      </p:sp>
      <p:graphicFrame>
        <p:nvGraphicFramePr>
          <p:cNvPr id="10" name="表 20">
            <a:extLst>
              <a:ext uri="{FF2B5EF4-FFF2-40B4-BE49-F238E27FC236}">
                <a16:creationId xmlns:a16="http://schemas.microsoft.com/office/drawing/2014/main" id="{F430496D-24A3-45D1-A299-280036599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732686"/>
              </p:ext>
            </p:extLst>
          </p:nvPr>
        </p:nvGraphicFramePr>
        <p:xfrm>
          <a:off x="1131259" y="5126938"/>
          <a:ext cx="13813268" cy="206112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2598058">
                  <a:extLst>
                    <a:ext uri="{9D8B030D-6E8A-4147-A177-3AD203B41FA5}">
                      <a16:colId xmlns:a16="http://schemas.microsoft.com/office/drawing/2014/main" val="753775538"/>
                    </a:ext>
                  </a:extLst>
                </a:gridCol>
                <a:gridCol w="4308576">
                  <a:extLst>
                    <a:ext uri="{9D8B030D-6E8A-4147-A177-3AD203B41FA5}">
                      <a16:colId xmlns:a16="http://schemas.microsoft.com/office/drawing/2014/main" val="3414671218"/>
                    </a:ext>
                  </a:extLst>
                </a:gridCol>
                <a:gridCol w="2643767">
                  <a:extLst>
                    <a:ext uri="{9D8B030D-6E8A-4147-A177-3AD203B41FA5}">
                      <a16:colId xmlns:a16="http://schemas.microsoft.com/office/drawing/2014/main" val="2555480509"/>
                    </a:ext>
                  </a:extLst>
                </a:gridCol>
                <a:gridCol w="4262867">
                  <a:extLst>
                    <a:ext uri="{9D8B030D-6E8A-4147-A177-3AD203B41FA5}">
                      <a16:colId xmlns:a16="http://schemas.microsoft.com/office/drawing/2014/main" val="31997750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>
                          <a:ea typeface="M+ 1c light" panose="020B0403020204020204"/>
                        </a:rPr>
                        <a:t>安定度</a:t>
                      </a:r>
                    </a:p>
                  </a:txBody>
                  <a:tcPr marT="180000" marB="180000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4400">
                        <a:ea typeface="M+ 1c light" panose="020B0403020204020204"/>
                      </a:endParaRPr>
                    </a:p>
                  </a:txBody>
                  <a:tcPr marT="180000" marB="18000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4400">
                        <a:ea typeface="M+ 1c light" panose="020B0403020204020204"/>
                      </a:endParaRPr>
                    </a:p>
                  </a:txBody>
                  <a:tcPr marT="180000" marB="18000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4400">
                        <a:ea typeface="M+ 1c light" panose="020B0403020204020204"/>
                      </a:endParaRPr>
                    </a:p>
                  </a:txBody>
                  <a:tcPr marT="180000" marB="180000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93174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>
                          <a:ea typeface="M+ 1c light" panose="020B0403020204020204"/>
                        </a:rPr>
                        <a:t>柔軟性</a:t>
                      </a:r>
                    </a:p>
                  </a:txBody>
                  <a:tcPr marT="180000" marB="180000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4400">
                        <a:ea typeface="M+ 1c light" panose="020B0403020204020204"/>
                      </a:endParaRPr>
                    </a:p>
                  </a:txBody>
                  <a:tcPr marT="180000" marB="18000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4400">
                        <a:ea typeface="M+ 1c light" panose="020B0403020204020204"/>
                      </a:endParaRPr>
                    </a:p>
                  </a:txBody>
                  <a:tcPr marT="180000" marB="18000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4400" dirty="0">
                        <a:ea typeface="M+ 1c light" panose="020B0403020204020204"/>
                      </a:endParaRPr>
                    </a:p>
                  </a:txBody>
                  <a:tcPr marT="180000" marB="180000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5432477"/>
                  </a:ext>
                </a:extLst>
              </a:tr>
            </a:tbl>
          </a:graphicData>
        </a:graphic>
      </p:graphicFrame>
      <p:sp>
        <p:nvSpPr>
          <p:cNvPr id="9" name="タイトル 8">
            <a:extLst>
              <a:ext uri="{FF2B5EF4-FFF2-40B4-BE49-F238E27FC236}">
                <a16:creationId xmlns:a16="http://schemas.microsoft.com/office/drawing/2014/main" id="{E07239CD-5FDD-424E-A6CD-32F820F4F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依存関係による安定度と柔軟性のトレードオフ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793566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3C33B68-A0BA-43A8-9866-CEB2B9A180C4}"/>
              </a:ext>
            </a:extLst>
          </p:cNvPr>
          <p:cNvSpPr/>
          <p:nvPr/>
        </p:nvSpPr>
        <p:spPr>
          <a:xfrm>
            <a:off x="3704252" y="1828563"/>
            <a:ext cx="4278605" cy="278359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依存する側</a:t>
            </a: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F9DF2E62-1CAB-469C-A019-519CCF6635FD}"/>
              </a:ext>
            </a:extLst>
          </p:cNvPr>
          <p:cNvSpPr/>
          <p:nvPr/>
        </p:nvSpPr>
        <p:spPr>
          <a:xfrm>
            <a:off x="8337418" y="2835351"/>
            <a:ext cx="1973943" cy="770016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>
              <a:latin typeface="M+ 1c light" panose="020B0403020203020207" pitchFamily="50" charset="-128"/>
              <a:ea typeface="M+ 1c light" panose="020B0403020203020207" pitchFamily="50" charset="-128"/>
              <a:cs typeface="M+ 1c light" panose="020B0403020203020207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73BF119-9B91-43F1-9147-F00D70B9191F}"/>
              </a:ext>
            </a:extLst>
          </p:cNvPr>
          <p:cNvSpPr/>
          <p:nvPr/>
        </p:nvSpPr>
        <p:spPr>
          <a:xfrm>
            <a:off x="10665922" y="1828563"/>
            <a:ext cx="4278605" cy="278359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依存される側</a:t>
            </a:r>
          </a:p>
        </p:txBody>
      </p:sp>
      <p:sp>
        <p:nvSpPr>
          <p:cNvPr id="5" name="爆発: 8 pt 4">
            <a:extLst>
              <a:ext uri="{FF2B5EF4-FFF2-40B4-BE49-F238E27FC236}">
                <a16:creationId xmlns:a16="http://schemas.microsoft.com/office/drawing/2014/main" id="{EAAA9C50-4604-45CC-BA09-CC1B5CB78F0F}"/>
              </a:ext>
            </a:extLst>
          </p:cNvPr>
          <p:cNvSpPr/>
          <p:nvPr/>
        </p:nvSpPr>
        <p:spPr>
          <a:xfrm>
            <a:off x="13119905" y="2990025"/>
            <a:ext cx="4006952" cy="2189409"/>
          </a:xfrm>
          <a:prstGeom prst="irregularSeal1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変更！</a:t>
            </a:r>
          </a:p>
        </p:txBody>
      </p:sp>
      <p:graphicFrame>
        <p:nvGraphicFramePr>
          <p:cNvPr id="10" name="表 20">
            <a:extLst>
              <a:ext uri="{FF2B5EF4-FFF2-40B4-BE49-F238E27FC236}">
                <a16:creationId xmlns:a16="http://schemas.microsoft.com/office/drawing/2014/main" id="{F430496D-24A3-45D1-A299-280036599BDF}"/>
              </a:ext>
            </a:extLst>
          </p:cNvPr>
          <p:cNvGraphicFramePr>
            <a:graphicFrameLocks noGrp="1"/>
          </p:cNvGraphicFramePr>
          <p:nvPr/>
        </p:nvGraphicFramePr>
        <p:xfrm>
          <a:off x="1131259" y="5126938"/>
          <a:ext cx="13813268" cy="206112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2598058">
                  <a:extLst>
                    <a:ext uri="{9D8B030D-6E8A-4147-A177-3AD203B41FA5}">
                      <a16:colId xmlns:a16="http://schemas.microsoft.com/office/drawing/2014/main" val="753775538"/>
                    </a:ext>
                  </a:extLst>
                </a:gridCol>
                <a:gridCol w="4308576">
                  <a:extLst>
                    <a:ext uri="{9D8B030D-6E8A-4147-A177-3AD203B41FA5}">
                      <a16:colId xmlns:a16="http://schemas.microsoft.com/office/drawing/2014/main" val="3414671218"/>
                    </a:ext>
                  </a:extLst>
                </a:gridCol>
                <a:gridCol w="2643767">
                  <a:extLst>
                    <a:ext uri="{9D8B030D-6E8A-4147-A177-3AD203B41FA5}">
                      <a16:colId xmlns:a16="http://schemas.microsoft.com/office/drawing/2014/main" val="2555480509"/>
                    </a:ext>
                  </a:extLst>
                </a:gridCol>
                <a:gridCol w="4262867">
                  <a:extLst>
                    <a:ext uri="{9D8B030D-6E8A-4147-A177-3AD203B41FA5}">
                      <a16:colId xmlns:a16="http://schemas.microsoft.com/office/drawing/2014/main" val="31997750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>
                          <a:ea typeface="M+ 1c light" panose="020B0403020204020204"/>
                        </a:rPr>
                        <a:t>安定度</a:t>
                      </a:r>
                    </a:p>
                  </a:txBody>
                  <a:tcPr marT="180000" marB="180000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4400">
                        <a:ea typeface="M+ 1c light" panose="020B0403020204020204"/>
                      </a:endParaRPr>
                    </a:p>
                  </a:txBody>
                  <a:tcPr marT="180000" marB="18000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4400">
                        <a:ea typeface="M+ 1c light" panose="020B0403020204020204"/>
                      </a:endParaRPr>
                    </a:p>
                  </a:txBody>
                  <a:tcPr marT="180000" marB="18000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4400">
                        <a:ea typeface="M+ 1c light" panose="020B0403020204020204"/>
                      </a:endParaRPr>
                    </a:p>
                  </a:txBody>
                  <a:tcPr marT="180000" marB="180000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93174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>
                          <a:ea typeface="M+ 1c light" panose="020B0403020204020204"/>
                        </a:rPr>
                        <a:t>柔軟性</a:t>
                      </a:r>
                    </a:p>
                  </a:txBody>
                  <a:tcPr marT="180000" marB="180000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4400">
                        <a:ea typeface="M+ 1c light" panose="020B0403020204020204"/>
                      </a:endParaRPr>
                    </a:p>
                  </a:txBody>
                  <a:tcPr marT="180000" marB="18000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4400">
                        <a:ea typeface="M+ 1c light" panose="020B0403020204020204"/>
                      </a:endParaRPr>
                    </a:p>
                  </a:txBody>
                  <a:tcPr marT="180000" marB="18000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4400" dirty="0">
                        <a:ea typeface="M+ 1c light" panose="020B0403020204020204"/>
                      </a:endParaRPr>
                    </a:p>
                  </a:txBody>
                  <a:tcPr marT="180000" marB="180000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5432477"/>
                  </a:ext>
                </a:extLst>
              </a:tr>
            </a:tbl>
          </a:graphicData>
        </a:graphic>
      </p:graphicFrame>
      <p:sp>
        <p:nvSpPr>
          <p:cNvPr id="8" name="爆発: 8 pt 7">
            <a:extLst>
              <a:ext uri="{FF2B5EF4-FFF2-40B4-BE49-F238E27FC236}">
                <a16:creationId xmlns:a16="http://schemas.microsoft.com/office/drawing/2014/main" id="{9E486BC4-4409-4175-B80A-B7924ACE5458}"/>
              </a:ext>
            </a:extLst>
          </p:cNvPr>
          <p:cNvSpPr/>
          <p:nvPr/>
        </p:nvSpPr>
        <p:spPr>
          <a:xfrm>
            <a:off x="1021186" y="1239251"/>
            <a:ext cx="4465213" cy="2189409"/>
          </a:xfrm>
          <a:prstGeom prst="irregularSeal1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影響発生</a:t>
            </a:r>
          </a:p>
        </p:txBody>
      </p:sp>
      <p:sp>
        <p:nvSpPr>
          <p:cNvPr id="7" name="タイトル 6">
            <a:extLst>
              <a:ext uri="{FF2B5EF4-FFF2-40B4-BE49-F238E27FC236}">
                <a16:creationId xmlns:a16="http://schemas.microsoft.com/office/drawing/2014/main" id="{6661F052-FAE0-46D4-BF18-29526BACA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依存関係による安定度と柔軟性のトレードオフ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9866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3C33B68-A0BA-43A8-9866-CEB2B9A180C4}"/>
              </a:ext>
            </a:extLst>
          </p:cNvPr>
          <p:cNvSpPr/>
          <p:nvPr/>
        </p:nvSpPr>
        <p:spPr>
          <a:xfrm>
            <a:off x="3704252" y="1828563"/>
            <a:ext cx="4278605" cy="278359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依存する側</a:t>
            </a: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F9DF2E62-1CAB-469C-A019-519CCF6635FD}"/>
              </a:ext>
            </a:extLst>
          </p:cNvPr>
          <p:cNvSpPr/>
          <p:nvPr/>
        </p:nvSpPr>
        <p:spPr>
          <a:xfrm>
            <a:off x="8337418" y="2835351"/>
            <a:ext cx="1973943" cy="770016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>
              <a:latin typeface="M+ 1c light" panose="020B0403020203020207" pitchFamily="50" charset="-128"/>
              <a:ea typeface="M+ 1c light" panose="020B0403020203020207" pitchFamily="50" charset="-128"/>
              <a:cs typeface="M+ 1c light" panose="020B0403020203020207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73BF119-9B91-43F1-9147-F00D70B9191F}"/>
              </a:ext>
            </a:extLst>
          </p:cNvPr>
          <p:cNvSpPr/>
          <p:nvPr/>
        </p:nvSpPr>
        <p:spPr>
          <a:xfrm>
            <a:off x="10665922" y="1828563"/>
            <a:ext cx="4278605" cy="278359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依存される側</a:t>
            </a:r>
          </a:p>
        </p:txBody>
      </p:sp>
      <p:sp>
        <p:nvSpPr>
          <p:cNvPr id="5" name="爆発: 8 pt 4">
            <a:extLst>
              <a:ext uri="{FF2B5EF4-FFF2-40B4-BE49-F238E27FC236}">
                <a16:creationId xmlns:a16="http://schemas.microsoft.com/office/drawing/2014/main" id="{EAAA9C50-4604-45CC-BA09-CC1B5CB78F0F}"/>
              </a:ext>
            </a:extLst>
          </p:cNvPr>
          <p:cNvSpPr/>
          <p:nvPr/>
        </p:nvSpPr>
        <p:spPr>
          <a:xfrm>
            <a:off x="13119905" y="2990025"/>
            <a:ext cx="4006952" cy="2189409"/>
          </a:xfrm>
          <a:prstGeom prst="irregularSeal1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変更！</a:t>
            </a:r>
          </a:p>
        </p:txBody>
      </p:sp>
      <p:graphicFrame>
        <p:nvGraphicFramePr>
          <p:cNvPr id="10" name="表 20">
            <a:extLst>
              <a:ext uri="{FF2B5EF4-FFF2-40B4-BE49-F238E27FC236}">
                <a16:creationId xmlns:a16="http://schemas.microsoft.com/office/drawing/2014/main" id="{F430496D-24A3-45D1-A299-280036599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809441"/>
              </p:ext>
            </p:extLst>
          </p:nvPr>
        </p:nvGraphicFramePr>
        <p:xfrm>
          <a:off x="1131259" y="5126938"/>
          <a:ext cx="13813268" cy="206112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2598058">
                  <a:extLst>
                    <a:ext uri="{9D8B030D-6E8A-4147-A177-3AD203B41FA5}">
                      <a16:colId xmlns:a16="http://schemas.microsoft.com/office/drawing/2014/main" val="753775538"/>
                    </a:ext>
                  </a:extLst>
                </a:gridCol>
                <a:gridCol w="4308576">
                  <a:extLst>
                    <a:ext uri="{9D8B030D-6E8A-4147-A177-3AD203B41FA5}">
                      <a16:colId xmlns:a16="http://schemas.microsoft.com/office/drawing/2014/main" val="3414671218"/>
                    </a:ext>
                  </a:extLst>
                </a:gridCol>
                <a:gridCol w="2643767">
                  <a:extLst>
                    <a:ext uri="{9D8B030D-6E8A-4147-A177-3AD203B41FA5}">
                      <a16:colId xmlns:a16="http://schemas.microsoft.com/office/drawing/2014/main" val="2555480509"/>
                    </a:ext>
                  </a:extLst>
                </a:gridCol>
                <a:gridCol w="4262867">
                  <a:extLst>
                    <a:ext uri="{9D8B030D-6E8A-4147-A177-3AD203B41FA5}">
                      <a16:colId xmlns:a16="http://schemas.microsoft.com/office/drawing/2014/main" val="31997750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>
                          <a:ea typeface="M+ 1c light" panose="020B0403020204020204"/>
                        </a:rPr>
                        <a:t>安定度</a:t>
                      </a:r>
                    </a:p>
                  </a:txBody>
                  <a:tcPr marT="180000" marB="180000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>
                          <a:ea typeface="M+ 1c light" panose="020B0403020204020204"/>
                        </a:rPr>
                        <a:t>低</a:t>
                      </a:r>
                    </a:p>
                  </a:txBody>
                  <a:tcPr marT="180000" marB="18000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4400">
                        <a:ea typeface="M+ 1c light" panose="020B0403020204020204"/>
                      </a:endParaRPr>
                    </a:p>
                  </a:txBody>
                  <a:tcPr marT="180000" marB="18000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>
                          <a:ea typeface="M+ 1c light" panose="020B0403020204020204"/>
                        </a:rPr>
                        <a:t>高</a:t>
                      </a:r>
                    </a:p>
                  </a:txBody>
                  <a:tcPr marT="180000" marB="180000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93174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>
                          <a:ea typeface="M+ 1c light" panose="020B0403020204020204"/>
                        </a:rPr>
                        <a:t>柔軟性</a:t>
                      </a:r>
                    </a:p>
                  </a:txBody>
                  <a:tcPr marT="180000" marB="180000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4400">
                        <a:ea typeface="M+ 1c light" panose="020B0403020204020204"/>
                      </a:endParaRPr>
                    </a:p>
                  </a:txBody>
                  <a:tcPr marT="180000" marB="18000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4400">
                        <a:ea typeface="M+ 1c light" panose="020B0403020204020204"/>
                      </a:endParaRPr>
                    </a:p>
                  </a:txBody>
                  <a:tcPr marT="180000" marB="18000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4400" dirty="0">
                        <a:ea typeface="M+ 1c light" panose="020B0403020204020204"/>
                      </a:endParaRPr>
                    </a:p>
                  </a:txBody>
                  <a:tcPr marT="180000" marB="180000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5432477"/>
                  </a:ext>
                </a:extLst>
              </a:tr>
            </a:tbl>
          </a:graphicData>
        </a:graphic>
      </p:graphicFrame>
      <p:sp>
        <p:nvSpPr>
          <p:cNvPr id="8" name="爆発: 8 pt 7">
            <a:extLst>
              <a:ext uri="{FF2B5EF4-FFF2-40B4-BE49-F238E27FC236}">
                <a16:creationId xmlns:a16="http://schemas.microsoft.com/office/drawing/2014/main" id="{9E486BC4-4409-4175-B80A-B7924ACE5458}"/>
              </a:ext>
            </a:extLst>
          </p:cNvPr>
          <p:cNvSpPr/>
          <p:nvPr/>
        </p:nvSpPr>
        <p:spPr>
          <a:xfrm>
            <a:off x="1021186" y="1239251"/>
            <a:ext cx="4465213" cy="2189409"/>
          </a:xfrm>
          <a:prstGeom prst="irregularSeal1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影響発生</a:t>
            </a:r>
          </a:p>
        </p:txBody>
      </p:sp>
      <p:sp>
        <p:nvSpPr>
          <p:cNvPr id="9" name="矢印: 左右 8">
            <a:extLst>
              <a:ext uri="{FF2B5EF4-FFF2-40B4-BE49-F238E27FC236}">
                <a16:creationId xmlns:a16="http://schemas.microsoft.com/office/drawing/2014/main" id="{6E08E321-F466-4989-8E1A-75589F3B3428}"/>
              </a:ext>
            </a:extLst>
          </p:cNvPr>
          <p:cNvSpPr/>
          <p:nvPr/>
        </p:nvSpPr>
        <p:spPr>
          <a:xfrm>
            <a:off x="8801874" y="5346701"/>
            <a:ext cx="1045029" cy="589643"/>
          </a:xfrm>
          <a:prstGeom prst="left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7" name="タイトル 6">
            <a:extLst>
              <a:ext uri="{FF2B5EF4-FFF2-40B4-BE49-F238E27FC236}">
                <a16:creationId xmlns:a16="http://schemas.microsoft.com/office/drawing/2014/main" id="{8FD7ED83-18B6-4BA3-A36B-63D65A628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依存関係による安定度と柔軟性のトレードオフ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992585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3C33B68-A0BA-43A8-9866-CEB2B9A180C4}"/>
              </a:ext>
            </a:extLst>
          </p:cNvPr>
          <p:cNvSpPr/>
          <p:nvPr/>
        </p:nvSpPr>
        <p:spPr>
          <a:xfrm>
            <a:off x="3704252" y="1828563"/>
            <a:ext cx="4278605" cy="278359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依存する側</a:t>
            </a: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F9DF2E62-1CAB-469C-A019-519CCF6635FD}"/>
              </a:ext>
            </a:extLst>
          </p:cNvPr>
          <p:cNvSpPr/>
          <p:nvPr/>
        </p:nvSpPr>
        <p:spPr>
          <a:xfrm>
            <a:off x="8337418" y="2835351"/>
            <a:ext cx="1973943" cy="770016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>
              <a:latin typeface="M+ 1c light" panose="020B0403020203020207" pitchFamily="50" charset="-128"/>
              <a:ea typeface="M+ 1c light" panose="020B0403020203020207" pitchFamily="50" charset="-128"/>
              <a:cs typeface="M+ 1c light" panose="020B0403020203020207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73BF119-9B91-43F1-9147-F00D70B9191F}"/>
              </a:ext>
            </a:extLst>
          </p:cNvPr>
          <p:cNvSpPr/>
          <p:nvPr/>
        </p:nvSpPr>
        <p:spPr>
          <a:xfrm>
            <a:off x="10665922" y="1828563"/>
            <a:ext cx="4278605" cy="278359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依存される側</a:t>
            </a:r>
          </a:p>
        </p:txBody>
      </p:sp>
      <p:sp>
        <p:nvSpPr>
          <p:cNvPr id="5" name="爆発: 8 pt 4">
            <a:extLst>
              <a:ext uri="{FF2B5EF4-FFF2-40B4-BE49-F238E27FC236}">
                <a16:creationId xmlns:a16="http://schemas.microsoft.com/office/drawing/2014/main" id="{EAAA9C50-4604-45CC-BA09-CC1B5CB78F0F}"/>
              </a:ext>
            </a:extLst>
          </p:cNvPr>
          <p:cNvSpPr/>
          <p:nvPr/>
        </p:nvSpPr>
        <p:spPr>
          <a:xfrm>
            <a:off x="1339997" y="3012056"/>
            <a:ext cx="4006952" cy="2189409"/>
          </a:xfrm>
          <a:prstGeom prst="irregularSeal1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変更！</a:t>
            </a:r>
          </a:p>
        </p:txBody>
      </p:sp>
      <p:graphicFrame>
        <p:nvGraphicFramePr>
          <p:cNvPr id="10" name="表 20">
            <a:extLst>
              <a:ext uri="{FF2B5EF4-FFF2-40B4-BE49-F238E27FC236}">
                <a16:creationId xmlns:a16="http://schemas.microsoft.com/office/drawing/2014/main" id="{F430496D-24A3-45D1-A299-280036599BDF}"/>
              </a:ext>
            </a:extLst>
          </p:cNvPr>
          <p:cNvGraphicFramePr>
            <a:graphicFrameLocks noGrp="1"/>
          </p:cNvGraphicFramePr>
          <p:nvPr/>
        </p:nvGraphicFramePr>
        <p:xfrm>
          <a:off x="1131259" y="5126938"/>
          <a:ext cx="13813268" cy="206112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2598058">
                  <a:extLst>
                    <a:ext uri="{9D8B030D-6E8A-4147-A177-3AD203B41FA5}">
                      <a16:colId xmlns:a16="http://schemas.microsoft.com/office/drawing/2014/main" val="753775538"/>
                    </a:ext>
                  </a:extLst>
                </a:gridCol>
                <a:gridCol w="4308576">
                  <a:extLst>
                    <a:ext uri="{9D8B030D-6E8A-4147-A177-3AD203B41FA5}">
                      <a16:colId xmlns:a16="http://schemas.microsoft.com/office/drawing/2014/main" val="3414671218"/>
                    </a:ext>
                  </a:extLst>
                </a:gridCol>
                <a:gridCol w="2643767">
                  <a:extLst>
                    <a:ext uri="{9D8B030D-6E8A-4147-A177-3AD203B41FA5}">
                      <a16:colId xmlns:a16="http://schemas.microsoft.com/office/drawing/2014/main" val="2555480509"/>
                    </a:ext>
                  </a:extLst>
                </a:gridCol>
                <a:gridCol w="4262867">
                  <a:extLst>
                    <a:ext uri="{9D8B030D-6E8A-4147-A177-3AD203B41FA5}">
                      <a16:colId xmlns:a16="http://schemas.microsoft.com/office/drawing/2014/main" val="31997750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>
                          <a:ea typeface="M+ 1c light" panose="020B0403020204020204"/>
                        </a:rPr>
                        <a:t>安定度</a:t>
                      </a:r>
                    </a:p>
                  </a:txBody>
                  <a:tcPr marT="180000" marB="180000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>
                          <a:ea typeface="M+ 1c light" panose="020B0403020204020204"/>
                        </a:rPr>
                        <a:t>低</a:t>
                      </a:r>
                    </a:p>
                  </a:txBody>
                  <a:tcPr marT="180000" marB="18000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4400">
                        <a:ea typeface="M+ 1c light" panose="020B0403020204020204"/>
                      </a:endParaRPr>
                    </a:p>
                  </a:txBody>
                  <a:tcPr marT="180000" marB="18000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>
                          <a:ea typeface="M+ 1c light" panose="020B0403020204020204"/>
                        </a:rPr>
                        <a:t>高</a:t>
                      </a:r>
                    </a:p>
                  </a:txBody>
                  <a:tcPr marT="180000" marB="180000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93174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>
                          <a:ea typeface="M+ 1c light" panose="020B0403020204020204"/>
                        </a:rPr>
                        <a:t>柔軟性</a:t>
                      </a:r>
                    </a:p>
                  </a:txBody>
                  <a:tcPr marT="180000" marB="180000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4400">
                        <a:ea typeface="M+ 1c light" panose="020B0403020204020204"/>
                      </a:endParaRPr>
                    </a:p>
                  </a:txBody>
                  <a:tcPr marT="180000" marB="18000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4400">
                        <a:ea typeface="M+ 1c light" panose="020B0403020204020204"/>
                      </a:endParaRPr>
                    </a:p>
                  </a:txBody>
                  <a:tcPr marT="180000" marB="18000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4400" dirty="0">
                        <a:ea typeface="M+ 1c light" panose="020B0403020204020204"/>
                      </a:endParaRPr>
                    </a:p>
                  </a:txBody>
                  <a:tcPr marT="180000" marB="180000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5432477"/>
                  </a:ext>
                </a:extLst>
              </a:tr>
            </a:tbl>
          </a:graphicData>
        </a:graphic>
      </p:graphicFrame>
      <p:sp>
        <p:nvSpPr>
          <p:cNvPr id="9" name="矢印: 左右 8">
            <a:extLst>
              <a:ext uri="{FF2B5EF4-FFF2-40B4-BE49-F238E27FC236}">
                <a16:creationId xmlns:a16="http://schemas.microsoft.com/office/drawing/2014/main" id="{6E08E321-F466-4989-8E1A-75589F3B3428}"/>
              </a:ext>
            </a:extLst>
          </p:cNvPr>
          <p:cNvSpPr/>
          <p:nvPr/>
        </p:nvSpPr>
        <p:spPr>
          <a:xfrm>
            <a:off x="8801874" y="5346701"/>
            <a:ext cx="1045029" cy="589643"/>
          </a:xfrm>
          <a:prstGeom prst="left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11" name="タイトル 10">
            <a:extLst>
              <a:ext uri="{FF2B5EF4-FFF2-40B4-BE49-F238E27FC236}">
                <a16:creationId xmlns:a16="http://schemas.microsoft.com/office/drawing/2014/main" id="{A23B8BBE-C3DB-4AD3-BDE0-3A8CC4A36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依存関係による安定度と柔軟性のトレードオフ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151307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3C33B68-A0BA-43A8-9866-CEB2B9A180C4}"/>
              </a:ext>
            </a:extLst>
          </p:cNvPr>
          <p:cNvSpPr/>
          <p:nvPr/>
        </p:nvSpPr>
        <p:spPr>
          <a:xfrm>
            <a:off x="3704252" y="1828563"/>
            <a:ext cx="4278605" cy="278359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依存する側</a:t>
            </a: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F9DF2E62-1CAB-469C-A019-519CCF6635FD}"/>
              </a:ext>
            </a:extLst>
          </p:cNvPr>
          <p:cNvSpPr/>
          <p:nvPr/>
        </p:nvSpPr>
        <p:spPr>
          <a:xfrm>
            <a:off x="8337418" y="2835351"/>
            <a:ext cx="1973943" cy="770016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>
              <a:latin typeface="M+ 1c light" panose="020B0403020203020207" pitchFamily="50" charset="-128"/>
              <a:ea typeface="M+ 1c light" panose="020B0403020203020207" pitchFamily="50" charset="-128"/>
              <a:cs typeface="M+ 1c light" panose="020B0403020203020207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73BF119-9B91-43F1-9147-F00D70B9191F}"/>
              </a:ext>
            </a:extLst>
          </p:cNvPr>
          <p:cNvSpPr/>
          <p:nvPr/>
        </p:nvSpPr>
        <p:spPr>
          <a:xfrm>
            <a:off x="10665922" y="1828563"/>
            <a:ext cx="4278605" cy="278359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依存される側</a:t>
            </a:r>
          </a:p>
        </p:txBody>
      </p:sp>
      <p:sp>
        <p:nvSpPr>
          <p:cNvPr id="5" name="爆発: 8 pt 4">
            <a:extLst>
              <a:ext uri="{FF2B5EF4-FFF2-40B4-BE49-F238E27FC236}">
                <a16:creationId xmlns:a16="http://schemas.microsoft.com/office/drawing/2014/main" id="{EAAA9C50-4604-45CC-BA09-CC1B5CB78F0F}"/>
              </a:ext>
            </a:extLst>
          </p:cNvPr>
          <p:cNvSpPr/>
          <p:nvPr/>
        </p:nvSpPr>
        <p:spPr>
          <a:xfrm>
            <a:off x="1339997" y="3012056"/>
            <a:ext cx="4006952" cy="2189409"/>
          </a:xfrm>
          <a:prstGeom prst="irregularSeal1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変更！</a:t>
            </a:r>
          </a:p>
        </p:txBody>
      </p:sp>
      <p:graphicFrame>
        <p:nvGraphicFramePr>
          <p:cNvPr id="10" name="表 20">
            <a:extLst>
              <a:ext uri="{FF2B5EF4-FFF2-40B4-BE49-F238E27FC236}">
                <a16:creationId xmlns:a16="http://schemas.microsoft.com/office/drawing/2014/main" id="{F430496D-24A3-45D1-A299-280036599BDF}"/>
              </a:ext>
            </a:extLst>
          </p:cNvPr>
          <p:cNvGraphicFramePr>
            <a:graphicFrameLocks noGrp="1"/>
          </p:cNvGraphicFramePr>
          <p:nvPr/>
        </p:nvGraphicFramePr>
        <p:xfrm>
          <a:off x="1131259" y="5126938"/>
          <a:ext cx="13813268" cy="206112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2598058">
                  <a:extLst>
                    <a:ext uri="{9D8B030D-6E8A-4147-A177-3AD203B41FA5}">
                      <a16:colId xmlns:a16="http://schemas.microsoft.com/office/drawing/2014/main" val="753775538"/>
                    </a:ext>
                  </a:extLst>
                </a:gridCol>
                <a:gridCol w="4308576">
                  <a:extLst>
                    <a:ext uri="{9D8B030D-6E8A-4147-A177-3AD203B41FA5}">
                      <a16:colId xmlns:a16="http://schemas.microsoft.com/office/drawing/2014/main" val="3414671218"/>
                    </a:ext>
                  </a:extLst>
                </a:gridCol>
                <a:gridCol w="2643767">
                  <a:extLst>
                    <a:ext uri="{9D8B030D-6E8A-4147-A177-3AD203B41FA5}">
                      <a16:colId xmlns:a16="http://schemas.microsoft.com/office/drawing/2014/main" val="2555480509"/>
                    </a:ext>
                  </a:extLst>
                </a:gridCol>
                <a:gridCol w="4262867">
                  <a:extLst>
                    <a:ext uri="{9D8B030D-6E8A-4147-A177-3AD203B41FA5}">
                      <a16:colId xmlns:a16="http://schemas.microsoft.com/office/drawing/2014/main" val="31997750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>
                          <a:ea typeface="M+ 1c light" panose="020B0403020204020204"/>
                        </a:rPr>
                        <a:t>安定度</a:t>
                      </a:r>
                    </a:p>
                  </a:txBody>
                  <a:tcPr marT="180000" marB="180000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>
                          <a:ea typeface="M+ 1c light" panose="020B0403020204020204"/>
                        </a:rPr>
                        <a:t>低</a:t>
                      </a:r>
                    </a:p>
                  </a:txBody>
                  <a:tcPr marT="180000" marB="18000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4400">
                        <a:ea typeface="M+ 1c light" panose="020B0403020204020204"/>
                      </a:endParaRPr>
                    </a:p>
                  </a:txBody>
                  <a:tcPr marT="180000" marB="18000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>
                          <a:ea typeface="M+ 1c light" panose="020B0403020204020204"/>
                        </a:rPr>
                        <a:t>高</a:t>
                      </a:r>
                    </a:p>
                  </a:txBody>
                  <a:tcPr marT="180000" marB="180000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93174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>
                          <a:ea typeface="M+ 1c light" panose="020B0403020204020204"/>
                        </a:rPr>
                        <a:t>柔軟性</a:t>
                      </a:r>
                    </a:p>
                  </a:txBody>
                  <a:tcPr marT="180000" marB="180000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4400">
                        <a:ea typeface="M+ 1c light" panose="020B0403020204020204"/>
                      </a:endParaRPr>
                    </a:p>
                  </a:txBody>
                  <a:tcPr marT="180000" marB="18000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4400">
                        <a:ea typeface="M+ 1c light" panose="020B0403020204020204"/>
                      </a:endParaRPr>
                    </a:p>
                  </a:txBody>
                  <a:tcPr marT="180000" marB="18000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4400" dirty="0">
                        <a:ea typeface="M+ 1c light" panose="020B0403020204020204"/>
                      </a:endParaRPr>
                    </a:p>
                  </a:txBody>
                  <a:tcPr marT="180000" marB="180000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5432477"/>
                  </a:ext>
                </a:extLst>
              </a:tr>
            </a:tbl>
          </a:graphicData>
        </a:graphic>
      </p:graphicFrame>
      <p:sp>
        <p:nvSpPr>
          <p:cNvPr id="9" name="矢印: 左右 8">
            <a:extLst>
              <a:ext uri="{FF2B5EF4-FFF2-40B4-BE49-F238E27FC236}">
                <a16:creationId xmlns:a16="http://schemas.microsoft.com/office/drawing/2014/main" id="{6E08E321-F466-4989-8E1A-75589F3B3428}"/>
              </a:ext>
            </a:extLst>
          </p:cNvPr>
          <p:cNvSpPr/>
          <p:nvPr/>
        </p:nvSpPr>
        <p:spPr>
          <a:xfrm>
            <a:off x="8801874" y="5346701"/>
            <a:ext cx="1045029" cy="589643"/>
          </a:xfrm>
          <a:prstGeom prst="left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4" name="思考の吹き出し: 雲形 3">
            <a:extLst>
              <a:ext uri="{FF2B5EF4-FFF2-40B4-BE49-F238E27FC236}">
                <a16:creationId xmlns:a16="http://schemas.microsoft.com/office/drawing/2014/main" id="{B6DCB6FA-36EB-4BD5-840C-F87EDCB8A797}"/>
              </a:ext>
            </a:extLst>
          </p:cNvPr>
          <p:cNvSpPr/>
          <p:nvPr/>
        </p:nvSpPr>
        <p:spPr>
          <a:xfrm>
            <a:off x="14151427" y="-82257"/>
            <a:ext cx="4789715" cy="2917608"/>
          </a:xfrm>
          <a:prstGeom prst="cloudCallout">
            <a:avLst>
              <a:gd name="adj1" fmla="val -56018"/>
              <a:gd name="adj2" fmla="val 45835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別に興味</a:t>
            </a:r>
            <a:endParaRPr kumimoji="1" lang="en-US" altLang="ja-JP" sz="440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  <a:p>
            <a:pPr algn="ctr"/>
            <a:r>
              <a:rPr kumimoji="1" lang="ja-JP" altLang="en-US" sz="440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ないなあ</a:t>
            </a:r>
            <a:r>
              <a:rPr kumimoji="1" lang="en-US" altLang="ja-JP" sz="440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…</a:t>
            </a:r>
            <a:endParaRPr kumimoji="1" lang="ja-JP" altLang="en-US" sz="440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11" name="タイトル 10">
            <a:extLst>
              <a:ext uri="{FF2B5EF4-FFF2-40B4-BE49-F238E27FC236}">
                <a16:creationId xmlns:a16="http://schemas.microsoft.com/office/drawing/2014/main" id="{A23B8BBE-C3DB-4AD3-BDE0-3A8CC4A36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依存関係による安定度と柔軟性のトレードオフ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2970570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3C33B68-A0BA-43A8-9866-CEB2B9A180C4}"/>
              </a:ext>
            </a:extLst>
          </p:cNvPr>
          <p:cNvSpPr/>
          <p:nvPr/>
        </p:nvSpPr>
        <p:spPr>
          <a:xfrm>
            <a:off x="3704252" y="1828563"/>
            <a:ext cx="4278605" cy="278359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依存する側</a:t>
            </a: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F9DF2E62-1CAB-469C-A019-519CCF6635FD}"/>
              </a:ext>
            </a:extLst>
          </p:cNvPr>
          <p:cNvSpPr/>
          <p:nvPr/>
        </p:nvSpPr>
        <p:spPr>
          <a:xfrm>
            <a:off x="8337418" y="2835351"/>
            <a:ext cx="1973943" cy="770016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>
              <a:latin typeface="M+ 1c light" panose="020B0403020203020207" pitchFamily="50" charset="-128"/>
              <a:ea typeface="M+ 1c light" panose="020B0403020203020207" pitchFamily="50" charset="-128"/>
              <a:cs typeface="M+ 1c light" panose="020B0403020203020207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73BF119-9B91-43F1-9147-F00D70B9191F}"/>
              </a:ext>
            </a:extLst>
          </p:cNvPr>
          <p:cNvSpPr/>
          <p:nvPr/>
        </p:nvSpPr>
        <p:spPr>
          <a:xfrm>
            <a:off x="10665922" y="1828563"/>
            <a:ext cx="4278605" cy="278359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依存される側</a:t>
            </a:r>
          </a:p>
        </p:txBody>
      </p:sp>
      <p:sp>
        <p:nvSpPr>
          <p:cNvPr id="5" name="爆発: 8 pt 4">
            <a:extLst>
              <a:ext uri="{FF2B5EF4-FFF2-40B4-BE49-F238E27FC236}">
                <a16:creationId xmlns:a16="http://schemas.microsoft.com/office/drawing/2014/main" id="{EAAA9C50-4604-45CC-BA09-CC1B5CB78F0F}"/>
              </a:ext>
            </a:extLst>
          </p:cNvPr>
          <p:cNvSpPr/>
          <p:nvPr/>
        </p:nvSpPr>
        <p:spPr>
          <a:xfrm>
            <a:off x="1339997" y="3012056"/>
            <a:ext cx="4006952" cy="2189409"/>
          </a:xfrm>
          <a:prstGeom prst="irregularSeal1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変更！</a:t>
            </a:r>
          </a:p>
        </p:txBody>
      </p:sp>
      <p:graphicFrame>
        <p:nvGraphicFramePr>
          <p:cNvPr id="10" name="表 20">
            <a:extLst>
              <a:ext uri="{FF2B5EF4-FFF2-40B4-BE49-F238E27FC236}">
                <a16:creationId xmlns:a16="http://schemas.microsoft.com/office/drawing/2014/main" id="{F430496D-24A3-45D1-A299-280036599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755366"/>
              </p:ext>
            </p:extLst>
          </p:nvPr>
        </p:nvGraphicFramePr>
        <p:xfrm>
          <a:off x="1131259" y="5126938"/>
          <a:ext cx="13813268" cy="206112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2598058">
                  <a:extLst>
                    <a:ext uri="{9D8B030D-6E8A-4147-A177-3AD203B41FA5}">
                      <a16:colId xmlns:a16="http://schemas.microsoft.com/office/drawing/2014/main" val="753775538"/>
                    </a:ext>
                  </a:extLst>
                </a:gridCol>
                <a:gridCol w="4308576">
                  <a:extLst>
                    <a:ext uri="{9D8B030D-6E8A-4147-A177-3AD203B41FA5}">
                      <a16:colId xmlns:a16="http://schemas.microsoft.com/office/drawing/2014/main" val="3414671218"/>
                    </a:ext>
                  </a:extLst>
                </a:gridCol>
                <a:gridCol w="2643767">
                  <a:extLst>
                    <a:ext uri="{9D8B030D-6E8A-4147-A177-3AD203B41FA5}">
                      <a16:colId xmlns:a16="http://schemas.microsoft.com/office/drawing/2014/main" val="2555480509"/>
                    </a:ext>
                  </a:extLst>
                </a:gridCol>
                <a:gridCol w="4262867">
                  <a:extLst>
                    <a:ext uri="{9D8B030D-6E8A-4147-A177-3AD203B41FA5}">
                      <a16:colId xmlns:a16="http://schemas.microsoft.com/office/drawing/2014/main" val="31997750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>
                          <a:ea typeface="M+ 1c light" panose="020B0403020204020204"/>
                        </a:rPr>
                        <a:t>安定度</a:t>
                      </a:r>
                    </a:p>
                  </a:txBody>
                  <a:tcPr marT="180000" marB="180000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>
                          <a:ea typeface="M+ 1c light" panose="020B0403020204020204"/>
                        </a:rPr>
                        <a:t>低</a:t>
                      </a:r>
                    </a:p>
                  </a:txBody>
                  <a:tcPr marT="180000" marB="18000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4400">
                        <a:ea typeface="M+ 1c light" panose="020B0403020204020204"/>
                      </a:endParaRPr>
                    </a:p>
                  </a:txBody>
                  <a:tcPr marT="180000" marB="18000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>
                          <a:ea typeface="M+ 1c light" panose="020B0403020204020204"/>
                        </a:rPr>
                        <a:t>高</a:t>
                      </a:r>
                    </a:p>
                  </a:txBody>
                  <a:tcPr marT="180000" marB="180000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93174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>
                          <a:ea typeface="M+ 1c light" panose="020B0403020204020204"/>
                        </a:rPr>
                        <a:t>柔軟性</a:t>
                      </a:r>
                    </a:p>
                  </a:txBody>
                  <a:tcPr marT="180000" marB="180000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>
                          <a:ea typeface="M+ 1c light" panose="020B0403020204020204"/>
                        </a:rPr>
                        <a:t>高</a:t>
                      </a:r>
                    </a:p>
                  </a:txBody>
                  <a:tcPr marT="180000" marB="18000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4400">
                        <a:ea typeface="M+ 1c light" panose="020B0403020204020204"/>
                      </a:endParaRPr>
                    </a:p>
                  </a:txBody>
                  <a:tcPr marT="180000" marB="18000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 dirty="0">
                          <a:ea typeface="M+ 1c light" panose="020B0403020204020204"/>
                        </a:rPr>
                        <a:t>低</a:t>
                      </a:r>
                    </a:p>
                  </a:txBody>
                  <a:tcPr marT="180000" marB="180000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5432477"/>
                  </a:ext>
                </a:extLst>
              </a:tr>
            </a:tbl>
          </a:graphicData>
        </a:graphic>
      </p:graphicFrame>
      <p:sp>
        <p:nvSpPr>
          <p:cNvPr id="9" name="矢印: 左右 8">
            <a:extLst>
              <a:ext uri="{FF2B5EF4-FFF2-40B4-BE49-F238E27FC236}">
                <a16:creationId xmlns:a16="http://schemas.microsoft.com/office/drawing/2014/main" id="{6E08E321-F466-4989-8E1A-75589F3B3428}"/>
              </a:ext>
            </a:extLst>
          </p:cNvPr>
          <p:cNvSpPr/>
          <p:nvPr/>
        </p:nvSpPr>
        <p:spPr>
          <a:xfrm>
            <a:off x="8801874" y="5346701"/>
            <a:ext cx="1045029" cy="589643"/>
          </a:xfrm>
          <a:prstGeom prst="left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4" name="思考の吹き出し: 雲形 3">
            <a:extLst>
              <a:ext uri="{FF2B5EF4-FFF2-40B4-BE49-F238E27FC236}">
                <a16:creationId xmlns:a16="http://schemas.microsoft.com/office/drawing/2014/main" id="{B6DCB6FA-36EB-4BD5-840C-F87EDCB8A797}"/>
              </a:ext>
            </a:extLst>
          </p:cNvPr>
          <p:cNvSpPr/>
          <p:nvPr/>
        </p:nvSpPr>
        <p:spPr>
          <a:xfrm>
            <a:off x="14151427" y="-82257"/>
            <a:ext cx="4789715" cy="2917608"/>
          </a:xfrm>
          <a:prstGeom prst="cloudCallout">
            <a:avLst>
              <a:gd name="adj1" fmla="val -56018"/>
              <a:gd name="adj2" fmla="val 45835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別に興味</a:t>
            </a:r>
            <a:endParaRPr kumimoji="1" lang="en-US" altLang="ja-JP" sz="440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  <a:p>
            <a:pPr algn="ctr"/>
            <a:r>
              <a:rPr kumimoji="1" lang="ja-JP" altLang="en-US" sz="440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ないなあ</a:t>
            </a:r>
            <a:r>
              <a:rPr kumimoji="1" lang="en-US" altLang="ja-JP" sz="440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…</a:t>
            </a:r>
            <a:endParaRPr kumimoji="1" lang="ja-JP" altLang="en-US" sz="440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11" name="矢印: 左右 10">
            <a:extLst>
              <a:ext uri="{FF2B5EF4-FFF2-40B4-BE49-F238E27FC236}">
                <a16:creationId xmlns:a16="http://schemas.microsoft.com/office/drawing/2014/main" id="{8BA25E9A-FFDF-4015-8BD6-5785B595DAE6}"/>
              </a:ext>
            </a:extLst>
          </p:cNvPr>
          <p:cNvSpPr/>
          <p:nvPr/>
        </p:nvSpPr>
        <p:spPr>
          <a:xfrm>
            <a:off x="8801874" y="6393073"/>
            <a:ext cx="1045029" cy="589643"/>
          </a:xfrm>
          <a:prstGeom prst="left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8" name="タイトル 7">
            <a:extLst>
              <a:ext uri="{FF2B5EF4-FFF2-40B4-BE49-F238E27FC236}">
                <a16:creationId xmlns:a16="http://schemas.microsoft.com/office/drawing/2014/main" id="{E7D79B1B-7289-44BC-87C3-D679B73CB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依存関係による安定度と柔軟性のトレードオフ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586668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3C33B68-A0BA-43A8-9866-CEB2B9A180C4}"/>
              </a:ext>
            </a:extLst>
          </p:cNvPr>
          <p:cNvSpPr/>
          <p:nvPr/>
        </p:nvSpPr>
        <p:spPr>
          <a:xfrm>
            <a:off x="3704252" y="1828563"/>
            <a:ext cx="4278605" cy="278359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依存する側</a:t>
            </a: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F9DF2E62-1CAB-469C-A019-519CCF6635FD}"/>
              </a:ext>
            </a:extLst>
          </p:cNvPr>
          <p:cNvSpPr/>
          <p:nvPr/>
        </p:nvSpPr>
        <p:spPr>
          <a:xfrm>
            <a:off x="8337418" y="2835351"/>
            <a:ext cx="1973943" cy="770016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>
              <a:latin typeface="M+ 1c light" panose="020B0403020203020207" pitchFamily="50" charset="-128"/>
              <a:ea typeface="M+ 1c light" panose="020B0403020203020207" pitchFamily="50" charset="-128"/>
              <a:cs typeface="M+ 1c light" panose="020B0403020203020207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73BF119-9B91-43F1-9147-F00D70B9191F}"/>
              </a:ext>
            </a:extLst>
          </p:cNvPr>
          <p:cNvSpPr/>
          <p:nvPr/>
        </p:nvSpPr>
        <p:spPr>
          <a:xfrm>
            <a:off x="10665922" y="1828563"/>
            <a:ext cx="4278605" cy="278359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依存される側</a:t>
            </a:r>
          </a:p>
        </p:txBody>
      </p:sp>
      <p:graphicFrame>
        <p:nvGraphicFramePr>
          <p:cNvPr id="10" name="表 20">
            <a:extLst>
              <a:ext uri="{FF2B5EF4-FFF2-40B4-BE49-F238E27FC236}">
                <a16:creationId xmlns:a16="http://schemas.microsoft.com/office/drawing/2014/main" id="{F430496D-24A3-45D1-A299-280036599BDF}"/>
              </a:ext>
            </a:extLst>
          </p:cNvPr>
          <p:cNvGraphicFramePr>
            <a:graphicFrameLocks noGrp="1"/>
          </p:cNvGraphicFramePr>
          <p:nvPr/>
        </p:nvGraphicFramePr>
        <p:xfrm>
          <a:off x="1131259" y="5126938"/>
          <a:ext cx="13813268" cy="206112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2598058">
                  <a:extLst>
                    <a:ext uri="{9D8B030D-6E8A-4147-A177-3AD203B41FA5}">
                      <a16:colId xmlns:a16="http://schemas.microsoft.com/office/drawing/2014/main" val="753775538"/>
                    </a:ext>
                  </a:extLst>
                </a:gridCol>
                <a:gridCol w="4308576">
                  <a:extLst>
                    <a:ext uri="{9D8B030D-6E8A-4147-A177-3AD203B41FA5}">
                      <a16:colId xmlns:a16="http://schemas.microsoft.com/office/drawing/2014/main" val="3414671218"/>
                    </a:ext>
                  </a:extLst>
                </a:gridCol>
                <a:gridCol w="2643767">
                  <a:extLst>
                    <a:ext uri="{9D8B030D-6E8A-4147-A177-3AD203B41FA5}">
                      <a16:colId xmlns:a16="http://schemas.microsoft.com/office/drawing/2014/main" val="2555480509"/>
                    </a:ext>
                  </a:extLst>
                </a:gridCol>
                <a:gridCol w="4262867">
                  <a:extLst>
                    <a:ext uri="{9D8B030D-6E8A-4147-A177-3AD203B41FA5}">
                      <a16:colId xmlns:a16="http://schemas.microsoft.com/office/drawing/2014/main" val="31997750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>
                          <a:ea typeface="M+ 1c light" panose="020B0403020204020204"/>
                        </a:rPr>
                        <a:t>安定度</a:t>
                      </a:r>
                    </a:p>
                  </a:txBody>
                  <a:tcPr marT="180000" marB="180000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>
                          <a:ea typeface="M+ 1c light" panose="020B0403020204020204"/>
                        </a:rPr>
                        <a:t>低</a:t>
                      </a:r>
                    </a:p>
                  </a:txBody>
                  <a:tcPr marT="180000" marB="18000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4400">
                        <a:ea typeface="M+ 1c light" panose="020B0403020204020204"/>
                      </a:endParaRPr>
                    </a:p>
                  </a:txBody>
                  <a:tcPr marT="180000" marB="18000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>
                          <a:ea typeface="M+ 1c light" panose="020B0403020204020204"/>
                        </a:rPr>
                        <a:t>高</a:t>
                      </a:r>
                    </a:p>
                  </a:txBody>
                  <a:tcPr marT="180000" marB="180000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93174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>
                          <a:ea typeface="M+ 1c light" panose="020B0403020204020204"/>
                        </a:rPr>
                        <a:t>柔軟性</a:t>
                      </a:r>
                    </a:p>
                  </a:txBody>
                  <a:tcPr marT="180000" marB="180000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>
                          <a:ea typeface="M+ 1c light" panose="020B0403020204020204"/>
                        </a:rPr>
                        <a:t>高</a:t>
                      </a:r>
                    </a:p>
                  </a:txBody>
                  <a:tcPr marT="180000" marB="18000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4400">
                        <a:ea typeface="M+ 1c light" panose="020B0403020204020204"/>
                      </a:endParaRPr>
                    </a:p>
                  </a:txBody>
                  <a:tcPr marT="180000" marB="18000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 dirty="0">
                          <a:ea typeface="M+ 1c light" panose="020B0403020204020204"/>
                        </a:rPr>
                        <a:t>低</a:t>
                      </a:r>
                    </a:p>
                  </a:txBody>
                  <a:tcPr marT="180000" marB="180000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5432477"/>
                  </a:ext>
                </a:extLst>
              </a:tr>
            </a:tbl>
          </a:graphicData>
        </a:graphic>
      </p:graphicFrame>
      <p:sp>
        <p:nvSpPr>
          <p:cNvPr id="9" name="矢印: 左右 8">
            <a:extLst>
              <a:ext uri="{FF2B5EF4-FFF2-40B4-BE49-F238E27FC236}">
                <a16:creationId xmlns:a16="http://schemas.microsoft.com/office/drawing/2014/main" id="{6E08E321-F466-4989-8E1A-75589F3B3428}"/>
              </a:ext>
            </a:extLst>
          </p:cNvPr>
          <p:cNvSpPr/>
          <p:nvPr/>
        </p:nvSpPr>
        <p:spPr>
          <a:xfrm>
            <a:off x="8801874" y="5346701"/>
            <a:ext cx="1045029" cy="589643"/>
          </a:xfrm>
          <a:prstGeom prst="left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11" name="矢印: 左右 10">
            <a:extLst>
              <a:ext uri="{FF2B5EF4-FFF2-40B4-BE49-F238E27FC236}">
                <a16:creationId xmlns:a16="http://schemas.microsoft.com/office/drawing/2014/main" id="{8BA25E9A-FFDF-4015-8BD6-5785B595DAE6}"/>
              </a:ext>
            </a:extLst>
          </p:cNvPr>
          <p:cNvSpPr/>
          <p:nvPr/>
        </p:nvSpPr>
        <p:spPr>
          <a:xfrm>
            <a:off x="8801874" y="6393073"/>
            <a:ext cx="1045029" cy="589643"/>
          </a:xfrm>
          <a:prstGeom prst="left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8" name="タイトル 7">
            <a:extLst>
              <a:ext uri="{FF2B5EF4-FFF2-40B4-BE49-F238E27FC236}">
                <a16:creationId xmlns:a16="http://schemas.microsoft.com/office/drawing/2014/main" id="{E7D79B1B-7289-44BC-87C3-D679B73CB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依存関係による安定度と柔軟性のトレードオフ</a:t>
            </a:r>
            <a:endParaRPr lang="ja-JP" altLang="en-US"/>
          </a:p>
        </p:txBody>
      </p:sp>
      <p:sp>
        <p:nvSpPr>
          <p:cNvPr id="12" name="爆発: 8 pt 11">
            <a:extLst>
              <a:ext uri="{FF2B5EF4-FFF2-40B4-BE49-F238E27FC236}">
                <a16:creationId xmlns:a16="http://schemas.microsoft.com/office/drawing/2014/main" id="{D730E83D-7C0D-460F-9E49-813EC80160CC}"/>
              </a:ext>
            </a:extLst>
          </p:cNvPr>
          <p:cNvSpPr/>
          <p:nvPr/>
        </p:nvSpPr>
        <p:spPr>
          <a:xfrm>
            <a:off x="9613665" y="6687894"/>
            <a:ext cx="8674335" cy="3852168"/>
          </a:xfrm>
          <a:prstGeom prst="irregularSeal1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安定度と柔軟性はトレードオフ！</a:t>
            </a:r>
          </a:p>
        </p:txBody>
      </p:sp>
    </p:spTree>
    <p:extLst>
      <p:ext uri="{BB962C8B-B14F-4D97-AF65-F5344CB8AC3E}">
        <p14:creationId xmlns:p14="http://schemas.microsoft.com/office/powerpoint/2010/main" val="822566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C87ADCCD-FC39-425F-9863-2ADA753F56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Why Dependency Injection</a:t>
            </a:r>
            <a:endParaRPr kumimoji="1" lang="ja-JP" altLang="en-US" dirty="0"/>
          </a:p>
        </p:txBody>
      </p:sp>
      <p:sp>
        <p:nvSpPr>
          <p:cNvPr id="6" name="字幕 5">
            <a:extLst>
              <a:ext uri="{FF2B5EF4-FFF2-40B4-BE49-F238E27FC236}">
                <a16:creationId xmlns:a16="http://schemas.microsoft.com/office/drawing/2014/main" id="{F2B18021-8AA2-47AC-B68F-627FFB2E69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/>
              <a:t>About</a:t>
            </a:r>
            <a:r>
              <a:rPr kumimoji="1" lang="ja-JP" altLang="en-US"/>
              <a:t> </a:t>
            </a:r>
            <a:r>
              <a:rPr kumimoji="1" lang="en-US" altLang="ja-JP"/>
              <a:t>Me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964730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05A344CD-32D5-4BE2-A0BD-B3FA356865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/>
              <a:t>逆説的に考えると・・・</a:t>
            </a:r>
          </a:p>
        </p:txBody>
      </p:sp>
    </p:spTree>
    <p:extLst>
      <p:ext uri="{BB962C8B-B14F-4D97-AF65-F5344CB8AC3E}">
        <p14:creationId xmlns:p14="http://schemas.microsoft.com/office/powerpoint/2010/main" val="34457853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3C33B68-A0BA-43A8-9866-CEB2B9A180C4}"/>
              </a:ext>
            </a:extLst>
          </p:cNvPr>
          <p:cNvSpPr/>
          <p:nvPr/>
        </p:nvSpPr>
        <p:spPr>
          <a:xfrm>
            <a:off x="3704252" y="1828563"/>
            <a:ext cx="4278605" cy="278359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依存する側</a:t>
            </a: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F9DF2E62-1CAB-469C-A019-519CCF6635FD}"/>
              </a:ext>
            </a:extLst>
          </p:cNvPr>
          <p:cNvSpPr/>
          <p:nvPr/>
        </p:nvSpPr>
        <p:spPr>
          <a:xfrm>
            <a:off x="8337418" y="2835351"/>
            <a:ext cx="1973943" cy="770016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>
              <a:latin typeface="M+ 1c light" panose="020B0403020203020207" pitchFamily="50" charset="-128"/>
              <a:ea typeface="M+ 1c light" panose="020B0403020203020207" pitchFamily="50" charset="-128"/>
              <a:cs typeface="M+ 1c light" panose="020B0403020203020207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73BF119-9B91-43F1-9147-F00D70B9191F}"/>
              </a:ext>
            </a:extLst>
          </p:cNvPr>
          <p:cNvSpPr/>
          <p:nvPr/>
        </p:nvSpPr>
        <p:spPr>
          <a:xfrm>
            <a:off x="10665922" y="1828563"/>
            <a:ext cx="4278605" cy="278359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依存される側</a:t>
            </a:r>
          </a:p>
        </p:txBody>
      </p:sp>
      <p:graphicFrame>
        <p:nvGraphicFramePr>
          <p:cNvPr id="10" name="表 20">
            <a:extLst>
              <a:ext uri="{FF2B5EF4-FFF2-40B4-BE49-F238E27FC236}">
                <a16:creationId xmlns:a16="http://schemas.microsoft.com/office/drawing/2014/main" id="{F430496D-24A3-45D1-A299-280036599BDF}"/>
              </a:ext>
            </a:extLst>
          </p:cNvPr>
          <p:cNvGraphicFramePr>
            <a:graphicFrameLocks noGrp="1"/>
          </p:cNvGraphicFramePr>
          <p:nvPr/>
        </p:nvGraphicFramePr>
        <p:xfrm>
          <a:off x="1131259" y="5126938"/>
          <a:ext cx="13813268" cy="206112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2598058">
                  <a:extLst>
                    <a:ext uri="{9D8B030D-6E8A-4147-A177-3AD203B41FA5}">
                      <a16:colId xmlns:a16="http://schemas.microsoft.com/office/drawing/2014/main" val="753775538"/>
                    </a:ext>
                  </a:extLst>
                </a:gridCol>
                <a:gridCol w="4308576">
                  <a:extLst>
                    <a:ext uri="{9D8B030D-6E8A-4147-A177-3AD203B41FA5}">
                      <a16:colId xmlns:a16="http://schemas.microsoft.com/office/drawing/2014/main" val="3414671218"/>
                    </a:ext>
                  </a:extLst>
                </a:gridCol>
                <a:gridCol w="2643767">
                  <a:extLst>
                    <a:ext uri="{9D8B030D-6E8A-4147-A177-3AD203B41FA5}">
                      <a16:colId xmlns:a16="http://schemas.microsoft.com/office/drawing/2014/main" val="2555480509"/>
                    </a:ext>
                  </a:extLst>
                </a:gridCol>
                <a:gridCol w="4262867">
                  <a:extLst>
                    <a:ext uri="{9D8B030D-6E8A-4147-A177-3AD203B41FA5}">
                      <a16:colId xmlns:a16="http://schemas.microsoft.com/office/drawing/2014/main" val="31997750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>
                          <a:ea typeface="M+ 1c light" panose="020B0403020204020204"/>
                        </a:rPr>
                        <a:t>安定度</a:t>
                      </a:r>
                    </a:p>
                  </a:txBody>
                  <a:tcPr marT="180000" marB="180000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>
                          <a:ea typeface="M+ 1c light" panose="020B0403020204020204"/>
                        </a:rPr>
                        <a:t>低</a:t>
                      </a:r>
                    </a:p>
                  </a:txBody>
                  <a:tcPr marT="180000" marB="18000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4400">
                        <a:ea typeface="M+ 1c light" panose="020B0403020204020204"/>
                      </a:endParaRPr>
                    </a:p>
                  </a:txBody>
                  <a:tcPr marT="180000" marB="18000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>
                          <a:ea typeface="M+ 1c light" panose="020B0403020204020204"/>
                        </a:rPr>
                        <a:t>高</a:t>
                      </a:r>
                    </a:p>
                  </a:txBody>
                  <a:tcPr marT="180000" marB="180000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93174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>
                          <a:ea typeface="M+ 1c light" panose="020B0403020204020204"/>
                        </a:rPr>
                        <a:t>柔軟性</a:t>
                      </a:r>
                    </a:p>
                  </a:txBody>
                  <a:tcPr marT="180000" marB="180000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>
                          <a:ea typeface="M+ 1c light" panose="020B0403020204020204"/>
                        </a:rPr>
                        <a:t>高</a:t>
                      </a:r>
                    </a:p>
                  </a:txBody>
                  <a:tcPr marT="180000" marB="18000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4400">
                        <a:ea typeface="M+ 1c light" panose="020B0403020204020204"/>
                      </a:endParaRPr>
                    </a:p>
                  </a:txBody>
                  <a:tcPr marT="180000" marB="18000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 dirty="0">
                          <a:ea typeface="M+ 1c light" panose="020B0403020204020204"/>
                        </a:rPr>
                        <a:t>低</a:t>
                      </a:r>
                    </a:p>
                  </a:txBody>
                  <a:tcPr marT="180000" marB="180000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5432477"/>
                  </a:ext>
                </a:extLst>
              </a:tr>
            </a:tbl>
          </a:graphicData>
        </a:graphic>
      </p:graphicFrame>
      <p:sp>
        <p:nvSpPr>
          <p:cNvPr id="9" name="矢印: 左右 8">
            <a:extLst>
              <a:ext uri="{FF2B5EF4-FFF2-40B4-BE49-F238E27FC236}">
                <a16:creationId xmlns:a16="http://schemas.microsoft.com/office/drawing/2014/main" id="{6E08E321-F466-4989-8E1A-75589F3B3428}"/>
              </a:ext>
            </a:extLst>
          </p:cNvPr>
          <p:cNvSpPr/>
          <p:nvPr/>
        </p:nvSpPr>
        <p:spPr>
          <a:xfrm>
            <a:off x="8801874" y="5346701"/>
            <a:ext cx="1045029" cy="589643"/>
          </a:xfrm>
          <a:prstGeom prst="left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11" name="矢印: 左右 10">
            <a:extLst>
              <a:ext uri="{FF2B5EF4-FFF2-40B4-BE49-F238E27FC236}">
                <a16:creationId xmlns:a16="http://schemas.microsoft.com/office/drawing/2014/main" id="{8BA25E9A-FFDF-4015-8BD6-5785B595DAE6}"/>
              </a:ext>
            </a:extLst>
          </p:cNvPr>
          <p:cNvSpPr/>
          <p:nvPr/>
        </p:nvSpPr>
        <p:spPr>
          <a:xfrm>
            <a:off x="8801874" y="6393073"/>
            <a:ext cx="1045029" cy="589643"/>
          </a:xfrm>
          <a:prstGeom prst="left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6DAF1D1-4114-4161-AAA6-03BCF534F453}"/>
              </a:ext>
            </a:extLst>
          </p:cNvPr>
          <p:cNvSpPr txBox="1"/>
          <p:nvPr/>
        </p:nvSpPr>
        <p:spPr>
          <a:xfrm>
            <a:off x="1214459" y="7644787"/>
            <a:ext cx="158504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M+ 1c light" panose="020B0403020204020204"/>
                <a:cs typeface="Open Sans Light" panose="020B0306030504020204" pitchFamily="34" charset="0"/>
              </a:rPr>
              <a:t>変更の影響を他に与えたくない側は、</a:t>
            </a:r>
            <a:r>
              <a:rPr kumimoji="1" lang="ja-JP" altLang="en-US" sz="4400" dirty="0">
                <a:solidFill>
                  <a:srgbClr val="C00000"/>
                </a:solidFill>
                <a:latin typeface="Open Sans Light" panose="020B0306030504020204" pitchFamily="34" charset="0"/>
                <a:ea typeface="M+ 1c light" panose="020B0403020204020204"/>
                <a:cs typeface="Open Sans Light" panose="020B0306030504020204" pitchFamily="34" charset="0"/>
              </a:rPr>
              <a:t>依存する側</a:t>
            </a:r>
            <a:r>
              <a:rPr kumimoji="1" lang="ja-JP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M+ 1c light" panose="020B0403020204020204"/>
                <a:cs typeface="Open Sans Light" panose="020B0306030504020204" pitchFamily="34" charset="0"/>
              </a:rPr>
              <a:t>に設計すべし</a:t>
            </a:r>
            <a:endParaRPr kumimoji="1" lang="en-US" altLang="ja-JP" sz="4400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306030504020204" pitchFamily="34" charset="0"/>
              <a:ea typeface="M+ 1c light" panose="020B0403020204020204"/>
              <a:cs typeface="Open Sans Light" panose="020B0306030504020204" pitchFamily="34" charset="0"/>
            </a:endParaRPr>
          </a:p>
        </p:txBody>
      </p:sp>
      <p:sp>
        <p:nvSpPr>
          <p:cNvPr id="12" name="タイトル 11">
            <a:extLst>
              <a:ext uri="{FF2B5EF4-FFF2-40B4-BE49-F238E27FC236}">
                <a16:creationId xmlns:a16="http://schemas.microsoft.com/office/drawing/2014/main" id="{829DC874-6E9A-46FA-89B3-A785F1F01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依存関係による安定度と柔軟性のトレードオフ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940146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3C33B68-A0BA-43A8-9866-CEB2B9A180C4}"/>
              </a:ext>
            </a:extLst>
          </p:cNvPr>
          <p:cNvSpPr/>
          <p:nvPr/>
        </p:nvSpPr>
        <p:spPr>
          <a:xfrm>
            <a:off x="3704252" y="1828563"/>
            <a:ext cx="4278605" cy="278359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依存する側</a:t>
            </a: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F9DF2E62-1CAB-469C-A019-519CCF6635FD}"/>
              </a:ext>
            </a:extLst>
          </p:cNvPr>
          <p:cNvSpPr/>
          <p:nvPr/>
        </p:nvSpPr>
        <p:spPr>
          <a:xfrm>
            <a:off x="8337418" y="2835351"/>
            <a:ext cx="1973943" cy="770016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>
              <a:latin typeface="M+ 1c light" panose="020B0403020203020207" pitchFamily="50" charset="-128"/>
              <a:ea typeface="M+ 1c light" panose="020B0403020203020207" pitchFamily="50" charset="-128"/>
              <a:cs typeface="M+ 1c light" panose="020B0403020203020207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73BF119-9B91-43F1-9147-F00D70B9191F}"/>
              </a:ext>
            </a:extLst>
          </p:cNvPr>
          <p:cNvSpPr/>
          <p:nvPr/>
        </p:nvSpPr>
        <p:spPr>
          <a:xfrm>
            <a:off x="10665922" y="1828563"/>
            <a:ext cx="4278605" cy="278359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依存される側</a:t>
            </a:r>
          </a:p>
        </p:txBody>
      </p:sp>
      <p:graphicFrame>
        <p:nvGraphicFramePr>
          <p:cNvPr id="10" name="表 20">
            <a:extLst>
              <a:ext uri="{FF2B5EF4-FFF2-40B4-BE49-F238E27FC236}">
                <a16:creationId xmlns:a16="http://schemas.microsoft.com/office/drawing/2014/main" id="{F430496D-24A3-45D1-A299-280036599BDF}"/>
              </a:ext>
            </a:extLst>
          </p:cNvPr>
          <p:cNvGraphicFramePr>
            <a:graphicFrameLocks noGrp="1"/>
          </p:cNvGraphicFramePr>
          <p:nvPr/>
        </p:nvGraphicFramePr>
        <p:xfrm>
          <a:off x="1131259" y="5126938"/>
          <a:ext cx="13813268" cy="206112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2598058">
                  <a:extLst>
                    <a:ext uri="{9D8B030D-6E8A-4147-A177-3AD203B41FA5}">
                      <a16:colId xmlns:a16="http://schemas.microsoft.com/office/drawing/2014/main" val="753775538"/>
                    </a:ext>
                  </a:extLst>
                </a:gridCol>
                <a:gridCol w="4308576">
                  <a:extLst>
                    <a:ext uri="{9D8B030D-6E8A-4147-A177-3AD203B41FA5}">
                      <a16:colId xmlns:a16="http://schemas.microsoft.com/office/drawing/2014/main" val="3414671218"/>
                    </a:ext>
                  </a:extLst>
                </a:gridCol>
                <a:gridCol w="2643767">
                  <a:extLst>
                    <a:ext uri="{9D8B030D-6E8A-4147-A177-3AD203B41FA5}">
                      <a16:colId xmlns:a16="http://schemas.microsoft.com/office/drawing/2014/main" val="2555480509"/>
                    </a:ext>
                  </a:extLst>
                </a:gridCol>
                <a:gridCol w="4262867">
                  <a:extLst>
                    <a:ext uri="{9D8B030D-6E8A-4147-A177-3AD203B41FA5}">
                      <a16:colId xmlns:a16="http://schemas.microsoft.com/office/drawing/2014/main" val="31997750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>
                          <a:ea typeface="M+ 1c light" panose="020B0403020204020204"/>
                        </a:rPr>
                        <a:t>安定度</a:t>
                      </a:r>
                    </a:p>
                  </a:txBody>
                  <a:tcPr marT="180000" marB="180000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>
                          <a:ea typeface="M+ 1c light" panose="020B0403020204020204"/>
                        </a:rPr>
                        <a:t>低</a:t>
                      </a:r>
                    </a:p>
                  </a:txBody>
                  <a:tcPr marT="180000" marB="18000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4400">
                        <a:ea typeface="M+ 1c light" panose="020B0403020204020204"/>
                      </a:endParaRPr>
                    </a:p>
                  </a:txBody>
                  <a:tcPr marT="180000" marB="18000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>
                          <a:ea typeface="M+ 1c light" panose="020B0403020204020204"/>
                        </a:rPr>
                        <a:t>高</a:t>
                      </a:r>
                    </a:p>
                  </a:txBody>
                  <a:tcPr marT="180000" marB="180000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93174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>
                          <a:ea typeface="M+ 1c light" panose="020B0403020204020204"/>
                        </a:rPr>
                        <a:t>柔軟性</a:t>
                      </a:r>
                    </a:p>
                  </a:txBody>
                  <a:tcPr marT="180000" marB="180000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>
                          <a:ea typeface="M+ 1c light" panose="020B0403020204020204"/>
                        </a:rPr>
                        <a:t>高</a:t>
                      </a:r>
                    </a:p>
                  </a:txBody>
                  <a:tcPr marT="180000" marB="18000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4400">
                        <a:ea typeface="M+ 1c light" panose="020B0403020204020204"/>
                      </a:endParaRPr>
                    </a:p>
                  </a:txBody>
                  <a:tcPr marT="180000" marB="18000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 dirty="0">
                          <a:ea typeface="M+ 1c light" panose="020B0403020204020204"/>
                        </a:rPr>
                        <a:t>低</a:t>
                      </a:r>
                    </a:p>
                  </a:txBody>
                  <a:tcPr marT="180000" marB="180000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5432477"/>
                  </a:ext>
                </a:extLst>
              </a:tr>
            </a:tbl>
          </a:graphicData>
        </a:graphic>
      </p:graphicFrame>
      <p:sp>
        <p:nvSpPr>
          <p:cNvPr id="9" name="矢印: 左右 8">
            <a:extLst>
              <a:ext uri="{FF2B5EF4-FFF2-40B4-BE49-F238E27FC236}">
                <a16:creationId xmlns:a16="http://schemas.microsoft.com/office/drawing/2014/main" id="{6E08E321-F466-4989-8E1A-75589F3B3428}"/>
              </a:ext>
            </a:extLst>
          </p:cNvPr>
          <p:cNvSpPr/>
          <p:nvPr/>
        </p:nvSpPr>
        <p:spPr>
          <a:xfrm>
            <a:off x="8801874" y="5346701"/>
            <a:ext cx="1045029" cy="589643"/>
          </a:xfrm>
          <a:prstGeom prst="left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11" name="矢印: 左右 10">
            <a:extLst>
              <a:ext uri="{FF2B5EF4-FFF2-40B4-BE49-F238E27FC236}">
                <a16:creationId xmlns:a16="http://schemas.microsoft.com/office/drawing/2014/main" id="{8BA25E9A-FFDF-4015-8BD6-5785B595DAE6}"/>
              </a:ext>
            </a:extLst>
          </p:cNvPr>
          <p:cNvSpPr/>
          <p:nvPr/>
        </p:nvSpPr>
        <p:spPr>
          <a:xfrm>
            <a:off x="8801874" y="6393073"/>
            <a:ext cx="1045029" cy="589643"/>
          </a:xfrm>
          <a:prstGeom prst="left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6DAF1D1-4114-4161-AAA6-03BCF534F453}"/>
              </a:ext>
            </a:extLst>
          </p:cNvPr>
          <p:cNvSpPr txBox="1"/>
          <p:nvPr/>
        </p:nvSpPr>
        <p:spPr>
          <a:xfrm>
            <a:off x="1455730" y="8324908"/>
            <a:ext cx="153679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M+ 1c light" panose="020B0403020204020204"/>
                <a:cs typeface="Open Sans Light" panose="020B0306030504020204" pitchFamily="34" charset="0"/>
              </a:rPr>
              <a:t>変更の影響を受けたくない側は、</a:t>
            </a:r>
            <a:r>
              <a:rPr kumimoji="1" lang="ja-JP" altLang="en-US" sz="4400" dirty="0">
                <a:solidFill>
                  <a:srgbClr val="C00000"/>
                </a:solidFill>
                <a:latin typeface="Open Sans Light" panose="020B0306030504020204" pitchFamily="34" charset="0"/>
                <a:ea typeface="M+ 1c light" panose="020B0403020204020204"/>
                <a:cs typeface="Open Sans Light" panose="020B0306030504020204" pitchFamily="34" charset="0"/>
              </a:rPr>
              <a:t>依存される側</a:t>
            </a:r>
            <a:r>
              <a:rPr kumimoji="1" lang="ja-JP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M+ 1c light" panose="020B0403020204020204"/>
                <a:cs typeface="Open Sans Light" panose="020B0306030504020204" pitchFamily="34" charset="0"/>
              </a:rPr>
              <a:t>に設計すべし。</a:t>
            </a:r>
            <a:endParaRPr kumimoji="1" lang="en-US" altLang="ja-JP" sz="4400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306030504020204" pitchFamily="34" charset="0"/>
              <a:ea typeface="M+ 1c light" panose="020B0403020204020204"/>
              <a:cs typeface="Open Sans Light" panose="020B0306030504020204" pitchFamily="34" charset="0"/>
            </a:endParaRPr>
          </a:p>
        </p:txBody>
      </p:sp>
      <p:sp>
        <p:nvSpPr>
          <p:cNvPr id="12" name="タイトル 11">
            <a:extLst>
              <a:ext uri="{FF2B5EF4-FFF2-40B4-BE49-F238E27FC236}">
                <a16:creationId xmlns:a16="http://schemas.microsoft.com/office/drawing/2014/main" id="{829DC874-6E9A-46FA-89B3-A785F1F01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依存関係による安定度と柔軟性のトレードオフ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205480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CA6FD0F1-CFD8-4690-B45D-E34A5944A2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という事で・・・</a:t>
            </a:r>
          </a:p>
        </p:txBody>
      </p:sp>
    </p:spTree>
    <p:extLst>
      <p:ext uri="{BB962C8B-B14F-4D97-AF65-F5344CB8AC3E}">
        <p14:creationId xmlns:p14="http://schemas.microsoft.com/office/powerpoint/2010/main" val="33848642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>
            <a:extLst>
              <a:ext uri="{FF2B5EF4-FFF2-40B4-BE49-F238E27FC236}">
                <a16:creationId xmlns:a16="http://schemas.microsoft.com/office/drawing/2014/main" id="{E57078CB-A645-D422-D482-7C1A578B9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810" y="1325712"/>
            <a:ext cx="11660377" cy="8394360"/>
          </a:xfrm>
          <a:prstGeom prst="rect">
            <a:avLst/>
          </a:prstGeom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id="{A597E07A-BF6A-2F7C-A43B-783FFD456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コンポーネント図</a:t>
            </a:r>
          </a:p>
        </p:txBody>
      </p:sp>
    </p:spTree>
    <p:extLst>
      <p:ext uri="{BB962C8B-B14F-4D97-AF65-F5344CB8AC3E}">
        <p14:creationId xmlns:p14="http://schemas.microsoft.com/office/powerpoint/2010/main" val="29248481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>
            <a:extLst>
              <a:ext uri="{FF2B5EF4-FFF2-40B4-BE49-F238E27FC236}">
                <a16:creationId xmlns:a16="http://schemas.microsoft.com/office/drawing/2014/main" id="{E57078CB-A645-D422-D482-7C1A578B9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810" y="1325712"/>
            <a:ext cx="11660377" cy="8394360"/>
          </a:xfrm>
          <a:prstGeom prst="rect">
            <a:avLst/>
          </a:prstGeom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id="{A597E07A-BF6A-2F7C-A43B-783FFD456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コンポーネント図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5C30EC5-16A0-3FD2-B5FA-5470AC859178}"/>
              </a:ext>
            </a:extLst>
          </p:cNvPr>
          <p:cNvSpPr txBox="1"/>
          <p:nvPr/>
        </p:nvSpPr>
        <p:spPr>
          <a:xfrm>
            <a:off x="722650" y="202637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solidFill>
                  <a:srgbClr val="C00000"/>
                </a:solidFill>
                <a:latin typeface="Open Sans Light" panose="020B0306030504020204" pitchFamily="34" charset="0"/>
                <a:ea typeface="M+ 1c light" panose="020B0403020204020204"/>
                <a:cs typeface="Open Sans Light" panose="020B0306030504020204" pitchFamily="34" charset="0"/>
              </a:rPr>
              <a:t>依存の方向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5DC97821-31D1-D08D-6055-B22E177FC7E7}"/>
              </a:ext>
            </a:extLst>
          </p:cNvPr>
          <p:cNvSpPr/>
          <p:nvPr/>
        </p:nvSpPr>
        <p:spPr>
          <a:xfrm rot="5400000">
            <a:off x="-649005" y="4905845"/>
            <a:ext cx="5236299" cy="770016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>
              <a:latin typeface="M+ 1c light" panose="020B0403020203020207" pitchFamily="50" charset="-128"/>
              <a:ea typeface="M+ 1c light" panose="020B0403020203020207" pitchFamily="50" charset="-128"/>
              <a:cs typeface="M+ 1c light" panose="020B0403020203020207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741863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F06449C1-A538-9B48-6944-788A9A0C0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810" y="1325712"/>
            <a:ext cx="11660377" cy="8394360"/>
          </a:xfrm>
          <a:prstGeom prst="rect">
            <a:avLst/>
          </a:prstGeom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id="{A597E07A-BF6A-2F7C-A43B-783FFD456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コンポーネント図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085AC3A0-B76C-E926-0D5A-09319C9DEFDE}"/>
              </a:ext>
            </a:extLst>
          </p:cNvPr>
          <p:cNvSpPr/>
          <p:nvPr/>
        </p:nvSpPr>
        <p:spPr>
          <a:xfrm>
            <a:off x="3759782" y="2754865"/>
            <a:ext cx="14071018" cy="1292024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5FE3FED-64C9-A9BA-07CF-976CFE8BDE7E}"/>
              </a:ext>
            </a:extLst>
          </p:cNvPr>
          <p:cNvSpPr txBox="1"/>
          <p:nvPr/>
        </p:nvSpPr>
        <p:spPr>
          <a:xfrm>
            <a:off x="14702220" y="159604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>
                <a:solidFill>
                  <a:srgbClr val="0099FF"/>
                </a:solidFill>
                <a:latin typeface="Open Sans Light" panose="020B0306030504020204" pitchFamily="34" charset="0"/>
                <a:ea typeface="M+ 1c light" panose="020B0403020204020204"/>
                <a:cs typeface="Open Sans Light" panose="020B0306030504020204" pitchFamily="34" charset="0"/>
              </a:rPr>
              <a:t>柔軟性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CCF2982-B2B7-20DD-C4ED-4072EA76BD75}"/>
              </a:ext>
            </a:extLst>
          </p:cNvPr>
          <p:cNvSpPr txBox="1"/>
          <p:nvPr/>
        </p:nvSpPr>
        <p:spPr>
          <a:xfrm>
            <a:off x="16506342" y="159604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>
                <a:solidFill>
                  <a:srgbClr val="0099FF"/>
                </a:solidFill>
                <a:latin typeface="Open Sans Light" panose="020B0306030504020204" pitchFamily="34" charset="0"/>
                <a:ea typeface="M+ 1c light" panose="020B0403020204020204"/>
                <a:cs typeface="Open Sans Light" panose="020B0306030504020204" pitchFamily="34" charset="0"/>
              </a:rPr>
              <a:t>安定度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4FD04B6-B2C4-583C-4D8C-05DA346DD9EB}"/>
              </a:ext>
            </a:extLst>
          </p:cNvPr>
          <p:cNvSpPr txBox="1"/>
          <p:nvPr/>
        </p:nvSpPr>
        <p:spPr>
          <a:xfrm>
            <a:off x="15278885" y="4608610"/>
            <a:ext cx="646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rgbClr val="0099FF"/>
                </a:solidFill>
                <a:latin typeface="Open Sans Light" panose="020B0306030504020204" pitchFamily="34" charset="0"/>
                <a:ea typeface="M+ 1c light" panose="020B0403020204020204"/>
                <a:cs typeface="Open Sans Light" panose="020B0306030504020204" pitchFamily="34" charset="0"/>
              </a:rPr>
              <a:t>②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4BB128D-49EC-9770-7BD7-3748FFED4A15}"/>
              </a:ext>
            </a:extLst>
          </p:cNvPr>
          <p:cNvSpPr txBox="1"/>
          <p:nvPr/>
        </p:nvSpPr>
        <p:spPr>
          <a:xfrm>
            <a:off x="15278885" y="3155527"/>
            <a:ext cx="646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rgbClr val="0099FF"/>
                </a:solidFill>
                <a:latin typeface="Open Sans Light" panose="020B0306030504020204" pitchFamily="34" charset="0"/>
                <a:ea typeface="M+ 1c light" panose="020B0403020204020204"/>
                <a:cs typeface="Open Sans Light" panose="020B0306030504020204" pitchFamily="34" charset="0"/>
              </a:rPr>
              <a:t>①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55D685A-60F6-DE55-7FA9-475C416F87A9}"/>
              </a:ext>
            </a:extLst>
          </p:cNvPr>
          <p:cNvSpPr txBox="1"/>
          <p:nvPr/>
        </p:nvSpPr>
        <p:spPr>
          <a:xfrm>
            <a:off x="15278883" y="7910685"/>
            <a:ext cx="646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rgbClr val="0099FF"/>
                </a:solidFill>
                <a:latin typeface="Open Sans Light" panose="020B0306030504020204" pitchFamily="34" charset="0"/>
                <a:ea typeface="M+ 1c light" panose="020B0403020204020204"/>
                <a:cs typeface="Open Sans Light" panose="020B0306030504020204" pitchFamily="34" charset="0"/>
              </a:rPr>
              <a:t>④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DE2A16A-559B-D33B-9931-7E0A6BD604DC}"/>
              </a:ext>
            </a:extLst>
          </p:cNvPr>
          <p:cNvSpPr txBox="1"/>
          <p:nvPr/>
        </p:nvSpPr>
        <p:spPr>
          <a:xfrm>
            <a:off x="17083006" y="4606924"/>
            <a:ext cx="646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rgbClr val="0099FF"/>
                </a:solidFill>
                <a:latin typeface="Open Sans Light" panose="020B0306030504020204" pitchFamily="34" charset="0"/>
                <a:ea typeface="M+ 1c light" panose="020B0403020204020204"/>
                <a:cs typeface="Open Sans Light" panose="020B0306030504020204" pitchFamily="34" charset="0"/>
              </a:rPr>
              <a:t>③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D09DDFF-D90B-0769-B9C6-498BFA891FAA}"/>
              </a:ext>
            </a:extLst>
          </p:cNvPr>
          <p:cNvSpPr txBox="1"/>
          <p:nvPr/>
        </p:nvSpPr>
        <p:spPr>
          <a:xfrm>
            <a:off x="17083007" y="3153841"/>
            <a:ext cx="646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rgbClr val="0099FF"/>
                </a:solidFill>
                <a:latin typeface="Open Sans Light" panose="020B0306030504020204" pitchFamily="34" charset="0"/>
                <a:ea typeface="M+ 1c light" panose="020B0403020204020204"/>
                <a:cs typeface="Open Sans Light" panose="020B0306030504020204" pitchFamily="34" charset="0"/>
              </a:rPr>
              <a:t>④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010CBBC-779C-991C-925B-D972C2CC0BB9}"/>
              </a:ext>
            </a:extLst>
          </p:cNvPr>
          <p:cNvSpPr txBox="1"/>
          <p:nvPr/>
        </p:nvSpPr>
        <p:spPr>
          <a:xfrm>
            <a:off x="17083006" y="7908999"/>
            <a:ext cx="646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solidFill>
                  <a:srgbClr val="0099FF"/>
                </a:solidFill>
                <a:latin typeface="Open Sans Light" panose="020B0306030504020204" pitchFamily="34" charset="0"/>
                <a:ea typeface="M+ 1c light" panose="020B0403020204020204"/>
                <a:cs typeface="Open Sans Light" panose="020B0306030504020204" pitchFamily="34" charset="0"/>
              </a:rPr>
              <a:t>①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799AA65-5EA0-2BBE-1697-5EE4E592F078}"/>
              </a:ext>
            </a:extLst>
          </p:cNvPr>
          <p:cNvSpPr txBox="1"/>
          <p:nvPr/>
        </p:nvSpPr>
        <p:spPr>
          <a:xfrm>
            <a:off x="15278883" y="6471389"/>
            <a:ext cx="646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rgbClr val="0099FF"/>
                </a:solidFill>
                <a:latin typeface="Open Sans Light" panose="020B0306030504020204" pitchFamily="34" charset="0"/>
                <a:ea typeface="M+ 1c light" panose="020B0403020204020204"/>
                <a:cs typeface="Open Sans Light" panose="020B0306030504020204" pitchFamily="34" charset="0"/>
              </a:rPr>
              <a:t>③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CDF77AE-A499-242C-BEE5-2F7FE21D9EC3}"/>
              </a:ext>
            </a:extLst>
          </p:cNvPr>
          <p:cNvSpPr txBox="1"/>
          <p:nvPr/>
        </p:nvSpPr>
        <p:spPr>
          <a:xfrm>
            <a:off x="17083006" y="6469703"/>
            <a:ext cx="646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solidFill>
                  <a:srgbClr val="0099FF"/>
                </a:solidFill>
                <a:latin typeface="Open Sans Light" panose="020B0306030504020204" pitchFamily="34" charset="0"/>
                <a:ea typeface="M+ 1c light" panose="020B0403020204020204"/>
                <a:cs typeface="Open Sans Light" panose="020B0306030504020204" pitchFamily="34" charset="0"/>
              </a:rPr>
              <a:t>②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62D67C13-0009-FCFB-5E28-E38E80E1D9BD}"/>
              </a:ext>
            </a:extLst>
          </p:cNvPr>
          <p:cNvSpPr/>
          <p:nvPr/>
        </p:nvSpPr>
        <p:spPr>
          <a:xfrm>
            <a:off x="3759782" y="4230977"/>
            <a:ext cx="14071018" cy="1292024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8D77EBF1-D288-1154-3C81-AFC985A1EBB1}"/>
              </a:ext>
            </a:extLst>
          </p:cNvPr>
          <p:cNvSpPr/>
          <p:nvPr/>
        </p:nvSpPr>
        <p:spPr>
          <a:xfrm>
            <a:off x="3759782" y="6111883"/>
            <a:ext cx="14071018" cy="1292024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CFCE203D-F408-76C3-C116-38E387722ACA}"/>
              </a:ext>
            </a:extLst>
          </p:cNvPr>
          <p:cNvSpPr/>
          <p:nvPr/>
        </p:nvSpPr>
        <p:spPr>
          <a:xfrm>
            <a:off x="3759782" y="7568583"/>
            <a:ext cx="14071018" cy="1292024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6F3A921-B381-9607-0EF9-5E4117BD30FA}"/>
              </a:ext>
            </a:extLst>
          </p:cNvPr>
          <p:cNvSpPr txBox="1"/>
          <p:nvPr/>
        </p:nvSpPr>
        <p:spPr>
          <a:xfrm>
            <a:off x="722650" y="202637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solidFill>
                  <a:srgbClr val="C00000"/>
                </a:solidFill>
                <a:latin typeface="Open Sans Light" panose="020B0306030504020204" pitchFamily="34" charset="0"/>
                <a:ea typeface="M+ 1c light" panose="020B0403020204020204"/>
                <a:cs typeface="Open Sans Light" panose="020B0306030504020204" pitchFamily="34" charset="0"/>
              </a:rPr>
              <a:t>依存の方向</a:t>
            </a:r>
          </a:p>
        </p:txBody>
      </p:sp>
      <p:sp>
        <p:nvSpPr>
          <p:cNvPr id="28" name="矢印: 右 27">
            <a:extLst>
              <a:ext uri="{FF2B5EF4-FFF2-40B4-BE49-F238E27FC236}">
                <a16:creationId xmlns:a16="http://schemas.microsoft.com/office/drawing/2014/main" id="{F6E58599-EA43-5FB2-B484-6A7D9602AF4F}"/>
              </a:ext>
            </a:extLst>
          </p:cNvPr>
          <p:cNvSpPr/>
          <p:nvPr/>
        </p:nvSpPr>
        <p:spPr>
          <a:xfrm rot="5400000">
            <a:off x="-649005" y="4905845"/>
            <a:ext cx="5236299" cy="770016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>
              <a:latin typeface="M+ 1c light" panose="020B0403020203020207" pitchFamily="50" charset="-128"/>
              <a:ea typeface="M+ 1c light" panose="020B0403020203020207" pitchFamily="50" charset="-128"/>
              <a:cs typeface="M+ 1c light" panose="020B0403020203020207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743236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図 26">
            <a:extLst>
              <a:ext uri="{FF2B5EF4-FFF2-40B4-BE49-F238E27FC236}">
                <a16:creationId xmlns:a16="http://schemas.microsoft.com/office/drawing/2014/main" id="{22531DF5-B26D-3BE8-37F1-0FB29EEC7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810" y="1325712"/>
            <a:ext cx="11660377" cy="8394360"/>
          </a:xfrm>
          <a:prstGeom prst="rect">
            <a:avLst/>
          </a:prstGeom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id="{A597E07A-BF6A-2F7C-A43B-783FFD456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コンポーネント図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2A69140-9214-0FA3-21B9-7B684E511A86}"/>
              </a:ext>
            </a:extLst>
          </p:cNvPr>
          <p:cNvSpPr txBox="1"/>
          <p:nvPr/>
        </p:nvSpPr>
        <p:spPr>
          <a:xfrm>
            <a:off x="722650" y="202637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solidFill>
                  <a:srgbClr val="C00000"/>
                </a:solidFill>
                <a:latin typeface="Open Sans Light" panose="020B0306030504020204" pitchFamily="34" charset="0"/>
                <a:ea typeface="M+ 1c light" panose="020B0403020204020204"/>
                <a:cs typeface="Open Sans Light" panose="020B0306030504020204" pitchFamily="34" charset="0"/>
              </a:rPr>
              <a:t>依存の方向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9C1691BF-C767-5AF0-8D66-3ADE76CD71A9}"/>
              </a:ext>
            </a:extLst>
          </p:cNvPr>
          <p:cNvSpPr/>
          <p:nvPr/>
        </p:nvSpPr>
        <p:spPr>
          <a:xfrm rot="5400000">
            <a:off x="-649005" y="4905845"/>
            <a:ext cx="5236299" cy="770016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>
              <a:latin typeface="M+ 1c light" panose="020B0403020203020207" pitchFamily="50" charset="-128"/>
              <a:ea typeface="M+ 1c light" panose="020B0403020203020207" pitchFamily="50" charset="-128"/>
              <a:cs typeface="M+ 1c light" panose="020B0403020203020207" pitchFamily="50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085AC3A0-B76C-E926-0D5A-09319C9DEFDE}"/>
              </a:ext>
            </a:extLst>
          </p:cNvPr>
          <p:cNvSpPr/>
          <p:nvPr/>
        </p:nvSpPr>
        <p:spPr>
          <a:xfrm>
            <a:off x="3759782" y="2754865"/>
            <a:ext cx="14071018" cy="1292024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5FE3FED-64C9-A9BA-07CF-976CFE8BDE7E}"/>
              </a:ext>
            </a:extLst>
          </p:cNvPr>
          <p:cNvSpPr txBox="1"/>
          <p:nvPr/>
        </p:nvSpPr>
        <p:spPr>
          <a:xfrm>
            <a:off x="14702220" y="159604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>
                <a:solidFill>
                  <a:srgbClr val="0099FF"/>
                </a:solidFill>
                <a:latin typeface="Open Sans Light" panose="020B0306030504020204" pitchFamily="34" charset="0"/>
                <a:ea typeface="M+ 1c light" panose="020B0403020204020204"/>
                <a:cs typeface="Open Sans Light" panose="020B0306030504020204" pitchFamily="34" charset="0"/>
              </a:rPr>
              <a:t>柔軟性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CCF2982-B2B7-20DD-C4ED-4072EA76BD75}"/>
              </a:ext>
            </a:extLst>
          </p:cNvPr>
          <p:cNvSpPr txBox="1"/>
          <p:nvPr/>
        </p:nvSpPr>
        <p:spPr>
          <a:xfrm>
            <a:off x="16506342" y="159604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>
                <a:solidFill>
                  <a:srgbClr val="0099FF"/>
                </a:solidFill>
                <a:latin typeface="Open Sans Light" panose="020B0306030504020204" pitchFamily="34" charset="0"/>
                <a:ea typeface="M+ 1c light" panose="020B0403020204020204"/>
                <a:cs typeface="Open Sans Light" panose="020B0306030504020204" pitchFamily="34" charset="0"/>
              </a:rPr>
              <a:t>安定度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4FD04B6-B2C4-583C-4D8C-05DA346DD9EB}"/>
              </a:ext>
            </a:extLst>
          </p:cNvPr>
          <p:cNvSpPr txBox="1"/>
          <p:nvPr/>
        </p:nvSpPr>
        <p:spPr>
          <a:xfrm>
            <a:off x="15278885" y="4608610"/>
            <a:ext cx="646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rgbClr val="0099FF"/>
                </a:solidFill>
                <a:latin typeface="Open Sans Light" panose="020B0306030504020204" pitchFamily="34" charset="0"/>
                <a:ea typeface="M+ 1c light" panose="020B0403020204020204"/>
                <a:cs typeface="Open Sans Light" panose="020B0306030504020204" pitchFamily="34" charset="0"/>
              </a:rPr>
              <a:t>②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4BB128D-49EC-9770-7BD7-3748FFED4A15}"/>
              </a:ext>
            </a:extLst>
          </p:cNvPr>
          <p:cNvSpPr txBox="1"/>
          <p:nvPr/>
        </p:nvSpPr>
        <p:spPr>
          <a:xfrm>
            <a:off x="15278885" y="3155527"/>
            <a:ext cx="646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rgbClr val="0099FF"/>
                </a:solidFill>
                <a:latin typeface="Open Sans Light" panose="020B0306030504020204" pitchFamily="34" charset="0"/>
                <a:ea typeface="M+ 1c light" panose="020B0403020204020204"/>
                <a:cs typeface="Open Sans Light" panose="020B0306030504020204" pitchFamily="34" charset="0"/>
              </a:rPr>
              <a:t>①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55D685A-60F6-DE55-7FA9-475C416F87A9}"/>
              </a:ext>
            </a:extLst>
          </p:cNvPr>
          <p:cNvSpPr txBox="1"/>
          <p:nvPr/>
        </p:nvSpPr>
        <p:spPr>
          <a:xfrm>
            <a:off x="15278883" y="7910685"/>
            <a:ext cx="646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rgbClr val="C00000"/>
                </a:solidFill>
                <a:latin typeface="Open Sans Light" panose="020B0306030504020204" pitchFamily="34" charset="0"/>
                <a:ea typeface="M+ 1c light" panose="020B0403020204020204"/>
                <a:cs typeface="Open Sans Light" panose="020B0306030504020204" pitchFamily="34" charset="0"/>
              </a:rPr>
              <a:t>④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DE2A16A-559B-D33B-9931-7E0A6BD604DC}"/>
              </a:ext>
            </a:extLst>
          </p:cNvPr>
          <p:cNvSpPr txBox="1"/>
          <p:nvPr/>
        </p:nvSpPr>
        <p:spPr>
          <a:xfrm>
            <a:off x="17083006" y="4606924"/>
            <a:ext cx="646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rgbClr val="0099FF"/>
                </a:solidFill>
                <a:latin typeface="Open Sans Light" panose="020B0306030504020204" pitchFamily="34" charset="0"/>
                <a:ea typeface="M+ 1c light" panose="020B0403020204020204"/>
                <a:cs typeface="Open Sans Light" panose="020B0306030504020204" pitchFamily="34" charset="0"/>
              </a:rPr>
              <a:t>③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D09DDFF-D90B-0769-B9C6-498BFA891FAA}"/>
              </a:ext>
            </a:extLst>
          </p:cNvPr>
          <p:cNvSpPr txBox="1"/>
          <p:nvPr/>
        </p:nvSpPr>
        <p:spPr>
          <a:xfrm>
            <a:off x="17083007" y="3153841"/>
            <a:ext cx="646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rgbClr val="0099FF"/>
                </a:solidFill>
                <a:latin typeface="Open Sans Light" panose="020B0306030504020204" pitchFamily="34" charset="0"/>
                <a:ea typeface="M+ 1c light" panose="020B0403020204020204"/>
                <a:cs typeface="Open Sans Light" panose="020B0306030504020204" pitchFamily="34" charset="0"/>
              </a:rPr>
              <a:t>④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010CBBC-779C-991C-925B-D972C2CC0BB9}"/>
              </a:ext>
            </a:extLst>
          </p:cNvPr>
          <p:cNvSpPr txBox="1"/>
          <p:nvPr/>
        </p:nvSpPr>
        <p:spPr>
          <a:xfrm>
            <a:off x="17083006" y="7908999"/>
            <a:ext cx="646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rgbClr val="0099FF"/>
                </a:solidFill>
                <a:latin typeface="Open Sans Light" panose="020B0306030504020204" pitchFamily="34" charset="0"/>
                <a:ea typeface="M+ 1c light" panose="020B0403020204020204"/>
                <a:cs typeface="Open Sans Light" panose="020B0306030504020204" pitchFamily="34" charset="0"/>
              </a:rPr>
              <a:t>①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799AA65-5EA0-2BBE-1697-5EE4E592F078}"/>
              </a:ext>
            </a:extLst>
          </p:cNvPr>
          <p:cNvSpPr txBox="1"/>
          <p:nvPr/>
        </p:nvSpPr>
        <p:spPr>
          <a:xfrm>
            <a:off x="15278883" y="6471389"/>
            <a:ext cx="646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rgbClr val="0099FF"/>
                </a:solidFill>
                <a:latin typeface="Open Sans Light" panose="020B0306030504020204" pitchFamily="34" charset="0"/>
                <a:ea typeface="M+ 1c light" panose="020B0403020204020204"/>
                <a:cs typeface="Open Sans Light" panose="020B0306030504020204" pitchFamily="34" charset="0"/>
              </a:rPr>
              <a:t>③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CDF77AE-A499-242C-BEE5-2F7FE21D9EC3}"/>
              </a:ext>
            </a:extLst>
          </p:cNvPr>
          <p:cNvSpPr txBox="1"/>
          <p:nvPr/>
        </p:nvSpPr>
        <p:spPr>
          <a:xfrm>
            <a:off x="17083006" y="6469703"/>
            <a:ext cx="646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rgbClr val="0099FF"/>
                </a:solidFill>
                <a:latin typeface="Open Sans Light" panose="020B0306030504020204" pitchFamily="34" charset="0"/>
                <a:ea typeface="M+ 1c light" panose="020B0403020204020204"/>
                <a:cs typeface="Open Sans Light" panose="020B0306030504020204" pitchFamily="34" charset="0"/>
              </a:rPr>
              <a:t>②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62D67C13-0009-FCFB-5E28-E38E80E1D9BD}"/>
              </a:ext>
            </a:extLst>
          </p:cNvPr>
          <p:cNvSpPr/>
          <p:nvPr/>
        </p:nvSpPr>
        <p:spPr>
          <a:xfrm>
            <a:off x="3759782" y="4230977"/>
            <a:ext cx="14071018" cy="1292024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8D77EBF1-D288-1154-3C81-AFC985A1EBB1}"/>
              </a:ext>
            </a:extLst>
          </p:cNvPr>
          <p:cNvSpPr/>
          <p:nvPr/>
        </p:nvSpPr>
        <p:spPr>
          <a:xfrm>
            <a:off x="3759782" y="6111883"/>
            <a:ext cx="14071018" cy="1292024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CFCE203D-F408-76C3-C116-38E387722ACA}"/>
              </a:ext>
            </a:extLst>
          </p:cNvPr>
          <p:cNvSpPr/>
          <p:nvPr/>
        </p:nvSpPr>
        <p:spPr>
          <a:xfrm>
            <a:off x="3759782" y="7568583"/>
            <a:ext cx="14071018" cy="1292024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371981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図 26">
            <a:extLst>
              <a:ext uri="{FF2B5EF4-FFF2-40B4-BE49-F238E27FC236}">
                <a16:creationId xmlns:a16="http://schemas.microsoft.com/office/drawing/2014/main" id="{22531DF5-B26D-3BE8-37F1-0FB29EEC7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810" y="1325712"/>
            <a:ext cx="11660377" cy="8394360"/>
          </a:xfrm>
          <a:prstGeom prst="rect">
            <a:avLst/>
          </a:prstGeom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id="{A597E07A-BF6A-2F7C-A43B-783FFD456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コンポーネント図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2A69140-9214-0FA3-21B9-7B684E511A86}"/>
              </a:ext>
            </a:extLst>
          </p:cNvPr>
          <p:cNvSpPr txBox="1"/>
          <p:nvPr/>
        </p:nvSpPr>
        <p:spPr>
          <a:xfrm>
            <a:off x="722650" y="202637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solidFill>
                  <a:srgbClr val="C00000"/>
                </a:solidFill>
                <a:latin typeface="Open Sans Light" panose="020B0306030504020204" pitchFamily="34" charset="0"/>
                <a:ea typeface="M+ 1c light" panose="020B0403020204020204"/>
                <a:cs typeface="Open Sans Light" panose="020B0306030504020204" pitchFamily="34" charset="0"/>
              </a:rPr>
              <a:t>依存の方向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9C1691BF-C767-5AF0-8D66-3ADE76CD71A9}"/>
              </a:ext>
            </a:extLst>
          </p:cNvPr>
          <p:cNvSpPr/>
          <p:nvPr/>
        </p:nvSpPr>
        <p:spPr>
          <a:xfrm rot="5400000">
            <a:off x="-649005" y="4905845"/>
            <a:ext cx="5236299" cy="770016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>
              <a:latin typeface="M+ 1c light" panose="020B0403020203020207" pitchFamily="50" charset="-128"/>
              <a:ea typeface="M+ 1c light" panose="020B0403020203020207" pitchFamily="50" charset="-128"/>
              <a:cs typeface="M+ 1c light" panose="020B0403020203020207" pitchFamily="50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085AC3A0-B76C-E926-0D5A-09319C9DEFDE}"/>
              </a:ext>
            </a:extLst>
          </p:cNvPr>
          <p:cNvSpPr/>
          <p:nvPr/>
        </p:nvSpPr>
        <p:spPr>
          <a:xfrm>
            <a:off x="3759782" y="2754865"/>
            <a:ext cx="14071018" cy="1292024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5FE3FED-64C9-A9BA-07CF-976CFE8BDE7E}"/>
              </a:ext>
            </a:extLst>
          </p:cNvPr>
          <p:cNvSpPr txBox="1"/>
          <p:nvPr/>
        </p:nvSpPr>
        <p:spPr>
          <a:xfrm>
            <a:off x="14702220" y="159604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>
                <a:solidFill>
                  <a:srgbClr val="0099FF"/>
                </a:solidFill>
                <a:latin typeface="Open Sans Light" panose="020B0306030504020204" pitchFamily="34" charset="0"/>
                <a:ea typeface="M+ 1c light" panose="020B0403020204020204"/>
                <a:cs typeface="Open Sans Light" panose="020B0306030504020204" pitchFamily="34" charset="0"/>
              </a:rPr>
              <a:t>柔軟性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CCF2982-B2B7-20DD-C4ED-4072EA76BD75}"/>
              </a:ext>
            </a:extLst>
          </p:cNvPr>
          <p:cNvSpPr txBox="1"/>
          <p:nvPr/>
        </p:nvSpPr>
        <p:spPr>
          <a:xfrm>
            <a:off x="16506342" y="159604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>
                <a:solidFill>
                  <a:srgbClr val="0099FF"/>
                </a:solidFill>
                <a:latin typeface="Open Sans Light" panose="020B0306030504020204" pitchFamily="34" charset="0"/>
                <a:ea typeface="M+ 1c light" panose="020B0403020204020204"/>
                <a:cs typeface="Open Sans Light" panose="020B0306030504020204" pitchFamily="34" charset="0"/>
              </a:rPr>
              <a:t>安定度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4FD04B6-B2C4-583C-4D8C-05DA346DD9EB}"/>
              </a:ext>
            </a:extLst>
          </p:cNvPr>
          <p:cNvSpPr txBox="1"/>
          <p:nvPr/>
        </p:nvSpPr>
        <p:spPr>
          <a:xfrm>
            <a:off x="15278885" y="4608610"/>
            <a:ext cx="646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rgbClr val="0099FF"/>
                </a:solidFill>
                <a:latin typeface="Open Sans Light" panose="020B0306030504020204" pitchFamily="34" charset="0"/>
                <a:ea typeface="M+ 1c light" panose="020B0403020204020204"/>
                <a:cs typeface="Open Sans Light" panose="020B0306030504020204" pitchFamily="34" charset="0"/>
              </a:rPr>
              <a:t>②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4BB128D-49EC-9770-7BD7-3748FFED4A15}"/>
              </a:ext>
            </a:extLst>
          </p:cNvPr>
          <p:cNvSpPr txBox="1"/>
          <p:nvPr/>
        </p:nvSpPr>
        <p:spPr>
          <a:xfrm>
            <a:off x="15278885" y="3155527"/>
            <a:ext cx="646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rgbClr val="0099FF"/>
                </a:solidFill>
                <a:latin typeface="Open Sans Light" panose="020B0306030504020204" pitchFamily="34" charset="0"/>
                <a:ea typeface="M+ 1c light" panose="020B0403020204020204"/>
                <a:cs typeface="Open Sans Light" panose="020B0306030504020204" pitchFamily="34" charset="0"/>
              </a:rPr>
              <a:t>①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55D685A-60F6-DE55-7FA9-475C416F87A9}"/>
              </a:ext>
            </a:extLst>
          </p:cNvPr>
          <p:cNvSpPr txBox="1"/>
          <p:nvPr/>
        </p:nvSpPr>
        <p:spPr>
          <a:xfrm>
            <a:off x="15278883" y="7910685"/>
            <a:ext cx="646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rgbClr val="C00000"/>
                </a:solidFill>
                <a:latin typeface="Open Sans Light" panose="020B0306030504020204" pitchFamily="34" charset="0"/>
                <a:ea typeface="M+ 1c light" panose="020B0403020204020204"/>
                <a:cs typeface="Open Sans Light" panose="020B0306030504020204" pitchFamily="34" charset="0"/>
              </a:rPr>
              <a:t>④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DE2A16A-559B-D33B-9931-7E0A6BD604DC}"/>
              </a:ext>
            </a:extLst>
          </p:cNvPr>
          <p:cNvSpPr txBox="1"/>
          <p:nvPr/>
        </p:nvSpPr>
        <p:spPr>
          <a:xfrm>
            <a:off x="17083006" y="4606924"/>
            <a:ext cx="646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rgbClr val="C00000"/>
                </a:solidFill>
                <a:latin typeface="Open Sans Light" panose="020B0306030504020204" pitchFamily="34" charset="0"/>
                <a:ea typeface="M+ 1c light" panose="020B0403020204020204"/>
                <a:cs typeface="Open Sans Light" panose="020B0306030504020204" pitchFamily="34" charset="0"/>
              </a:rPr>
              <a:t>③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D09DDFF-D90B-0769-B9C6-498BFA891FAA}"/>
              </a:ext>
            </a:extLst>
          </p:cNvPr>
          <p:cNvSpPr txBox="1"/>
          <p:nvPr/>
        </p:nvSpPr>
        <p:spPr>
          <a:xfrm>
            <a:off x="17083007" y="3153841"/>
            <a:ext cx="646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rgbClr val="C00000"/>
                </a:solidFill>
                <a:latin typeface="Open Sans Light" panose="020B0306030504020204" pitchFamily="34" charset="0"/>
                <a:ea typeface="M+ 1c light" panose="020B0403020204020204"/>
                <a:cs typeface="Open Sans Light" panose="020B0306030504020204" pitchFamily="34" charset="0"/>
              </a:rPr>
              <a:t>④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010CBBC-779C-991C-925B-D972C2CC0BB9}"/>
              </a:ext>
            </a:extLst>
          </p:cNvPr>
          <p:cNvSpPr txBox="1"/>
          <p:nvPr/>
        </p:nvSpPr>
        <p:spPr>
          <a:xfrm>
            <a:off x="17083006" y="7908999"/>
            <a:ext cx="646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rgbClr val="0099FF"/>
                </a:solidFill>
                <a:latin typeface="Open Sans Light" panose="020B0306030504020204" pitchFamily="34" charset="0"/>
                <a:ea typeface="M+ 1c light" panose="020B0403020204020204"/>
                <a:cs typeface="Open Sans Light" panose="020B0306030504020204" pitchFamily="34" charset="0"/>
              </a:rPr>
              <a:t>①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799AA65-5EA0-2BBE-1697-5EE4E592F078}"/>
              </a:ext>
            </a:extLst>
          </p:cNvPr>
          <p:cNvSpPr txBox="1"/>
          <p:nvPr/>
        </p:nvSpPr>
        <p:spPr>
          <a:xfrm>
            <a:off x="15278883" y="6471389"/>
            <a:ext cx="646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rgbClr val="0099FF"/>
                </a:solidFill>
                <a:latin typeface="Open Sans Light" panose="020B0306030504020204" pitchFamily="34" charset="0"/>
                <a:ea typeface="M+ 1c light" panose="020B0403020204020204"/>
                <a:cs typeface="Open Sans Light" panose="020B0306030504020204" pitchFamily="34" charset="0"/>
              </a:rPr>
              <a:t>③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CDF77AE-A499-242C-BEE5-2F7FE21D9EC3}"/>
              </a:ext>
            </a:extLst>
          </p:cNvPr>
          <p:cNvSpPr txBox="1"/>
          <p:nvPr/>
        </p:nvSpPr>
        <p:spPr>
          <a:xfrm>
            <a:off x="17083006" y="6469703"/>
            <a:ext cx="646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rgbClr val="C00000"/>
                </a:solidFill>
                <a:latin typeface="Open Sans Light" panose="020B0306030504020204" pitchFamily="34" charset="0"/>
                <a:ea typeface="M+ 1c light" panose="020B0403020204020204"/>
                <a:cs typeface="Open Sans Light" panose="020B0306030504020204" pitchFamily="34" charset="0"/>
              </a:rPr>
              <a:t>②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62D67C13-0009-FCFB-5E28-E38E80E1D9BD}"/>
              </a:ext>
            </a:extLst>
          </p:cNvPr>
          <p:cNvSpPr/>
          <p:nvPr/>
        </p:nvSpPr>
        <p:spPr>
          <a:xfrm>
            <a:off x="3759782" y="4230977"/>
            <a:ext cx="14071018" cy="1292024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8D77EBF1-D288-1154-3C81-AFC985A1EBB1}"/>
              </a:ext>
            </a:extLst>
          </p:cNvPr>
          <p:cNvSpPr/>
          <p:nvPr/>
        </p:nvSpPr>
        <p:spPr>
          <a:xfrm>
            <a:off x="3759782" y="6111883"/>
            <a:ext cx="14071018" cy="1292024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CFCE203D-F408-76C3-C116-38E387722ACA}"/>
              </a:ext>
            </a:extLst>
          </p:cNvPr>
          <p:cNvSpPr/>
          <p:nvPr/>
        </p:nvSpPr>
        <p:spPr>
          <a:xfrm>
            <a:off x="3759782" y="7568583"/>
            <a:ext cx="14071018" cy="1292024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83932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713DB2E2-7FA1-D00F-461C-B09051CAC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810" y="1325712"/>
            <a:ext cx="11660377" cy="8394360"/>
          </a:xfrm>
          <a:prstGeom prst="rect">
            <a:avLst/>
          </a:prstGeom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id="{A597E07A-BF6A-2F7C-A43B-783FFD456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コンポーネント図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2A69140-9214-0FA3-21B9-7B684E511A86}"/>
              </a:ext>
            </a:extLst>
          </p:cNvPr>
          <p:cNvSpPr txBox="1"/>
          <p:nvPr/>
        </p:nvSpPr>
        <p:spPr>
          <a:xfrm>
            <a:off x="722650" y="202637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solidFill>
                  <a:srgbClr val="C00000"/>
                </a:solidFill>
                <a:latin typeface="Open Sans Light" panose="020B0306030504020204" pitchFamily="34" charset="0"/>
                <a:ea typeface="M+ 1c light" panose="020B0403020204020204"/>
                <a:cs typeface="Open Sans Light" panose="020B0306030504020204" pitchFamily="34" charset="0"/>
              </a:rPr>
              <a:t>依存の方向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9C1691BF-C767-5AF0-8D66-3ADE76CD71A9}"/>
              </a:ext>
            </a:extLst>
          </p:cNvPr>
          <p:cNvSpPr/>
          <p:nvPr/>
        </p:nvSpPr>
        <p:spPr>
          <a:xfrm rot="5400000">
            <a:off x="-649005" y="4905845"/>
            <a:ext cx="5236299" cy="770016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>
              <a:latin typeface="M+ 1c light" panose="020B0403020203020207" pitchFamily="50" charset="-128"/>
              <a:ea typeface="M+ 1c light" panose="020B0403020203020207" pitchFamily="50" charset="-128"/>
              <a:cs typeface="M+ 1c light" panose="020B0403020203020207" pitchFamily="50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085AC3A0-B76C-E926-0D5A-09319C9DEFDE}"/>
              </a:ext>
            </a:extLst>
          </p:cNvPr>
          <p:cNvSpPr/>
          <p:nvPr/>
        </p:nvSpPr>
        <p:spPr>
          <a:xfrm>
            <a:off x="3759782" y="2754865"/>
            <a:ext cx="14071018" cy="1292024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5FE3FED-64C9-A9BA-07CF-976CFE8BDE7E}"/>
              </a:ext>
            </a:extLst>
          </p:cNvPr>
          <p:cNvSpPr txBox="1"/>
          <p:nvPr/>
        </p:nvSpPr>
        <p:spPr>
          <a:xfrm>
            <a:off x="14702220" y="159604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>
                <a:solidFill>
                  <a:srgbClr val="0099FF"/>
                </a:solidFill>
                <a:latin typeface="Open Sans Light" panose="020B0306030504020204" pitchFamily="34" charset="0"/>
                <a:ea typeface="M+ 1c light" panose="020B0403020204020204"/>
                <a:cs typeface="Open Sans Light" panose="020B0306030504020204" pitchFamily="34" charset="0"/>
              </a:rPr>
              <a:t>柔軟性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CCF2982-B2B7-20DD-C4ED-4072EA76BD75}"/>
              </a:ext>
            </a:extLst>
          </p:cNvPr>
          <p:cNvSpPr txBox="1"/>
          <p:nvPr/>
        </p:nvSpPr>
        <p:spPr>
          <a:xfrm>
            <a:off x="16506342" y="159604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>
                <a:solidFill>
                  <a:srgbClr val="0099FF"/>
                </a:solidFill>
                <a:latin typeface="Open Sans Light" panose="020B0306030504020204" pitchFamily="34" charset="0"/>
                <a:ea typeface="M+ 1c light" panose="020B0403020204020204"/>
                <a:cs typeface="Open Sans Light" panose="020B0306030504020204" pitchFamily="34" charset="0"/>
              </a:rPr>
              <a:t>安定度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4FD04B6-B2C4-583C-4D8C-05DA346DD9EB}"/>
              </a:ext>
            </a:extLst>
          </p:cNvPr>
          <p:cNvSpPr txBox="1"/>
          <p:nvPr/>
        </p:nvSpPr>
        <p:spPr>
          <a:xfrm>
            <a:off x="15278885" y="4608610"/>
            <a:ext cx="646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rgbClr val="0099FF"/>
                </a:solidFill>
                <a:latin typeface="Open Sans Light" panose="020B0306030504020204" pitchFamily="34" charset="0"/>
                <a:ea typeface="M+ 1c light" panose="020B0403020204020204"/>
                <a:cs typeface="Open Sans Light" panose="020B0306030504020204" pitchFamily="34" charset="0"/>
              </a:rPr>
              <a:t>②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4BB128D-49EC-9770-7BD7-3748FFED4A15}"/>
              </a:ext>
            </a:extLst>
          </p:cNvPr>
          <p:cNvSpPr txBox="1"/>
          <p:nvPr/>
        </p:nvSpPr>
        <p:spPr>
          <a:xfrm>
            <a:off x="15278885" y="3155527"/>
            <a:ext cx="646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rgbClr val="0099FF"/>
                </a:solidFill>
                <a:latin typeface="Open Sans Light" panose="020B0306030504020204" pitchFamily="34" charset="0"/>
                <a:ea typeface="M+ 1c light" panose="020B0403020204020204"/>
                <a:cs typeface="Open Sans Light" panose="020B0306030504020204" pitchFamily="34" charset="0"/>
              </a:rPr>
              <a:t>①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55D685A-60F6-DE55-7FA9-475C416F87A9}"/>
              </a:ext>
            </a:extLst>
          </p:cNvPr>
          <p:cNvSpPr txBox="1"/>
          <p:nvPr/>
        </p:nvSpPr>
        <p:spPr>
          <a:xfrm>
            <a:off x="14812709" y="7891429"/>
            <a:ext cx="1619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rgbClr val="C00000"/>
                </a:solidFill>
                <a:latin typeface="Open Sans Light" panose="020B0306030504020204" pitchFamily="34" charset="0"/>
                <a:ea typeface="M+ 1c light" panose="020B0403020204020204"/>
                <a:cs typeface="Open Sans Light" panose="020B0306030504020204" pitchFamily="34" charset="0"/>
              </a:rPr>
              <a:t>④⇒①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DE2A16A-559B-D33B-9931-7E0A6BD604DC}"/>
              </a:ext>
            </a:extLst>
          </p:cNvPr>
          <p:cNvSpPr txBox="1"/>
          <p:nvPr/>
        </p:nvSpPr>
        <p:spPr>
          <a:xfrm>
            <a:off x="16621342" y="4606924"/>
            <a:ext cx="1569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rgbClr val="C00000"/>
                </a:solidFill>
                <a:latin typeface="Open Sans Light" panose="020B0306030504020204" pitchFamily="34" charset="0"/>
                <a:ea typeface="M+ 1c light" panose="020B0403020204020204"/>
                <a:cs typeface="Open Sans Light" panose="020B0306030504020204" pitchFamily="34" charset="0"/>
              </a:rPr>
              <a:t>③⇒②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D09DDFF-D90B-0769-B9C6-498BFA891FAA}"/>
              </a:ext>
            </a:extLst>
          </p:cNvPr>
          <p:cNvSpPr txBox="1"/>
          <p:nvPr/>
        </p:nvSpPr>
        <p:spPr>
          <a:xfrm>
            <a:off x="16621343" y="3153841"/>
            <a:ext cx="1569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rgbClr val="C00000"/>
                </a:solidFill>
                <a:latin typeface="Open Sans Light" panose="020B0306030504020204" pitchFamily="34" charset="0"/>
                <a:ea typeface="M+ 1c light" panose="020B0403020204020204"/>
                <a:cs typeface="Open Sans Light" panose="020B0306030504020204" pitchFamily="34" charset="0"/>
              </a:rPr>
              <a:t>④⇒③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010CBBC-779C-991C-925B-D972C2CC0BB9}"/>
              </a:ext>
            </a:extLst>
          </p:cNvPr>
          <p:cNvSpPr txBox="1"/>
          <p:nvPr/>
        </p:nvSpPr>
        <p:spPr>
          <a:xfrm>
            <a:off x="16718339" y="7909001"/>
            <a:ext cx="1569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rgbClr val="C00000"/>
                </a:solidFill>
                <a:latin typeface="Open Sans Light" panose="020B0306030504020204" pitchFamily="34" charset="0"/>
                <a:ea typeface="M+ 1c light" panose="020B0403020204020204"/>
                <a:cs typeface="Open Sans Light" panose="020B0306030504020204" pitchFamily="34" charset="0"/>
              </a:rPr>
              <a:t>①⇒②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799AA65-5EA0-2BBE-1697-5EE4E592F078}"/>
              </a:ext>
            </a:extLst>
          </p:cNvPr>
          <p:cNvSpPr txBox="1"/>
          <p:nvPr/>
        </p:nvSpPr>
        <p:spPr>
          <a:xfrm>
            <a:off x="15278883" y="6471389"/>
            <a:ext cx="646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rgbClr val="0099FF"/>
                </a:solidFill>
                <a:latin typeface="Open Sans Light" panose="020B0306030504020204" pitchFamily="34" charset="0"/>
                <a:ea typeface="M+ 1c light" panose="020B0403020204020204"/>
                <a:cs typeface="Open Sans Light" panose="020B0306030504020204" pitchFamily="34" charset="0"/>
              </a:rPr>
              <a:t>③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CDF77AE-A499-242C-BEE5-2F7FE21D9EC3}"/>
              </a:ext>
            </a:extLst>
          </p:cNvPr>
          <p:cNvSpPr txBox="1"/>
          <p:nvPr/>
        </p:nvSpPr>
        <p:spPr>
          <a:xfrm>
            <a:off x="16718339" y="6451219"/>
            <a:ext cx="1569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rgbClr val="C00000"/>
                </a:solidFill>
                <a:latin typeface="Open Sans Light" panose="020B0306030504020204" pitchFamily="34" charset="0"/>
                <a:ea typeface="M+ 1c light" panose="020B0403020204020204"/>
                <a:cs typeface="Open Sans Light" panose="020B0306030504020204" pitchFamily="34" charset="0"/>
              </a:rPr>
              <a:t>②⇒①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62D67C13-0009-FCFB-5E28-E38E80E1D9BD}"/>
              </a:ext>
            </a:extLst>
          </p:cNvPr>
          <p:cNvSpPr/>
          <p:nvPr/>
        </p:nvSpPr>
        <p:spPr>
          <a:xfrm>
            <a:off x="3759782" y="4230977"/>
            <a:ext cx="14071018" cy="1292024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8D77EBF1-D288-1154-3C81-AFC985A1EBB1}"/>
              </a:ext>
            </a:extLst>
          </p:cNvPr>
          <p:cNvSpPr/>
          <p:nvPr/>
        </p:nvSpPr>
        <p:spPr>
          <a:xfrm>
            <a:off x="3759782" y="6111883"/>
            <a:ext cx="14071018" cy="1292024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CFCE203D-F408-76C3-C116-38E387722ACA}"/>
              </a:ext>
            </a:extLst>
          </p:cNvPr>
          <p:cNvSpPr/>
          <p:nvPr/>
        </p:nvSpPr>
        <p:spPr>
          <a:xfrm>
            <a:off x="3759782" y="7568583"/>
            <a:ext cx="14071018" cy="1292024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4543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6B9A669F-2EBD-4B9D-BAAA-7C4DBBDDB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About Me</a:t>
            </a:r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8761964-AD7F-4F77-8657-526F68BD7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49" y="1322436"/>
            <a:ext cx="3916866" cy="3916866"/>
          </a:xfrm>
          <a:prstGeom prst="rect">
            <a:avLst/>
          </a:prstGeom>
        </p:spPr>
      </p:pic>
      <p:sp>
        <p:nvSpPr>
          <p:cNvPr id="8" name="テキスト プレースホルダー 8">
            <a:extLst>
              <a:ext uri="{FF2B5EF4-FFF2-40B4-BE49-F238E27FC236}">
                <a16:creationId xmlns:a16="http://schemas.microsoft.com/office/drawing/2014/main" id="{219E4D4A-5DF8-40B0-BF8B-0F518FC1BDC7}"/>
              </a:ext>
            </a:extLst>
          </p:cNvPr>
          <p:cNvSpPr txBox="1">
            <a:spLocks/>
          </p:cNvSpPr>
          <p:nvPr/>
        </p:nvSpPr>
        <p:spPr>
          <a:xfrm>
            <a:off x="4005577" y="1454135"/>
            <a:ext cx="14122158" cy="7736704"/>
          </a:xfrm>
          <a:prstGeom prst="rect">
            <a:avLst/>
          </a:prstGeom>
        </p:spPr>
        <p:txBody>
          <a:bodyPr anchor="t"/>
          <a:lstStyle>
            <a:lvl1pPr marL="0" indent="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Wingdings" panose="05000000000000000000" pitchFamily="2" charset="2"/>
              <a:buNone/>
              <a:defRPr sz="2700" kern="1200">
                <a:solidFill>
                  <a:schemeClr val="tx1"/>
                </a:solidFill>
                <a:latin typeface="Aller Light" panose="02000503000000020004" pitchFamily="2" charset="0"/>
                <a:ea typeface="A-OTF Shin Go Pro L" panose="020B0300000000000000" pitchFamily="34" charset="-128"/>
                <a:cs typeface="+mn-cs"/>
              </a:defRPr>
            </a:lvl1pPr>
            <a:lvl2pPr marL="6858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"/>
              <a:defRPr sz="2400" kern="1200">
                <a:solidFill>
                  <a:schemeClr val="tx1"/>
                </a:solidFill>
                <a:latin typeface="Aller Light" panose="02000503000000020004" pitchFamily="2" charset="0"/>
                <a:ea typeface="A-OTF Shin Go Pro L" panose="020B0300000000000000" pitchFamily="34" charset="-128"/>
                <a:cs typeface="+mn-cs"/>
              </a:defRPr>
            </a:lvl2pPr>
            <a:lvl3pPr marL="1097280" indent="-342900" algn="l" defTabSz="1371600" rtl="0" eaLnBrk="1" latinLnBrk="0" hangingPunct="1">
              <a:lnSpc>
                <a:spcPct val="90000"/>
              </a:lnSpc>
              <a:spcBef>
                <a:spcPts val="900"/>
              </a:spcBef>
              <a:buFont typeface="Wingdings" panose="05000000000000000000" pitchFamily="2" charset="2"/>
              <a:buChar char=""/>
              <a:defRPr sz="2400" kern="1200">
                <a:solidFill>
                  <a:schemeClr val="tx1"/>
                </a:solidFill>
                <a:latin typeface="Aller Light" panose="02000503000000020004" pitchFamily="2" charset="0"/>
                <a:ea typeface="A-OTF Shin Go Pro L" panose="020B0300000000000000" pitchFamily="34" charset="-128"/>
                <a:cs typeface="+mn-cs"/>
              </a:defRPr>
            </a:lvl3pPr>
            <a:lvl4pPr marL="1508760" indent="-342900" algn="l" defTabSz="1371600" rtl="0" eaLnBrk="1" latinLnBrk="0" hangingPunct="1">
              <a:lnSpc>
                <a:spcPct val="90000"/>
              </a:lnSpc>
              <a:spcBef>
                <a:spcPts val="900"/>
              </a:spcBef>
              <a:buFont typeface="Wingdings" panose="05000000000000000000" pitchFamily="2" charset="2"/>
              <a:buChar char=""/>
              <a:defRPr sz="2100" kern="1200">
                <a:solidFill>
                  <a:schemeClr val="tx1"/>
                </a:solidFill>
                <a:latin typeface="Aller Light" panose="02000503000000020004" pitchFamily="2" charset="0"/>
                <a:ea typeface="A-OTF Shin Go Pro L" panose="020B0300000000000000" pitchFamily="34" charset="-128"/>
                <a:cs typeface="+mn-cs"/>
              </a:defRPr>
            </a:lvl4pPr>
            <a:lvl5pPr marL="1920240" indent="-342900" algn="l" defTabSz="1371600" rtl="0" eaLnBrk="1" latinLnBrk="0" hangingPunct="1">
              <a:lnSpc>
                <a:spcPct val="90000"/>
              </a:lnSpc>
              <a:spcBef>
                <a:spcPts val="900"/>
              </a:spcBef>
              <a:buFont typeface="Wingdings" panose="05000000000000000000" pitchFamily="2" charset="2"/>
              <a:buChar char=""/>
              <a:defRPr sz="2100" kern="1200">
                <a:solidFill>
                  <a:schemeClr val="tx1"/>
                </a:solidFill>
                <a:latin typeface="Aller Light" panose="02000503000000020004" pitchFamily="2" charset="0"/>
                <a:ea typeface="A-OTF Shin Go Pro L" panose="020B0300000000000000" pitchFamily="34" charset="-128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66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中村</a:t>
            </a:r>
            <a:r>
              <a:rPr kumimoji="1" lang="en-US" altLang="ja-JP" sz="66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 </a:t>
            </a:r>
            <a:r>
              <a:rPr kumimoji="1" lang="ja-JP" altLang="en-US" sz="66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充志</a:t>
            </a:r>
            <a:r>
              <a:rPr kumimoji="1" lang="en-US" altLang="ja-JP" sz="66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 / Atsushi Nakamura</a:t>
            </a:r>
          </a:p>
          <a:p>
            <a:r>
              <a:rPr kumimoji="1" lang="ja-JP" altLang="en-US" sz="4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　</a:t>
            </a:r>
            <a:endParaRPr kumimoji="1" lang="en-US" altLang="ja-JP" sz="6000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  <a:p>
            <a:pPr marL="1257300" lvl="1" indent="-571500">
              <a:buFont typeface="Arial" charset="0"/>
              <a:buChar char="•"/>
            </a:pPr>
            <a:r>
              <a:rPr kumimoji="1" lang="ja-JP" altLang="en-US" sz="37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リコージャパン株式会社 所属</a:t>
            </a:r>
            <a:endParaRPr kumimoji="1" lang="en-US" altLang="ja-JP" sz="3700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  <a:p>
            <a:pPr marL="1257300" lvl="1" indent="-571500">
              <a:buFont typeface="Arial" charset="0"/>
              <a:buChar char="•"/>
            </a:pPr>
            <a:r>
              <a:rPr kumimoji="1" lang="en-US" altLang="ja-JP" sz="37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Enterprise</a:t>
            </a:r>
            <a:r>
              <a:rPr kumimoji="1" lang="ja-JP" altLang="en-US" sz="37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（おもに金融）系</a:t>
            </a:r>
            <a:r>
              <a:rPr kumimoji="1" lang="en-US" altLang="ja-JP" sz="37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SIer</a:t>
            </a:r>
            <a:r>
              <a:rPr kumimoji="1" lang="ja-JP" altLang="en-US" sz="37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の</a:t>
            </a:r>
            <a:r>
              <a:rPr kumimoji="1" lang="en-US" altLang="ja-JP" sz="37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IT</a:t>
            </a:r>
            <a:r>
              <a:rPr kumimoji="1" lang="ja-JP" altLang="en-US" sz="37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アーキテクト</a:t>
            </a:r>
            <a:endParaRPr kumimoji="1" lang="en-US" altLang="ja-JP" sz="3700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  <a:p>
            <a:pPr marL="1257300" lvl="1" indent="-571500">
              <a:buFont typeface="Arial" charset="0"/>
              <a:buChar char="•"/>
            </a:pPr>
            <a:r>
              <a:rPr kumimoji="1" lang="ja-JP" altLang="en-US" sz="37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「持続可能なソフトウェア」の探求がライフワーク</a:t>
            </a:r>
            <a:endParaRPr kumimoji="1" lang="en-US" altLang="ja-JP" sz="3700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  <a:p>
            <a:pPr marL="1257300" lvl="1" indent="-571500">
              <a:buFont typeface="Arial" charset="0"/>
              <a:buChar char="•"/>
            </a:pPr>
            <a:endParaRPr kumimoji="1" lang="en-US" altLang="ja-JP" sz="3400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  <a:p>
            <a:pPr lvl="1" indent="0">
              <a:buNone/>
            </a:pPr>
            <a:endParaRPr kumimoji="1" lang="en-US" altLang="ja-JP" sz="3700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  <a:p>
            <a:pPr marL="1257300" lvl="1" indent="-571500">
              <a:buFont typeface="Arial" charset="0"/>
              <a:buChar char="•"/>
            </a:pPr>
            <a:r>
              <a:rPr kumimoji="1" lang="en-US" altLang="ja-JP" sz="37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Blog		</a:t>
            </a:r>
            <a:r>
              <a:rPr kumimoji="1" lang="en-US" altLang="ja-JP" sz="37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  <a:hlinkClick r:id="rId4"/>
              </a:rPr>
              <a:t>https://zenn.dev/nuits_jp</a:t>
            </a:r>
            <a:endParaRPr kumimoji="1" lang="en-US" altLang="ja-JP" sz="3700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  <a:p>
            <a:pPr marL="1257300" lvl="1" indent="-571500">
              <a:buFont typeface="Arial" charset="0"/>
              <a:buChar char="•"/>
            </a:pPr>
            <a:r>
              <a:rPr kumimoji="1" lang="en-US" altLang="ja-JP" sz="37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Blog		</a:t>
            </a:r>
            <a:r>
              <a:rPr kumimoji="1" lang="en-US" altLang="ja-JP" sz="37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  <a:hlinkClick r:id="rId5"/>
              </a:rPr>
              <a:t>https://www.nuits.jp</a:t>
            </a:r>
            <a:endParaRPr kumimoji="1" lang="en-US" altLang="ja-JP" sz="3700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  <a:p>
            <a:pPr marL="1257300" lvl="1" indent="-571500">
              <a:buFont typeface="Arial" charset="0"/>
              <a:buChar char="•"/>
            </a:pPr>
            <a:r>
              <a:rPr kumimoji="1" lang="en-US" altLang="ja-JP" sz="37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X		</a:t>
            </a:r>
            <a:r>
              <a:rPr kumimoji="1" lang="en-US" altLang="ja-JP" sz="37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  <a:hlinkClick r:id="rId6"/>
              </a:rPr>
              <a:t>@nuits_jp</a:t>
            </a:r>
            <a:endParaRPr kumimoji="1" lang="en-US" altLang="ja-JP" sz="3700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  <a:p>
            <a:pPr marL="1257300" lvl="1" indent="-571500">
              <a:buFont typeface="Arial" charset="0"/>
              <a:buChar char="•"/>
            </a:pPr>
            <a:endParaRPr kumimoji="1" lang="en-US" altLang="ja-JP" sz="3700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  <a:p>
            <a:pPr marL="1257300" lvl="1" indent="-571500">
              <a:buFont typeface="Arial" charset="0"/>
              <a:buChar char="•"/>
            </a:pPr>
            <a:endParaRPr kumimoji="1" lang="en-US" altLang="ja-JP" sz="3700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  <a:p>
            <a:pPr marL="1257300" lvl="1" indent="-571500">
              <a:buFont typeface="Arial" charset="0"/>
              <a:buChar char="•"/>
            </a:pPr>
            <a:endParaRPr kumimoji="1" lang="en-US" altLang="ja-JP" sz="3700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  <a:p>
            <a:pPr marL="571500" indent="-571500">
              <a:buFont typeface="Arial" charset="0"/>
              <a:buChar char="•"/>
            </a:pPr>
            <a:endParaRPr kumimoji="1" lang="en-US" altLang="ja-JP" sz="4000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9C5AE7C7-A744-4C5D-9F08-1D33272696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10" y="6788648"/>
            <a:ext cx="1914950" cy="303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6958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713DB2E2-7FA1-D00F-461C-B09051CAC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810" y="1325712"/>
            <a:ext cx="11660377" cy="8394360"/>
          </a:xfrm>
          <a:prstGeom prst="rect">
            <a:avLst/>
          </a:prstGeom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id="{A597E07A-BF6A-2F7C-A43B-783FFD456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コンポーネント図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085AC3A0-B76C-E926-0D5A-09319C9DEFDE}"/>
              </a:ext>
            </a:extLst>
          </p:cNvPr>
          <p:cNvSpPr/>
          <p:nvPr/>
        </p:nvSpPr>
        <p:spPr>
          <a:xfrm>
            <a:off x="3759782" y="2754865"/>
            <a:ext cx="14071018" cy="1292024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5FE3FED-64C9-A9BA-07CF-976CFE8BDE7E}"/>
              </a:ext>
            </a:extLst>
          </p:cNvPr>
          <p:cNvSpPr txBox="1"/>
          <p:nvPr/>
        </p:nvSpPr>
        <p:spPr>
          <a:xfrm>
            <a:off x="14702220" y="159604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>
                <a:solidFill>
                  <a:srgbClr val="0099FF"/>
                </a:solidFill>
                <a:latin typeface="Open Sans Light" panose="020B0306030504020204" pitchFamily="34" charset="0"/>
                <a:ea typeface="M+ 1c light" panose="020B0403020204020204"/>
                <a:cs typeface="Open Sans Light" panose="020B0306030504020204" pitchFamily="34" charset="0"/>
              </a:rPr>
              <a:t>柔軟性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CCF2982-B2B7-20DD-C4ED-4072EA76BD75}"/>
              </a:ext>
            </a:extLst>
          </p:cNvPr>
          <p:cNvSpPr txBox="1"/>
          <p:nvPr/>
        </p:nvSpPr>
        <p:spPr>
          <a:xfrm>
            <a:off x="16506342" y="159604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>
                <a:solidFill>
                  <a:srgbClr val="0099FF"/>
                </a:solidFill>
                <a:latin typeface="Open Sans Light" panose="020B0306030504020204" pitchFamily="34" charset="0"/>
                <a:ea typeface="M+ 1c light" panose="020B0403020204020204"/>
                <a:cs typeface="Open Sans Light" panose="020B0306030504020204" pitchFamily="34" charset="0"/>
              </a:rPr>
              <a:t>安定度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4FD04B6-B2C4-583C-4D8C-05DA346DD9EB}"/>
              </a:ext>
            </a:extLst>
          </p:cNvPr>
          <p:cNvSpPr txBox="1"/>
          <p:nvPr/>
        </p:nvSpPr>
        <p:spPr>
          <a:xfrm>
            <a:off x="15278885" y="4608610"/>
            <a:ext cx="646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rgbClr val="0099FF"/>
                </a:solidFill>
                <a:latin typeface="Open Sans Light" panose="020B0306030504020204" pitchFamily="34" charset="0"/>
                <a:ea typeface="M+ 1c light" panose="020B0403020204020204"/>
                <a:cs typeface="Open Sans Light" panose="020B0306030504020204" pitchFamily="34" charset="0"/>
              </a:rPr>
              <a:t>②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4BB128D-49EC-9770-7BD7-3748FFED4A15}"/>
              </a:ext>
            </a:extLst>
          </p:cNvPr>
          <p:cNvSpPr txBox="1"/>
          <p:nvPr/>
        </p:nvSpPr>
        <p:spPr>
          <a:xfrm>
            <a:off x="15278885" y="3155527"/>
            <a:ext cx="646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rgbClr val="0099FF"/>
                </a:solidFill>
                <a:latin typeface="Open Sans Light" panose="020B0306030504020204" pitchFamily="34" charset="0"/>
                <a:ea typeface="M+ 1c light" panose="020B0403020204020204"/>
                <a:cs typeface="Open Sans Light" panose="020B0306030504020204" pitchFamily="34" charset="0"/>
              </a:rPr>
              <a:t>①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55D685A-60F6-DE55-7FA9-475C416F87A9}"/>
              </a:ext>
            </a:extLst>
          </p:cNvPr>
          <p:cNvSpPr txBox="1"/>
          <p:nvPr/>
        </p:nvSpPr>
        <p:spPr>
          <a:xfrm>
            <a:off x="14812709" y="7891429"/>
            <a:ext cx="1619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rgbClr val="C00000"/>
                </a:solidFill>
                <a:latin typeface="Open Sans Light" panose="020B0306030504020204" pitchFamily="34" charset="0"/>
                <a:ea typeface="M+ 1c light" panose="020B0403020204020204"/>
                <a:cs typeface="Open Sans Light" panose="020B0306030504020204" pitchFamily="34" charset="0"/>
              </a:rPr>
              <a:t>④⇒①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DE2A16A-559B-D33B-9931-7E0A6BD604DC}"/>
              </a:ext>
            </a:extLst>
          </p:cNvPr>
          <p:cNvSpPr txBox="1"/>
          <p:nvPr/>
        </p:nvSpPr>
        <p:spPr>
          <a:xfrm>
            <a:off x="16621342" y="4606924"/>
            <a:ext cx="1569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rgbClr val="C00000"/>
                </a:solidFill>
                <a:latin typeface="Open Sans Light" panose="020B0306030504020204" pitchFamily="34" charset="0"/>
                <a:ea typeface="M+ 1c light" panose="020B0403020204020204"/>
                <a:cs typeface="Open Sans Light" panose="020B0306030504020204" pitchFamily="34" charset="0"/>
              </a:rPr>
              <a:t>③⇒②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D09DDFF-D90B-0769-B9C6-498BFA891FAA}"/>
              </a:ext>
            </a:extLst>
          </p:cNvPr>
          <p:cNvSpPr txBox="1"/>
          <p:nvPr/>
        </p:nvSpPr>
        <p:spPr>
          <a:xfrm>
            <a:off x="16621343" y="3153841"/>
            <a:ext cx="1569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rgbClr val="C00000"/>
                </a:solidFill>
                <a:latin typeface="Open Sans Light" panose="020B0306030504020204" pitchFamily="34" charset="0"/>
                <a:ea typeface="M+ 1c light" panose="020B0403020204020204"/>
                <a:cs typeface="Open Sans Light" panose="020B0306030504020204" pitchFamily="34" charset="0"/>
              </a:rPr>
              <a:t>④⇒③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010CBBC-779C-991C-925B-D972C2CC0BB9}"/>
              </a:ext>
            </a:extLst>
          </p:cNvPr>
          <p:cNvSpPr txBox="1"/>
          <p:nvPr/>
        </p:nvSpPr>
        <p:spPr>
          <a:xfrm>
            <a:off x="16718339" y="7909001"/>
            <a:ext cx="1569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rgbClr val="C00000"/>
                </a:solidFill>
                <a:latin typeface="Open Sans Light" panose="020B0306030504020204" pitchFamily="34" charset="0"/>
                <a:ea typeface="M+ 1c light" panose="020B0403020204020204"/>
                <a:cs typeface="Open Sans Light" panose="020B0306030504020204" pitchFamily="34" charset="0"/>
              </a:rPr>
              <a:t>①⇒②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799AA65-5EA0-2BBE-1697-5EE4E592F078}"/>
              </a:ext>
            </a:extLst>
          </p:cNvPr>
          <p:cNvSpPr txBox="1"/>
          <p:nvPr/>
        </p:nvSpPr>
        <p:spPr>
          <a:xfrm>
            <a:off x="15278883" y="6471389"/>
            <a:ext cx="646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rgbClr val="0099FF"/>
                </a:solidFill>
                <a:latin typeface="Open Sans Light" panose="020B0306030504020204" pitchFamily="34" charset="0"/>
                <a:ea typeface="M+ 1c light" panose="020B0403020204020204"/>
                <a:cs typeface="Open Sans Light" panose="020B0306030504020204" pitchFamily="34" charset="0"/>
              </a:rPr>
              <a:t>③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CDF77AE-A499-242C-BEE5-2F7FE21D9EC3}"/>
              </a:ext>
            </a:extLst>
          </p:cNvPr>
          <p:cNvSpPr txBox="1"/>
          <p:nvPr/>
        </p:nvSpPr>
        <p:spPr>
          <a:xfrm>
            <a:off x="16718339" y="6451219"/>
            <a:ext cx="1569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rgbClr val="C00000"/>
                </a:solidFill>
                <a:latin typeface="Open Sans Light" panose="020B0306030504020204" pitchFamily="34" charset="0"/>
                <a:ea typeface="M+ 1c light" panose="020B0403020204020204"/>
                <a:cs typeface="Open Sans Light" panose="020B0306030504020204" pitchFamily="34" charset="0"/>
              </a:rPr>
              <a:t>②⇒①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62D67C13-0009-FCFB-5E28-E38E80E1D9BD}"/>
              </a:ext>
            </a:extLst>
          </p:cNvPr>
          <p:cNvSpPr/>
          <p:nvPr/>
        </p:nvSpPr>
        <p:spPr>
          <a:xfrm>
            <a:off x="3759782" y="4230977"/>
            <a:ext cx="14071018" cy="1292024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8D77EBF1-D288-1154-3C81-AFC985A1EBB1}"/>
              </a:ext>
            </a:extLst>
          </p:cNvPr>
          <p:cNvSpPr/>
          <p:nvPr/>
        </p:nvSpPr>
        <p:spPr>
          <a:xfrm>
            <a:off x="3759782" y="6111883"/>
            <a:ext cx="14071018" cy="1292024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CFCE203D-F408-76C3-C116-38E387722ACA}"/>
              </a:ext>
            </a:extLst>
          </p:cNvPr>
          <p:cNvSpPr/>
          <p:nvPr/>
        </p:nvSpPr>
        <p:spPr>
          <a:xfrm>
            <a:off x="3759782" y="7568583"/>
            <a:ext cx="14071018" cy="1292024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EA97A29-3740-9083-FE29-3F3ADF4BF424}"/>
              </a:ext>
            </a:extLst>
          </p:cNvPr>
          <p:cNvSpPr txBox="1"/>
          <p:nvPr/>
        </p:nvSpPr>
        <p:spPr>
          <a:xfrm>
            <a:off x="722650" y="202637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solidFill>
                  <a:srgbClr val="C00000"/>
                </a:solidFill>
                <a:latin typeface="Open Sans Light" panose="020B0306030504020204" pitchFamily="34" charset="0"/>
                <a:ea typeface="M+ 1c light" panose="020B0403020204020204"/>
                <a:cs typeface="Open Sans Light" panose="020B0306030504020204" pitchFamily="34" charset="0"/>
              </a:rPr>
              <a:t>依存の方向</a:t>
            </a:r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BB71BCF9-5B08-9919-0E89-7B1EDC7D5CE0}"/>
              </a:ext>
            </a:extLst>
          </p:cNvPr>
          <p:cNvSpPr/>
          <p:nvPr/>
        </p:nvSpPr>
        <p:spPr>
          <a:xfrm rot="5400000">
            <a:off x="-32064" y="4288906"/>
            <a:ext cx="4002418" cy="770016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>
              <a:latin typeface="M+ 1c light" panose="020B0403020203020207" pitchFamily="50" charset="-128"/>
              <a:ea typeface="M+ 1c light" panose="020B0403020203020207" pitchFamily="50" charset="-128"/>
              <a:cs typeface="M+ 1c light" panose="020B0403020203020207" pitchFamily="50" charset="-128"/>
            </a:endParaRPr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2F57A494-2D6D-0B84-EF96-BE6943190453}"/>
              </a:ext>
            </a:extLst>
          </p:cNvPr>
          <p:cNvSpPr/>
          <p:nvPr/>
        </p:nvSpPr>
        <p:spPr>
          <a:xfrm rot="16200000">
            <a:off x="1119413" y="7419298"/>
            <a:ext cx="1691444" cy="770016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>
              <a:latin typeface="M+ 1c light" panose="020B0403020203020207" pitchFamily="50" charset="-128"/>
              <a:ea typeface="M+ 1c light" panose="020B0403020203020207" pitchFamily="50" charset="-128"/>
              <a:cs typeface="M+ 1c light" panose="020B0403020203020207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38626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5C9E8DD1-E356-089B-A474-2CDD715A3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479" y="1326584"/>
            <a:ext cx="12017026" cy="8491181"/>
          </a:xfrm>
          <a:prstGeom prst="rect">
            <a:avLst/>
          </a:prstGeom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35EEC0-E0D8-42E7-A865-313EB39DC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クラス図</a:t>
            </a:r>
          </a:p>
        </p:txBody>
      </p:sp>
      <p:sp>
        <p:nvSpPr>
          <p:cNvPr id="2" name="矢印: 左 1">
            <a:extLst>
              <a:ext uri="{FF2B5EF4-FFF2-40B4-BE49-F238E27FC236}">
                <a16:creationId xmlns:a16="http://schemas.microsoft.com/office/drawing/2014/main" id="{B6A54BC3-3D6E-8B77-3651-D1085E93C920}"/>
              </a:ext>
            </a:extLst>
          </p:cNvPr>
          <p:cNvSpPr/>
          <p:nvPr/>
        </p:nvSpPr>
        <p:spPr>
          <a:xfrm rot="1275689">
            <a:off x="11023894" y="5176726"/>
            <a:ext cx="1346112" cy="457200"/>
          </a:xfrm>
          <a:prstGeom prst="lef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3" name="矢印: 左 2">
            <a:extLst>
              <a:ext uri="{FF2B5EF4-FFF2-40B4-BE49-F238E27FC236}">
                <a16:creationId xmlns:a16="http://schemas.microsoft.com/office/drawing/2014/main" id="{D5002F61-A576-1395-77C4-F1B6B496EA49}"/>
              </a:ext>
            </a:extLst>
          </p:cNvPr>
          <p:cNvSpPr/>
          <p:nvPr/>
        </p:nvSpPr>
        <p:spPr>
          <a:xfrm rot="20341029">
            <a:off x="11043662" y="6209044"/>
            <a:ext cx="1346112" cy="457200"/>
          </a:xfrm>
          <a:prstGeom prst="lef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5" name="乗算記号 4">
            <a:extLst>
              <a:ext uri="{FF2B5EF4-FFF2-40B4-BE49-F238E27FC236}">
                <a16:creationId xmlns:a16="http://schemas.microsoft.com/office/drawing/2014/main" id="{E1AE9CA8-C551-5CF1-8811-A403B55F3927}"/>
              </a:ext>
            </a:extLst>
          </p:cNvPr>
          <p:cNvSpPr/>
          <p:nvPr/>
        </p:nvSpPr>
        <p:spPr>
          <a:xfrm>
            <a:off x="11381232" y="5895856"/>
            <a:ext cx="896112" cy="914400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93240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713DB2E2-7FA1-D00F-461C-B09051CAC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810" y="1325712"/>
            <a:ext cx="11660377" cy="8394360"/>
          </a:xfrm>
          <a:prstGeom prst="rect">
            <a:avLst/>
          </a:prstGeom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id="{A597E07A-BF6A-2F7C-A43B-783FFD456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コンポーネント図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085AC3A0-B76C-E926-0D5A-09319C9DEFDE}"/>
              </a:ext>
            </a:extLst>
          </p:cNvPr>
          <p:cNvSpPr/>
          <p:nvPr/>
        </p:nvSpPr>
        <p:spPr>
          <a:xfrm>
            <a:off x="3759782" y="2754865"/>
            <a:ext cx="14071018" cy="1292024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5FE3FED-64C9-A9BA-07CF-976CFE8BDE7E}"/>
              </a:ext>
            </a:extLst>
          </p:cNvPr>
          <p:cNvSpPr txBox="1"/>
          <p:nvPr/>
        </p:nvSpPr>
        <p:spPr>
          <a:xfrm>
            <a:off x="14702220" y="159604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>
                <a:solidFill>
                  <a:srgbClr val="0099FF"/>
                </a:solidFill>
                <a:latin typeface="Open Sans Light" panose="020B0306030504020204" pitchFamily="34" charset="0"/>
                <a:ea typeface="M+ 1c light" panose="020B0403020204020204"/>
                <a:cs typeface="Open Sans Light" panose="020B0306030504020204" pitchFamily="34" charset="0"/>
              </a:rPr>
              <a:t>柔軟性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CCF2982-B2B7-20DD-C4ED-4072EA76BD75}"/>
              </a:ext>
            </a:extLst>
          </p:cNvPr>
          <p:cNvSpPr txBox="1"/>
          <p:nvPr/>
        </p:nvSpPr>
        <p:spPr>
          <a:xfrm>
            <a:off x="16506342" y="159604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>
                <a:solidFill>
                  <a:srgbClr val="0099FF"/>
                </a:solidFill>
                <a:latin typeface="Open Sans Light" panose="020B0306030504020204" pitchFamily="34" charset="0"/>
                <a:ea typeface="M+ 1c light" panose="020B0403020204020204"/>
                <a:cs typeface="Open Sans Light" panose="020B0306030504020204" pitchFamily="34" charset="0"/>
              </a:rPr>
              <a:t>安定度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4FD04B6-B2C4-583C-4D8C-05DA346DD9EB}"/>
              </a:ext>
            </a:extLst>
          </p:cNvPr>
          <p:cNvSpPr txBox="1"/>
          <p:nvPr/>
        </p:nvSpPr>
        <p:spPr>
          <a:xfrm>
            <a:off x="15278885" y="4608610"/>
            <a:ext cx="646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rgbClr val="0099FF"/>
                </a:solidFill>
                <a:latin typeface="Open Sans Light" panose="020B0306030504020204" pitchFamily="34" charset="0"/>
                <a:ea typeface="M+ 1c light" panose="020B0403020204020204"/>
                <a:cs typeface="Open Sans Light" panose="020B0306030504020204" pitchFamily="34" charset="0"/>
              </a:rPr>
              <a:t>②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4BB128D-49EC-9770-7BD7-3748FFED4A15}"/>
              </a:ext>
            </a:extLst>
          </p:cNvPr>
          <p:cNvSpPr txBox="1"/>
          <p:nvPr/>
        </p:nvSpPr>
        <p:spPr>
          <a:xfrm>
            <a:off x="15278885" y="3155527"/>
            <a:ext cx="646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rgbClr val="0099FF"/>
                </a:solidFill>
                <a:latin typeface="Open Sans Light" panose="020B0306030504020204" pitchFamily="34" charset="0"/>
                <a:ea typeface="M+ 1c light" panose="020B0403020204020204"/>
                <a:cs typeface="Open Sans Light" panose="020B0306030504020204" pitchFamily="34" charset="0"/>
              </a:rPr>
              <a:t>①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55D685A-60F6-DE55-7FA9-475C416F87A9}"/>
              </a:ext>
            </a:extLst>
          </p:cNvPr>
          <p:cNvSpPr txBox="1"/>
          <p:nvPr/>
        </p:nvSpPr>
        <p:spPr>
          <a:xfrm>
            <a:off x="14812709" y="7891429"/>
            <a:ext cx="1619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rgbClr val="C00000"/>
                </a:solidFill>
                <a:latin typeface="Open Sans Light" panose="020B0306030504020204" pitchFamily="34" charset="0"/>
                <a:ea typeface="M+ 1c light" panose="020B0403020204020204"/>
                <a:cs typeface="Open Sans Light" panose="020B0306030504020204" pitchFamily="34" charset="0"/>
              </a:rPr>
              <a:t>④⇒①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DE2A16A-559B-D33B-9931-7E0A6BD604DC}"/>
              </a:ext>
            </a:extLst>
          </p:cNvPr>
          <p:cNvSpPr txBox="1"/>
          <p:nvPr/>
        </p:nvSpPr>
        <p:spPr>
          <a:xfrm>
            <a:off x="16621342" y="4606924"/>
            <a:ext cx="1569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rgbClr val="C00000"/>
                </a:solidFill>
                <a:latin typeface="Open Sans Light" panose="020B0306030504020204" pitchFamily="34" charset="0"/>
                <a:ea typeface="M+ 1c light" panose="020B0403020204020204"/>
                <a:cs typeface="Open Sans Light" panose="020B0306030504020204" pitchFamily="34" charset="0"/>
              </a:rPr>
              <a:t>③⇒②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D09DDFF-D90B-0769-B9C6-498BFA891FAA}"/>
              </a:ext>
            </a:extLst>
          </p:cNvPr>
          <p:cNvSpPr txBox="1"/>
          <p:nvPr/>
        </p:nvSpPr>
        <p:spPr>
          <a:xfrm>
            <a:off x="16621343" y="3153841"/>
            <a:ext cx="1569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rgbClr val="C00000"/>
                </a:solidFill>
                <a:latin typeface="Open Sans Light" panose="020B0306030504020204" pitchFamily="34" charset="0"/>
                <a:ea typeface="M+ 1c light" panose="020B0403020204020204"/>
                <a:cs typeface="Open Sans Light" panose="020B0306030504020204" pitchFamily="34" charset="0"/>
              </a:rPr>
              <a:t>④⇒③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010CBBC-779C-991C-925B-D972C2CC0BB9}"/>
              </a:ext>
            </a:extLst>
          </p:cNvPr>
          <p:cNvSpPr txBox="1"/>
          <p:nvPr/>
        </p:nvSpPr>
        <p:spPr>
          <a:xfrm>
            <a:off x="16718339" y="7909001"/>
            <a:ext cx="1569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rgbClr val="C00000"/>
                </a:solidFill>
                <a:latin typeface="Open Sans Light" panose="020B0306030504020204" pitchFamily="34" charset="0"/>
                <a:ea typeface="M+ 1c light" panose="020B0403020204020204"/>
                <a:cs typeface="Open Sans Light" panose="020B0306030504020204" pitchFamily="34" charset="0"/>
              </a:rPr>
              <a:t>①⇒②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799AA65-5EA0-2BBE-1697-5EE4E592F078}"/>
              </a:ext>
            </a:extLst>
          </p:cNvPr>
          <p:cNvSpPr txBox="1"/>
          <p:nvPr/>
        </p:nvSpPr>
        <p:spPr>
          <a:xfrm>
            <a:off x="15278883" y="6471389"/>
            <a:ext cx="646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rgbClr val="0099FF"/>
                </a:solidFill>
                <a:latin typeface="Open Sans Light" panose="020B0306030504020204" pitchFamily="34" charset="0"/>
                <a:ea typeface="M+ 1c light" panose="020B0403020204020204"/>
                <a:cs typeface="Open Sans Light" panose="020B0306030504020204" pitchFamily="34" charset="0"/>
              </a:rPr>
              <a:t>③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CDF77AE-A499-242C-BEE5-2F7FE21D9EC3}"/>
              </a:ext>
            </a:extLst>
          </p:cNvPr>
          <p:cNvSpPr txBox="1"/>
          <p:nvPr/>
        </p:nvSpPr>
        <p:spPr>
          <a:xfrm>
            <a:off x="16718339" y="6451219"/>
            <a:ext cx="1569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rgbClr val="C00000"/>
                </a:solidFill>
                <a:latin typeface="Open Sans Light" panose="020B0306030504020204" pitchFamily="34" charset="0"/>
                <a:ea typeface="M+ 1c light" panose="020B0403020204020204"/>
                <a:cs typeface="Open Sans Light" panose="020B0306030504020204" pitchFamily="34" charset="0"/>
              </a:rPr>
              <a:t>②⇒①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62D67C13-0009-FCFB-5E28-E38E80E1D9BD}"/>
              </a:ext>
            </a:extLst>
          </p:cNvPr>
          <p:cNvSpPr/>
          <p:nvPr/>
        </p:nvSpPr>
        <p:spPr>
          <a:xfrm>
            <a:off x="3759782" y="4230977"/>
            <a:ext cx="14071018" cy="1292024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8D77EBF1-D288-1154-3C81-AFC985A1EBB1}"/>
              </a:ext>
            </a:extLst>
          </p:cNvPr>
          <p:cNvSpPr/>
          <p:nvPr/>
        </p:nvSpPr>
        <p:spPr>
          <a:xfrm>
            <a:off x="3759782" y="6111883"/>
            <a:ext cx="14071018" cy="1292024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CFCE203D-F408-76C3-C116-38E387722ACA}"/>
              </a:ext>
            </a:extLst>
          </p:cNvPr>
          <p:cNvSpPr/>
          <p:nvPr/>
        </p:nvSpPr>
        <p:spPr>
          <a:xfrm>
            <a:off x="3759782" y="7568583"/>
            <a:ext cx="14071018" cy="1292024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EA97A29-3740-9083-FE29-3F3ADF4BF424}"/>
              </a:ext>
            </a:extLst>
          </p:cNvPr>
          <p:cNvSpPr txBox="1"/>
          <p:nvPr/>
        </p:nvSpPr>
        <p:spPr>
          <a:xfrm>
            <a:off x="722650" y="202637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solidFill>
                  <a:srgbClr val="C00000"/>
                </a:solidFill>
                <a:latin typeface="Open Sans Light" panose="020B0306030504020204" pitchFamily="34" charset="0"/>
                <a:ea typeface="M+ 1c light" panose="020B0403020204020204"/>
                <a:cs typeface="Open Sans Light" panose="020B0306030504020204" pitchFamily="34" charset="0"/>
              </a:rPr>
              <a:t>依存の方向</a:t>
            </a:r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BB71BCF9-5B08-9919-0E89-7B1EDC7D5CE0}"/>
              </a:ext>
            </a:extLst>
          </p:cNvPr>
          <p:cNvSpPr/>
          <p:nvPr/>
        </p:nvSpPr>
        <p:spPr>
          <a:xfrm rot="5400000">
            <a:off x="-32064" y="4288906"/>
            <a:ext cx="4002418" cy="770016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>
              <a:latin typeface="M+ 1c light" panose="020B0403020203020207" pitchFamily="50" charset="-128"/>
              <a:ea typeface="M+ 1c light" panose="020B0403020203020207" pitchFamily="50" charset="-128"/>
              <a:cs typeface="M+ 1c light" panose="020B0403020203020207" pitchFamily="50" charset="-128"/>
            </a:endParaRPr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2F57A494-2D6D-0B84-EF96-BE6943190453}"/>
              </a:ext>
            </a:extLst>
          </p:cNvPr>
          <p:cNvSpPr/>
          <p:nvPr/>
        </p:nvSpPr>
        <p:spPr>
          <a:xfrm rot="16200000">
            <a:off x="1038983" y="7338868"/>
            <a:ext cx="1852304" cy="770016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>
              <a:latin typeface="M+ 1c light" panose="020B0403020203020207" pitchFamily="50" charset="-128"/>
              <a:ea typeface="M+ 1c light" panose="020B0403020203020207" pitchFamily="50" charset="-128"/>
              <a:cs typeface="M+ 1c light" panose="020B0403020203020207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7706DC0-B5F4-E886-E614-F975C8479C2E}"/>
              </a:ext>
            </a:extLst>
          </p:cNvPr>
          <p:cNvSpPr txBox="1"/>
          <p:nvPr/>
        </p:nvSpPr>
        <p:spPr>
          <a:xfrm>
            <a:off x="10942816" y="5494277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solidFill>
                  <a:srgbClr val="0099FF"/>
                </a:solidFill>
                <a:latin typeface="Open Sans Light" panose="020B0306030504020204" pitchFamily="34" charset="0"/>
                <a:ea typeface="M+ 1c light" panose="020B0403020204020204"/>
                <a:cs typeface="Open Sans Light" panose="020B0306030504020204" pitchFamily="34" charset="0"/>
              </a:rPr>
              <a:t>制御の方向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B95F21F8-138E-A119-945A-015698F24794}"/>
              </a:ext>
            </a:extLst>
          </p:cNvPr>
          <p:cNvSpPr/>
          <p:nvPr/>
        </p:nvSpPr>
        <p:spPr>
          <a:xfrm rot="5400000">
            <a:off x="8069368" y="5726875"/>
            <a:ext cx="5236298" cy="770016"/>
          </a:xfrm>
          <a:prstGeom prst="rightArrow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>
              <a:latin typeface="M+ 1c light" panose="020B0403020203020207" pitchFamily="50" charset="-128"/>
              <a:ea typeface="M+ 1c light" panose="020B0403020203020207" pitchFamily="50" charset="-128"/>
              <a:cs typeface="M+ 1c light" panose="020B0403020203020207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364504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6CA7AA14-472A-80F7-7C09-23F090EF21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そんな事が可能か？</a:t>
            </a:r>
          </a:p>
        </p:txBody>
      </p:sp>
    </p:spTree>
    <p:extLst>
      <p:ext uri="{BB962C8B-B14F-4D97-AF65-F5344CB8AC3E}">
        <p14:creationId xmlns:p14="http://schemas.microsoft.com/office/powerpoint/2010/main" val="27593432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45AD6CA2-ED06-92C0-7AE7-603D51030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クラス図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ECE8C19A-7FBC-B06D-56EC-39571483F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4020" y="1342050"/>
            <a:ext cx="11931331" cy="847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0030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45AD6CA2-ED06-92C0-7AE7-603D51030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クラス図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ECE8C19A-7FBC-B06D-56EC-39571483F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4020" y="1342050"/>
            <a:ext cx="11931331" cy="8475715"/>
          </a:xfrm>
          <a:prstGeom prst="rect">
            <a:avLst/>
          </a:prstGeom>
        </p:spPr>
      </p:pic>
      <p:sp>
        <p:nvSpPr>
          <p:cNvPr id="13" name="円: 塗りつぶしなし 12">
            <a:extLst>
              <a:ext uri="{FF2B5EF4-FFF2-40B4-BE49-F238E27FC236}">
                <a16:creationId xmlns:a16="http://schemas.microsoft.com/office/drawing/2014/main" id="{7A336DD8-7074-C51B-31FF-6EA15D5D9B10}"/>
              </a:ext>
            </a:extLst>
          </p:cNvPr>
          <p:cNvSpPr/>
          <p:nvPr/>
        </p:nvSpPr>
        <p:spPr>
          <a:xfrm>
            <a:off x="8906256" y="4439412"/>
            <a:ext cx="1947672" cy="1248156"/>
          </a:xfrm>
          <a:prstGeom prst="donut">
            <a:avLst>
              <a:gd name="adj" fmla="val 534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14" name="円: 塗りつぶしなし 13">
            <a:extLst>
              <a:ext uri="{FF2B5EF4-FFF2-40B4-BE49-F238E27FC236}">
                <a16:creationId xmlns:a16="http://schemas.microsoft.com/office/drawing/2014/main" id="{CCBFF6B9-A9FD-B703-0CC3-A18309C24E74}"/>
              </a:ext>
            </a:extLst>
          </p:cNvPr>
          <p:cNvSpPr/>
          <p:nvPr/>
        </p:nvSpPr>
        <p:spPr>
          <a:xfrm>
            <a:off x="5977128" y="5341620"/>
            <a:ext cx="1947672" cy="1248156"/>
          </a:xfrm>
          <a:prstGeom prst="donut">
            <a:avLst>
              <a:gd name="adj" fmla="val 534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43868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45AD6CA2-ED06-92C0-7AE7-603D51030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クラス図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ECE8C19A-7FBC-B06D-56EC-39571483F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4020" y="1342050"/>
            <a:ext cx="11931331" cy="8475715"/>
          </a:xfrm>
          <a:prstGeom prst="rect">
            <a:avLst/>
          </a:prstGeom>
        </p:spPr>
      </p:pic>
      <p:sp>
        <p:nvSpPr>
          <p:cNvPr id="13" name="円: 塗りつぶしなし 12">
            <a:extLst>
              <a:ext uri="{FF2B5EF4-FFF2-40B4-BE49-F238E27FC236}">
                <a16:creationId xmlns:a16="http://schemas.microsoft.com/office/drawing/2014/main" id="{7A336DD8-7074-C51B-31FF-6EA15D5D9B10}"/>
              </a:ext>
            </a:extLst>
          </p:cNvPr>
          <p:cNvSpPr/>
          <p:nvPr/>
        </p:nvSpPr>
        <p:spPr>
          <a:xfrm>
            <a:off x="7863840" y="7027164"/>
            <a:ext cx="4471416" cy="2263140"/>
          </a:xfrm>
          <a:prstGeom prst="donut">
            <a:avLst>
              <a:gd name="adj" fmla="val 534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14" name="円: 塗りつぶしなし 13">
            <a:extLst>
              <a:ext uri="{FF2B5EF4-FFF2-40B4-BE49-F238E27FC236}">
                <a16:creationId xmlns:a16="http://schemas.microsoft.com/office/drawing/2014/main" id="{CCBFF6B9-A9FD-B703-0CC3-A18309C24E74}"/>
              </a:ext>
            </a:extLst>
          </p:cNvPr>
          <p:cNvSpPr/>
          <p:nvPr/>
        </p:nvSpPr>
        <p:spPr>
          <a:xfrm>
            <a:off x="4093464" y="7124700"/>
            <a:ext cx="1947672" cy="1248156"/>
          </a:xfrm>
          <a:prstGeom prst="donut">
            <a:avLst>
              <a:gd name="adj" fmla="val 534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148187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45AD6CA2-ED06-92C0-7AE7-603D51030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クラス図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ECE8C19A-7FBC-B06D-56EC-39571483F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4020" y="1342050"/>
            <a:ext cx="11931331" cy="8475715"/>
          </a:xfrm>
          <a:prstGeom prst="rect">
            <a:avLst/>
          </a:prstGeom>
        </p:spPr>
      </p:pic>
      <p:sp>
        <p:nvSpPr>
          <p:cNvPr id="13" name="円: 塗りつぶしなし 12">
            <a:extLst>
              <a:ext uri="{FF2B5EF4-FFF2-40B4-BE49-F238E27FC236}">
                <a16:creationId xmlns:a16="http://schemas.microsoft.com/office/drawing/2014/main" id="{7A336DD8-7074-C51B-31FF-6EA15D5D9B10}"/>
              </a:ext>
            </a:extLst>
          </p:cNvPr>
          <p:cNvSpPr/>
          <p:nvPr/>
        </p:nvSpPr>
        <p:spPr>
          <a:xfrm>
            <a:off x="7607808" y="5433060"/>
            <a:ext cx="4471416" cy="1415796"/>
          </a:xfrm>
          <a:prstGeom prst="donut">
            <a:avLst>
              <a:gd name="adj" fmla="val 534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14" name="円: 塗りつぶしなし 13">
            <a:extLst>
              <a:ext uri="{FF2B5EF4-FFF2-40B4-BE49-F238E27FC236}">
                <a16:creationId xmlns:a16="http://schemas.microsoft.com/office/drawing/2014/main" id="{CCBFF6B9-A9FD-B703-0CC3-A18309C24E74}"/>
              </a:ext>
            </a:extLst>
          </p:cNvPr>
          <p:cNvSpPr/>
          <p:nvPr/>
        </p:nvSpPr>
        <p:spPr>
          <a:xfrm>
            <a:off x="4111752" y="5433060"/>
            <a:ext cx="1947672" cy="1248156"/>
          </a:xfrm>
          <a:prstGeom prst="donut">
            <a:avLst>
              <a:gd name="adj" fmla="val 534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878167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45AD6CA2-ED06-92C0-7AE7-603D51030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クラス図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ECE8C19A-7FBC-B06D-56EC-39571483F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4020" y="1342050"/>
            <a:ext cx="11931331" cy="8475715"/>
          </a:xfrm>
          <a:prstGeom prst="rect">
            <a:avLst/>
          </a:prstGeom>
        </p:spPr>
      </p:pic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74FA80D3-B92A-FA18-89E3-401AAEFF2C1B}"/>
              </a:ext>
            </a:extLst>
          </p:cNvPr>
          <p:cNvCxnSpPr/>
          <p:nvPr/>
        </p:nvCxnSpPr>
        <p:spPr>
          <a:xfrm>
            <a:off x="2889504" y="6839712"/>
            <a:ext cx="10607040" cy="0"/>
          </a:xfrm>
          <a:prstGeom prst="line">
            <a:avLst/>
          </a:prstGeom>
          <a:ln w="571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1550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42F4C39B-4168-CA18-B6FF-421E8DDA1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利用箇所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4630F6B-640C-EA02-CF8C-5D9495B1F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829" y="2282287"/>
            <a:ext cx="7263507" cy="65695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8FE86692-8C8D-7E0E-65E9-8D0B1A2F0A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2282287"/>
            <a:ext cx="8836496" cy="60914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44E1C26-F568-8C52-48EA-ACB5ABD7EF5B}"/>
              </a:ext>
            </a:extLst>
          </p:cNvPr>
          <p:cNvSpPr txBox="1"/>
          <p:nvPr/>
        </p:nvSpPr>
        <p:spPr>
          <a:xfrm>
            <a:off x="3771161" y="1435172"/>
            <a:ext cx="17572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Open Sans Light" panose="020B0306030504020204" pitchFamily="34" charset="0"/>
              </a:rPr>
              <a:t>Before</a:t>
            </a:r>
            <a:endParaRPr kumimoji="1" lang="ja-JP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Open Sans Light" panose="020B030603050402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325FD55-8ECD-868B-CC76-C5472FA62908}"/>
              </a:ext>
            </a:extLst>
          </p:cNvPr>
          <p:cNvSpPr txBox="1"/>
          <p:nvPr/>
        </p:nvSpPr>
        <p:spPr>
          <a:xfrm>
            <a:off x="13030100" y="1435172"/>
            <a:ext cx="13003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After</a:t>
            </a:r>
            <a:endParaRPr kumimoji="1" lang="ja-JP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676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C87ADCCD-FC39-425F-9863-2ADA753F56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Why Dependency Injection</a:t>
            </a:r>
            <a:endParaRPr kumimoji="1" lang="ja-JP" altLang="en-US" dirty="0"/>
          </a:p>
        </p:txBody>
      </p:sp>
      <p:sp>
        <p:nvSpPr>
          <p:cNvPr id="6" name="字幕 5">
            <a:extLst>
              <a:ext uri="{FF2B5EF4-FFF2-40B4-BE49-F238E27FC236}">
                <a16:creationId xmlns:a16="http://schemas.microsoft.com/office/drawing/2014/main" id="{F2B18021-8AA2-47AC-B68F-627FFB2E69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/>
              <a:t>Today’s</a:t>
            </a:r>
            <a:r>
              <a:rPr kumimoji="1" lang="ja-JP" altLang="en-US"/>
              <a:t> </a:t>
            </a:r>
            <a:r>
              <a:rPr kumimoji="1" lang="en-US" altLang="ja-JP"/>
              <a:t>Contents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5889857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BF01A46B-DE95-9D99-7C16-0A8C0DE71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【</a:t>
            </a:r>
            <a:r>
              <a:rPr lang="ja-JP" altLang="en-US" dirty="0"/>
              <a:t>定義</a:t>
            </a:r>
            <a:r>
              <a:rPr lang="en-US" altLang="ja-JP" dirty="0"/>
              <a:t>】</a:t>
            </a:r>
          </a:p>
          <a:p>
            <a:pPr marL="1317625" lvl="1" indent="-571500">
              <a:buFont typeface="Arial" panose="020B0604020202020204" pitchFamily="34" charset="0"/>
              <a:buChar char="•"/>
            </a:pPr>
            <a:r>
              <a:rPr lang="ja-JP" altLang="en-US" b="1" dirty="0">
                <a:solidFill>
                  <a:schemeClr val="bg1"/>
                </a:solidFill>
                <a:highlight>
                  <a:srgbClr val="C00000"/>
                </a:highlight>
              </a:rPr>
              <a:t>オブジェクトの依存関係を外部から注入する設計パターン。</a:t>
            </a:r>
            <a:endParaRPr lang="en-US" altLang="ja-JP" b="1" dirty="0">
              <a:solidFill>
                <a:schemeClr val="bg1"/>
              </a:solidFill>
              <a:highlight>
                <a:srgbClr val="C00000"/>
              </a:highlight>
            </a:endParaRPr>
          </a:p>
          <a:p>
            <a:pPr marL="1317625" lvl="1" indent="-571500">
              <a:buFont typeface="Arial" panose="020B0604020202020204" pitchFamily="34" charset="0"/>
              <a:buChar char="•"/>
            </a:pPr>
            <a:r>
              <a:rPr lang="ja-JP" altLang="en-US" b="1" dirty="0">
                <a:solidFill>
                  <a:schemeClr val="bg1"/>
                </a:solidFill>
                <a:highlight>
                  <a:srgbClr val="C00000"/>
                </a:highlight>
              </a:rPr>
              <a:t>自ら依存オブジェクトを生成せず、外部から提供される。</a:t>
            </a:r>
          </a:p>
          <a:p>
            <a:endParaRPr lang="ja-JP" altLang="en-US" dirty="0"/>
          </a:p>
          <a:p>
            <a:pPr marL="0" indent="0">
              <a:buNone/>
            </a:pPr>
            <a:r>
              <a:rPr lang="en-US" altLang="ja-JP" dirty="0"/>
              <a:t>【</a:t>
            </a:r>
            <a:r>
              <a:rPr lang="ja-JP" altLang="en-US" dirty="0"/>
              <a:t>メリット</a:t>
            </a:r>
            <a:r>
              <a:rPr lang="en-US" altLang="ja-JP" dirty="0"/>
              <a:t>】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ja-JP" altLang="en-US" dirty="0"/>
              <a:t>疎結合</a:t>
            </a:r>
            <a:r>
              <a:rPr lang="en-US" altLang="ja-JP" dirty="0"/>
              <a:t>		: </a:t>
            </a:r>
            <a:r>
              <a:rPr lang="ja-JP" altLang="en-US" dirty="0"/>
              <a:t>コンポーネント間の依存度を低減</a:t>
            </a:r>
            <a:endParaRPr lang="en-US" altLang="ja-JP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ja-JP" altLang="en-US" dirty="0"/>
              <a:t>モジュール性</a:t>
            </a:r>
            <a:r>
              <a:rPr lang="en-US" altLang="ja-JP" dirty="0"/>
              <a:t>	: </a:t>
            </a:r>
            <a:r>
              <a:rPr lang="ja-JP" altLang="en-US" dirty="0"/>
              <a:t>コードの再利用が容易</a:t>
            </a:r>
            <a:endParaRPr lang="en-US" altLang="ja-JP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ja-JP" altLang="en-US" dirty="0"/>
              <a:t>テスト容易性</a:t>
            </a:r>
            <a:r>
              <a:rPr lang="en-US" altLang="ja-JP" dirty="0"/>
              <a:t>	: </a:t>
            </a:r>
            <a:r>
              <a:rPr lang="ja-JP" altLang="en-US" dirty="0"/>
              <a:t>モックオブジェクトの注入が簡単</a:t>
            </a:r>
            <a:endParaRPr lang="en-US" altLang="ja-JP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ja-JP" altLang="en-US" dirty="0"/>
              <a:t>保守性</a:t>
            </a:r>
            <a:r>
              <a:rPr lang="en-US" altLang="ja-JP" dirty="0"/>
              <a:t>		: </a:t>
            </a:r>
            <a:r>
              <a:rPr lang="ja-JP" altLang="en-US" dirty="0"/>
              <a:t>コードの変更が容易で影響範囲が予測可能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51110A5C-D302-7297-BF92-1B116C184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Dependency</a:t>
            </a:r>
            <a:r>
              <a:rPr kumimoji="1" lang="ja-JP" altLang="en-US" dirty="0"/>
              <a:t> </a:t>
            </a:r>
            <a:r>
              <a:rPr kumimoji="1" lang="en-US" altLang="ja-JP" dirty="0"/>
              <a:t>Injection</a:t>
            </a:r>
            <a:r>
              <a:rPr kumimoji="1" lang="ja-JP" altLang="en-US" dirty="0"/>
              <a:t>（</a:t>
            </a:r>
            <a:r>
              <a:rPr kumimoji="1" lang="en-US" altLang="ja-JP" dirty="0"/>
              <a:t>DI</a:t>
            </a:r>
            <a:r>
              <a:rPr kumimoji="1" lang="ja-JP" altLang="en-US" dirty="0"/>
              <a:t>）とは？</a:t>
            </a:r>
          </a:p>
        </p:txBody>
      </p:sp>
    </p:spTree>
    <p:extLst>
      <p:ext uri="{BB962C8B-B14F-4D97-AF65-F5344CB8AC3E}">
        <p14:creationId xmlns:p14="http://schemas.microsoft.com/office/powerpoint/2010/main" val="195063512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713DB2E2-7FA1-D00F-461C-B09051CAC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810" y="1325712"/>
            <a:ext cx="11660377" cy="8394360"/>
          </a:xfrm>
          <a:prstGeom prst="rect">
            <a:avLst/>
          </a:prstGeom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id="{A597E07A-BF6A-2F7C-A43B-783FFD456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コンポーネント図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085AC3A0-B76C-E926-0D5A-09319C9DEFDE}"/>
              </a:ext>
            </a:extLst>
          </p:cNvPr>
          <p:cNvSpPr/>
          <p:nvPr/>
        </p:nvSpPr>
        <p:spPr>
          <a:xfrm>
            <a:off x="3759782" y="2754865"/>
            <a:ext cx="14071018" cy="1292024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5FE3FED-64C9-A9BA-07CF-976CFE8BDE7E}"/>
              </a:ext>
            </a:extLst>
          </p:cNvPr>
          <p:cNvSpPr txBox="1"/>
          <p:nvPr/>
        </p:nvSpPr>
        <p:spPr>
          <a:xfrm>
            <a:off x="14702220" y="159604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>
                <a:solidFill>
                  <a:srgbClr val="0099FF"/>
                </a:solidFill>
                <a:latin typeface="Open Sans Light" panose="020B0306030504020204" pitchFamily="34" charset="0"/>
                <a:ea typeface="M+ 1c light" panose="020B0403020204020204"/>
                <a:cs typeface="Open Sans Light" panose="020B0306030504020204" pitchFamily="34" charset="0"/>
              </a:rPr>
              <a:t>柔軟性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CCF2982-B2B7-20DD-C4ED-4072EA76BD75}"/>
              </a:ext>
            </a:extLst>
          </p:cNvPr>
          <p:cNvSpPr txBox="1"/>
          <p:nvPr/>
        </p:nvSpPr>
        <p:spPr>
          <a:xfrm>
            <a:off x="16506342" y="159604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>
                <a:solidFill>
                  <a:srgbClr val="0099FF"/>
                </a:solidFill>
                <a:latin typeface="Open Sans Light" panose="020B0306030504020204" pitchFamily="34" charset="0"/>
                <a:ea typeface="M+ 1c light" panose="020B0403020204020204"/>
                <a:cs typeface="Open Sans Light" panose="020B0306030504020204" pitchFamily="34" charset="0"/>
              </a:rPr>
              <a:t>安定度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4FD04B6-B2C4-583C-4D8C-05DA346DD9EB}"/>
              </a:ext>
            </a:extLst>
          </p:cNvPr>
          <p:cNvSpPr txBox="1"/>
          <p:nvPr/>
        </p:nvSpPr>
        <p:spPr>
          <a:xfrm>
            <a:off x="15278885" y="4608610"/>
            <a:ext cx="646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rgbClr val="0099FF"/>
                </a:solidFill>
                <a:latin typeface="Open Sans Light" panose="020B0306030504020204" pitchFamily="34" charset="0"/>
                <a:ea typeface="M+ 1c light" panose="020B0403020204020204"/>
                <a:cs typeface="Open Sans Light" panose="020B0306030504020204" pitchFamily="34" charset="0"/>
              </a:rPr>
              <a:t>②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4BB128D-49EC-9770-7BD7-3748FFED4A15}"/>
              </a:ext>
            </a:extLst>
          </p:cNvPr>
          <p:cNvSpPr txBox="1"/>
          <p:nvPr/>
        </p:nvSpPr>
        <p:spPr>
          <a:xfrm>
            <a:off x="15278885" y="3155527"/>
            <a:ext cx="646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rgbClr val="0099FF"/>
                </a:solidFill>
                <a:latin typeface="Open Sans Light" panose="020B0306030504020204" pitchFamily="34" charset="0"/>
                <a:ea typeface="M+ 1c light" panose="020B0403020204020204"/>
                <a:cs typeface="Open Sans Light" panose="020B0306030504020204" pitchFamily="34" charset="0"/>
              </a:rPr>
              <a:t>①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55D685A-60F6-DE55-7FA9-475C416F87A9}"/>
              </a:ext>
            </a:extLst>
          </p:cNvPr>
          <p:cNvSpPr txBox="1"/>
          <p:nvPr/>
        </p:nvSpPr>
        <p:spPr>
          <a:xfrm>
            <a:off x="14812709" y="7891429"/>
            <a:ext cx="1619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rgbClr val="C00000"/>
                </a:solidFill>
                <a:latin typeface="Open Sans Light" panose="020B0306030504020204" pitchFamily="34" charset="0"/>
                <a:ea typeface="M+ 1c light" panose="020B0403020204020204"/>
                <a:cs typeface="Open Sans Light" panose="020B0306030504020204" pitchFamily="34" charset="0"/>
              </a:rPr>
              <a:t>④⇒①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DE2A16A-559B-D33B-9931-7E0A6BD604DC}"/>
              </a:ext>
            </a:extLst>
          </p:cNvPr>
          <p:cNvSpPr txBox="1"/>
          <p:nvPr/>
        </p:nvSpPr>
        <p:spPr>
          <a:xfrm>
            <a:off x="16621342" y="4606924"/>
            <a:ext cx="1569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rgbClr val="C00000"/>
                </a:solidFill>
                <a:latin typeface="Open Sans Light" panose="020B0306030504020204" pitchFamily="34" charset="0"/>
                <a:ea typeface="M+ 1c light" panose="020B0403020204020204"/>
                <a:cs typeface="Open Sans Light" panose="020B0306030504020204" pitchFamily="34" charset="0"/>
              </a:rPr>
              <a:t>③⇒②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D09DDFF-D90B-0769-B9C6-498BFA891FAA}"/>
              </a:ext>
            </a:extLst>
          </p:cNvPr>
          <p:cNvSpPr txBox="1"/>
          <p:nvPr/>
        </p:nvSpPr>
        <p:spPr>
          <a:xfrm>
            <a:off x="16621343" y="3153841"/>
            <a:ext cx="1569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rgbClr val="C00000"/>
                </a:solidFill>
                <a:latin typeface="Open Sans Light" panose="020B0306030504020204" pitchFamily="34" charset="0"/>
                <a:ea typeface="M+ 1c light" panose="020B0403020204020204"/>
                <a:cs typeface="Open Sans Light" panose="020B0306030504020204" pitchFamily="34" charset="0"/>
              </a:rPr>
              <a:t>④⇒③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010CBBC-779C-991C-925B-D972C2CC0BB9}"/>
              </a:ext>
            </a:extLst>
          </p:cNvPr>
          <p:cNvSpPr txBox="1"/>
          <p:nvPr/>
        </p:nvSpPr>
        <p:spPr>
          <a:xfrm>
            <a:off x="16718339" y="7909001"/>
            <a:ext cx="1569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rgbClr val="C00000"/>
                </a:solidFill>
                <a:latin typeface="Open Sans Light" panose="020B0306030504020204" pitchFamily="34" charset="0"/>
                <a:ea typeface="M+ 1c light" panose="020B0403020204020204"/>
                <a:cs typeface="Open Sans Light" panose="020B0306030504020204" pitchFamily="34" charset="0"/>
              </a:rPr>
              <a:t>①⇒②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799AA65-5EA0-2BBE-1697-5EE4E592F078}"/>
              </a:ext>
            </a:extLst>
          </p:cNvPr>
          <p:cNvSpPr txBox="1"/>
          <p:nvPr/>
        </p:nvSpPr>
        <p:spPr>
          <a:xfrm>
            <a:off x="15278883" y="6471389"/>
            <a:ext cx="646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rgbClr val="0099FF"/>
                </a:solidFill>
                <a:latin typeface="Open Sans Light" panose="020B0306030504020204" pitchFamily="34" charset="0"/>
                <a:ea typeface="M+ 1c light" panose="020B0403020204020204"/>
                <a:cs typeface="Open Sans Light" panose="020B0306030504020204" pitchFamily="34" charset="0"/>
              </a:rPr>
              <a:t>③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CDF77AE-A499-242C-BEE5-2F7FE21D9EC3}"/>
              </a:ext>
            </a:extLst>
          </p:cNvPr>
          <p:cNvSpPr txBox="1"/>
          <p:nvPr/>
        </p:nvSpPr>
        <p:spPr>
          <a:xfrm>
            <a:off x="16718339" y="6451219"/>
            <a:ext cx="1569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rgbClr val="C00000"/>
                </a:solidFill>
                <a:latin typeface="Open Sans Light" panose="020B0306030504020204" pitchFamily="34" charset="0"/>
                <a:ea typeface="M+ 1c light" panose="020B0403020204020204"/>
                <a:cs typeface="Open Sans Light" panose="020B0306030504020204" pitchFamily="34" charset="0"/>
              </a:rPr>
              <a:t>②⇒①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62D67C13-0009-FCFB-5E28-E38E80E1D9BD}"/>
              </a:ext>
            </a:extLst>
          </p:cNvPr>
          <p:cNvSpPr/>
          <p:nvPr/>
        </p:nvSpPr>
        <p:spPr>
          <a:xfrm>
            <a:off x="3759782" y="4230977"/>
            <a:ext cx="14071018" cy="1292024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8D77EBF1-D288-1154-3C81-AFC985A1EBB1}"/>
              </a:ext>
            </a:extLst>
          </p:cNvPr>
          <p:cNvSpPr/>
          <p:nvPr/>
        </p:nvSpPr>
        <p:spPr>
          <a:xfrm>
            <a:off x="3759782" y="6111883"/>
            <a:ext cx="14071018" cy="1292024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CFCE203D-F408-76C3-C116-38E387722ACA}"/>
              </a:ext>
            </a:extLst>
          </p:cNvPr>
          <p:cNvSpPr/>
          <p:nvPr/>
        </p:nvSpPr>
        <p:spPr>
          <a:xfrm>
            <a:off x="3759782" y="7568583"/>
            <a:ext cx="14071018" cy="1292024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EA97A29-3740-9083-FE29-3F3ADF4BF424}"/>
              </a:ext>
            </a:extLst>
          </p:cNvPr>
          <p:cNvSpPr txBox="1"/>
          <p:nvPr/>
        </p:nvSpPr>
        <p:spPr>
          <a:xfrm>
            <a:off x="722650" y="202637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solidFill>
                  <a:srgbClr val="C00000"/>
                </a:solidFill>
                <a:latin typeface="Open Sans Light" panose="020B0306030504020204" pitchFamily="34" charset="0"/>
                <a:ea typeface="M+ 1c light" panose="020B0403020204020204"/>
                <a:cs typeface="Open Sans Light" panose="020B0306030504020204" pitchFamily="34" charset="0"/>
              </a:rPr>
              <a:t>依存の方向</a:t>
            </a:r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BB71BCF9-5B08-9919-0E89-7B1EDC7D5CE0}"/>
              </a:ext>
            </a:extLst>
          </p:cNvPr>
          <p:cNvSpPr/>
          <p:nvPr/>
        </p:nvSpPr>
        <p:spPr>
          <a:xfrm rot="5400000">
            <a:off x="-32064" y="4288906"/>
            <a:ext cx="4002418" cy="770016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>
              <a:latin typeface="M+ 1c light" panose="020B0403020203020207" pitchFamily="50" charset="-128"/>
              <a:ea typeface="M+ 1c light" panose="020B0403020203020207" pitchFamily="50" charset="-128"/>
              <a:cs typeface="M+ 1c light" panose="020B0403020203020207" pitchFamily="50" charset="-128"/>
            </a:endParaRPr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2F57A494-2D6D-0B84-EF96-BE6943190453}"/>
              </a:ext>
            </a:extLst>
          </p:cNvPr>
          <p:cNvSpPr/>
          <p:nvPr/>
        </p:nvSpPr>
        <p:spPr>
          <a:xfrm rot="16200000">
            <a:off x="1038983" y="7338868"/>
            <a:ext cx="1852304" cy="770016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>
              <a:latin typeface="M+ 1c light" panose="020B0403020203020207" pitchFamily="50" charset="-128"/>
              <a:ea typeface="M+ 1c light" panose="020B0403020203020207" pitchFamily="50" charset="-128"/>
              <a:cs typeface="M+ 1c light" panose="020B0403020203020207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7706DC0-B5F4-E886-E614-F975C8479C2E}"/>
              </a:ext>
            </a:extLst>
          </p:cNvPr>
          <p:cNvSpPr txBox="1"/>
          <p:nvPr/>
        </p:nvSpPr>
        <p:spPr>
          <a:xfrm>
            <a:off x="10942816" y="5494277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solidFill>
                  <a:srgbClr val="0099FF"/>
                </a:solidFill>
                <a:latin typeface="Open Sans Light" panose="020B0306030504020204" pitchFamily="34" charset="0"/>
                <a:ea typeface="M+ 1c light" panose="020B0403020204020204"/>
                <a:cs typeface="Open Sans Light" panose="020B0306030504020204" pitchFamily="34" charset="0"/>
              </a:rPr>
              <a:t>制御の方向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B95F21F8-138E-A119-945A-015698F24794}"/>
              </a:ext>
            </a:extLst>
          </p:cNvPr>
          <p:cNvSpPr/>
          <p:nvPr/>
        </p:nvSpPr>
        <p:spPr>
          <a:xfrm rot="5400000">
            <a:off x="8069368" y="5726875"/>
            <a:ext cx="5236298" cy="770016"/>
          </a:xfrm>
          <a:prstGeom prst="rightArrow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>
              <a:latin typeface="M+ 1c light" panose="020B0403020203020207" pitchFamily="50" charset="-128"/>
              <a:ea typeface="M+ 1c light" panose="020B0403020203020207" pitchFamily="50" charset="-128"/>
              <a:cs typeface="M+ 1c light" panose="020B0403020203020207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4912065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713DB2E2-7FA1-D00F-461C-B09051CAC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810" y="1325712"/>
            <a:ext cx="11660377" cy="8394360"/>
          </a:xfrm>
          <a:prstGeom prst="rect">
            <a:avLst/>
          </a:prstGeom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id="{A597E07A-BF6A-2F7C-A43B-783FFD456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コンポーネント図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085AC3A0-B76C-E926-0D5A-09319C9DEFDE}"/>
              </a:ext>
            </a:extLst>
          </p:cNvPr>
          <p:cNvSpPr/>
          <p:nvPr/>
        </p:nvSpPr>
        <p:spPr>
          <a:xfrm>
            <a:off x="3759782" y="2754865"/>
            <a:ext cx="14071018" cy="1292024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5FE3FED-64C9-A9BA-07CF-976CFE8BDE7E}"/>
              </a:ext>
            </a:extLst>
          </p:cNvPr>
          <p:cNvSpPr txBox="1"/>
          <p:nvPr/>
        </p:nvSpPr>
        <p:spPr>
          <a:xfrm>
            <a:off x="14702220" y="159604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>
                <a:solidFill>
                  <a:srgbClr val="0099FF"/>
                </a:solidFill>
                <a:latin typeface="Open Sans Light" panose="020B0306030504020204" pitchFamily="34" charset="0"/>
                <a:ea typeface="M+ 1c light" panose="020B0403020204020204"/>
                <a:cs typeface="Open Sans Light" panose="020B0306030504020204" pitchFamily="34" charset="0"/>
              </a:rPr>
              <a:t>柔軟性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CCF2982-B2B7-20DD-C4ED-4072EA76BD75}"/>
              </a:ext>
            </a:extLst>
          </p:cNvPr>
          <p:cNvSpPr txBox="1"/>
          <p:nvPr/>
        </p:nvSpPr>
        <p:spPr>
          <a:xfrm>
            <a:off x="16506342" y="159604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>
                <a:solidFill>
                  <a:srgbClr val="0099FF"/>
                </a:solidFill>
                <a:latin typeface="Open Sans Light" panose="020B0306030504020204" pitchFamily="34" charset="0"/>
                <a:ea typeface="M+ 1c light" panose="020B0403020204020204"/>
                <a:cs typeface="Open Sans Light" panose="020B0306030504020204" pitchFamily="34" charset="0"/>
              </a:rPr>
              <a:t>安定度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4FD04B6-B2C4-583C-4D8C-05DA346DD9EB}"/>
              </a:ext>
            </a:extLst>
          </p:cNvPr>
          <p:cNvSpPr txBox="1"/>
          <p:nvPr/>
        </p:nvSpPr>
        <p:spPr>
          <a:xfrm>
            <a:off x="15278885" y="4608610"/>
            <a:ext cx="646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rgbClr val="0099FF"/>
                </a:solidFill>
                <a:latin typeface="Open Sans Light" panose="020B0306030504020204" pitchFamily="34" charset="0"/>
                <a:ea typeface="M+ 1c light" panose="020B0403020204020204"/>
                <a:cs typeface="Open Sans Light" panose="020B0306030504020204" pitchFamily="34" charset="0"/>
              </a:rPr>
              <a:t>②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4BB128D-49EC-9770-7BD7-3748FFED4A15}"/>
              </a:ext>
            </a:extLst>
          </p:cNvPr>
          <p:cNvSpPr txBox="1"/>
          <p:nvPr/>
        </p:nvSpPr>
        <p:spPr>
          <a:xfrm>
            <a:off x="15278885" y="3155527"/>
            <a:ext cx="646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rgbClr val="0099FF"/>
                </a:solidFill>
                <a:latin typeface="Open Sans Light" panose="020B0306030504020204" pitchFamily="34" charset="0"/>
                <a:ea typeface="M+ 1c light" panose="020B0403020204020204"/>
                <a:cs typeface="Open Sans Light" panose="020B0306030504020204" pitchFamily="34" charset="0"/>
              </a:rPr>
              <a:t>①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55D685A-60F6-DE55-7FA9-475C416F87A9}"/>
              </a:ext>
            </a:extLst>
          </p:cNvPr>
          <p:cNvSpPr txBox="1"/>
          <p:nvPr/>
        </p:nvSpPr>
        <p:spPr>
          <a:xfrm>
            <a:off x="14812709" y="7891429"/>
            <a:ext cx="1619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rgbClr val="C00000"/>
                </a:solidFill>
                <a:latin typeface="Open Sans Light" panose="020B0306030504020204" pitchFamily="34" charset="0"/>
                <a:ea typeface="M+ 1c light" panose="020B0403020204020204"/>
                <a:cs typeface="Open Sans Light" panose="020B0306030504020204" pitchFamily="34" charset="0"/>
              </a:rPr>
              <a:t>④⇒①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DE2A16A-559B-D33B-9931-7E0A6BD604DC}"/>
              </a:ext>
            </a:extLst>
          </p:cNvPr>
          <p:cNvSpPr txBox="1"/>
          <p:nvPr/>
        </p:nvSpPr>
        <p:spPr>
          <a:xfrm>
            <a:off x="16621342" y="4606924"/>
            <a:ext cx="1569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rgbClr val="C00000"/>
                </a:solidFill>
                <a:latin typeface="Open Sans Light" panose="020B0306030504020204" pitchFamily="34" charset="0"/>
                <a:ea typeface="M+ 1c light" panose="020B0403020204020204"/>
                <a:cs typeface="Open Sans Light" panose="020B0306030504020204" pitchFamily="34" charset="0"/>
              </a:rPr>
              <a:t>③⇒②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D09DDFF-D90B-0769-B9C6-498BFA891FAA}"/>
              </a:ext>
            </a:extLst>
          </p:cNvPr>
          <p:cNvSpPr txBox="1"/>
          <p:nvPr/>
        </p:nvSpPr>
        <p:spPr>
          <a:xfrm>
            <a:off x="16621343" y="3153841"/>
            <a:ext cx="1569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rgbClr val="C00000"/>
                </a:solidFill>
                <a:latin typeface="Open Sans Light" panose="020B0306030504020204" pitchFamily="34" charset="0"/>
                <a:ea typeface="M+ 1c light" panose="020B0403020204020204"/>
                <a:cs typeface="Open Sans Light" panose="020B0306030504020204" pitchFamily="34" charset="0"/>
              </a:rPr>
              <a:t>④⇒③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010CBBC-779C-991C-925B-D972C2CC0BB9}"/>
              </a:ext>
            </a:extLst>
          </p:cNvPr>
          <p:cNvSpPr txBox="1"/>
          <p:nvPr/>
        </p:nvSpPr>
        <p:spPr>
          <a:xfrm>
            <a:off x="16718339" y="7909001"/>
            <a:ext cx="1569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rgbClr val="C00000"/>
                </a:solidFill>
                <a:latin typeface="Open Sans Light" panose="020B0306030504020204" pitchFamily="34" charset="0"/>
                <a:ea typeface="M+ 1c light" panose="020B0403020204020204"/>
                <a:cs typeface="Open Sans Light" panose="020B0306030504020204" pitchFamily="34" charset="0"/>
              </a:rPr>
              <a:t>①⇒②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799AA65-5EA0-2BBE-1697-5EE4E592F078}"/>
              </a:ext>
            </a:extLst>
          </p:cNvPr>
          <p:cNvSpPr txBox="1"/>
          <p:nvPr/>
        </p:nvSpPr>
        <p:spPr>
          <a:xfrm>
            <a:off x="15278883" y="6471389"/>
            <a:ext cx="646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rgbClr val="0099FF"/>
                </a:solidFill>
                <a:latin typeface="Open Sans Light" panose="020B0306030504020204" pitchFamily="34" charset="0"/>
                <a:ea typeface="M+ 1c light" panose="020B0403020204020204"/>
                <a:cs typeface="Open Sans Light" panose="020B0306030504020204" pitchFamily="34" charset="0"/>
              </a:rPr>
              <a:t>③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CDF77AE-A499-242C-BEE5-2F7FE21D9EC3}"/>
              </a:ext>
            </a:extLst>
          </p:cNvPr>
          <p:cNvSpPr txBox="1"/>
          <p:nvPr/>
        </p:nvSpPr>
        <p:spPr>
          <a:xfrm>
            <a:off x="16718339" y="6451219"/>
            <a:ext cx="1569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rgbClr val="C00000"/>
                </a:solidFill>
                <a:latin typeface="Open Sans Light" panose="020B0306030504020204" pitchFamily="34" charset="0"/>
                <a:ea typeface="M+ 1c light" panose="020B0403020204020204"/>
                <a:cs typeface="Open Sans Light" panose="020B0306030504020204" pitchFamily="34" charset="0"/>
              </a:rPr>
              <a:t>②⇒①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62D67C13-0009-FCFB-5E28-E38E80E1D9BD}"/>
              </a:ext>
            </a:extLst>
          </p:cNvPr>
          <p:cNvSpPr/>
          <p:nvPr/>
        </p:nvSpPr>
        <p:spPr>
          <a:xfrm>
            <a:off x="3759782" y="4230977"/>
            <a:ext cx="14071018" cy="1292024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8D77EBF1-D288-1154-3C81-AFC985A1EBB1}"/>
              </a:ext>
            </a:extLst>
          </p:cNvPr>
          <p:cNvSpPr/>
          <p:nvPr/>
        </p:nvSpPr>
        <p:spPr>
          <a:xfrm>
            <a:off x="3759782" y="6111883"/>
            <a:ext cx="14071018" cy="1292024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CFCE203D-F408-76C3-C116-38E387722ACA}"/>
              </a:ext>
            </a:extLst>
          </p:cNvPr>
          <p:cNvSpPr/>
          <p:nvPr/>
        </p:nvSpPr>
        <p:spPr>
          <a:xfrm>
            <a:off x="3759782" y="7568583"/>
            <a:ext cx="14071018" cy="1292024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EA97A29-3740-9083-FE29-3F3ADF4BF424}"/>
              </a:ext>
            </a:extLst>
          </p:cNvPr>
          <p:cNvSpPr txBox="1"/>
          <p:nvPr/>
        </p:nvSpPr>
        <p:spPr>
          <a:xfrm>
            <a:off x="722650" y="202637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solidFill>
                  <a:srgbClr val="C00000"/>
                </a:solidFill>
                <a:latin typeface="Open Sans Light" panose="020B0306030504020204" pitchFamily="34" charset="0"/>
                <a:ea typeface="M+ 1c light" panose="020B0403020204020204"/>
                <a:cs typeface="Open Sans Light" panose="020B0306030504020204" pitchFamily="34" charset="0"/>
              </a:rPr>
              <a:t>依存の方向</a:t>
            </a:r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BB71BCF9-5B08-9919-0E89-7B1EDC7D5CE0}"/>
              </a:ext>
            </a:extLst>
          </p:cNvPr>
          <p:cNvSpPr/>
          <p:nvPr/>
        </p:nvSpPr>
        <p:spPr>
          <a:xfrm rot="5400000">
            <a:off x="-32064" y="4288906"/>
            <a:ext cx="4002418" cy="770016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>
              <a:latin typeface="M+ 1c light" panose="020B0403020203020207" pitchFamily="50" charset="-128"/>
              <a:ea typeface="M+ 1c light" panose="020B0403020203020207" pitchFamily="50" charset="-128"/>
              <a:cs typeface="M+ 1c light" panose="020B0403020203020207" pitchFamily="50" charset="-128"/>
            </a:endParaRPr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2F57A494-2D6D-0B84-EF96-BE6943190453}"/>
              </a:ext>
            </a:extLst>
          </p:cNvPr>
          <p:cNvSpPr/>
          <p:nvPr/>
        </p:nvSpPr>
        <p:spPr>
          <a:xfrm rot="16200000">
            <a:off x="1038983" y="7338868"/>
            <a:ext cx="1852304" cy="770016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>
              <a:latin typeface="M+ 1c light" panose="020B0403020203020207" pitchFamily="50" charset="-128"/>
              <a:ea typeface="M+ 1c light" panose="020B0403020203020207" pitchFamily="50" charset="-128"/>
              <a:cs typeface="M+ 1c light" panose="020B0403020203020207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7706DC0-B5F4-E886-E614-F975C8479C2E}"/>
              </a:ext>
            </a:extLst>
          </p:cNvPr>
          <p:cNvSpPr txBox="1"/>
          <p:nvPr/>
        </p:nvSpPr>
        <p:spPr>
          <a:xfrm>
            <a:off x="10942816" y="5494277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solidFill>
                  <a:srgbClr val="0099FF"/>
                </a:solidFill>
                <a:latin typeface="Open Sans Light" panose="020B0306030504020204" pitchFamily="34" charset="0"/>
                <a:ea typeface="M+ 1c light" panose="020B0403020204020204"/>
                <a:cs typeface="Open Sans Light" panose="020B0306030504020204" pitchFamily="34" charset="0"/>
              </a:rPr>
              <a:t>制御の方向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B95F21F8-138E-A119-945A-015698F24794}"/>
              </a:ext>
            </a:extLst>
          </p:cNvPr>
          <p:cNvSpPr/>
          <p:nvPr/>
        </p:nvSpPr>
        <p:spPr>
          <a:xfrm rot="5400000">
            <a:off x="8069368" y="5726875"/>
            <a:ext cx="5236298" cy="770016"/>
          </a:xfrm>
          <a:prstGeom prst="rightArrow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>
              <a:latin typeface="M+ 1c light" panose="020B0403020203020207" pitchFamily="50" charset="-128"/>
              <a:ea typeface="M+ 1c light" panose="020B0403020203020207" pitchFamily="50" charset="-128"/>
              <a:cs typeface="M+ 1c light" panose="020B0403020203020207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EC82231-2B71-508B-AC28-A692BB5FB84E}"/>
              </a:ext>
            </a:extLst>
          </p:cNvPr>
          <p:cNvSpPr/>
          <p:nvPr/>
        </p:nvSpPr>
        <p:spPr>
          <a:xfrm>
            <a:off x="5074920" y="4046889"/>
            <a:ext cx="9162288" cy="3391119"/>
          </a:xfrm>
          <a:prstGeom prst="rect">
            <a:avLst/>
          </a:prstGeom>
          <a:ln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0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依存性逆転の原則</a:t>
            </a:r>
          </a:p>
        </p:txBody>
      </p:sp>
    </p:spTree>
    <p:extLst>
      <p:ext uri="{BB962C8B-B14F-4D97-AF65-F5344CB8AC3E}">
        <p14:creationId xmlns:p14="http://schemas.microsoft.com/office/powerpoint/2010/main" val="406970892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BF3879F9-16EF-FD32-7B02-2E811586B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世界一わかりやすい</a:t>
            </a:r>
            <a:r>
              <a:rPr lang="en-US" altLang="ja-JP" dirty="0"/>
              <a:t>Clean</a:t>
            </a:r>
            <a:r>
              <a:rPr lang="ja-JP" altLang="en-US" dirty="0"/>
              <a:t> </a:t>
            </a:r>
            <a:r>
              <a:rPr lang="en-US" altLang="ja-JP" dirty="0"/>
              <a:t>Architecture</a:t>
            </a:r>
            <a:endParaRPr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9FA120A-607E-0D8F-CFA8-0A9EB7EF2F1A}"/>
              </a:ext>
            </a:extLst>
          </p:cNvPr>
          <p:cNvSpPr txBox="1"/>
          <p:nvPr/>
        </p:nvSpPr>
        <p:spPr>
          <a:xfrm>
            <a:off x="4551683" y="9233739"/>
            <a:ext cx="917600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hlinkClick r:id="rId3"/>
              </a:rPr>
              <a:t>https://www.youtube.com/watch?v=pbCRHAM5NG0</a:t>
            </a:r>
            <a:endParaRPr lang="ja-JP" altLang="en-US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D22034B4-FF15-291A-C550-7AE85E6AC8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9445" y="1362456"/>
            <a:ext cx="10640479" cy="787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80603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42F4C39B-4168-CA18-B6FF-421E8DDA1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初期化箇所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44E1C26-F568-8C52-48EA-ACB5ABD7EF5B}"/>
              </a:ext>
            </a:extLst>
          </p:cNvPr>
          <p:cNvSpPr txBox="1"/>
          <p:nvPr/>
        </p:nvSpPr>
        <p:spPr>
          <a:xfrm>
            <a:off x="3771161" y="1435172"/>
            <a:ext cx="17572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Open Sans Light" panose="020B0306030504020204" pitchFamily="34" charset="0"/>
              </a:rPr>
              <a:t>Before</a:t>
            </a:r>
            <a:endParaRPr kumimoji="1" lang="ja-JP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Open Sans Light" panose="020B030603050402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325FD55-8ECD-868B-CC76-C5472FA62908}"/>
              </a:ext>
            </a:extLst>
          </p:cNvPr>
          <p:cNvSpPr txBox="1"/>
          <p:nvPr/>
        </p:nvSpPr>
        <p:spPr>
          <a:xfrm>
            <a:off x="12833359" y="1453024"/>
            <a:ext cx="13003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After</a:t>
            </a:r>
            <a:endParaRPr kumimoji="1" lang="ja-JP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D8EB726-2A48-7B36-7310-B5D45EBCC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064" y="2160910"/>
            <a:ext cx="8239405" cy="21337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38A4A670-921C-1D71-1955-1CFEEF10EF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4595" y="2160910"/>
            <a:ext cx="8337883" cy="39227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429993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C5411105-1AE0-E134-DB41-ADF125F107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ということで・・・</a:t>
            </a:r>
          </a:p>
        </p:txBody>
      </p:sp>
    </p:spTree>
    <p:extLst>
      <p:ext uri="{BB962C8B-B14F-4D97-AF65-F5344CB8AC3E}">
        <p14:creationId xmlns:p14="http://schemas.microsoft.com/office/powerpoint/2010/main" val="347304008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45AD6CA2-ED06-92C0-7AE7-603D51030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クラス図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FDA3F77-CA92-4417-0C10-DABB3F3C4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4020" y="1342050"/>
            <a:ext cx="11931331" cy="8475715"/>
          </a:xfrm>
          <a:prstGeom prst="rect">
            <a:avLst/>
          </a:prstGeom>
        </p:spPr>
      </p:pic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7929246-0ACD-E5F1-2E6A-044264005D55}"/>
              </a:ext>
            </a:extLst>
          </p:cNvPr>
          <p:cNvCxnSpPr/>
          <p:nvPr/>
        </p:nvCxnSpPr>
        <p:spPr>
          <a:xfrm>
            <a:off x="2889504" y="6839712"/>
            <a:ext cx="10607040" cy="0"/>
          </a:xfrm>
          <a:prstGeom prst="line">
            <a:avLst/>
          </a:prstGeom>
          <a:ln w="571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18113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4B10145C-5044-F57A-0F4D-5B4784FE5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クラス図</a:t>
            </a:r>
          </a:p>
        </p:txBody>
      </p: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B1924671-9C9D-E285-575C-8A9C4B37EC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84222" y="1304872"/>
            <a:ext cx="9710928" cy="8430597"/>
          </a:xfrm>
        </p:spPr>
      </p:pic>
    </p:spTree>
    <p:extLst>
      <p:ext uri="{BB962C8B-B14F-4D97-AF65-F5344CB8AC3E}">
        <p14:creationId xmlns:p14="http://schemas.microsoft.com/office/powerpoint/2010/main" val="124400553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4B10145C-5044-F57A-0F4D-5B4784FE5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クラス図</a:t>
            </a:r>
          </a:p>
        </p:txBody>
      </p: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B1924671-9C9D-E285-575C-8A9C4B37EC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84222" y="1304872"/>
            <a:ext cx="9710928" cy="8430597"/>
          </a:xfrm>
        </p:spPr>
      </p:pic>
      <p:sp>
        <p:nvSpPr>
          <p:cNvPr id="2" name="円: 塗りつぶしなし 1">
            <a:extLst>
              <a:ext uri="{FF2B5EF4-FFF2-40B4-BE49-F238E27FC236}">
                <a16:creationId xmlns:a16="http://schemas.microsoft.com/office/drawing/2014/main" id="{03A12D38-D704-62EC-C479-AA964E7E6893}"/>
              </a:ext>
            </a:extLst>
          </p:cNvPr>
          <p:cNvSpPr/>
          <p:nvPr/>
        </p:nvSpPr>
        <p:spPr>
          <a:xfrm>
            <a:off x="5015742" y="1921764"/>
            <a:ext cx="2848098" cy="1232916"/>
          </a:xfrm>
          <a:prstGeom prst="donut">
            <a:avLst>
              <a:gd name="adj" fmla="val 534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4" name="円: 塗りつぶしなし 3">
            <a:extLst>
              <a:ext uri="{FF2B5EF4-FFF2-40B4-BE49-F238E27FC236}">
                <a16:creationId xmlns:a16="http://schemas.microsoft.com/office/drawing/2014/main" id="{E1E9A75E-9558-2B43-C31B-98109CDEF366}"/>
              </a:ext>
            </a:extLst>
          </p:cNvPr>
          <p:cNvSpPr/>
          <p:nvPr/>
        </p:nvSpPr>
        <p:spPr>
          <a:xfrm>
            <a:off x="4745736" y="4435602"/>
            <a:ext cx="3813048" cy="1032510"/>
          </a:xfrm>
          <a:prstGeom prst="donut">
            <a:avLst>
              <a:gd name="adj" fmla="val 534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40118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713DB2E2-7FA1-D00F-461C-B09051CAC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810" y="1325712"/>
            <a:ext cx="11660377" cy="8394360"/>
          </a:xfrm>
          <a:prstGeom prst="rect">
            <a:avLst/>
          </a:prstGeom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id="{A597E07A-BF6A-2F7C-A43B-783FFD456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コンポーネント図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085AC3A0-B76C-E926-0D5A-09319C9DEFDE}"/>
              </a:ext>
            </a:extLst>
          </p:cNvPr>
          <p:cNvSpPr/>
          <p:nvPr/>
        </p:nvSpPr>
        <p:spPr>
          <a:xfrm>
            <a:off x="3759782" y="2754865"/>
            <a:ext cx="14071018" cy="1292024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5FE3FED-64C9-A9BA-07CF-976CFE8BDE7E}"/>
              </a:ext>
            </a:extLst>
          </p:cNvPr>
          <p:cNvSpPr txBox="1"/>
          <p:nvPr/>
        </p:nvSpPr>
        <p:spPr>
          <a:xfrm>
            <a:off x="14702220" y="159604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>
                <a:solidFill>
                  <a:srgbClr val="0099FF"/>
                </a:solidFill>
                <a:latin typeface="Open Sans Light" panose="020B0306030504020204" pitchFamily="34" charset="0"/>
                <a:ea typeface="M+ 1c light" panose="020B0403020204020204"/>
                <a:cs typeface="Open Sans Light" panose="020B0306030504020204" pitchFamily="34" charset="0"/>
              </a:rPr>
              <a:t>柔軟性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CCF2982-B2B7-20DD-C4ED-4072EA76BD75}"/>
              </a:ext>
            </a:extLst>
          </p:cNvPr>
          <p:cNvSpPr txBox="1"/>
          <p:nvPr/>
        </p:nvSpPr>
        <p:spPr>
          <a:xfrm>
            <a:off x="16506342" y="159604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>
                <a:solidFill>
                  <a:srgbClr val="0099FF"/>
                </a:solidFill>
                <a:latin typeface="Open Sans Light" panose="020B0306030504020204" pitchFamily="34" charset="0"/>
                <a:ea typeface="M+ 1c light" panose="020B0403020204020204"/>
                <a:cs typeface="Open Sans Light" panose="020B0306030504020204" pitchFamily="34" charset="0"/>
              </a:rPr>
              <a:t>安定度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4FD04B6-B2C4-583C-4D8C-05DA346DD9EB}"/>
              </a:ext>
            </a:extLst>
          </p:cNvPr>
          <p:cNvSpPr txBox="1"/>
          <p:nvPr/>
        </p:nvSpPr>
        <p:spPr>
          <a:xfrm>
            <a:off x="15278885" y="4608610"/>
            <a:ext cx="646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rgbClr val="0099FF"/>
                </a:solidFill>
                <a:latin typeface="Open Sans Light" panose="020B0306030504020204" pitchFamily="34" charset="0"/>
                <a:ea typeface="M+ 1c light" panose="020B0403020204020204"/>
                <a:cs typeface="Open Sans Light" panose="020B0306030504020204" pitchFamily="34" charset="0"/>
              </a:rPr>
              <a:t>②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4BB128D-49EC-9770-7BD7-3748FFED4A15}"/>
              </a:ext>
            </a:extLst>
          </p:cNvPr>
          <p:cNvSpPr txBox="1"/>
          <p:nvPr/>
        </p:nvSpPr>
        <p:spPr>
          <a:xfrm>
            <a:off x="15278885" y="3155527"/>
            <a:ext cx="646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rgbClr val="0099FF"/>
                </a:solidFill>
                <a:latin typeface="Open Sans Light" panose="020B0306030504020204" pitchFamily="34" charset="0"/>
                <a:ea typeface="M+ 1c light" panose="020B0403020204020204"/>
                <a:cs typeface="Open Sans Light" panose="020B0306030504020204" pitchFamily="34" charset="0"/>
              </a:rPr>
              <a:t>①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55D685A-60F6-DE55-7FA9-475C416F87A9}"/>
              </a:ext>
            </a:extLst>
          </p:cNvPr>
          <p:cNvSpPr txBox="1"/>
          <p:nvPr/>
        </p:nvSpPr>
        <p:spPr>
          <a:xfrm>
            <a:off x="14812709" y="7891429"/>
            <a:ext cx="1619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rgbClr val="C00000"/>
                </a:solidFill>
                <a:latin typeface="Open Sans Light" panose="020B0306030504020204" pitchFamily="34" charset="0"/>
                <a:ea typeface="M+ 1c light" panose="020B0403020204020204"/>
                <a:cs typeface="Open Sans Light" panose="020B0306030504020204" pitchFamily="34" charset="0"/>
              </a:rPr>
              <a:t>④⇒①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DE2A16A-559B-D33B-9931-7E0A6BD604DC}"/>
              </a:ext>
            </a:extLst>
          </p:cNvPr>
          <p:cNvSpPr txBox="1"/>
          <p:nvPr/>
        </p:nvSpPr>
        <p:spPr>
          <a:xfrm>
            <a:off x="16621342" y="4606924"/>
            <a:ext cx="1569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rgbClr val="C00000"/>
                </a:solidFill>
                <a:latin typeface="Open Sans Light" panose="020B0306030504020204" pitchFamily="34" charset="0"/>
                <a:ea typeface="M+ 1c light" panose="020B0403020204020204"/>
                <a:cs typeface="Open Sans Light" panose="020B0306030504020204" pitchFamily="34" charset="0"/>
              </a:rPr>
              <a:t>③⇒②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D09DDFF-D90B-0769-B9C6-498BFA891FAA}"/>
              </a:ext>
            </a:extLst>
          </p:cNvPr>
          <p:cNvSpPr txBox="1"/>
          <p:nvPr/>
        </p:nvSpPr>
        <p:spPr>
          <a:xfrm>
            <a:off x="16621343" y="3153841"/>
            <a:ext cx="1569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rgbClr val="C00000"/>
                </a:solidFill>
                <a:latin typeface="Open Sans Light" panose="020B0306030504020204" pitchFamily="34" charset="0"/>
                <a:ea typeface="M+ 1c light" panose="020B0403020204020204"/>
                <a:cs typeface="Open Sans Light" panose="020B0306030504020204" pitchFamily="34" charset="0"/>
              </a:rPr>
              <a:t>④⇒③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010CBBC-779C-991C-925B-D972C2CC0BB9}"/>
              </a:ext>
            </a:extLst>
          </p:cNvPr>
          <p:cNvSpPr txBox="1"/>
          <p:nvPr/>
        </p:nvSpPr>
        <p:spPr>
          <a:xfrm>
            <a:off x="16718339" y="7909001"/>
            <a:ext cx="1569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rgbClr val="C00000"/>
                </a:solidFill>
                <a:latin typeface="Open Sans Light" panose="020B0306030504020204" pitchFamily="34" charset="0"/>
                <a:ea typeface="M+ 1c light" panose="020B0403020204020204"/>
                <a:cs typeface="Open Sans Light" panose="020B0306030504020204" pitchFamily="34" charset="0"/>
              </a:rPr>
              <a:t>①⇒②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799AA65-5EA0-2BBE-1697-5EE4E592F078}"/>
              </a:ext>
            </a:extLst>
          </p:cNvPr>
          <p:cNvSpPr txBox="1"/>
          <p:nvPr/>
        </p:nvSpPr>
        <p:spPr>
          <a:xfrm>
            <a:off x="15278883" y="6471389"/>
            <a:ext cx="646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rgbClr val="0099FF"/>
                </a:solidFill>
                <a:latin typeface="Open Sans Light" panose="020B0306030504020204" pitchFamily="34" charset="0"/>
                <a:ea typeface="M+ 1c light" panose="020B0403020204020204"/>
                <a:cs typeface="Open Sans Light" panose="020B0306030504020204" pitchFamily="34" charset="0"/>
              </a:rPr>
              <a:t>③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CDF77AE-A499-242C-BEE5-2F7FE21D9EC3}"/>
              </a:ext>
            </a:extLst>
          </p:cNvPr>
          <p:cNvSpPr txBox="1"/>
          <p:nvPr/>
        </p:nvSpPr>
        <p:spPr>
          <a:xfrm>
            <a:off x="16718339" y="6451219"/>
            <a:ext cx="1569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rgbClr val="C00000"/>
                </a:solidFill>
                <a:latin typeface="Open Sans Light" panose="020B0306030504020204" pitchFamily="34" charset="0"/>
                <a:ea typeface="M+ 1c light" panose="020B0403020204020204"/>
                <a:cs typeface="Open Sans Light" panose="020B0306030504020204" pitchFamily="34" charset="0"/>
              </a:rPr>
              <a:t>②⇒①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62D67C13-0009-FCFB-5E28-E38E80E1D9BD}"/>
              </a:ext>
            </a:extLst>
          </p:cNvPr>
          <p:cNvSpPr/>
          <p:nvPr/>
        </p:nvSpPr>
        <p:spPr>
          <a:xfrm>
            <a:off x="3759782" y="4230977"/>
            <a:ext cx="14071018" cy="1292024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8D77EBF1-D288-1154-3C81-AFC985A1EBB1}"/>
              </a:ext>
            </a:extLst>
          </p:cNvPr>
          <p:cNvSpPr/>
          <p:nvPr/>
        </p:nvSpPr>
        <p:spPr>
          <a:xfrm>
            <a:off x="3759782" y="6111883"/>
            <a:ext cx="14071018" cy="1292024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CFCE203D-F408-76C3-C116-38E387722ACA}"/>
              </a:ext>
            </a:extLst>
          </p:cNvPr>
          <p:cNvSpPr/>
          <p:nvPr/>
        </p:nvSpPr>
        <p:spPr>
          <a:xfrm>
            <a:off x="3759782" y="7568583"/>
            <a:ext cx="14071018" cy="1292024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EA97A29-3740-9083-FE29-3F3ADF4BF424}"/>
              </a:ext>
            </a:extLst>
          </p:cNvPr>
          <p:cNvSpPr txBox="1"/>
          <p:nvPr/>
        </p:nvSpPr>
        <p:spPr>
          <a:xfrm>
            <a:off x="722650" y="202637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solidFill>
                  <a:srgbClr val="C00000"/>
                </a:solidFill>
                <a:latin typeface="Open Sans Light" panose="020B0306030504020204" pitchFamily="34" charset="0"/>
                <a:ea typeface="M+ 1c light" panose="020B0403020204020204"/>
                <a:cs typeface="Open Sans Light" panose="020B0306030504020204" pitchFamily="34" charset="0"/>
              </a:rPr>
              <a:t>依存の方向</a:t>
            </a:r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BB71BCF9-5B08-9919-0E89-7B1EDC7D5CE0}"/>
              </a:ext>
            </a:extLst>
          </p:cNvPr>
          <p:cNvSpPr/>
          <p:nvPr/>
        </p:nvSpPr>
        <p:spPr>
          <a:xfrm rot="5400000">
            <a:off x="-32064" y="4288906"/>
            <a:ext cx="4002418" cy="770016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>
              <a:latin typeface="M+ 1c light" panose="020B0403020203020207" pitchFamily="50" charset="-128"/>
              <a:ea typeface="M+ 1c light" panose="020B0403020203020207" pitchFamily="50" charset="-128"/>
              <a:cs typeface="M+ 1c light" panose="020B0403020203020207" pitchFamily="50" charset="-128"/>
            </a:endParaRPr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2F57A494-2D6D-0B84-EF96-BE6943190453}"/>
              </a:ext>
            </a:extLst>
          </p:cNvPr>
          <p:cNvSpPr/>
          <p:nvPr/>
        </p:nvSpPr>
        <p:spPr>
          <a:xfrm rot="16200000">
            <a:off x="1038983" y="7338868"/>
            <a:ext cx="1852304" cy="770016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>
              <a:latin typeface="M+ 1c light" panose="020B0403020203020207" pitchFamily="50" charset="-128"/>
              <a:ea typeface="M+ 1c light" panose="020B0403020203020207" pitchFamily="50" charset="-128"/>
              <a:cs typeface="M+ 1c light" panose="020B0403020203020207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7706DC0-B5F4-E886-E614-F975C8479C2E}"/>
              </a:ext>
            </a:extLst>
          </p:cNvPr>
          <p:cNvSpPr txBox="1"/>
          <p:nvPr/>
        </p:nvSpPr>
        <p:spPr>
          <a:xfrm>
            <a:off x="10942816" y="5494277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solidFill>
                  <a:srgbClr val="0099FF"/>
                </a:solidFill>
                <a:latin typeface="Open Sans Light" panose="020B0306030504020204" pitchFamily="34" charset="0"/>
                <a:ea typeface="M+ 1c light" panose="020B0403020204020204"/>
                <a:cs typeface="Open Sans Light" panose="020B0306030504020204" pitchFamily="34" charset="0"/>
              </a:rPr>
              <a:t>制御の方向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B95F21F8-138E-A119-945A-015698F24794}"/>
              </a:ext>
            </a:extLst>
          </p:cNvPr>
          <p:cNvSpPr/>
          <p:nvPr/>
        </p:nvSpPr>
        <p:spPr>
          <a:xfrm rot="5400000">
            <a:off x="8069368" y="5726875"/>
            <a:ext cx="5236298" cy="770016"/>
          </a:xfrm>
          <a:prstGeom prst="rightArrow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>
              <a:latin typeface="M+ 1c light" panose="020B0403020203020207" pitchFamily="50" charset="-128"/>
              <a:ea typeface="M+ 1c light" panose="020B0403020203020207" pitchFamily="50" charset="-128"/>
              <a:cs typeface="M+ 1c light" panose="020B0403020203020207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39493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16DA043F-4B2A-4E16-84C2-A26A31D0D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ブログ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AD0F926-6300-4B8D-8630-68DF3DB8E88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ja-JP" altLang="en-US" dirty="0"/>
              <a:t>本日お話する内容は、下記のブログに原稿と合わせて公開しています。</a:t>
            </a:r>
            <a:endParaRPr kumimoji="1" lang="en-US" altLang="ja-JP" dirty="0"/>
          </a:p>
          <a:p>
            <a:r>
              <a:rPr lang="en-US" altLang="ja-JP" dirty="0">
                <a:hlinkClick r:id="rId3"/>
              </a:rPr>
              <a:t>https://zenn.dev/nuits_jp/articles/2024-05-22-why-dependency-injection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サンプルコードと</a:t>
            </a:r>
            <a:r>
              <a:rPr kumimoji="1" lang="en-US" altLang="ja-JP" dirty="0"/>
              <a:t>PowerPoint</a:t>
            </a:r>
            <a:r>
              <a:rPr kumimoji="1" lang="ja-JP" altLang="en-US" dirty="0"/>
              <a:t>は</a:t>
            </a:r>
            <a:r>
              <a:rPr kumimoji="1" lang="en-US" altLang="ja-JP" dirty="0"/>
              <a:t>Github</a:t>
            </a:r>
            <a:r>
              <a:rPr kumimoji="1" lang="ja-JP" altLang="en-US" dirty="0"/>
              <a:t>に</a:t>
            </a:r>
            <a:r>
              <a:rPr lang="ja-JP" altLang="en-US" dirty="0"/>
              <a:t>「</a:t>
            </a:r>
            <a:r>
              <a:rPr lang="en-US" altLang="ja-JP" dirty="0"/>
              <a:t>CC BY-SA 4.0</a:t>
            </a:r>
            <a:r>
              <a:rPr lang="ja-JP" altLang="en-US" dirty="0"/>
              <a:t>」で公開しています。</a:t>
            </a:r>
            <a:endParaRPr lang="en-US" altLang="ja-JP" dirty="0"/>
          </a:p>
          <a:p>
            <a:r>
              <a:rPr lang="en-US" altLang="ja-JP" dirty="0">
                <a:hlinkClick r:id="rId4"/>
              </a:rPr>
              <a:t>https://github.com/nuitsjp/WhyDependencyInjection</a:t>
            </a:r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051676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4B10145C-5044-F57A-0F4D-5B4784FE5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クラス図</a:t>
            </a:r>
          </a:p>
        </p:txBody>
      </p: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B1924671-9C9D-E285-575C-8A9C4B37EC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84222" y="1304872"/>
            <a:ext cx="9710928" cy="8430597"/>
          </a:xfrm>
        </p:spPr>
      </p:pic>
      <p:sp>
        <p:nvSpPr>
          <p:cNvPr id="2" name="円: 塗りつぶしなし 1">
            <a:extLst>
              <a:ext uri="{FF2B5EF4-FFF2-40B4-BE49-F238E27FC236}">
                <a16:creationId xmlns:a16="http://schemas.microsoft.com/office/drawing/2014/main" id="{03A12D38-D704-62EC-C479-AA964E7E6893}"/>
              </a:ext>
            </a:extLst>
          </p:cNvPr>
          <p:cNvSpPr/>
          <p:nvPr/>
        </p:nvSpPr>
        <p:spPr>
          <a:xfrm>
            <a:off x="5015742" y="1921764"/>
            <a:ext cx="2848098" cy="1232916"/>
          </a:xfrm>
          <a:prstGeom prst="donut">
            <a:avLst>
              <a:gd name="adj" fmla="val 534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4" name="円: 塗りつぶしなし 3">
            <a:extLst>
              <a:ext uri="{FF2B5EF4-FFF2-40B4-BE49-F238E27FC236}">
                <a16:creationId xmlns:a16="http://schemas.microsoft.com/office/drawing/2014/main" id="{E1E9A75E-9558-2B43-C31B-98109CDEF366}"/>
              </a:ext>
            </a:extLst>
          </p:cNvPr>
          <p:cNvSpPr/>
          <p:nvPr/>
        </p:nvSpPr>
        <p:spPr>
          <a:xfrm>
            <a:off x="4745736" y="4435602"/>
            <a:ext cx="3813048" cy="1032510"/>
          </a:xfrm>
          <a:prstGeom prst="donut">
            <a:avLst>
              <a:gd name="adj" fmla="val 534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1784647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C87ADCCD-FC39-425F-9863-2ADA753F56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Why Dependency Injection</a:t>
            </a:r>
            <a:endParaRPr kumimoji="1" lang="ja-JP" altLang="en-US" dirty="0"/>
          </a:p>
        </p:txBody>
      </p:sp>
      <p:sp>
        <p:nvSpPr>
          <p:cNvPr id="6" name="字幕 5">
            <a:extLst>
              <a:ext uri="{FF2B5EF4-FFF2-40B4-BE49-F238E27FC236}">
                <a16:creationId xmlns:a16="http://schemas.microsoft.com/office/drawing/2014/main" id="{F2B18021-8AA2-47AC-B68F-627FFB2E69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Appy Dependency Injection Container!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4011109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101D1DA9-DA34-4AD5-2A64-9A1F14B89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DI</a:t>
            </a:r>
            <a:r>
              <a:rPr lang="ja-JP" altLang="en-US" dirty="0"/>
              <a:t> </a:t>
            </a:r>
            <a:r>
              <a:rPr lang="en-US" altLang="ja-JP" dirty="0"/>
              <a:t>Container</a:t>
            </a:r>
            <a:endParaRPr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E742C1EB-F246-C63C-B4E4-15862CA49409}"/>
              </a:ext>
            </a:extLst>
          </p:cNvPr>
          <p:cNvSpPr txBox="1"/>
          <p:nvPr/>
        </p:nvSpPr>
        <p:spPr>
          <a:xfrm>
            <a:off x="2681921" y="2139696"/>
            <a:ext cx="40334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Open Sans Light" panose="020B0306030504020204" pitchFamily="34" charset="0"/>
              </a:rPr>
              <a:t>Container</a:t>
            </a:r>
            <a:r>
              <a:rPr kumimoji="1"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Open Sans Light" panose="020B0306030504020204" pitchFamily="34" charset="0"/>
              </a:rPr>
              <a:t>未使用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A67BC6F-8A77-4470-D3C4-A382894DE375}"/>
              </a:ext>
            </a:extLst>
          </p:cNvPr>
          <p:cNvSpPr txBox="1"/>
          <p:nvPr/>
        </p:nvSpPr>
        <p:spPr>
          <a:xfrm>
            <a:off x="11968912" y="2139696"/>
            <a:ext cx="35205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Open Sans Light" panose="020B0306030504020204" pitchFamily="34" charset="0"/>
              </a:rPr>
              <a:t>Container</a:t>
            </a:r>
            <a:r>
              <a:rPr kumimoji="1"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Open Sans Light" panose="020B0306030504020204" pitchFamily="34" charset="0"/>
              </a:rPr>
              <a:t>使用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0B4C6DB1-E4E3-238F-EF5D-903C87611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17" y="3051626"/>
            <a:ext cx="8337883" cy="39227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9BD6B84E-5064-A9FD-2842-CA70490C50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6620" y="3051626"/>
            <a:ext cx="8805099" cy="44724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683135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101D1DA9-DA34-4AD5-2A64-9A1F14B89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DI</a:t>
            </a:r>
            <a:r>
              <a:rPr lang="ja-JP" altLang="en-US" dirty="0"/>
              <a:t> </a:t>
            </a:r>
            <a:r>
              <a:rPr lang="en-US" altLang="ja-JP" dirty="0"/>
              <a:t>Container</a:t>
            </a:r>
            <a:endParaRPr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E742C1EB-F246-C63C-B4E4-15862CA49409}"/>
              </a:ext>
            </a:extLst>
          </p:cNvPr>
          <p:cNvSpPr txBox="1"/>
          <p:nvPr/>
        </p:nvSpPr>
        <p:spPr>
          <a:xfrm>
            <a:off x="2681921" y="2139696"/>
            <a:ext cx="40334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Open Sans Light" panose="020B0306030504020204" pitchFamily="34" charset="0"/>
              </a:rPr>
              <a:t>Container</a:t>
            </a:r>
            <a:r>
              <a:rPr kumimoji="1"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Open Sans Light" panose="020B0306030504020204" pitchFamily="34" charset="0"/>
              </a:rPr>
              <a:t>未使用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A67BC6F-8A77-4470-D3C4-A382894DE375}"/>
              </a:ext>
            </a:extLst>
          </p:cNvPr>
          <p:cNvSpPr txBox="1"/>
          <p:nvPr/>
        </p:nvSpPr>
        <p:spPr>
          <a:xfrm>
            <a:off x="11968912" y="2139696"/>
            <a:ext cx="35205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Open Sans Light" panose="020B0306030504020204" pitchFamily="34" charset="0"/>
              </a:rPr>
              <a:t>Container</a:t>
            </a:r>
            <a:r>
              <a:rPr kumimoji="1"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Open Sans Light" panose="020B0306030504020204" pitchFamily="34" charset="0"/>
              </a:rPr>
              <a:t>使用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0B4C6DB1-E4E3-238F-EF5D-903C87611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17" y="3051626"/>
            <a:ext cx="8337883" cy="39227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9BD6B84E-5064-A9FD-2842-CA70490C50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6620" y="3051626"/>
            <a:ext cx="8805099" cy="44724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C561ED3-1137-252B-3DD4-81763242B80E}"/>
              </a:ext>
            </a:extLst>
          </p:cNvPr>
          <p:cNvSpPr/>
          <p:nvPr/>
        </p:nvSpPr>
        <p:spPr>
          <a:xfrm>
            <a:off x="9618014" y="4369597"/>
            <a:ext cx="7904822" cy="184708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5" name="矢印: 上 4">
            <a:extLst>
              <a:ext uri="{FF2B5EF4-FFF2-40B4-BE49-F238E27FC236}">
                <a16:creationId xmlns:a16="http://schemas.microsoft.com/office/drawing/2014/main" id="{A12FAFF5-53AD-C4C8-70BF-BF28D1AA5D29}"/>
              </a:ext>
            </a:extLst>
          </p:cNvPr>
          <p:cNvSpPr/>
          <p:nvPr/>
        </p:nvSpPr>
        <p:spPr>
          <a:xfrm>
            <a:off x="14932152" y="6364224"/>
            <a:ext cx="932688" cy="1783080"/>
          </a:xfrm>
          <a:prstGeom prst="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D419C9B-6431-DFC4-85D8-D4347CF78BBD}"/>
              </a:ext>
            </a:extLst>
          </p:cNvPr>
          <p:cNvSpPr txBox="1"/>
          <p:nvPr/>
        </p:nvSpPr>
        <p:spPr>
          <a:xfrm>
            <a:off x="9495197" y="8147304"/>
            <a:ext cx="85367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Open Sans Light" panose="020B0306030504020204" pitchFamily="34" charset="0"/>
              </a:rPr>
              <a:t>インターフェースと実体のマップが宣言的で明確</a:t>
            </a:r>
          </a:p>
        </p:txBody>
      </p:sp>
    </p:spTree>
    <p:extLst>
      <p:ext uri="{BB962C8B-B14F-4D97-AF65-F5344CB8AC3E}">
        <p14:creationId xmlns:p14="http://schemas.microsoft.com/office/powerpoint/2010/main" val="329931980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101D1DA9-DA34-4AD5-2A64-9A1F14B89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DI</a:t>
            </a:r>
            <a:r>
              <a:rPr lang="ja-JP" altLang="en-US" dirty="0"/>
              <a:t> </a:t>
            </a:r>
            <a:r>
              <a:rPr lang="en-US" altLang="ja-JP" dirty="0"/>
              <a:t>Container</a:t>
            </a:r>
            <a:endParaRPr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E742C1EB-F246-C63C-B4E4-15862CA49409}"/>
              </a:ext>
            </a:extLst>
          </p:cNvPr>
          <p:cNvSpPr txBox="1"/>
          <p:nvPr/>
        </p:nvSpPr>
        <p:spPr>
          <a:xfrm>
            <a:off x="2681921" y="2139696"/>
            <a:ext cx="40334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Open Sans Light" panose="020B0306030504020204" pitchFamily="34" charset="0"/>
              </a:rPr>
              <a:t>Container</a:t>
            </a:r>
            <a:r>
              <a:rPr kumimoji="1"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Open Sans Light" panose="020B0306030504020204" pitchFamily="34" charset="0"/>
              </a:rPr>
              <a:t>未使用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A67BC6F-8A77-4470-D3C4-A382894DE375}"/>
              </a:ext>
            </a:extLst>
          </p:cNvPr>
          <p:cNvSpPr txBox="1"/>
          <p:nvPr/>
        </p:nvSpPr>
        <p:spPr>
          <a:xfrm>
            <a:off x="11968912" y="2139696"/>
            <a:ext cx="35205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Open Sans Light" panose="020B0306030504020204" pitchFamily="34" charset="0"/>
              </a:rPr>
              <a:t>Container</a:t>
            </a:r>
            <a:r>
              <a:rPr kumimoji="1"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Open Sans Light" panose="020B0306030504020204" pitchFamily="34" charset="0"/>
              </a:rPr>
              <a:t>使用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0B4C6DB1-E4E3-238F-EF5D-903C87611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17" y="3051626"/>
            <a:ext cx="8337883" cy="39227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9BD6B84E-5064-A9FD-2842-CA70490C50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6620" y="3051626"/>
            <a:ext cx="8805099" cy="44724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5C2B9A3-35E9-9A27-90F2-4928E734429E}"/>
              </a:ext>
            </a:extLst>
          </p:cNvPr>
          <p:cNvSpPr/>
          <p:nvPr/>
        </p:nvSpPr>
        <p:spPr>
          <a:xfrm>
            <a:off x="9618014" y="4369597"/>
            <a:ext cx="7904822" cy="184708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5" name="矢印: 上 4">
            <a:extLst>
              <a:ext uri="{FF2B5EF4-FFF2-40B4-BE49-F238E27FC236}">
                <a16:creationId xmlns:a16="http://schemas.microsoft.com/office/drawing/2014/main" id="{060D330D-2D71-350B-5F45-34BB1E601038}"/>
              </a:ext>
            </a:extLst>
          </p:cNvPr>
          <p:cNvSpPr/>
          <p:nvPr/>
        </p:nvSpPr>
        <p:spPr>
          <a:xfrm>
            <a:off x="14932152" y="6364224"/>
            <a:ext cx="932688" cy="1783080"/>
          </a:xfrm>
          <a:prstGeom prst="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128B5A1-D621-79DB-1F93-8384090687A5}"/>
              </a:ext>
            </a:extLst>
          </p:cNvPr>
          <p:cNvSpPr txBox="1"/>
          <p:nvPr/>
        </p:nvSpPr>
        <p:spPr>
          <a:xfrm>
            <a:off x="9495197" y="8147304"/>
            <a:ext cx="85367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Open Sans Light" panose="020B0306030504020204" pitchFamily="34" charset="0"/>
              </a:rPr>
              <a:t>インターフェースと実体のマップが宣言的で明確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2689759-7380-E80A-1A3F-F6A27DB8E0DA}"/>
              </a:ext>
            </a:extLst>
          </p:cNvPr>
          <p:cNvSpPr/>
          <p:nvPr/>
        </p:nvSpPr>
        <p:spPr>
          <a:xfrm>
            <a:off x="765164" y="3748026"/>
            <a:ext cx="8113660" cy="185724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9" name="矢印: 上 8">
            <a:extLst>
              <a:ext uri="{FF2B5EF4-FFF2-40B4-BE49-F238E27FC236}">
                <a16:creationId xmlns:a16="http://schemas.microsoft.com/office/drawing/2014/main" id="{C65154E8-A889-E7F7-0C4F-2636DE4FDE77}"/>
              </a:ext>
            </a:extLst>
          </p:cNvPr>
          <p:cNvSpPr/>
          <p:nvPr/>
        </p:nvSpPr>
        <p:spPr>
          <a:xfrm>
            <a:off x="6708648" y="5751575"/>
            <a:ext cx="932688" cy="2395727"/>
          </a:xfrm>
          <a:prstGeom prst="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35E8BBF-799D-E9B6-1106-D909EEBD5A20}"/>
              </a:ext>
            </a:extLst>
          </p:cNvPr>
          <p:cNvSpPr txBox="1"/>
          <p:nvPr/>
        </p:nvSpPr>
        <p:spPr>
          <a:xfrm>
            <a:off x="521300" y="8147303"/>
            <a:ext cx="85367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Open Sans Light" panose="020B0306030504020204" pitchFamily="34" charset="0"/>
              </a:rPr>
              <a:t>インターフェースと実体のマップがコード上不明確で手続き的</a:t>
            </a:r>
          </a:p>
        </p:txBody>
      </p:sp>
    </p:spTree>
    <p:extLst>
      <p:ext uri="{BB962C8B-B14F-4D97-AF65-F5344CB8AC3E}">
        <p14:creationId xmlns:p14="http://schemas.microsoft.com/office/powerpoint/2010/main" val="206430866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0EE723-3A19-18D7-B93E-BC93CB910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711" y="1280402"/>
            <a:ext cx="16441949" cy="7726196"/>
          </a:xfrm>
        </p:spPr>
        <p:txBody>
          <a:bodyPr/>
          <a:lstStyle/>
          <a:p>
            <a:r>
              <a:rPr lang="ja-JP" altLang="en-US" sz="3200" dirty="0"/>
              <a:t>わかりやすい</a:t>
            </a:r>
            <a:endParaRPr lang="en-US" altLang="ja-JP" sz="3200" dirty="0"/>
          </a:p>
          <a:p>
            <a:r>
              <a:rPr lang="ja-JP" altLang="en-US" sz="3200" dirty="0"/>
              <a:t>インスタンスの生成方法を柔軟に制御可能</a:t>
            </a:r>
            <a:endParaRPr lang="en-US" altLang="ja-JP" sz="3200" dirty="0"/>
          </a:p>
          <a:p>
            <a:pPr lvl="1"/>
            <a:r>
              <a:rPr lang="ja-JP" altLang="en-US" sz="3200" dirty="0"/>
              <a:t>シングルトン</a:t>
            </a:r>
            <a:endParaRPr lang="en-US" altLang="ja-JP" sz="3200" dirty="0"/>
          </a:p>
          <a:p>
            <a:pPr lvl="1"/>
            <a:r>
              <a:rPr lang="ja-JP" altLang="en-US" sz="3200" dirty="0"/>
              <a:t>都度生成</a:t>
            </a:r>
            <a:endParaRPr lang="en-US" altLang="ja-JP" sz="3200" dirty="0"/>
          </a:p>
          <a:p>
            <a:pPr lvl="1"/>
            <a:r>
              <a:rPr lang="ja-JP" altLang="en-US" sz="3200" dirty="0"/>
              <a:t>キャッシング</a:t>
            </a:r>
            <a:endParaRPr lang="en-US" altLang="ja-JP" sz="3200" dirty="0"/>
          </a:p>
          <a:p>
            <a:pPr lvl="1"/>
            <a:r>
              <a:rPr lang="en-US" altLang="ja-JP" sz="3200" dirty="0"/>
              <a:t>AOP</a:t>
            </a:r>
            <a:r>
              <a:rPr lang="ja-JP" altLang="en-US" sz="3200" dirty="0"/>
              <a:t>の適用</a:t>
            </a:r>
            <a:endParaRPr lang="en-US" altLang="ja-JP" sz="3200" dirty="0"/>
          </a:p>
          <a:p>
            <a:pPr lvl="1"/>
            <a:r>
              <a:rPr lang="ja-JP" altLang="en-US" sz="3200" dirty="0"/>
              <a:t>などなど</a:t>
            </a:r>
            <a:endParaRPr lang="en-US" altLang="ja-JP" sz="3200" dirty="0"/>
          </a:p>
          <a:p>
            <a:r>
              <a:rPr lang="ja-JP" altLang="en-US" sz="3200" dirty="0"/>
              <a:t>依存関係の変更の吸収</a:t>
            </a:r>
            <a:br>
              <a:rPr lang="en-US" altLang="ja-JP" sz="3200" dirty="0"/>
            </a:br>
            <a:r>
              <a:rPr lang="ja-JP" altLang="en-US" sz="3200" dirty="0"/>
              <a:t>オブジェクト生成個所を個別に修正して回る必要がない</a:t>
            </a:r>
            <a:endParaRPr lang="en-US" altLang="ja-JP" sz="3200" dirty="0"/>
          </a:p>
          <a:p>
            <a:pPr marL="0" indent="0">
              <a:buNone/>
            </a:pPr>
            <a:endParaRPr lang="en-US" altLang="ja-JP" sz="3200" dirty="0"/>
          </a:p>
          <a:p>
            <a:pPr marL="0" indent="0">
              <a:buNone/>
            </a:pPr>
            <a:r>
              <a:rPr lang="en-US" altLang="ja-JP" sz="3200" dirty="0"/>
              <a:t>DI</a:t>
            </a:r>
            <a:r>
              <a:rPr lang="ja-JP" altLang="en-US" sz="3200" dirty="0"/>
              <a:t> </a:t>
            </a:r>
            <a:r>
              <a:rPr lang="en-US" altLang="ja-JP" sz="3200" dirty="0"/>
              <a:t>Pattern</a:t>
            </a:r>
            <a:r>
              <a:rPr lang="ja-JP" altLang="en-US" sz="3200" dirty="0"/>
              <a:t>に</a:t>
            </a:r>
            <a:r>
              <a:rPr lang="en-US" altLang="ja-JP" sz="3200" dirty="0"/>
              <a:t>DI</a:t>
            </a:r>
            <a:r>
              <a:rPr lang="ja-JP" altLang="en-US" sz="3200" dirty="0"/>
              <a:t> </a:t>
            </a:r>
            <a:r>
              <a:rPr lang="en-US" altLang="ja-JP" sz="3200" dirty="0"/>
              <a:t>Container</a:t>
            </a:r>
            <a:r>
              <a:rPr lang="ja-JP" altLang="en-US" sz="3200" dirty="0"/>
              <a:t>は必須ではない。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が、利用しない理由もない。</a:t>
            </a:r>
            <a:endParaRPr lang="en-US" altLang="ja-JP" sz="3200" dirty="0"/>
          </a:p>
          <a:p>
            <a:endParaRPr lang="ja-JP" altLang="en-US" sz="3200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5B2B228-77CE-E61C-EA99-CB4999C86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DI</a:t>
            </a:r>
            <a:r>
              <a:rPr kumimoji="1" lang="ja-JP" altLang="en-US" dirty="0"/>
              <a:t> </a:t>
            </a:r>
            <a:r>
              <a:rPr kumimoji="1" lang="en-US" altLang="ja-JP" dirty="0"/>
              <a:t>Container</a:t>
            </a:r>
            <a:r>
              <a:rPr kumimoji="1" lang="ja-JP" altLang="en-US" dirty="0"/>
              <a:t>を使うメリット</a:t>
            </a:r>
          </a:p>
        </p:txBody>
      </p:sp>
    </p:spTree>
    <p:extLst>
      <p:ext uri="{BB962C8B-B14F-4D97-AF65-F5344CB8AC3E}">
        <p14:creationId xmlns:p14="http://schemas.microsoft.com/office/powerpoint/2010/main" val="57323955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C87ADCCD-FC39-425F-9863-2ADA753F56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Why Dependency Injection</a:t>
            </a:r>
            <a:endParaRPr kumimoji="1" lang="ja-JP" altLang="en-US" dirty="0"/>
          </a:p>
        </p:txBody>
      </p:sp>
      <p:sp>
        <p:nvSpPr>
          <p:cNvPr id="6" name="字幕 5">
            <a:extLst>
              <a:ext uri="{FF2B5EF4-FFF2-40B4-BE49-F238E27FC236}">
                <a16:creationId xmlns:a16="http://schemas.microsoft.com/office/drawing/2014/main" id="{F2B18021-8AA2-47AC-B68F-627FFB2E69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Dependency Injection and Paradigm </a:t>
            </a:r>
            <a:r>
              <a:rPr lang="en-US" altLang="ja-JP" dirty="0"/>
              <a:t>S</a:t>
            </a:r>
            <a:r>
              <a:rPr kumimoji="1" lang="en-US" altLang="ja-JP" dirty="0"/>
              <a:t>hift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6144055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3255F3-FA46-8A5F-ABAC-444ED8503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DI</a:t>
            </a:r>
            <a:r>
              <a:rPr kumimoji="1" lang="ja-JP" altLang="en-US" dirty="0"/>
              <a:t>は難しいか？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D4B056B-3228-F92E-7DC9-C7A7A6A33DC0}"/>
              </a:ext>
            </a:extLst>
          </p:cNvPr>
          <p:cNvSpPr txBox="1"/>
          <p:nvPr/>
        </p:nvSpPr>
        <p:spPr>
          <a:xfrm>
            <a:off x="7508470" y="1399032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Open Sans Light" panose="020B0306030504020204" pitchFamily="34" charset="0"/>
              </a:rPr>
              <a:t>むずかしい</a:t>
            </a: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AB10D4C2-B5C1-EC67-9A60-527E3DC7CC34}"/>
              </a:ext>
            </a:extLst>
          </p:cNvPr>
          <p:cNvGrpSpPr/>
          <p:nvPr/>
        </p:nvGrpSpPr>
        <p:grpSpPr>
          <a:xfrm>
            <a:off x="8792215" y="2614171"/>
            <a:ext cx="2373726" cy="530352"/>
            <a:chOff x="8810500" y="2678179"/>
            <a:chExt cx="2373726" cy="530352"/>
          </a:xfrm>
        </p:grpSpPr>
        <p:sp>
          <p:nvSpPr>
            <p:cNvPr id="6" name="フローチャート: 組合せ 5">
              <a:extLst>
                <a:ext uri="{FF2B5EF4-FFF2-40B4-BE49-F238E27FC236}">
                  <a16:creationId xmlns:a16="http://schemas.microsoft.com/office/drawing/2014/main" id="{837FD50B-596C-4FC8-FB6B-C097874C1E1C}"/>
                </a:ext>
              </a:extLst>
            </p:cNvPr>
            <p:cNvSpPr/>
            <p:nvPr/>
          </p:nvSpPr>
          <p:spPr>
            <a:xfrm>
              <a:off x="8810500" y="2678179"/>
              <a:ext cx="658368" cy="530352"/>
            </a:xfrm>
            <a:prstGeom prst="flowChartMerg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endParaRP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D1AC4EA2-FD7C-78E1-9BBB-A78D8E3752C9}"/>
                </a:ext>
              </a:extLst>
            </p:cNvPr>
            <p:cNvSpPr txBox="1"/>
            <p:nvPr/>
          </p:nvSpPr>
          <p:spPr>
            <a:xfrm>
              <a:off x="9563269" y="2681744"/>
              <a:ext cx="1620957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Open Sans Light" panose="020B0306030504020204" pitchFamily="34" charset="0"/>
                </a:rPr>
                <a:t>なぜか？</a:t>
              </a:r>
            </a:p>
          </p:txBody>
        </p:sp>
      </p:grp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8146B68-7BB6-7670-08B4-7FB525E035FA}"/>
              </a:ext>
            </a:extLst>
          </p:cNvPr>
          <p:cNvSpPr txBox="1"/>
          <p:nvPr/>
        </p:nvSpPr>
        <p:spPr>
          <a:xfrm>
            <a:off x="6585141" y="3722161"/>
            <a:ext cx="5109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Open Sans Light" panose="020B0306030504020204" pitchFamily="34" charset="0"/>
              </a:rPr>
              <a:t>パラダイムシフト</a:t>
            </a: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01027993-8380-5776-916B-C70A3F12C1E1}"/>
              </a:ext>
            </a:extLst>
          </p:cNvPr>
          <p:cNvGrpSpPr/>
          <p:nvPr/>
        </p:nvGrpSpPr>
        <p:grpSpPr>
          <a:xfrm>
            <a:off x="8792215" y="5188427"/>
            <a:ext cx="2732798" cy="530352"/>
            <a:chOff x="8810500" y="2678179"/>
            <a:chExt cx="2732798" cy="530352"/>
          </a:xfrm>
        </p:grpSpPr>
        <p:sp>
          <p:nvSpPr>
            <p:cNvPr id="11" name="フローチャート: 組合せ 10">
              <a:extLst>
                <a:ext uri="{FF2B5EF4-FFF2-40B4-BE49-F238E27FC236}">
                  <a16:creationId xmlns:a16="http://schemas.microsoft.com/office/drawing/2014/main" id="{1BA90DC0-DB82-9AE3-72D4-844CEF537A95}"/>
                </a:ext>
              </a:extLst>
            </p:cNvPr>
            <p:cNvSpPr/>
            <p:nvPr/>
          </p:nvSpPr>
          <p:spPr>
            <a:xfrm>
              <a:off x="8810500" y="2678179"/>
              <a:ext cx="658368" cy="530352"/>
            </a:xfrm>
            <a:prstGeom prst="flowChartMerg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endParaRP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14B52925-9971-AD94-8FB7-4BD796354504}"/>
                </a:ext>
              </a:extLst>
            </p:cNvPr>
            <p:cNvSpPr txBox="1"/>
            <p:nvPr/>
          </p:nvSpPr>
          <p:spPr>
            <a:xfrm>
              <a:off x="9563269" y="2681744"/>
              <a:ext cx="1980029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Open Sans Light" panose="020B0306030504020204" pitchFamily="34" charset="0"/>
                </a:rPr>
                <a:t>でも・・・</a:t>
              </a:r>
            </a:p>
          </p:txBody>
        </p:sp>
      </p:grp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8801634-C260-CBA4-1A2F-6D88B4C5EED4}"/>
              </a:ext>
            </a:extLst>
          </p:cNvPr>
          <p:cNvSpPr txBox="1"/>
          <p:nvPr/>
        </p:nvSpPr>
        <p:spPr>
          <a:xfrm>
            <a:off x="7797960" y="6354046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Open Sans Light" panose="020B0306030504020204" pitchFamily="34" charset="0"/>
              </a:rPr>
              <a:t>なれます</a:t>
            </a:r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1723A545-82B5-755A-4BA9-2FA305DD7350}"/>
              </a:ext>
            </a:extLst>
          </p:cNvPr>
          <p:cNvGrpSpPr/>
          <p:nvPr/>
        </p:nvGrpSpPr>
        <p:grpSpPr>
          <a:xfrm>
            <a:off x="8792215" y="7645115"/>
            <a:ext cx="2373726" cy="530352"/>
            <a:chOff x="8810500" y="2678179"/>
            <a:chExt cx="2373726" cy="530352"/>
          </a:xfrm>
        </p:grpSpPr>
        <p:sp>
          <p:nvSpPr>
            <p:cNvPr id="15" name="フローチャート: 組合せ 14">
              <a:extLst>
                <a:ext uri="{FF2B5EF4-FFF2-40B4-BE49-F238E27FC236}">
                  <a16:creationId xmlns:a16="http://schemas.microsoft.com/office/drawing/2014/main" id="{CDD95F9B-9275-16E6-A414-ED33C5DC8F55}"/>
                </a:ext>
              </a:extLst>
            </p:cNvPr>
            <p:cNvSpPr/>
            <p:nvPr/>
          </p:nvSpPr>
          <p:spPr>
            <a:xfrm>
              <a:off x="8810500" y="2678179"/>
              <a:ext cx="658368" cy="530352"/>
            </a:xfrm>
            <a:prstGeom prst="flowChartMerg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endParaRP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132F06DE-8F92-2611-C237-81EBF9F00DBA}"/>
                </a:ext>
              </a:extLst>
            </p:cNvPr>
            <p:cNvSpPr txBox="1"/>
            <p:nvPr/>
          </p:nvSpPr>
          <p:spPr>
            <a:xfrm>
              <a:off x="9563269" y="2681744"/>
              <a:ext cx="1620957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Open Sans Light" panose="020B0306030504020204" pitchFamily="34" charset="0"/>
                </a:rPr>
                <a:t>なぜなら</a:t>
              </a:r>
            </a:p>
          </p:txBody>
        </p:sp>
      </p:grp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7C02905-3491-CCB9-B4EA-37A80E9F17A2}"/>
              </a:ext>
            </a:extLst>
          </p:cNvPr>
          <p:cNvSpPr txBox="1"/>
          <p:nvPr/>
        </p:nvSpPr>
        <p:spPr>
          <a:xfrm>
            <a:off x="4430707" y="8635537"/>
            <a:ext cx="94179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Open Sans Light" panose="020B0306030504020204" pitchFamily="34" charset="0"/>
              </a:rPr>
              <a:t>パラダイムシフトでしかないから</a:t>
            </a:r>
          </a:p>
        </p:txBody>
      </p:sp>
    </p:spTree>
    <p:extLst>
      <p:ext uri="{BB962C8B-B14F-4D97-AF65-F5344CB8AC3E}">
        <p14:creationId xmlns:p14="http://schemas.microsoft.com/office/powerpoint/2010/main" val="1784343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7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C5411105-1AE0-E134-DB41-ADF125F107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DI</a:t>
            </a:r>
            <a:r>
              <a:rPr lang="ja-JP" altLang="en-US" dirty="0"/>
              <a:t>の設計はシンプル</a:t>
            </a:r>
          </a:p>
        </p:txBody>
      </p:sp>
    </p:spTree>
    <p:extLst>
      <p:ext uri="{BB962C8B-B14F-4D97-AF65-F5344CB8AC3E}">
        <p14:creationId xmlns:p14="http://schemas.microsoft.com/office/powerpoint/2010/main" val="198844006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字幕 3">
            <a:extLst>
              <a:ext uri="{FF2B5EF4-FFF2-40B4-BE49-F238E27FC236}">
                <a16:creationId xmlns:a16="http://schemas.microsoft.com/office/drawing/2014/main" id="{49C922A2-1967-C0D5-E2B8-275A7328D0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で、</a:t>
            </a:r>
            <a:r>
              <a:rPr lang="en-US" altLang="ja-JP" dirty="0"/>
              <a:t>DI</a:t>
            </a:r>
            <a:r>
              <a:rPr lang="ja-JP" altLang="en-US" dirty="0"/>
              <a:t>以外の方法ないの？</a:t>
            </a:r>
          </a:p>
        </p:txBody>
      </p:sp>
    </p:spTree>
    <p:extLst>
      <p:ext uri="{BB962C8B-B14F-4D97-AF65-F5344CB8AC3E}">
        <p14:creationId xmlns:p14="http://schemas.microsoft.com/office/powerpoint/2010/main" val="940192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C87ADCCD-FC39-425F-9863-2ADA753F56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Why Dependency Injection</a:t>
            </a:r>
            <a:endParaRPr kumimoji="1" lang="ja-JP" altLang="en-US" dirty="0"/>
          </a:p>
        </p:txBody>
      </p:sp>
      <p:sp>
        <p:nvSpPr>
          <p:cNvPr id="6" name="字幕 5">
            <a:extLst>
              <a:ext uri="{FF2B5EF4-FFF2-40B4-BE49-F238E27FC236}">
                <a16:creationId xmlns:a16="http://schemas.microsoft.com/office/drawing/2014/main" id="{F2B18021-8AA2-47AC-B68F-627FFB2E69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Introduction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8045959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E1700359-488D-DEC4-6FDF-D23F1B107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711" y="1280402"/>
            <a:ext cx="16441949" cy="772619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kumimoji="1" lang="en-US" altLang="ja-JP" sz="3600" dirty="0"/>
              <a:t>1990</a:t>
            </a:r>
            <a:r>
              <a:rPr kumimoji="1" lang="ja-JP" altLang="en-US" sz="3600" dirty="0"/>
              <a:t>年代中盤</a:t>
            </a:r>
            <a:br>
              <a:rPr kumimoji="1" lang="en-US" altLang="ja-JP" sz="3600" dirty="0"/>
            </a:br>
            <a:r>
              <a:rPr kumimoji="1" lang="en-US" altLang="ja-JP" sz="3600" dirty="0"/>
              <a:t>Inversion of Control</a:t>
            </a:r>
            <a:r>
              <a:rPr kumimoji="1" lang="ja-JP" altLang="en-US" sz="3600" dirty="0"/>
              <a:t>（</a:t>
            </a:r>
            <a:r>
              <a:rPr kumimoji="1" lang="en-US" altLang="ja-JP" sz="3600" dirty="0"/>
              <a:t>IoC</a:t>
            </a:r>
            <a:r>
              <a:rPr kumimoji="1" lang="ja-JP" altLang="en-US" sz="3600" dirty="0"/>
              <a:t>）の概念が登場</a:t>
            </a:r>
            <a:br>
              <a:rPr kumimoji="1" lang="en-US" altLang="ja-JP" sz="3600" dirty="0"/>
            </a:br>
            <a:r>
              <a:rPr kumimoji="1" lang="ja-JP" altLang="en-US" sz="3600" dirty="0"/>
              <a:t>ライブラリからフレームワークへの進化の過程で登場</a:t>
            </a:r>
            <a:br>
              <a:rPr kumimoji="1" lang="en-US" altLang="ja-JP" sz="3600" dirty="0"/>
            </a:br>
            <a:r>
              <a:rPr kumimoji="1" lang="ja-JP" altLang="en-US" sz="3600" dirty="0"/>
              <a:t>初期の依存管理 </a:t>
            </a:r>
            <a:r>
              <a:rPr kumimoji="1" lang="en-US" altLang="ja-JP" sz="3600" dirty="0"/>
              <a:t>: </a:t>
            </a:r>
            <a:r>
              <a:rPr kumimoji="1" lang="ja-JP" altLang="en-US" sz="3600" b="1" dirty="0">
                <a:solidFill>
                  <a:schemeClr val="bg1"/>
                </a:solidFill>
                <a:highlight>
                  <a:srgbClr val="C00000"/>
                </a:highlight>
              </a:rPr>
              <a:t>サービスロケーターパターン</a:t>
            </a:r>
            <a:r>
              <a:rPr kumimoji="1" lang="ja-JP" altLang="en-US" sz="3600" dirty="0"/>
              <a:t>の利用</a:t>
            </a:r>
            <a:endParaRPr kumimoji="1" lang="en-US" altLang="ja-JP" sz="3600" dirty="0"/>
          </a:p>
          <a:p>
            <a:pPr>
              <a:buFont typeface="Arial" panose="020B0604020202020204" pitchFamily="34" charset="0"/>
              <a:buChar char="•"/>
            </a:pPr>
            <a:r>
              <a:rPr kumimoji="1" lang="en-US" altLang="ja-JP" sz="3600" dirty="0">
                <a:ea typeface="M+ 1c light" panose="020B0403020204020204"/>
              </a:rPr>
              <a:t>1998</a:t>
            </a:r>
            <a:r>
              <a:rPr kumimoji="1" lang="ja-JP" altLang="en-US" sz="3600" dirty="0">
                <a:ea typeface="M+ 1c light" panose="020B0403020204020204"/>
              </a:rPr>
              <a:t>年</a:t>
            </a:r>
            <a:br>
              <a:rPr kumimoji="1" lang="en-US" altLang="ja-JP" sz="3600" dirty="0">
                <a:ea typeface="M+ 1c light" panose="020B0403020204020204"/>
              </a:rPr>
            </a:br>
            <a:r>
              <a:rPr kumimoji="1" lang="en-US" altLang="ja-JP" sz="3600" dirty="0">
                <a:ea typeface="M+ 1c light" panose="020B0403020204020204"/>
              </a:rPr>
              <a:t>Ralph Johnson</a:t>
            </a:r>
            <a:r>
              <a:rPr kumimoji="1" lang="ja-JP" altLang="en-US" sz="3600" dirty="0">
                <a:ea typeface="M+ 1c light" panose="020B0403020204020204"/>
              </a:rPr>
              <a:t>と</a:t>
            </a:r>
            <a:r>
              <a:rPr kumimoji="1" lang="en-US" altLang="ja-JP" sz="3600" dirty="0">
                <a:ea typeface="M+ 1c light" panose="020B0403020204020204"/>
              </a:rPr>
              <a:t>Brian Foote</a:t>
            </a:r>
            <a:r>
              <a:rPr kumimoji="1" lang="ja-JP" altLang="en-US" sz="3600" dirty="0">
                <a:ea typeface="M+ 1c light" panose="020B0403020204020204"/>
              </a:rPr>
              <a:t>が「</a:t>
            </a:r>
            <a:r>
              <a:rPr kumimoji="1" lang="en-US" altLang="ja-JP" sz="3600" dirty="0">
                <a:ea typeface="M+ 1c light" panose="020B0403020204020204"/>
              </a:rPr>
              <a:t>Designing Reusable Classes</a:t>
            </a:r>
            <a:r>
              <a:rPr kumimoji="1" lang="ja-JP" altLang="en-US" sz="3600" dirty="0">
                <a:ea typeface="M+ 1c light" panose="020B0403020204020204"/>
              </a:rPr>
              <a:t>」という論文で</a:t>
            </a:r>
            <a:r>
              <a:rPr kumimoji="1" lang="en-US" altLang="ja-JP" sz="3600" dirty="0">
                <a:ea typeface="M+ 1c light" panose="020B0403020204020204"/>
              </a:rPr>
              <a:t>DI</a:t>
            </a:r>
            <a:r>
              <a:rPr kumimoji="1" lang="ja-JP" altLang="en-US" sz="3600" dirty="0">
                <a:ea typeface="M+ 1c light" panose="020B0403020204020204"/>
              </a:rPr>
              <a:t>を最初に提唱</a:t>
            </a:r>
            <a:endParaRPr kumimoji="1" lang="en-US" altLang="ja-JP" sz="3600" dirty="0"/>
          </a:p>
          <a:p>
            <a:pPr>
              <a:buFont typeface="Arial" panose="020B0604020202020204" pitchFamily="34" charset="0"/>
              <a:buChar char="•"/>
            </a:pPr>
            <a:r>
              <a:rPr kumimoji="1" lang="en-US" altLang="ja-JP" sz="3600" dirty="0"/>
              <a:t>2000</a:t>
            </a:r>
            <a:r>
              <a:rPr kumimoji="1" lang="ja-JP" altLang="en-US" sz="3600" dirty="0"/>
              <a:t>年代初頭</a:t>
            </a:r>
            <a:br>
              <a:rPr kumimoji="1" lang="en-US" altLang="ja-JP" sz="3600" dirty="0"/>
            </a:br>
            <a:r>
              <a:rPr kumimoji="1" lang="en-US" altLang="ja-JP" sz="3600" dirty="0">
                <a:ea typeface="M+ 1c light" panose="020B0403020204020204"/>
              </a:rPr>
              <a:t>IoC</a:t>
            </a:r>
            <a:r>
              <a:rPr kumimoji="1" lang="ja-JP" altLang="en-US" sz="3600" dirty="0">
                <a:ea typeface="M+ 1c light" panose="020B0403020204020204"/>
              </a:rPr>
              <a:t>の実現手段として</a:t>
            </a:r>
            <a:r>
              <a:rPr kumimoji="1" lang="en-US" altLang="ja-JP" sz="3600" dirty="0">
                <a:ea typeface="M+ 1c light" panose="020B0403020204020204"/>
              </a:rPr>
              <a:t>DI</a:t>
            </a:r>
            <a:r>
              <a:rPr kumimoji="1" lang="ja-JP" altLang="en-US" sz="3600" dirty="0">
                <a:ea typeface="M+ 1c light" panose="020B0403020204020204"/>
              </a:rPr>
              <a:t>が注目され始める。</a:t>
            </a:r>
            <a:endParaRPr kumimoji="1" lang="en-US" altLang="ja-JP" sz="3600" dirty="0"/>
          </a:p>
          <a:p>
            <a:pPr>
              <a:buFont typeface="Arial" panose="020B0604020202020204" pitchFamily="34" charset="0"/>
              <a:buChar char="•"/>
            </a:pPr>
            <a:r>
              <a:rPr kumimoji="1" lang="en-US" altLang="ja-JP" sz="3600" dirty="0"/>
              <a:t>2004</a:t>
            </a:r>
            <a:r>
              <a:rPr kumimoji="1" lang="ja-JP" altLang="en-US" sz="3600" dirty="0"/>
              <a:t>年</a:t>
            </a:r>
            <a:br>
              <a:rPr kumimoji="1" lang="en-US" altLang="ja-JP" sz="3600" dirty="0"/>
            </a:br>
            <a:r>
              <a:rPr kumimoji="1" lang="ja-JP" altLang="en-US" sz="3600" dirty="0"/>
              <a:t>マーティン・ファウラーが「</a:t>
            </a:r>
            <a:r>
              <a:rPr kumimoji="1" lang="en-US" altLang="ja-JP" sz="3600" dirty="0"/>
              <a:t>Inversion of Control Containers and the Dependency Injection pattern</a:t>
            </a:r>
            <a:r>
              <a:rPr kumimoji="1" lang="ja-JP" altLang="en-US" sz="3600" dirty="0"/>
              <a:t>」を発表</a:t>
            </a:r>
            <a:br>
              <a:rPr kumimoji="1" lang="en-US" altLang="ja-JP" sz="3600" dirty="0"/>
            </a:br>
            <a:r>
              <a:rPr kumimoji="1" lang="ja-JP" altLang="en-US" sz="3600" dirty="0"/>
              <a:t>急速に</a:t>
            </a:r>
            <a:r>
              <a:rPr kumimoji="1" lang="en-US" altLang="ja-JP" sz="3600" dirty="0"/>
              <a:t>DI</a:t>
            </a:r>
            <a:r>
              <a:rPr kumimoji="1" lang="ja-JP" altLang="en-US" sz="3600" dirty="0"/>
              <a:t>の概念が普及する。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CC5403F2-35CB-8ECA-DBE0-7258704B5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歴史</a:t>
            </a:r>
          </a:p>
        </p:txBody>
      </p:sp>
    </p:spTree>
    <p:extLst>
      <p:ext uri="{BB962C8B-B14F-4D97-AF65-F5344CB8AC3E}">
        <p14:creationId xmlns:p14="http://schemas.microsoft.com/office/powerpoint/2010/main" val="146220876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0D6694-4BAD-4BE7-89AA-BF6938E16B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Why Dependency Injection</a:t>
            </a:r>
            <a:endParaRPr kumimoji="1" lang="ja-JP" altLang="en-US" dirty="0"/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882F668A-4E5A-421E-A0DE-6136C1CBAA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Service</a:t>
            </a:r>
            <a:r>
              <a:rPr kumimoji="1" lang="ja-JP" altLang="en-US" dirty="0"/>
              <a:t> </a:t>
            </a:r>
            <a:r>
              <a:rPr kumimoji="1" lang="en-US" altLang="ja-JP" dirty="0"/>
              <a:t>Locator</a:t>
            </a:r>
            <a:r>
              <a:rPr kumimoji="1" lang="ja-JP" altLang="en-US" dirty="0"/>
              <a:t> </a:t>
            </a:r>
            <a:r>
              <a:rPr kumimoji="1" lang="en-US" altLang="ja-JP" dirty="0"/>
              <a:t>Pattern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6159879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A59248D0-4C01-8F2A-40A7-3D3C0A044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利用箇所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7134EC10-EFBD-DE66-CF50-0EBBE74F1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17" y="2774567"/>
            <a:ext cx="4682191" cy="44990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A8D3F174-707C-E1A7-EFC7-9C5E2A5B9E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0980" y="2774567"/>
            <a:ext cx="6353584" cy="45104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FD7172A8-CEEB-A9B2-2C54-592ED06207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78711" y="2774567"/>
            <a:ext cx="6365032" cy="44417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6E0DBB5-E543-56BD-BF7E-2C4F8D42113D}"/>
              </a:ext>
            </a:extLst>
          </p:cNvPr>
          <p:cNvSpPr txBox="1"/>
          <p:nvPr/>
        </p:nvSpPr>
        <p:spPr>
          <a:xfrm>
            <a:off x="1652593" y="1849817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Open Sans Light" panose="020B0306030504020204" pitchFamily="34" charset="0"/>
              </a:rPr>
              <a:t>蜜結合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D04B09C-A0DE-8FBD-9E4F-B2AC218B17F4}"/>
              </a:ext>
            </a:extLst>
          </p:cNvPr>
          <p:cNvSpPr txBox="1"/>
          <p:nvPr/>
        </p:nvSpPr>
        <p:spPr>
          <a:xfrm>
            <a:off x="6254496" y="1849817"/>
            <a:ext cx="37096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Service Locator</a:t>
            </a:r>
            <a:endParaRPr kumimoji="1" lang="ja-JP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C16A124-1E99-047C-D060-174791CFCF21}"/>
              </a:ext>
            </a:extLst>
          </p:cNvPr>
          <p:cNvSpPr txBox="1"/>
          <p:nvPr/>
        </p:nvSpPr>
        <p:spPr>
          <a:xfrm>
            <a:off x="12359065" y="1849817"/>
            <a:ext cx="51860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Dependency</a:t>
            </a:r>
            <a:r>
              <a:rPr kumimoji="1"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kumimoji="1"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Injection</a:t>
            </a:r>
            <a:endParaRPr kumimoji="1" lang="ja-JP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1900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A59248D0-4C01-8F2A-40A7-3D3C0A044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利用箇所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7134EC10-EFBD-DE66-CF50-0EBBE74F1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17" y="2774567"/>
            <a:ext cx="4682191" cy="44990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A8D3F174-707C-E1A7-EFC7-9C5E2A5B9E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0980" y="2774567"/>
            <a:ext cx="6353584" cy="45104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FD7172A8-CEEB-A9B2-2C54-592ED06207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78711" y="2774567"/>
            <a:ext cx="6365032" cy="44417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6E0DBB5-E543-56BD-BF7E-2C4F8D42113D}"/>
              </a:ext>
            </a:extLst>
          </p:cNvPr>
          <p:cNvSpPr txBox="1"/>
          <p:nvPr/>
        </p:nvSpPr>
        <p:spPr>
          <a:xfrm>
            <a:off x="1652593" y="1849817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Open Sans Light" panose="020B0306030504020204" pitchFamily="34" charset="0"/>
              </a:rPr>
              <a:t>蜜結合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D04B09C-A0DE-8FBD-9E4F-B2AC218B17F4}"/>
              </a:ext>
            </a:extLst>
          </p:cNvPr>
          <p:cNvSpPr txBox="1"/>
          <p:nvPr/>
        </p:nvSpPr>
        <p:spPr>
          <a:xfrm>
            <a:off x="6254496" y="1849817"/>
            <a:ext cx="37096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Service Locator</a:t>
            </a:r>
            <a:endParaRPr kumimoji="1" lang="ja-JP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C16A124-1E99-047C-D060-174791CFCF21}"/>
              </a:ext>
            </a:extLst>
          </p:cNvPr>
          <p:cNvSpPr txBox="1"/>
          <p:nvPr/>
        </p:nvSpPr>
        <p:spPr>
          <a:xfrm>
            <a:off x="12359065" y="1849817"/>
            <a:ext cx="51860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Dependency</a:t>
            </a:r>
            <a:r>
              <a:rPr kumimoji="1"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kumimoji="1"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Injection</a:t>
            </a:r>
            <a:endParaRPr kumimoji="1" lang="ja-JP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91C6361-E7C8-54FE-0345-56AFE528EED7}"/>
              </a:ext>
            </a:extLst>
          </p:cNvPr>
          <p:cNvSpPr/>
          <p:nvPr/>
        </p:nvSpPr>
        <p:spPr>
          <a:xfrm>
            <a:off x="70220" y="1737360"/>
            <a:ext cx="11560948" cy="578815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E438C3B-7476-6EC1-DFD9-A5F762C21F1B}"/>
              </a:ext>
            </a:extLst>
          </p:cNvPr>
          <p:cNvSpPr txBox="1"/>
          <p:nvPr/>
        </p:nvSpPr>
        <p:spPr>
          <a:xfrm>
            <a:off x="5245400" y="7525512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>
                <a:solidFill>
                  <a:srgbClr val="C00000"/>
                </a:solidFill>
                <a:latin typeface="+mn-ea"/>
                <a:cs typeface="Open Sans Light" panose="020B0306030504020204" pitchFamily="34" charset="0"/>
              </a:rPr>
              <a:t>近い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9E297B1D-33AC-4D73-DDC5-A071F06FCC24}"/>
              </a:ext>
            </a:extLst>
          </p:cNvPr>
          <p:cNvSpPr/>
          <p:nvPr/>
        </p:nvSpPr>
        <p:spPr>
          <a:xfrm>
            <a:off x="5754624" y="5532120"/>
            <a:ext cx="5769940" cy="54864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4DA04620-4AE0-5613-751B-2FAA4E356CA0}"/>
              </a:ext>
            </a:extLst>
          </p:cNvPr>
          <p:cNvSpPr/>
          <p:nvPr/>
        </p:nvSpPr>
        <p:spPr>
          <a:xfrm>
            <a:off x="896112" y="5532120"/>
            <a:ext cx="3968496" cy="48463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E031ABF6-BD83-0D09-0D38-EE8052E1A8CF}"/>
              </a:ext>
            </a:extLst>
          </p:cNvPr>
          <p:cNvSpPr/>
          <p:nvPr/>
        </p:nvSpPr>
        <p:spPr>
          <a:xfrm>
            <a:off x="1388888" y="3553968"/>
            <a:ext cx="3118104" cy="28346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48F5BDDB-CA40-7498-0569-25ED75B73889}"/>
              </a:ext>
            </a:extLst>
          </p:cNvPr>
          <p:cNvSpPr/>
          <p:nvPr/>
        </p:nvSpPr>
        <p:spPr>
          <a:xfrm>
            <a:off x="12027408" y="3553968"/>
            <a:ext cx="4468368" cy="46024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503DF34E-1C9E-9D3D-9D0D-156BBBEDA551}"/>
              </a:ext>
            </a:extLst>
          </p:cNvPr>
          <p:cNvSpPr/>
          <p:nvPr/>
        </p:nvSpPr>
        <p:spPr>
          <a:xfrm>
            <a:off x="12413928" y="5972931"/>
            <a:ext cx="5627183" cy="29985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DE501160-FE0D-8C57-67D4-1F053409CE14}"/>
              </a:ext>
            </a:extLst>
          </p:cNvPr>
          <p:cNvSpPr/>
          <p:nvPr/>
        </p:nvSpPr>
        <p:spPr>
          <a:xfrm>
            <a:off x="6324827" y="3553968"/>
            <a:ext cx="3118104" cy="28346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0692106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A59248D0-4C01-8F2A-40A7-3D3C0A044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利用箇所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7134EC10-EFBD-DE66-CF50-0EBBE74F1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17" y="2774567"/>
            <a:ext cx="4682191" cy="44990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A8D3F174-707C-E1A7-EFC7-9C5E2A5B9E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0980" y="2774567"/>
            <a:ext cx="6353584" cy="45104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FD7172A8-CEEB-A9B2-2C54-592ED06207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78711" y="2774567"/>
            <a:ext cx="6365032" cy="44417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6E0DBB5-E543-56BD-BF7E-2C4F8D42113D}"/>
              </a:ext>
            </a:extLst>
          </p:cNvPr>
          <p:cNvSpPr txBox="1"/>
          <p:nvPr/>
        </p:nvSpPr>
        <p:spPr>
          <a:xfrm>
            <a:off x="1652593" y="1849817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Open Sans Light" panose="020B0306030504020204" pitchFamily="34" charset="0"/>
              </a:rPr>
              <a:t>蜜結合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D04B09C-A0DE-8FBD-9E4F-B2AC218B17F4}"/>
              </a:ext>
            </a:extLst>
          </p:cNvPr>
          <p:cNvSpPr txBox="1"/>
          <p:nvPr/>
        </p:nvSpPr>
        <p:spPr>
          <a:xfrm>
            <a:off x="6254496" y="1849817"/>
            <a:ext cx="37096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Service Locator</a:t>
            </a:r>
            <a:endParaRPr kumimoji="1" lang="ja-JP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C16A124-1E99-047C-D060-174791CFCF21}"/>
              </a:ext>
            </a:extLst>
          </p:cNvPr>
          <p:cNvSpPr txBox="1"/>
          <p:nvPr/>
        </p:nvSpPr>
        <p:spPr>
          <a:xfrm>
            <a:off x="12359065" y="1849817"/>
            <a:ext cx="51860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Dependency</a:t>
            </a:r>
            <a:r>
              <a:rPr kumimoji="1"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kumimoji="1"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Injection</a:t>
            </a:r>
            <a:endParaRPr kumimoji="1" lang="ja-JP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91C6361-E7C8-54FE-0345-56AFE528EED7}"/>
              </a:ext>
            </a:extLst>
          </p:cNvPr>
          <p:cNvSpPr/>
          <p:nvPr/>
        </p:nvSpPr>
        <p:spPr>
          <a:xfrm>
            <a:off x="70220" y="1737360"/>
            <a:ext cx="11560948" cy="578815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9E297B1D-33AC-4D73-DDC5-A071F06FCC24}"/>
              </a:ext>
            </a:extLst>
          </p:cNvPr>
          <p:cNvSpPr/>
          <p:nvPr/>
        </p:nvSpPr>
        <p:spPr>
          <a:xfrm>
            <a:off x="5754624" y="5532120"/>
            <a:ext cx="5769940" cy="54864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4DA04620-4AE0-5613-751B-2FAA4E356CA0}"/>
              </a:ext>
            </a:extLst>
          </p:cNvPr>
          <p:cNvSpPr/>
          <p:nvPr/>
        </p:nvSpPr>
        <p:spPr>
          <a:xfrm>
            <a:off x="896112" y="5532120"/>
            <a:ext cx="3968496" cy="48463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E031ABF6-BD83-0D09-0D38-EE8052E1A8CF}"/>
              </a:ext>
            </a:extLst>
          </p:cNvPr>
          <p:cNvSpPr/>
          <p:nvPr/>
        </p:nvSpPr>
        <p:spPr>
          <a:xfrm>
            <a:off x="1341120" y="3553968"/>
            <a:ext cx="3118104" cy="28346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48F5BDDB-CA40-7498-0569-25ED75B73889}"/>
              </a:ext>
            </a:extLst>
          </p:cNvPr>
          <p:cNvSpPr/>
          <p:nvPr/>
        </p:nvSpPr>
        <p:spPr>
          <a:xfrm>
            <a:off x="12027408" y="3553968"/>
            <a:ext cx="4468368" cy="46024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503DF34E-1C9E-9D3D-9D0D-156BBBEDA551}"/>
              </a:ext>
            </a:extLst>
          </p:cNvPr>
          <p:cNvSpPr/>
          <p:nvPr/>
        </p:nvSpPr>
        <p:spPr>
          <a:xfrm>
            <a:off x="12413928" y="5972931"/>
            <a:ext cx="5627183" cy="29985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5" name="左中かっこ 4">
            <a:extLst>
              <a:ext uri="{FF2B5EF4-FFF2-40B4-BE49-F238E27FC236}">
                <a16:creationId xmlns:a16="http://schemas.microsoft.com/office/drawing/2014/main" id="{E90F5AF2-0BCE-AB62-3F7D-013EB5471728}"/>
              </a:ext>
            </a:extLst>
          </p:cNvPr>
          <p:cNvSpPr/>
          <p:nvPr/>
        </p:nvSpPr>
        <p:spPr>
          <a:xfrm rot="16200000">
            <a:off x="5699820" y="2121641"/>
            <a:ext cx="301752" cy="11560949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左中かっこ 5">
            <a:extLst>
              <a:ext uri="{FF2B5EF4-FFF2-40B4-BE49-F238E27FC236}">
                <a16:creationId xmlns:a16="http://schemas.microsoft.com/office/drawing/2014/main" id="{F6F60A7A-0631-5EA5-7A42-5E3DDDF9CA36}"/>
              </a:ext>
            </a:extLst>
          </p:cNvPr>
          <p:cNvSpPr/>
          <p:nvPr/>
        </p:nvSpPr>
        <p:spPr>
          <a:xfrm rot="16200000">
            <a:off x="14806150" y="4721337"/>
            <a:ext cx="301752" cy="6365029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774181D-8DEB-2B1E-1913-BE20685F67C2}"/>
              </a:ext>
            </a:extLst>
          </p:cNvPr>
          <p:cNvSpPr txBox="1"/>
          <p:nvPr/>
        </p:nvSpPr>
        <p:spPr>
          <a:xfrm>
            <a:off x="5048230" y="8130427"/>
            <a:ext cx="16049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rgbClr val="C00000"/>
                </a:solidFill>
                <a:latin typeface="+mn-ea"/>
                <a:cs typeface="Open Sans Light" panose="020B0306030504020204" pitchFamily="34" charset="0"/>
              </a:rPr>
              <a:t>Pull</a:t>
            </a:r>
            <a:r>
              <a:rPr kumimoji="1" lang="ja-JP" altLang="en-US" sz="4000" dirty="0">
                <a:solidFill>
                  <a:srgbClr val="C00000"/>
                </a:solidFill>
                <a:latin typeface="+mn-ea"/>
                <a:cs typeface="Open Sans Light" panose="020B0306030504020204" pitchFamily="34" charset="0"/>
              </a:rPr>
              <a:t>型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64B10C1-CAE6-B400-419C-DEDDFE54325B}"/>
              </a:ext>
            </a:extLst>
          </p:cNvPr>
          <p:cNvSpPr txBox="1"/>
          <p:nvPr/>
        </p:nvSpPr>
        <p:spPr>
          <a:xfrm>
            <a:off x="14004546" y="8095917"/>
            <a:ext cx="18950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000" dirty="0">
                <a:solidFill>
                  <a:srgbClr val="C00000"/>
                </a:solidFill>
                <a:latin typeface="+mn-ea"/>
                <a:cs typeface="Open Sans Light" panose="020B0306030504020204" pitchFamily="34" charset="0"/>
              </a:rPr>
              <a:t>Push</a:t>
            </a:r>
            <a:r>
              <a:rPr kumimoji="1" lang="ja-JP" altLang="en-US" sz="4000" dirty="0">
                <a:solidFill>
                  <a:srgbClr val="C00000"/>
                </a:solidFill>
                <a:latin typeface="+mn-ea"/>
                <a:cs typeface="Open Sans Light" panose="020B0306030504020204" pitchFamily="34" charset="0"/>
              </a:rPr>
              <a:t>型</a:t>
            </a:r>
          </a:p>
        </p:txBody>
      </p:sp>
    </p:spTree>
    <p:extLst>
      <p:ext uri="{BB962C8B-B14F-4D97-AF65-F5344CB8AC3E}">
        <p14:creationId xmlns:p14="http://schemas.microsoft.com/office/powerpoint/2010/main" val="62320680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C50717-273D-8262-B023-96DF6D1B0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初期化処理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5E7D2A6-3D33-3CC1-566E-BFCC7155DB72}"/>
              </a:ext>
            </a:extLst>
          </p:cNvPr>
          <p:cNvSpPr txBox="1"/>
          <p:nvPr/>
        </p:nvSpPr>
        <p:spPr>
          <a:xfrm>
            <a:off x="2148672" y="1850160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Open Sans Light" panose="020B0306030504020204" pitchFamily="34" charset="0"/>
              </a:rPr>
              <a:t>蜜結合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C005E49-ABD1-781E-2046-D92AD744D031}"/>
              </a:ext>
            </a:extLst>
          </p:cNvPr>
          <p:cNvSpPr txBox="1"/>
          <p:nvPr/>
        </p:nvSpPr>
        <p:spPr>
          <a:xfrm>
            <a:off x="7239130" y="1850160"/>
            <a:ext cx="37096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Service Locator</a:t>
            </a:r>
            <a:endParaRPr kumimoji="1" lang="ja-JP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BA004B6-BD65-413D-2B89-B6D3CBCA65D6}"/>
              </a:ext>
            </a:extLst>
          </p:cNvPr>
          <p:cNvSpPr txBox="1"/>
          <p:nvPr/>
        </p:nvSpPr>
        <p:spPr>
          <a:xfrm>
            <a:off x="12595804" y="1850160"/>
            <a:ext cx="51860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Dependency</a:t>
            </a:r>
            <a:r>
              <a:rPr kumimoji="1"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kumimoji="1"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Injection</a:t>
            </a:r>
            <a:endParaRPr kumimoji="1" lang="ja-JP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75D2995-245C-110C-9F4D-011311361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64" y="2675894"/>
            <a:ext cx="5702765" cy="15532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6A1EDFA0-22DD-EF42-1A53-1D22619998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246" y="2675894"/>
            <a:ext cx="5725439" cy="29364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FFF0A82F-0BD5-A5AB-3D4C-C7556A75B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26102" y="2675893"/>
            <a:ext cx="5725439" cy="29364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32692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C50717-273D-8262-B023-96DF6D1B0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初期化処理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5E7D2A6-3D33-3CC1-566E-BFCC7155DB72}"/>
              </a:ext>
            </a:extLst>
          </p:cNvPr>
          <p:cNvSpPr txBox="1"/>
          <p:nvPr/>
        </p:nvSpPr>
        <p:spPr>
          <a:xfrm>
            <a:off x="2148672" y="1850160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Open Sans Light" panose="020B0306030504020204" pitchFamily="34" charset="0"/>
              </a:rPr>
              <a:t>蜜結合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C005E49-ABD1-781E-2046-D92AD744D031}"/>
              </a:ext>
            </a:extLst>
          </p:cNvPr>
          <p:cNvSpPr txBox="1"/>
          <p:nvPr/>
        </p:nvSpPr>
        <p:spPr>
          <a:xfrm>
            <a:off x="7239130" y="1850160"/>
            <a:ext cx="37096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Service Locator</a:t>
            </a:r>
            <a:endParaRPr kumimoji="1" lang="ja-JP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BA004B6-BD65-413D-2B89-B6D3CBCA65D6}"/>
              </a:ext>
            </a:extLst>
          </p:cNvPr>
          <p:cNvSpPr txBox="1"/>
          <p:nvPr/>
        </p:nvSpPr>
        <p:spPr>
          <a:xfrm>
            <a:off x="12595804" y="1850160"/>
            <a:ext cx="51860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Dependency</a:t>
            </a:r>
            <a:r>
              <a:rPr kumimoji="1"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kumimoji="1"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Injection</a:t>
            </a:r>
            <a:endParaRPr kumimoji="1" lang="ja-JP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75D2995-245C-110C-9F4D-011311361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64" y="2675894"/>
            <a:ext cx="5702765" cy="15532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6A1EDFA0-22DD-EF42-1A53-1D22619998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246" y="2675894"/>
            <a:ext cx="5725439" cy="29364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FFF0A82F-0BD5-A5AB-3D4C-C7556A75B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26102" y="2675893"/>
            <a:ext cx="5725439" cy="29364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8C411E5-4D32-158E-BF5D-E88C0E675880}"/>
              </a:ext>
            </a:extLst>
          </p:cNvPr>
          <p:cNvSpPr/>
          <p:nvPr/>
        </p:nvSpPr>
        <p:spPr>
          <a:xfrm>
            <a:off x="5971032" y="1544322"/>
            <a:ext cx="12234672" cy="486562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7CD23DA-A5EB-2233-AD17-9B185FB28ACA}"/>
              </a:ext>
            </a:extLst>
          </p:cNvPr>
          <p:cNvSpPr txBox="1"/>
          <p:nvPr/>
        </p:nvSpPr>
        <p:spPr>
          <a:xfrm>
            <a:off x="11056925" y="6454819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>
                <a:solidFill>
                  <a:srgbClr val="C00000"/>
                </a:solidFill>
                <a:latin typeface="+mn-ea"/>
                <a:cs typeface="Open Sans Light" panose="020B0306030504020204" pitchFamily="34" charset="0"/>
              </a:rPr>
              <a:t>完全一致</a:t>
            </a:r>
          </a:p>
        </p:txBody>
      </p:sp>
    </p:spTree>
    <p:extLst>
      <p:ext uri="{BB962C8B-B14F-4D97-AF65-F5344CB8AC3E}">
        <p14:creationId xmlns:p14="http://schemas.microsoft.com/office/powerpoint/2010/main" val="185195618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CA6FD0F1-CFD8-4690-B45D-E34A5944A2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あれ？</a:t>
            </a:r>
            <a:r>
              <a:rPr kumimoji="1" lang="en-US" altLang="ja-JP" dirty="0"/>
              <a:t>Service</a:t>
            </a:r>
            <a:r>
              <a:rPr kumimoji="1" lang="ja-JP" altLang="en-US" dirty="0"/>
              <a:t> </a:t>
            </a:r>
            <a:r>
              <a:rPr kumimoji="1" lang="en-US" altLang="ja-JP" dirty="0"/>
              <a:t>Locator</a:t>
            </a:r>
            <a:r>
              <a:rPr kumimoji="1" lang="ja-JP" altLang="en-US" dirty="0"/>
              <a:t>って、いいところどりじゃ？</a:t>
            </a:r>
          </a:p>
        </p:txBody>
      </p:sp>
    </p:spTree>
    <p:extLst>
      <p:ext uri="{BB962C8B-B14F-4D97-AF65-F5344CB8AC3E}">
        <p14:creationId xmlns:p14="http://schemas.microsoft.com/office/powerpoint/2010/main" val="211351546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E1700359-488D-DEC4-6FDF-D23F1B107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711" y="1280402"/>
            <a:ext cx="16441949" cy="772619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kumimoji="1" lang="en-US" altLang="ja-JP" sz="3600" dirty="0"/>
              <a:t>1990</a:t>
            </a:r>
            <a:r>
              <a:rPr kumimoji="1" lang="ja-JP" altLang="en-US" sz="3600" dirty="0"/>
              <a:t>年代中盤</a:t>
            </a:r>
            <a:br>
              <a:rPr kumimoji="1" lang="en-US" altLang="ja-JP" sz="3600" dirty="0"/>
            </a:br>
            <a:r>
              <a:rPr kumimoji="1" lang="en-US" altLang="ja-JP" sz="3600" dirty="0"/>
              <a:t>Inversion of Control</a:t>
            </a:r>
            <a:r>
              <a:rPr kumimoji="1" lang="ja-JP" altLang="en-US" sz="3600" dirty="0"/>
              <a:t>（</a:t>
            </a:r>
            <a:r>
              <a:rPr kumimoji="1" lang="en-US" altLang="ja-JP" sz="3600" dirty="0"/>
              <a:t>IoC</a:t>
            </a:r>
            <a:r>
              <a:rPr kumimoji="1" lang="ja-JP" altLang="en-US" sz="3600" dirty="0"/>
              <a:t>）の概念が登場</a:t>
            </a:r>
            <a:br>
              <a:rPr kumimoji="1" lang="en-US" altLang="ja-JP" sz="3600" dirty="0"/>
            </a:br>
            <a:r>
              <a:rPr kumimoji="1" lang="ja-JP" altLang="en-US" sz="3600" dirty="0"/>
              <a:t>ライブラリからフレームワークへの進化の過程で登場</a:t>
            </a:r>
            <a:br>
              <a:rPr kumimoji="1" lang="en-US" altLang="ja-JP" sz="3600" dirty="0"/>
            </a:br>
            <a:r>
              <a:rPr kumimoji="1" lang="ja-JP" altLang="en-US" sz="3600" dirty="0"/>
              <a:t>初期の依存管理 </a:t>
            </a:r>
            <a:r>
              <a:rPr kumimoji="1" lang="en-US" altLang="ja-JP" sz="3600" dirty="0"/>
              <a:t>: </a:t>
            </a:r>
            <a:r>
              <a:rPr kumimoji="1" lang="ja-JP" altLang="en-US" sz="3600" b="1" dirty="0">
                <a:solidFill>
                  <a:schemeClr val="bg1"/>
                </a:solidFill>
                <a:highlight>
                  <a:srgbClr val="C00000"/>
                </a:highlight>
              </a:rPr>
              <a:t>サービスロケーターパターン</a:t>
            </a:r>
            <a:r>
              <a:rPr kumimoji="1" lang="ja-JP" altLang="en-US" sz="3600" dirty="0"/>
              <a:t>の利用</a:t>
            </a:r>
            <a:endParaRPr kumimoji="1" lang="en-US" altLang="ja-JP" sz="3600" dirty="0"/>
          </a:p>
          <a:p>
            <a:pPr>
              <a:buFont typeface="Arial" panose="020B0604020202020204" pitchFamily="34" charset="0"/>
              <a:buChar char="•"/>
            </a:pPr>
            <a:r>
              <a:rPr kumimoji="1" lang="en-US" altLang="ja-JP" sz="3600" dirty="0">
                <a:ea typeface="M+ 1c light" panose="020B0403020204020204"/>
              </a:rPr>
              <a:t>1998</a:t>
            </a:r>
            <a:r>
              <a:rPr kumimoji="1" lang="ja-JP" altLang="en-US" sz="3600" dirty="0">
                <a:ea typeface="M+ 1c light" panose="020B0403020204020204"/>
              </a:rPr>
              <a:t>年</a:t>
            </a:r>
            <a:br>
              <a:rPr kumimoji="1" lang="en-US" altLang="ja-JP" sz="3600" dirty="0">
                <a:ea typeface="M+ 1c light" panose="020B0403020204020204"/>
              </a:rPr>
            </a:br>
            <a:r>
              <a:rPr kumimoji="1" lang="en-US" altLang="ja-JP" sz="3600" dirty="0">
                <a:ea typeface="M+ 1c light" panose="020B0403020204020204"/>
              </a:rPr>
              <a:t>Ralph Johnson</a:t>
            </a:r>
            <a:r>
              <a:rPr kumimoji="1" lang="ja-JP" altLang="en-US" sz="3600" dirty="0">
                <a:ea typeface="M+ 1c light" panose="020B0403020204020204"/>
              </a:rPr>
              <a:t>と</a:t>
            </a:r>
            <a:r>
              <a:rPr kumimoji="1" lang="en-US" altLang="ja-JP" sz="3600" dirty="0">
                <a:ea typeface="M+ 1c light" panose="020B0403020204020204"/>
              </a:rPr>
              <a:t>Brian Foote</a:t>
            </a:r>
            <a:r>
              <a:rPr kumimoji="1" lang="ja-JP" altLang="en-US" sz="3600" dirty="0">
                <a:ea typeface="M+ 1c light" panose="020B0403020204020204"/>
              </a:rPr>
              <a:t>が「</a:t>
            </a:r>
            <a:r>
              <a:rPr kumimoji="1" lang="en-US" altLang="ja-JP" sz="3600" dirty="0">
                <a:ea typeface="M+ 1c light" panose="020B0403020204020204"/>
              </a:rPr>
              <a:t>Designing Reusable Classes</a:t>
            </a:r>
            <a:r>
              <a:rPr kumimoji="1" lang="ja-JP" altLang="en-US" sz="3600" dirty="0">
                <a:ea typeface="M+ 1c light" panose="020B0403020204020204"/>
              </a:rPr>
              <a:t>」という論文で</a:t>
            </a:r>
            <a:r>
              <a:rPr kumimoji="1" lang="en-US" altLang="ja-JP" sz="3600" b="1" dirty="0">
                <a:solidFill>
                  <a:schemeClr val="bg1"/>
                </a:solidFill>
                <a:highlight>
                  <a:srgbClr val="C00000"/>
                </a:highlight>
                <a:ea typeface="M+ 1c light" panose="020B0403020204020204"/>
              </a:rPr>
              <a:t>DI</a:t>
            </a:r>
            <a:r>
              <a:rPr kumimoji="1" lang="ja-JP" altLang="en-US" sz="3600" b="1" dirty="0">
                <a:solidFill>
                  <a:schemeClr val="bg1"/>
                </a:solidFill>
                <a:highlight>
                  <a:srgbClr val="C00000"/>
                </a:highlight>
                <a:ea typeface="M+ 1c light" panose="020B0403020204020204"/>
              </a:rPr>
              <a:t>を最初に提唱</a:t>
            </a:r>
            <a:endParaRPr kumimoji="1" lang="en-US" altLang="ja-JP" sz="3600" b="1" dirty="0">
              <a:solidFill>
                <a:schemeClr val="bg1"/>
              </a:solidFill>
              <a:highlight>
                <a:srgbClr val="C00000"/>
              </a:highlight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kumimoji="1" lang="en-US" altLang="ja-JP" sz="3600" dirty="0"/>
              <a:t>2000</a:t>
            </a:r>
            <a:r>
              <a:rPr kumimoji="1" lang="ja-JP" altLang="en-US" sz="3600" dirty="0"/>
              <a:t>年代初頭</a:t>
            </a:r>
            <a:br>
              <a:rPr kumimoji="1" lang="en-US" altLang="ja-JP" sz="3600" dirty="0"/>
            </a:br>
            <a:r>
              <a:rPr kumimoji="1" lang="en-US" altLang="ja-JP" sz="3600" dirty="0">
                <a:ea typeface="M+ 1c light" panose="020B0403020204020204"/>
              </a:rPr>
              <a:t>IoC</a:t>
            </a:r>
            <a:r>
              <a:rPr kumimoji="1" lang="ja-JP" altLang="en-US" sz="3600" dirty="0">
                <a:ea typeface="M+ 1c light" panose="020B0403020204020204"/>
              </a:rPr>
              <a:t>の実現手段として</a:t>
            </a:r>
            <a:r>
              <a:rPr kumimoji="1" lang="en-US" altLang="ja-JP" sz="3600" dirty="0">
                <a:ea typeface="M+ 1c light" panose="020B0403020204020204"/>
              </a:rPr>
              <a:t>DI</a:t>
            </a:r>
            <a:r>
              <a:rPr kumimoji="1" lang="ja-JP" altLang="en-US" sz="3600" dirty="0">
                <a:ea typeface="M+ 1c light" panose="020B0403020204020204"/>
              </a:rPr>
              <a:t>が注目され始める。</a:t>
            </a:r>
            <a:endParaRPr kumimoji="1" lang="en-US" altLang="ja-JP" sz="3600" dirty="0"/>
          </a:p>
          <a:p>
            <a:pPr>
              <a:buFont typeface="Arial" panose="020B0604020202020204" pitchFamily="34" charset="0"/>
              <a:buChar char="•"/>
            </a:pPr>
            <a:r>
              <a:rPr kumimoji="1" lang="en-US" altLang="ja-JP" sz="3600" dirty="0"/>
              <a:t>2004</a:t>
            </a:r>
            <a:r>
              <a:rPr kumimoji="1" lang="ja-JP" altLang="en-US" sz="3600" dirty="0"/>
              <a:t>年</a:t>
            </a:r>
            <a:br>
              <a:rPr kumimoji="1" lang="en-US" altLang="ja-JP" sz="3600" dirty="0"/>
            </a:br>
            <a:r>
              <a:rPr kumimoji="1" lang="ja-JP" altLang="en-US" sz="3600" dirty="0"/>
              <a:t>マーティン・ファウラーが「</a:t>
            </a:r>
            <a:r>
              <a:rPr kumimoji="1" lang="en-US" altLang="ja-JP" sz="3600" dirty="0"/>
              <a:t>Inversion of Control Containers and the Dependency Injection pattern</a:t>
            </a:r>
            <a:r>
              <a:rPr kumimoji="1" lang="ja-JP" altLang="en-US" sz="3600" dirty="0"/>
              <a:t>」を発表</a:t>
            </a:r>
            <a:br>
              <a:rPr kumimoji="1" lang="en-US" altLang="ja-JP" sz="3600" dirty="0"/>
            </a:br>
            <a:r>
              <a:rPr kumimoji="1" lang="ja-JP" altLang="en-US" sz="3600" dirty="0"/>
              <a:t>急速に</a:t>
            </a:r>
            <a:r>
              <a:rPr kumimoji="1" lang="en-US" altLang="ja-JP" sz="3600" dirty="0"/>
              <a:t>DI</a:t>
            </a:r>
            <a:r>
              <a:rPr kumimoji="1" lang="ja-JP" altLang="en-US" sz="3600" dirty="0"/>
              <a:t>の概念が普及する。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CC5403F2-35CB-8ECA-DBE0-7258704B5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歴史</a:t>
            </a:r>
          </a:p>
        </p:txBody>
      </p:sp>
    </p:spTree>
    <p:extLst>
      <p:ext uri="{BB962C8B-B14F-4D97-AF65-F5344CB8AC3E}">
        <p14:creationId xmlns:p14="http://schemas.microsoft.com/office/powerpoint/2010/main" val="374456356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CA6FD0F1-CFD8-4690-B45D-E34A5944A2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なにが違うのか？</a:t>
            </a:r>
          </a:p>
        </p:txBody>
      </p:sp>
    </p:spTree>
    <p:extLst>
      <p:ext uri="{BB962C8B-B14F-4D97-AF65-F5344CB8AC3E}">
        <p14:creationId xmlns:p14="http://schemas.microsoft.com/office/powerpoint/2010/main" val="1443471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BF01A46B-DE95-9D99-7C16-0A8C0DE71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【</a:t>
            </a:r>
            <a:r>
              <a:rPr lang="ja-JP" altLang="en-US" dirty="0"/>
              <a:t>定義</a:t>
            </a:r>
            <a:r>
              <a:rPr lang="en-US" altLang="ja-JP" dirty="0"/>
              <a:t>】</a:t>
            </a:r>
          </a:p>
          <a:p>
            <a:pPr marL="1317625" lvl="1" indent="-571500">
              <a:buFont typeface="Arial" panose="020B0604020202020204" pitchFamily="34" charset="0"/>
              <a:buChar char="•"/>
            </a:pPr>
            <a:r>
              <a:rPr lang="ja-JP" altLang="en-US" dirty="0"/>
              <a:t>オブジェクトの依存関係を外部から注入する設計パターン。</a:t>
            </a:r>
            <a:endParaRPr lang="en-US" altLang="ja-JP" dirty="0"/>
          </a:p>
          <a:p>
            <a:pPr marL="1317625" lvl="1" indent="-571500">
              <a:buFont typeface="Arial" panose="020B0604020202020204" pitchFamily="34" charset="0"/>
              <a:buChar char="•"/>
            </a:pPr>
            <a:r>
              <a:rPr lang="ja-JP" altLang="en-US" dirty="0"/>
              <a:t>自ら依存オブジェクトを生成せず、外部から提供される。</a:t>
            </a:r>
          </a:p>
          <a:p>
            <a:endParaRPr lang="ja-JP" altLang="en-US" dirty="0"/>
          </a:p>
          <a:p>
            <a:pPr marL="0" indent="0">
              <a:buNone/>
            </a:pPr>
            <a:r>
              <a:rPr lang="en-US" altLang="ja-JP" dirty="0"/>
              <a:t>【</a:t>
            </a:r>
            <a:r>
              <a:rPr lang="ja-JP" altLang="en-US" dirty="0"/>
              <a:t>メリット</a:t>
            </a:r>
            <a:r>
              <a:rPr lang="en-US" altLang="ja-JP" dirty="0"/>
              <a:t>】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ja-JP" altLang="en-US" dirty="0"/>
              <a:t>疎結合</a:t>
            </a:r>
            <a:r>
              <a:rPr lang="en-US" altLang="ja-JP" dirty="0"/>
              <a:t>		: </a:t>
            </a:r>
            <a:r>
              <a:rPr lang="ja-JP" altLang="en-US" dirty="0"/>
              <a:t>コンポーネント間の依存度を低減</a:t>
            </a:r>
            <a:endParaRPr lang="en-US" altLang="ja-JP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ja-JP" altLang="en-US" dirty="0"/>
              <a:t>モジュール性</a:t>
            </a:r>
            <a:r>
              <a:rPr lang="en-US" altLang="ja-JP" dirty="0"/>
              <a:t>	: </a:t>
            </a:r>
            <a:r>
              <a:rPr lang="ja-JP" altLang="en-US" dirty="0"/>
              <a:t>コードの再利用が容易</a:t>
            </a:r>
            <a:endParaRPr lang="en-US" altLang="ja-JP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ja-JP" altLang="en-US" dirty="0"/>
              <a:t>テスト容易性</a:t>
            </a:r>
            <a:r>
              <a:rPr lang="en-US" altLang="ja-JP" dirty="0"/>
              <a:t>	: </a:t>
            </a:r>
            <a:r>
              <a:rPr lang="ja-JP" altLang="en-US" dirty="0"/>
              <a:t>モックオブジェクトの注入が簡単</a:t>
            </a:r>
            <a:endParaRPr lang="en-US" altLang="ja-JP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ja-JP" altLang="en-US" dirty="0"/>
              <a:t>保守性</a:t>
            </a:r>
            <a:r>
              <a:rPr lang="en-US" altLang="ja-JP" dirty="0"/>
              <a:t>		: </a:t>
            </a:r>
            <a:r>
              <a:rPr lang="ja-JP" altLang="en-US" dirty="0"/>
              <a:t>コードの変更が容易で影響範囲が予測可能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51110A5C-D302-7297-BF92-1B116C184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Dependency</a:t>
            </a:r>
            <a:r>
              <a:rPr kumimoji="1" lang="ja-JP" altLang="en-US" dirty="0"/>
              <a:t> </a:t>
            </a:r>
            <a:r>
              <a:rPr kumimoji="1" lang="en-US" altLang="ja-JP" dirty="0"/>
              <a:t>Injection</a:t>
            </a:r>
            <a:r>
              <a:rPr kumimoji="1" lang="ja-JP" altLang="en-US" dirty="0"/>
              <a:t>（</a:t>
            </a:r>
            <a:r>
              <a:rPr kumimoji="1" lang="en-US" altLang="ja-JP" dirty="0"/>
              <a:t>DI</a:t>
            </a:r>
            <a:r>
              <a:rPr kumimoji="1" lang="ja-JP" altLang="en-US" dirty="0"/>
              <a:t>）とは？</a:t>
            </a:r>
          </a:p>
        </p:txBody>
      </p:sp>
    </p:spTree>
    <p:extLst>
      <p:ext uri="{BB962C8B-B14F-4D97-AF65-F5344CB8AC3E}">
        <p14:creationId xmlns:p14="http://schemas.microsoft.com/office/powerpoint/2010/main" val="50477749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図 19">
            <a:extLst>
              <a:ext uri="{FF2B5EF4-FFF2-40B4-BE49-F238E27FC236}">
                <a16:creationId xmlns:a16="http://schemas.microsoft.com/office/drawing/2014/main" id="{692EF069-4316-E4FF-3E25-AA18AAAC3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76" y="2309060"/>
            <a:ext cx="8838813" cy="5509436"/>
          </a:xfrm>
          <a:prstGeom prst="rect">
            <a:avLst/>
          </a:prstGeom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FBF1D97C-85E8-E978-22F1-510B79259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なにが違うのか？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0FD30171-9DC7-39FA-8650-BADCCFDB80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2389" y="2309060"/>
            <a:ext cx="8514450" cy="5459372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9AF6A4D-F69F-26A3-FF7F-97CDB4757CA4}"/>
              </a:ext>
            </a:extLst>
          </p:cNvPr>
          <p:cNvSpPr txBox="1"/>
          <p:nvPr/>
        </p:nvSpPr>
        <p:spPr>
          <a:xfrm>
            <a:off x="2926748" y="1510808"/>
            <a:ext cx="37096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Service Locator</a:t>
            </a:r>
            <a:endParaRPr kumimoji="1" lang="ja-JP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B612FED-1B87-38B5-AC4D-18835EAD2F94}"/>
              </a:ext>
            </a:extLst>
          </p:cNvPr>
          <p:cNvSpPr txBox="1"/>
          <p:nvPr/>
        </p:nvSpPr>
        <p:spPr>
          <a:xfrm>
            <a:off x="10966596" y="1510808"/>
            <a:ext cx="51860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Dependency</a:t>
            </a:r>
            <a:r>
              <a:rPr kumimoji="1"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kumimoji="1"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Injection</a:t>
            </a:r>
            <a:endParaRPr kumimoji="1" lang="ja-JP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F9405B5D-35FF-E26E-C23E-3E356CC1905E}"/>
              </a:ext>
            </a:extLst>
          </p:cNvPr>
          <p:cNvSpPr/>
          <p:nvPr/>
        </p:nvSpPr>
        <p:spPr>
          <a:xfrm rot="18036377">
            <a:off x="5395715" y="5890227"/>
            <a:ext cx="1343807" cy="283464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18" name="吹き出し: 線 17">
            <a:extLst>
              <a:ext uri="{FF2B5EF4-FFF2-40B4-BE49-F238E27FC236}">
                <a16:creationId xmlns:a16="http://schemas.microsoft.com/office/drawing/2014/main" id="{0F88DB69-2A78-0239-F9F4-6004BE963F6A}"/>
              </a:ext>
            </a:extLst>
          </p:cNvPr>
          <p:cNvSpPr/>
          <p:nvPr/>
        </p:nvSpPr>
        <p:spPr>
          <a:xfrm>
            <a:off x="6121950" y="7146036"/>
            <a:ext cx="3129739" cy="1088136"/>
          </a:xfrm>
          <a:prstGeom prst="borderCallout1">
            <a:avLst>
              <a:gd name="adj1" fmla="val -8981"/>
              <a:gd name="adj2" fmla="val 8826"/>
              <a:gd name="adj3" fmla="val -52206"/>
              <a:gd name="adj4" fmla="val -5507"/>
            </a:avLst>
          </a:prstGeom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依存関係が増える</a:t>
            </a:r>
          </a:p>
        </p:txBody>
      </p:sp>
    </p:spTree>
    <p:extLst>
      <p:ext uri="{BB962C8B-B14F-4D97-AF65-F5344CB8AC3E}">
        <p14:creationId xmlns:p14="http://schemas.microsoft.com/office/powerpoint/2010/main" val="350054850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44F07953-6C30-BFD9-8F30-1B5CB2140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893" y="5896446"/>
            <a:ext cx="16441949" cy="3369792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3600" dirty="0"/>
              <a:t>Service</a:t>
            </a:r>
            <a:r>
              <a:rPr lang="ja-JP" altLang="en-US" sz="3600" dirty="0"/>
              <a:t> </a:t>
            </a:r>
            <a:r>
              <a:rPr lang="en-US" altLang="ja-JP" sz="3600" dirty="0"/>
              <a:t>Locator</a:t>
            </a:r>
            <a:r>
              <a:rPr lang="ja-JP" altLang="en-US" sz="3600" dirty="0"/>
              <a:t>が依存するコンポーネントとアプリのコンポーネントが競合する可能性がある。</a:t>
            </a:r>
            <a:endParaRPr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「未来永劫、バージョン競合が発生しない保証」はしようがない。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B792089-A331-61B1-2F59-A38F82CA4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依存関係の競合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6D173F2-5E0A-3F50-28F3-C33947CA6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6537" y="1471212"/>
            <a:ext cx="7208660" cy="41932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820854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1091B869-C049-DB63-429A-E1B2E6379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Service</a:t>
            </a:r>
            <a:r>
              <a:rPr kumimoji="1" lang="ja-JP" altLang="en-US" dirty="0"/>
              <a:t> </a:t>
            </a:r>
            <a:r>
              <a:rPr kumimoji="1" lang="en-US" altLang="ja-JP" dirty="0"/>
              <a:t>Locator</a:t>
            </a:r>
            <a:r>
              <a:rPr kumimoji="1" lang="ja-JP" altLang="en-US" dirty="0"/>
              <a:t>は基本的に</a:t>
            </a:r>
            <a:r>
              <a:rPr kumimoji="1" lang="en-US" altLang="ja-JP" dirty="0"/>
              <a:t>Static</a:t>
            </a:r>
            <a:r>
              <a:rPr kumimoji="1" lang="ja-JP" altLang="en-US" dirty="0"/>
              <a:t>なレジストリになる。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そのためテスト時にスタブを差し替えたい場合、ケース</a:t>
            </a:r>
            <a:r>
              <a:rPr kumimoji="1" lang="en-US" altLang="ja-JP" dirty="0"/>
              <a:t>A</a:t>
            </a:r>
            <a:r>
              <a:rPr kumimoji="1" lang="ja-JP" altLang="en-US" dirty="0"/>
              <a:t>で差し替えた結果、並行で実行していたケース</a:t>
            </a:r>
            <a:r>
              <a:rPr kumimoji="1" lang="en-US" altLang="ja-JP" dirty="0"/>
              <a:t>B</a:t>
            </a:r>
            <a:r>
              <a:rPr kumimoji="1" lang="ja-JP" altLang="en-US" dirty="0"/>
              <a:t>に影響を与え、エラーとなることがある。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レジストリに「</a:t>
            </a:r>
            <a:r>
              <a:rPr kumimoji="1" lang="en-US" altLang="ja-JP" dirty="0"/>
              <a:t>Thread local storage Pattern</a:t>
            </a:r>
            <a:r>
              <a:rPr kumimoji="1" lang="ja-JP" altLang="en-US" dirty="0"/>
              <a:t>」を適用して回避することも考えられるが、それは設計をより複雑化する。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5FEEE138-99EF-394F-E803-7CD75251C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テストの並行性問題</a:t>
            </a:r>
          </a:p>
        </p:txBody>
      </p:sp>
    </p:spTree>
    <p:extLst>
      <p:ext uri="{BB962C8B-B14F-4D97-AF65-F5344CB8AC3E}">
        <p14:creationId xmlns:p14="http://schemas.microsoft.com/office/powerpoint/2010/main" val="135845651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E27B127D-0DBE-4326-9869-0C668AF9C6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そもそも・・・</a:t>
            </a:r>
          </a:p>
        </p:txBody>
      </p:sp>
    </p:spTree>
    <p:extLst>
      <p:ext uri="{BB962C8B-B14F-4D97-AF65-F5344CB8AC3E}">
        <p14:creationId xmlns:p14="http://schemas.microsoft.com/office/powerpoint/2010/main" val="343145359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3255F3-FA46-8A5F-ABAC-444ED8503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DI</a:t>
            </a:r>
            <a:r>
              <a:rPr kumimoji="1" lang="ja-JP" altLang="en-US" dirty="0"/>
              <a:t>は難しいか？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D4B056B-3228-F92E-7DC9-C7A7A6A33DC0}"/>
              </a:ext>
            </a:extLst>
          </p:cNvPr>
          <p:cNvSpPr txBox="1"/>
          <p:nvPr/>
        </p:nvSpPr>
        <p:spPr>
          <a:xfrm>
            <a:off x="7508470" y="1399032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Open Sans Light" panose="020B0306030504020204" pitchFamily="34" charset="0"/>
              </a:rPr>
              <a:t>むずかしい</a:t>
            </a: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AB10D4C2-B5C1-EC67-9A60-527E3DC7CC34}"/>
              </a:ext>
            </a:extLst>
          </p:cNvPr>
          <p:cNvGrpSpPr/>
          <p:nvPr/>
        </p:nvGrpSpPr>
        <p:grpSpPr>
          <a:xfrm>
            <a:off x="8792215" y="2614171"/>
            <a:ext cx="2373726" cy="530352"/>
            <a:chOff x="8810500" y="2678179"/>
            <a:chExt cx="2373726" cy="530352"/>
          </a:xfrm>
        </p:grpSpPr>
        <p:sp>
          <p:nvSpPr>
            <p:cNvPr id="6" name="フローチャート: 組合せ 5">
              <a:extLst>
                <a:ext uri="{FF2B5EF4-FFF2-40B4-BE49-F238E27FC236}">
                  <a16:creationId xmlns:a16="http://schemas.microsoft.com/office/drawing/2014/main" id="{837FD50B-596C-4FC8-FB6B-C097874C1E1C}"/>
                </a:ext>
              </a:extLst>
            </p:cNvPr>
            <p:cNvSpPr/>
            <p:nvPr/>
          </p:nvSpPr>
          <p:spPr>
            <a:xfrm>
              <a:off x="8810500" y="2678179"/>
              <a:ext cx="658368" cy="530352"/>
            </a:xfrm>
            <a:prstGeom prst="flowChartMerg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endParaRP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D1AC4EA2-FD7C-78E1-9BBB-A78D8E3752C9}"/>
                </a:ext>
              </a:extLst>
            </p:cNvPr>
            <p:cNvSpPr txBox="1"/>
            <p:nvPr/>
          </p:nvSpPr>
          <p:spPr>
            <a:xfrm>
              <a:off x="9563269" y="2681744"/>
              <a:ext cx="1620957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Open Sans Light" panose="020B0306030504020204" pitchFamily="34" charset="0"/>
                </a:rPr>
                <a:t>なぜか？</a:t>
              </a:r>
            </a:p>
          </p:txBody>
        </p:sp>
      </p:grp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8146B68-7BB6-7670-08B4-7FB525E035FA}"/>
              </a:ext>
            </a:extLst>
          </p:cNvPr>
          <p:cNvSpPr txBox="1"/>
          <p:nvPr/>
        </p:nvSpPr>
        <p:spPr>
          <a:xfrm>
            <a:off x="6585141" y="3722161"/>
            <a:ext cx="5109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Open Sans Light" panose="020B0306030504020204" pitchFamily="34" charset="0"/>
              </a:rPr>
              <a:t>パラダイムシフト</a:t>
            </a: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01027993-8380-5776-916B-C70A3F12C1E1}"/>
              </a:ext>
            </a:extLst>
          </p:cNvPr>
          <p:cNvGrpSpPr/>
          <p:nvPr/>
        </p:nvGrpSpPr>
        <p:grpSpPr>
          <a:xfrm>
            <a:off x="8792215" y="5188427"/>
            <a:ext cx="2732798" cy="530352"/>
            <a:chOff x="8810500" y="2678179"/>
            <a:chExt cx="2732798" cy="530352"/>
          </a:xfrm>
        </p:grpSpPr>
        <p:sp>
          <p:nvSpPr>
            <p:cNvPr id="11" name="フローチャート: 組合せ 10">
              <a:extLst>
                <a:ext uri="{FF2B5EF4-FFF2-40B4-BE49-F238E27FC236}">
                  <a16:creationId xmlns:a16="http://schemas.microsoft.com/office/drawing/2014/main" id="{1BA90DC0-DB82-9AE3-72D4-844CEF537A95}"/>
                </a:ext>
              </a:extLst>
            </p:cNvPr>
            <p:cNvSpPr/>
            <p:nvPr/>
          </p:nvSpPr>
          <p:spPr>
            <a:xfrm>
              <a:off x="8810500" y="2678179"/>
              <a:ext cx="658368" cy="530352"/>
            </a:xfrm>
            <a:prstGeom prst="flowChartMerg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endParaRP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14B52925-9971-AD94-8FB7-4BD796354504}"/>
                </a:ext>
              </a:extLst>
            </p:cNvPr>
            <p:cNvSpPr txBox="1"/>
            <p:nvPr/>
          </p:nvSpPr>
          <p:spPr>
            <a:xfrm>
              <a:off x="9563269" y="2681744"/>
              <a:ext cx="1980029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Open Sans Light" panose="020B0306030504020204" pitchFamily="34" charset="0"/>
                </a:rPr>
                <a:t>でも・・・</a:t>
              </a:r>
            </a:p>
          </p:txBody>
        </p:sp>
      </p:grp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8801634-C260-CBA4-1A2F-6D88B4C5EED4}"/>
              </a:ext>
            </a:extLst>
          </p:cNvPr>
          <p:cNvSpPr txBox="1"/>
          <p:nvPr/>
        </p:nvSpPr>
        <p:spPr>
          <a:xfrm>
            <a:off x="7797960" y="6354046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Open Sans Light" panose="020B0306030504020204" pitchFamily="34" charset="0"/>
              </a:rPr>
              <a:t>なれます</a:t>
            </a:r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1723A545-82B5-755A-4BA9-2FA305DD7350}"/>
              </a:ext>
            </a:extLst>
          </p:cNvPr>
          <p:cNvGrpSpPr/>
          <p:nvPr/>
        </p:nvGrpSpPr>
        <p:grpSpPr>
          <a:xfrm>
            <a:off x="8792215" y="7645115"/>
            <a:ext cx="2373726" cy="530352"/>
            <a:chOff x="8810500" y="2678179"/>
            <a:chExt cx="2373726" cy="530352"/>
          </a:xfrm>
        </p:grpSpPr>
        <p:sp>
          <p:nvSpPr>
            <p:cNvPr id="15" name="フローチャート: 組合せ 14">
              <a:extLst>
                <a:ext uri="{FF2B5EF4-FFF2-40B4-BE49-F238E27FC236}">
                  <a16:creationId xmlns:a16="http://schemas.microsoft.com/office/drawing/2014/main" id="{CDD95F9B-9275-16E6-A414-ED33C5DC8F55}"/>
                </a:ext>
              </a:extLst>
            </p:cNvPr>
            <p:cNvSpPr/>
            <p:nvPr/>
          </p:nvSpPr>
          <p:spPr>
            <a:xfrm>
              <a:off x="8810500" y="2678179"/>
              <a:ext cx="658368" cy="530352"/>
            </a:xfrm>
            <a:prstGeom prst="flowChartMerg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endParaRP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132F06DE-8F92-2611-C237-81EBF9F00DBA}"/>
                </a:ext>
              </a:extLst>
            </p:cNvPr>
            <p:cNvSpPr txBox="1"/>
            <p:nvPr/>
          </p:nvSpPr>
          <p:spPr>
            <a:xfrm>
              <a:off x="9563269" y="2681744"/>
              <a:ext cx="1620957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Open Sans Light" panose="020B0306030504020204" pitchFamily="34" charset="0"/>
                </a:rPr>
                <a:t>なぜなら</a:t>
              </a:r>
            </a:p>
          </p:txBody>
        </p:sp>
      </p:grp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7C02905-3491-CCB9-B4EA-37A80E9F17A2}"/>
              </a:ext>
            </a:extLst>
          </p:cNvPr>
          <p:cNvSpPr txBox="1"/>
          <p:nvPr/>
        </p:nvSpPr>
        <p:spPr>
          <a:xfrm>
            <a:off x="4430707" y="8635537"/>
            <a:ext cx="94179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4800" b="1" dirty="0">
                <a:solidFill>
                  <a:schemeClr val="bg1"/>
                </a:solidFill>
                <a:highlight>
                  <a:srgbClr val="000080"/>
                </a:highlight>
                <a:latin typeface="+mn-ea"/>
                <a:cs typeface="Open Sans Light" panose="020B0306030504020204" pitchFamily="34" charset="0"/>
              </a:rPr>
              <a:t>パラダイムシフトでしかない</a:t>
            </a:r>
            <a:r>
              <a:rPr kumimoji="1" lang="ja-JP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Open Sans Light" panose="020B0306030504020204" pitchFamily="34" charset="0"/>
              </a:rPr>
              <a:t>から</a:t>
            </a:r>
          </a:p>
        </p:txBody>
      </p:sp>
    </p:spTree>
    <p:extLst>
      <p:ext uri="{BB962C8B-B14F-4D97-AF65-F5344CB8AC3E}">
        <p14:creationId xmlns:p14="http://schemas.microsoft.com/office/powerpoint/2010/main" val="312473051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497052-CE9B-DCD9-E3FA-5DAE26100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どちらがヘビーか？</a:t>
            </a:r>
          </a:p>
        </p:txBody>
      </p:sp>
      <p:sp>
        <p:nvSpPr>
          <p:cNvPr id="14" name="二等辺三角形 13">
            <a:extLst>
              <a:ext uri="{FF2B5EF4-FFF2-40B4-BE49-F238E27FC236}">
                <a16:creationId xmlns:a16="http://schemas.microsoft.com/office/drawing/2014/main" id="{9DD0A5AA-D87E-5603-4E78-64B520C13D58}"/>
              </a:ext>
            </a:extLst>
          </p:cNvPr>
          <p:cNvSpPr/>
          <p:nvPr/>
        </p:nvSpPr>
        <p:spPr>
          <a:xfrm>
            <a:off x="8554720" y="6062564"/>
            <a:ext cx="1662175" cy="1198418"/>
          </a:xfrm>
          <a:prstGeom prst="triangle">
            <a:avLst/>
          </a:prstGeom>
          <a:solidFill>
            <a:srgbClr val="0099FF"/>
          </a:solidFill>
          <a:ln>
            <a:solidFill>
              <a:srgbClr val="00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7D514491-43A7-0420-90C9-20353DA03198}"/>
              </a:ext>
            </a:extLst>
          </p:cNvPr>
          <p:cNvCxnSpPr>
            <a:cxnSpLocks/>
          </p:cNvCxnSpPr>
          <p:nvPr/>
        </p:nvCxnSpPr>
        <p:spPr>
          <a:xfrm flipV="1">
            <a:off x="3021830" y="4719365"/>
            <a:ext cx="12209320" cy="2506767"/>
          </a:xfrm>
          <a:prstGeom prst="line">
            <a:avLst/>
          </a:prstGeom>
          <a:ln w="76200">
            <a:solidFill>
              <a:srgbClr val="00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BC39F58B-1DDC-73AD-49FE-C68B7424D906}"/>
              </a:ext>
            </a:extLst>
          </p:cNvPr>
          <p:cNvGrpSpPr/>
          <p:nvPr/>
        </p:nvGrpSpPr>
        <p:grpSpPr>
          <a:xfrm>
            <a:off x="1075691" y="6371521"/>
            <a:ext cx="3892279" cy="889461"/>
            <a:chOff x="1254259" y="6795655"/>
            <a:chExt cx="3892279" cy="889461"/>
          </a:xfrm>
          <a:solidFill>
            <a:srgbClr val="0099FF"/>
          </a:solidFill>
        </p:grpSpPr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39B96551-EA50-984E-7DE3-CA1DC2B5D5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00400" y="6795655"/>
              <a:ext cx="0" cy="889461"/>
            </a:xfrm>
            <a:prstGeom prst="line">
              <a:avLst/>
            </a:prstGeom>
            <a:grpFill/>
            <a:ln w="76200">
              <a:solidFill>
                <a:srgbClr val="00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E2915B9D-FD74-58E8-F04E-A2274760C4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54259" y="6795655"/>
              <a:ext cx="3892279" cy="0"/>
            </a:xfrm>
            <a:prstGeom prst="line">
              <a:avLst/>
            </a:prstGeom>
            <a:grpFill/>
            <a:ln w="76200">
              <a:solidFill>
                <a:srgbClr val="00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87504D20-02E0-975D-15FF-78F5D0943351}"/>
              </a:ext>
            </a:extLst>
          </p:cNvPr>
          <p:cNvGrpSpPr/>
          <p:nvPr/>
        </p:nvGrpSpPr>
        <p:grpSpPr>
          <a:xfrm>
            <a:off x="13285011" y="3829904"/>
            <a:ext cx="3892278" cy="889461"/>
            <a:chOff x="1254259" y="6795655"/>
            <a:chExt cx="3892278" cy="889461"/>
          </a:xfrm>
          <a:solidFill>
            <a:srgbClr val="0099FF"/>
          </a:solidFill>
        </p:grpSpPr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0F3AAA61-B323-42F5-C70B-DAAC7032D0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00400" y="6795655"/>
              <a:ext cx="0" cy="889461"/>
            </a:xfrm>
            <a:prstGeom prst="line">
              <a:avLst/>
            </a:prstGeom>
            <a:grpFill/>
            <a:ln w="76200">
              <a:solidFill>
                <a:srgbClr val="00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B99D3C2C-A122-D232-8783-8B17F40E20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54259" y="6795655"/>
              <a:ext cx="3892278" cy="0"/>
            </a:xfrm>
            <a:prstGeom prst="line">
              <a:avLst/>
            </a:prstGeom>
            <a:grpFill/>
            <a:ln w="76200">
              <a:solidFill>
                <a:srgbClr val="00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1B2A06B2-4B16-05BB-C4BA-40F6B9EE85DF}"/>
              </a:ext>
            </a:extLst>
          </p:cNvPr>
          <p:cNvSpPr/>
          <p:nvPr/>
        </p:nvSpPr>
        <p:spPr>
          <a:xfrm>
            <a:off x="13285011" y="2615187"/>
            <a:ext cx="3892278" cy="1099370"/>
          </a:xfrm>
          <a:prstGeom prst="rect">
            <a:avLst/>
          </a:prstGeom>
          <a:solidFill>
            <a:srgbClr val="0099FF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パラダイムの変化</a:t>
            </a:r>
            <a:endParaRPr kumimoji="1" lang="en-US" altLang="ja-JP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516F76C8-6B3E-6E34-EA4C-A33B291AC67E}"/>
              </a:ext>
            </a:extLst>
          </p:cNvPr>
          <p:cNvSpPr/>
          <p:nvPr/>
        </p:nvSpPr>
        <p:spPr>
          <a:xfrm>
            <a:off x="1075689" y="4382690"/>
            <a:ext cx="3892278" cy="1890289"/>
          </a:xfrm>
          <a:prstGeom prst="rect">
            <a:avLst/>
          </a:prstGeom>
          <a:solidFill>
            <a:srgbClr val="0099FF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複雑性の増加</a:t>
            </a:r>
            <a:endParaRPr kumimoji="1" lang="en-US" altLang="ja-JP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823BB4D-9235-3A91-1EA8-D9054FF1232A}"/>
              </a:ext>
            </a:extLst>
          </p:cNvPr>
          <p:cNvSpPr/>
          <p:nvPr/>
        </p:nvSpPr>
        <p:spPr>
          <a:xfrm>
            <a:off x="1075689" y="2404872"/>
            <a:ext cx="3892278" cy="1890290"/>
          </a:xfrm>
          <a:prstGeom prst="rect">
            <a:avLst/>
          </a:prstGeom>
          <a:solidFill>
            <a:srgbClr val="0099FF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依存関係の増加</a:t>
            </a:r>
            <a:endParaRPr kumimoji="1" lang="en-US" altLang="ja-JP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11B8C1E-D2B1-FA1E-A506-75A301D57A0A}"/>
              </a:ext>
            </a:extLst>
          </p:cNvPr>
          <p:cNvSpPr txBox="1"/>
          <p:nvPr/>
        </p:nvSpPr>
        <p:spPr>
          <a:xfrm>
            <a:off x="1166993" y="1625254"/>
            <a:ext cx="37096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Service Locator</a:t>
            </a:r>
            <a:endParaRPr kumimoji="1" lang="ja-JP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B11F4AE-42D9-B133-9120-6F287AE1E5C9}"/>
              </a:ext>
            </a:extLst>
          </p:cNvPr>
          <p:cNvSpPr txBox="1"/>
          <p:nvPr/>
        </p:nvSpPr>
        <p:spPr>
          <a:xfrm>
            <a:off x="12638132" y="1625254"/>
            <a:ext cx="51860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Dependency</a:t>
            </a:r>
            <a:r>
              <a:rPr kumimoji="1"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kumimoji="1"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Injection</a:t>
            </a:r>
            <a:endParaRPr kumimoji="1" lang="ja-JP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50939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字幕 3">
            <a:extLst>
              <a:ext uri="{FF2B5EF4-FFF2-40B4-BE49-F238E27FC236}">
                <a16:creationId xmlns:a16="http://schemas.microsoft.com/office/drawing/2014/main" id="{6035D76C-99C9-2143-7F8C-20198EBA9C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ところで・・・</a:t>
            </a:r>
          </a:p>
        </p:txBody>
      </p:sp>
    </p:spTree>
    <p:extLst>
      <p:ext uri="{BB962C8B-B14F-4D97-AF65-F5344CB8AC3E}">
        <p14:creationId xmlns:p14="http://schemas.microsoft.com/office/powerpoint/2010/main" val="197870092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E1700359-488D-DEC4-6FDF-D23F1B107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711" y="1280401"/>
            <a:ext cx="16441949" cy="853736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kumimoji="1" lang="en-US" altLang="ja-JP" sz="3600" dirty="0"/>
              <a:t>1990</a:t>
            </a:r>
            <a:r>
              <a:rPr kumimoji="1" lang="ja-JP" altLang="en-US" sz="3600" dirty="0"/>
              <a:t>年代中盤</a:t>
            </a:r>
            <a:br>
              <a:rPr kumimoji="1" lang="en-US" altLang="ja-JP" sz="3600" dirty="0"/>
            </a:br>
            <a:r>
              <a:rPr kumimoji="1" lang="en-US" altLang="ja-JP" sz="3600" b="1" dirty="0">
                <a:solidFill>
                  <a:schemeClr val="bg1"/>
                </a:solidFill>
                <a:highlight>
                  <a:srgbClr val="C00000"/>
                </a:highlight>
              </a:rPr>
              <a:t>Inversion of Control</a:t>
            </a:r>
            <a:r>
              <a:rPr kumimoji="1" lang="ja-JP" altLang="en-US" sz="3600" b="1" dirty="0">
                <a:solidFill>
                  <a:schemeClr val="bg1"/>
                </a:solidFill>
                <a:highlight>
                  <a:srgbClr val="C00000"/>
                </a:highlight>
              </a:rPr>
              <a:t>（</a:t>
            </a:r>
            <a:r>
              <a:rPr kumimoji="1" lang="en-US" altLang="ja-JP" sz="3600" b="1" dirty="0">
                <a:solidFill>
                  <a:schemeClr val="bg1"/>
                </a:solidFill>
                <a:highlight>
                  <a:srgbClr val="C00000"/>
                </a:highlight>
              </a:rPr>
              <a:t>IoC</a:t>
            </a:r>
            <a:r>
              <a:rPr kumimoji="1" lang="ja-JP" altLang="en-US" sz="3600" b="1" dirty="0">
                <a:solidFill>
                  <a:schemeClr val="bg1"/>
                </a:solidFill>
                <a:highlight>
                  <a:srgbClr val="C00000"/>
                </a:highlight>
              </a:rPr>
              <a:t>、制御の反転）の概念が登場</a:t>
            </a:r>
            <a:br>
              <a:rPr kumimoji="1" lang="en-US" altLang="ja-JP" sz="3600" dirty="0"/>
            </a:br>
            <a:r>
              <a:rPr kumimoji="1" lang="ja-JP" altLang="en-US" sz="3600" dirty="0"/>
              <a:t>ライブラリからフレームワークへの進化の過程で登場</a:t>
            </a:r>
            <a:br>
              <a:rPr kumimoji="1" lang="en-US" altLang="ja-JP" sz="3600" dirty="0"/>
            </a:br>
            <a:r>
              <a:rPr kumimoji="1" lang="ja-JP" altLang="en-US" sz="3600" dirty="0"/>
              <a:t>初期の依存管理 </a:t>
            </a:r>
            <a:r>
              <a:rPr kumimoji="1" lang="en-US" altLang="ja-JP" sz="3600" dirty="0"/>
              <a:t>: </a:t>
            </a:r>
            <a:r>
              <a:rPr kumimoji="1" lang="ja-JP" altLang="en-US" sz="3600" dirty="0"/>
              <a:t>サービスロケーターパターンの利用</a:t>
            </a:r>
            <a:endParaRPr kumimoji="1" lang="en-US" altLang="ja-JP" sz="3600" dirty="0"/>
          </a:p>
          <a:p>
            <a:pPr>
              <a:buFont typeface="Arial" panose="020B0604020202020204" pitchFamily="34" charset="0"/>
              <a:buChar char="•"/>
            </a:pPr>
            <a:r>
              <a:rPr kumimoji="1" lang="en-US" altLang="ja-JP" sz="3600" dirty="0">
                <a:ea typeface="M+ 1c light" panose="020B0403020204020204"/>
              </a:rPr>
              <a:t>1998</a:t>
            </a:r>
            <a:r>
              <a:rPr kumimoji="1" lang="ja-JP" altLang="en-US" sz="3600" dirty="0">
                <a:ea typeface="M+ 1c light" panose="020B0403020204020204"/>
              </a:rPr>
              <a:t>年</a:t>
            </a:r>
            <a:br>
              <a:rPr kumimoji="1" lang="en-US" altLang="ja-JP" sz="3600" dirty="0">
                <a:ea typeface="M+ 1c light" panose="020B0403020204020204"/>
              </a:rPr>
            </a:br>
            <a:r>
              <a:rPr kumimoji="1" lang="en-US" altLang="ja-JP" sz="3600" dirty="0">
                <a:ea typeface="M+ 1c light" panose="020B0403020204020204"/>
              </a:rPr>
              <a:t>Ralph Johnson</a:t>
            </a:r>
            <a:r>
              <a:rPr kumimoji="1" lang="ja-JP" altLang="en-US" sz="3600" dirty="0">
                <a:ea typeface="M+ 1c light" panose="020B0403020204020204"/>
              </a:rPr>
              <a:t>と</a:t>
            </a:r>
            <a:r>
              <a:rPr kumimoji="1" lang="en-US" altLang="ja-JP" sz="3600" dirty="0">
                <a:ea typeface="M+ 1c light" panose="020B0403020204020204"/>
              </a:rPr>
              <a:t>Brian Foote</a:t>
            </a:r>
            <a:r>
              <a:rPr kumimoji="1" lang="ja-JP" altLang="en-US" sz="3600" dirty="0">
                <a:ea typeface="M+ 1c light" panose="020B0403020204020204"/>
              </a:rPr>
              <a:t>が「</a:t>
            </a:r>
            <a:r>
              <a:rPr kumimoji="1" lang="en-US" altLang="ja-JP" sz="3600" dirty="0">
                <a:ea typeface="M+ 1c light" panose="020B0403020204020204"/>
              </a:rPr>
              <a:t>Designing Reusable Classes</a:t>
            </a:r>
            <a:r>
              <a:rPr kumimoji="1" lang="ja-JP" altLang="en-US" sz="3600" dirty="0">
                <a:ea typeface="M+ 1c light" panose="020B0403020204020204"/>
              </a:rPr>
              <a:t>」という論文で</a:t>
            </a:r>
            <a:r>
              <a:rPr kumimoji="1" lang="en-US" altLang="ja-JP" sz="3600" dirty="0">
                <a:ea typeface="M+ 1c light" panose="020B0403020204020204"/>
              </a:rPr>
              <a:t>DI</a:t>
            </a:r>
            <a:r>
              <a:rPr kumimoji="1" lang="ja-JP" altLang="en-US" sz="3600" dirty="0">
                <a:ea typeface="M+ 1c light" panose="020B0403020204020204"/>
              </a:rPr>
              <a:t>を最初に提唱</a:t>
            </a:r>
            <a:endParaRPr kumimoji="1" lang="en-US" altLang="ja-JP" sz="3600" dirty="0"/>
          </a:p>
          <a:p>
            <a:pPr>
              <a:buFont typeface="Arial" panose="020B0604020202020204" pitchFamily="34" charset="0"/>
              <a:buChar char="•"/>
            </a:pPr>
            <a:r>
              <a:rPr kumimoji="1" lang="en-US" altLang="ja-JP" sz="3600" dirty="0"/>
              <a:t>2000</a:t>
            </a:r>
            <a:r>
              <a:rPr kumimoji="1" lang="ja-JP" altLang="en-US" sz="3600" dirty="0"/>
              <a:t>年代初頭</a:t>
            </a:r>
            <a:br>
              <a:rPr kumimoji="1" lang="en-US" altLang="ja-JP" sz="3600" dirty="0"/>
            </a:br>
            <a:r>
              <a:rPr kumimoji="1" lang="en-US" altLang="ja-JP" sz="3600" dirty="0">
                <a:ea typeface="M+ 1c light" panose="020B0403020204020204"/>
              </a:rPr>
              <a:t>IoC</a:t>
            </a:r>
            <a:r>
              <a:rPr kumimoji="1" lang="ja-JP" altLang="en-US" sz="3600" dirty="0">
                <a:ea typeface="M+ 1c light" panose="020B0403020204020204"/>
              </a:rPr>
              <a:t>の実現手段として</a:t>
            </a:r>
            <a:r>
              <a:rPr kumimoji="1" lang="en-US" altLang="ja-JP" sz="3600" dirty="0">
                <a:ea typeface="M+ 1c light" panose="020B0403020204020204"/>
              </a:rPr>
              <a:t>DI</a:t>
            </a:r>
            <a:r>
              <a:rPr kumimoji="1" lang="ja-JP" altLang="en-US" sz="3600" dirty="0">
                <a:ea typeface="M+ 1c light" panose="020B0403020204020204"/>
              </a:rPr>
              <a:t>が注目され始める。</a:t>
            </a:r>
            <a:endParaRPr kumimoji="1" lang="en-US" altLang="ja-JP" sz="3600" dirty="0"/>
          </a:p>
          <a:p>
            <a:pPr>
              <a:buFont typeface="Arial" panose="020B0604020202020204" pitchFamily="34" charset="0"/>
              <a:buChar char="•"/>
            </a:pPr>
            <a:r>
              <a:rPr kumimoji="1" lang="en-US" altLang="ja-JP" sz="3600" dirty="0"/>
              <a:t>2004</a:t>
            </a:r>
            <a:r>
              <a:rPr kumimoji="1" lang="ja-JP" altLang="en-US" sz="3600" dirty="0"/>
              <a:t>年</a:t>
            </a:r>
            <a:br>
              <a:rPr kumimoji="1" lang="en-US" altLang="ja-JP" sz="3600" dirty="0"/>
            </a:br>
            <a:r>
              <a:rPr kumimoji="1" lang="ja-JP" altLang="en-US" sz="3600" b="1" dirty="0">
                <a:solidFill>
                  <a:schemeClr val="bg1"/>
                </a:solidFill>
                <a:highlight>
                  <a:srgbClr val="C00000"/>
                </a:highlight>
              </a:rPr>
              <a:t>マーティン・ファウラーが「</a:t>
            </a:r>
            <a:r>
              <a:rPr kumimoji="1" lang="en-US" altLang="ja-JP" sz="3600" b="1" dirty="0">
                <a:solidFill>
                  <a:schemeClr val="bg1"/>
                </a:solidFill>
                <a:highlight>
                  <a:srgbClr val="C00000"/>
                </a:highlight>
              </a:rPr>
              <a:t>Inversion of Control Containers and the Dependency Injection pattern</a:t>
            </a:r>
            <a:r>
              <a:rPr kumimoji="1" lang="ja-JP" altLang="en-US" sz="3600" b="1" dirty="0">
                <a:solidFill>
                  <a:schemeClr val="bg1"/>
                </a:solidFill>
                <a:highlight>
                  <a:srgbClr val="C00000"/>
                </a:highlight>
              </a:rPr>
              <a:t>」を発表。</a:t>
            </a:r>
            <a:br>
              <a:rPr kumimoji="1" lang="en-US" altLang="ja-JP" sz="3600" b="1" dirty="0">
                <a:solidFill>
                  <a:schemeClr val="bg1"/>
                </a:solidFill>
                <a:highlight>
                  <a:srgbClr val="C00000"/>
                </a:highlight>
              </a:rPr>
            </a:br>
            <a:r>
              <a:rPr kumimoji="1" lang="ja-JP" altLang="en-US" sz="3600" b="1" dirty="0">
                <a:solidFill>
                  <a:schemeClr val="bg1"/>
                </a:solidFill>
                <a:highlight>
                  <a:srgbClr val="C00000"/>
                </a:highlight>
              </a:rPr>
              <a:t>急速に</a:t>
            </a:r>
            <a:r>
              <a:rPr kumimoji="1" lang="en-US" altLang="ja-JP" sz="3600" b="1" dirty="0">
                <a:solidFill>
                  <a:schemeClr val="bg1"/>
                </a:solidFill>
                <a:highlight>
                  <a:srgbClr val="C00000"/>
                </a:highlight>
              </a:rPr>
              <a:t>DI</a:t>
            </a:r>
            <a:r>
              <a:rPr kumimoji="1" lang="ja-JP" altLang="en-US" sz="3600" b="1" dirty="0">
                <a:solidFill>
                  <a:schemeClr val="bg1"/>
                </a:solidFill>
                <a:highlight>
                  <a:srgbClr val="C00000"/>
                </a:highlight>
              </a:rPr>
              <a:t>の概念が普及する。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CC5403F2-35CB-8ECA-DBE0-7258704B5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歴史</a:t>
            </a:r>
          </a:p>
        </p:txBody>
      </p:sp>
    </p:spTree>
    <p:extLst>
      <p:ext uri="{BB962C8B-B14F-4D97-AF65-F5344CB8AC3E}">
        <p14:creationId xmlns:p14="http://schemas.microsoft.com/office/powerpoint/2010/main" val="230034879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Why Dependency Injection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/>
              <a:t>まとめ</a:t>
            </a:r>
          </a:p>
        </p:txBody>
      </p:sp>
    </p:spTree>
    <p:extLst>
      <p:ext uri="{BB962C8B-B14F-4D97-AF65-F5344CB8AC3E}">
        <p14:creationId xmlns:p14="http://schemas.microsoft.com/office/powerpoint/2010/main" val="164635412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F863498A-DB6F-C044-B6C7-6C68ACE32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3600" dirty="0"/>
              <a:t>Dependency</a:t>
            </a:r>
            <a:r>
              <a:rPr lang="ja-JP" altLang="en-US" sz="3600" dirty="0"/>
              <a:t> </a:t>
            </a:r>
            <a:r>
              <a:rPr lang="en-US" altLang="ja-JP" sz="3600" dirty="0"/>
              <a:t>Injection</a:t>
            </a:r>
            <a:r>
              <a:rPr lang="ja-JP" altLang="en-US" sz="3600" dirty="0"/>
              <a:t>は</a:t>
            </a:r>
            <a:endParaRPr lang="en-US" altLang="ja-JP" sz="3600" dirty="0"/>
          </a:p>
          <a:p>
            <a:pPr lvl="1"/>
            <a:r>
              <a:rPr lang="ja-JP" altLang="en-US" sz="3600" dirty="0"/>
              <a:t>関心を分離し</a:t>
            </a:r>
            <a:endParaRPr lang="en-US" altLang="ja-JP" sz="3600" dirty="0"/>
          </a:p>
          <a:p>
            <a:pPr lvl="1"/>
            <a:r>
              <a:rPr lang="ja-JP" altLang="en-US" sz="3600" dirty="0"/>
              <a:t>疎結合を保ちつつ</a:t>
            </a:r>
            <a:endParaRPr lang="en-US" altLang="ja-JP" sz="3600" dirty="0"/>
          </a:p>
          <a:p>
            <a:pPr lvl="1"/>
            <a:r>
              <a:rPr lang="ja-JP" altLang="en-US" sz="3600" dirty="0"/>
              <a:t>依存方向を任意に設計可能にする</a:t>
            </a:r>
            <a:endParaRPr lang="en-US" altLang="ja-JP" sz="3600" dirty="0"/>
          </a:p>
          <a:p>
            <a:r>
              <a:rPr lang="en-US" altLang="ja-JP" sz="3600" dirty="0"/>
              <a:t>Dependency</a:t>
            </a:r>
            <a:r>
              <a:rPr lang="ja-JP" altLang="en-US" sz="3600" dirty="0"/>
              <a:t> </a:t>
            </a:r>
            <a:r>
              <a:rPr lang="en-US" altLang="ja-JP" sz="3600" dirty="0"/>
              <a:t>Injection</a:t>
            </a:r>
            <a:r>
              <a:rPr lang="ja-JP" altLang="en-US" sz="3600" dirty="0"/>
              <a:t>は</a:t>
            </a:r>
            <a:endParaRPr lang="en-US" altLang="ja-JP" sz="3600" dirty="0"/>
          </a:p>
          <a:p>
            <a:pPr lvl="1"/>
            <a:r>
              <a:rPr lang="ja-JP" altLang="en-US" sz="3600" dirty="0"/>
              <a:t>むずかしい</a:t>
            </a:r>
            <a:endParaRPr lang="en-US" altLang="ja-JP" sz="3600" dirty="0"/>
          </a:p>
          <a:p>
            <a:pPr lvl="1"/>
            <a:r>
              <a:rPr lang="ja-JP" altLang="en-US" sz="3600" dirty="0"/>
              <a:t>主にパラダイムシフトが要因</a:t>
            </a:r>
            <a:endParaRPr lang="en-US" altLang="ja-JP" sz="3600" dirty="0"/>
          </a:p>
          <a:p>
            <a:pPr lvl="1"/>
            <a:r>
              <a:rPr lang="ja-JP" altLang="en-US" sz="3600" dirty="0"/>
              <a:t>なので慣れる</a:t>
            </a:r>
            <a:endParaRPr lang="en-US" altLang="ja-JP" sz="3600" dirty="0"/>
          </a:p>
          <a:p>
            <a:r>
              <a:rPr lang="en-US" altLang="ja-JP" sz="3600" dirty="0"/>
              <a:t>Dependency</a:t>
            </a:r>
            <a:r>
              <a:rPr lang="ja-JP" altLang="en-US" sz="3600" dirty="0"/>
              <a:t> </a:t>
            </a:r>
            <a:r>
              <a:rPr lang="en-US" altLang="ja-JP" sz="3600" dirty="0"/>
              <a:t>Injection</a:t>
            </a:r>
            <a:r>
              <a:rPr lang="ja-JP" altLang="en-US" sz="3600" dirty="0"/>
              <a:t>は</a:t>
            </a:r>
            <a:endParaRPr lang="en-US" altLang="ja-JP" sz="3600" dirty="0"/>
          </a:p>
          <a:p>
            <a:pPr lvl="1"/>
            <a:r>
              <a:rPr lang="ja-JP" altLang="en-US" sz="3600" dirty="0"/>
              <a:t>最高！ではない</a:t>
            </a:r>
            <a:endParaRPr lang="en-US" altLang="ja-JP" sz="3600" dirty="0"/>
          </a:p>
          <a:p>
            <a:pPr lvl="1"/>
            <a:r>
              <a:rPr lang="ja-JP" altLang="en-US" sz="3600" dirty="0"/>
              <a:t>が、この</a:t>
            </a:r>
            <a:r>
              <a:rPr lang="en-US" altLang="ja-JP" sz="3600" dirty="0"/>
              <a:t>20</a:t>
            </a:r>
            <a:r>
              <a:rPr lang="ja-JP" altLang="en-US" sz="3600" dirty="0"/>
              <a:t>年、人類はそれ以上のものを生み出せていない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3F332FC1-2C10-7B2D-922C-DE8CE7305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まとめ</a:t>
            </a:r>
          </a:p>
        </p:txBody>
      </p:sp>
    </p:spTree>
    <p:extLst>
      <p:ext uri="{BB962C8B-B14F-4D97-AF65-F5344CB8AC3E}">
        <p14:creationId xmlns:p14="http://schemas.microsoft.com/office/powerpoint/2010/main" val="77078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theme/theme1.xml><?xml version="1.0" encoding="utf-8"?>
<a:theme xmlns:a="http://schemas.openxmlformats.org/drawingml/2006/main" name="1_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+ 1c light">
      <a:majorFont>
        <a:latin typeface="M+ 1c light"/>
        <a:ea typeface="M+ 1c light"/>
        <a:cs typeface=""/>
      </a:majorFont>
      <a:minorFont>
        <a:latin typeface="M+ 1c light"/>
        <a:ea typeface="M+ 1c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+ 1c light">
      <a:majorFont>
        <a:latin typeface="M+ 1c light"/>
        <a:ea typeface="M+ 1c light"/>
        <a:cs typeface=""/>
      </a:majorFont>
      <a:minorFont>
        <a:latin typeface="M+ 1c light"/>
        <a:ea typeface="M+ 1c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 Head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+ 1c light">
      <a:majorFont>
        <a:latin typeface="M+ 1c light"/>
        <a:ea typeface="M+ 1c light"/>
        <a:cs typeface=""/>
      </a:majorFont>
      <a:minorFont>
        <a:latin typeface="M+ 1c light"/>
        <a:ea typeface="M+ 1c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B0F0"/>
        </a:solidFill>
        <a:ln>
          <a:noFill/>
        </a:ln>
      </a:spPr>
      <a:bodyPr rtlCol="0" anchor="ctr"/>
      <a:lstStyle>
        <a:defPPr algn="ctr">
          <a:defRPr kumimoji="1" dirty="0" smtClean="0">
            <a:latin typeface="M+ 1c light" panose="020B0403020204020204" pitchFamily="50" charset="-128"/>
            <a:ea typeface="M+ 1c light" panose="020B0403020204020204" pitchFamily="50" charset="-128"/>
            <a:cs typeface="M+ 1c light" panose="020B0403020204020204" pitchFamily="50" charset="-128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tx1">
                <a:lumMod val="75000"/>
                <a:lumOff val="25000"/>
              </a:schemeClr>
            </a:solidFill>
            <a:latin typeface="Open Sans Light" panose="020B0306030504020204" pitchFamily="34" charset="0"/>
            <a:ea typeface="Open Sans Light" panose="020B0306030504020204" pitchFamily="34" charset="0"/>
            <a:cs typeface="Open Sans Light" panose="020B03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2250</Words>
  <Application>Microsoft Office PowerPoint</Application>
  <PresentationFormat>ユーザー設定</PresentationFormat>
  <Paragraphs>566</Paragraphs>
  <Slides>102</Slides>
  <Notes>102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102</vt:i4>
      </vt:variant>
    </vt:vector>
  </HeadingPairs>
  <TitlesOfParts>
    <vt:vector size="112" baseType="lpstr">
      <vt:lpstr>Aller Light</vt:lpstr>
      <vt:lpstr>Bebas Neue Bold</vt:lpstr>
      <vt:lpstr>M+ 1c light</vt:lpstr>
      <vt:lpstr>Arial</vt:lpstr>
      <vt:lpstr>Calibri</vt:lpstr>
      <vt:lpstr>Open Sans Light</vt:lpstr>
      <vt:lpstr>Wingdings</vt:lpstr>
      <vt:lpstr>1_デザインの設定</vt:lpstr>
      <vt:lpstr>デザインの設定</vt:lpstr>
      <vt:lpstr>No Header</vt:lpstr>
      <vt:lpstr>なぜDependency Injectionなのか？</vt:lpstr>
      <vt:lpstr>Why Dependency Injection</vt:lpstr>
      <vt:lpstr>Goals of this session</vt:lpstr>
      <vt:lpstr>Why Dependency Injection</vt:lpstr>
      <vt:lpstr>About Me</vt:lpstr>
      <vt:lpstr>Why Dependency Injection</vt:lpstr>
      <vt:lpstr>ブログ</vt:lpstr>
      <vt:lpstr>Why Dependency Injection</vt:lpstr>
      <vt:lpstr>Dependency Injection（DI）とは？</vt:lpstr>
      <vt:lpstr>歴史</vt:lpstr>
      <vt:lpstr>初期の代表的なDIコンテナー</vt:lpstr>
      <vt:lpstr>近年の主要なDI採用フレームワーク</vt:lpstr>
      <vt:lpstr>PowerPoint プレゼンテーション</vt:lpstr>
      <vt:lpstr>疑問</vt:lpstr>
      <vt:lpstr>PowerPoint プレゼンテーション</vt:lpstr>
      <vt:lpstr>Why Dependency Injection</vt:lpstr>
      <vt:lpstr>Overview</vt:lpstr>
      <vt:lpstr>Why Dependency Injection</vt:lpstr>
      <vt:lpstr>PowerPoint プレゼンテーション</vt:lpstr>
      <vt:lpstr>Application Overview</vt:lpstr>
      <vt:lpstr>Why Dependency Injection</vt:lpstr>
      <vt:lpstr>コンポーネント図</vt:lpstr>
      <vt:lpstr>クラス図</vt:lpstr>
      <vt:lpstr>コンポーネント図</vt:lpstr>
      <vt:lpstr>クラス図</vt:lpstr>
      <vt:lpstr>PowerPoint プレゼンテーション</vt:lpstr>
      <vt:lpstr>クラス図</vt:lpstr>
      <vt:lpstr>クラス図</vt:lpstr>
      <vt:lpstr>クラス図</vt:lpstr>
      <vt:lpstr>クラス図</vt:lpstr>
      <vt:lpstr>PowerPoint プレゼンテーション</vt:lpstr>
      <vt:lpstr>依存関係による安定度と柔軟性のトレードオフ</vt:lpstr>
      <vt:lpstr>依存関係による安定度と柔軟性のトレードオフ</vt:lpstr>
      <vt:lpstr>依存関係による安定度と柔軟性のトレードオフ</vt:lpstr>
      <vt:lpstr>依存関係による安定度と柔軟性のトレードオフ</vt:lpstr>
      <vt:lpstr>依存関係による安定度と柔軟性のトレードオフ</vt:lpstr>
      <vt:lpstr>依存関係による安定度と柔軟性のトレードオフ</vt:lpstr>
      <vt:lpstr>依存関係による安定度と柔軟性のトレードオフ</vt:lpstr>
      <vt:lpstr>依存関係による安定度と柔軟性のトレードオフ</vt:lpstr>
      <vt:lpstr>PowerPoint プレゼンテーション</vt:lpstr>
      <vt:lpstr>依存関係による安定度と柔軟性のトレードオフ</vt:lpstr>
      <vt:lpstr>依存関係による安定度と柔軟性のトレードオフ</vt:lpstr>
      <vt:lpstr>PowerPoint プレゼンテーション</vt:lpstr>
      <vt:lpstr>コンポーネント図</vt:lpstr>
      <vt:lpstr>コンポーネント図</vt:lpstr>
      <vt:lpstr>コンポーネント図</vt:lpstr>
      <vt:lpstr>コンポーネント図</vt:lpstr>
      <vt:lpstr>コンポーネント図</vt:lpstr>
      <vt:lpstr>コンポーネント図</vt:lpstr>
      <vt:lpstr>コンポーネント図</vt:lpstr>
      <vt:lpstr>クラス図</vt:lpstr>
      <vt:lpstr>コンポーネント図</vt:lpstr>
      <vt:lpstr>PowerPoint プレゼンテーション</vt:lpstr>
      <vt:lpstr>クラス図</vt:lpstr>
      <vt:lpstr>クラス図</vt:lpstr>
      <vt:lpstr>クラス図</vt:lpstr>
      <vt:lpstr>クラス図</vt:lpstr>
      <vt:lpstr>クラス図</vt:lpstr>
      <vt:lpstr>利用箇所</vt:lpstr>
      <vt:lpstr>Dependency Injection（DI）とは？</vt:lpstr>
      <vt:lpstr>コンポーネント図</vt:lpstr>
      <vt:lpstr>コンポーネント図</vt:lpstr>
      <vt:lpstr>世界一わかりやすいClean Architecture</vt:lpstr>
      <vt:lpstr>初期化箇所</vt:lpstr>
      <vt:lpstr>PowerPoint プレゼンテーション</vt:lpstr>
      <vt:lpstr>クラス図</vt:lpstr>
      <vt:lpstr>クラス図</vt:lpstr>
      <vt:lpstr>クラス図</vt:lpstr>
      <vt:lpstr>コンポーネント図</vt:lpstr>
      <vt:lpstr>クラス図</vt:lpstr>
      <vt:lpstr>Why Dependency Injection</vt:lpstr>
      <vt:lpstr>DI Container</vt:lpstr>
      <vt:lpstr>DI Container</vt:lpstr>
      <vt:lpstr>DI Container</vt:lpstr>
      <vt:lpstr>DI Containerを使うメリット</vt:lpstr>
      <vt:lpstr>Why Dependency Injection</vt:lpstr>
      <vt:lpstr>DIは難しいか？</vt:lpstr>
      <vt:lpstr>PowerPoint プレゼンテーション</vt:lpstr>
      <vt:lpstr>PowerPoint プレゼンテーション</vt:lpstr>
      <vt:lpstr>歴史</vt:lpstr>
      <vt:lpstr>Why Dependency Injection</vt:lpstr>
      <vt:lpstr>利用箇所</vt:lpstr>
      <vt:lpstr>利用箇所</vt:lpstr>
      <vt:lpstr>利用箇所</vt:lpstr>
      <vt:lpstr>初期化処理</vt:lpstr>
      <vt:lpstr>初期化処理</vt:lpstr>
      <vt:lpstr>PowerPoint プレゼンテーション</vt:lpstr>
      <vt:lpstr>歴史</vt:lpstr>
      <vt:lpstr>PowerPoint プレゼンテーション</vt:lpstr>
      <vt:lpstr>なにが違うのか？</vt:lpstr>
      <vt:lpstr>依存関係の競合</vt:lpstr>
      <vt:lpstr>テストの並行性問題</vt:lpstr>
      <vt:lpstr>PowerPoint プレゼンテーション</vt:lpstr>
      <vt:lpstr>DIは難しいか？</vt:lpstr>
      <vt:lpstr>どちらがヘビーか？</vt:lpstr>
      <vt:lpstr>PowerPoint プレゼンテーション</vt:lpstr>
      <vt:lpstr>歴史</vt:lpstr>
      <vt:lpstr>Why Dependency Injection</vt:lpstr>
      <vt:lpstr>まとめ</vt:lpstr>
      <vt:lpstr>PowerPoint プレゼンテーション</vt:lpstr>
      <vt:lpstr>Goals of this session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2024-05-21T21:23:47Z</dcterms:created>
  <dcterms:modified xsi:type="dcterms:W3CDTF">2024-05-21T21:24:03Z</dcterms:modified>
</cp:coreProperties>
</file>