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7.xml"/><Relationship Id="rId33" Type="http://schemas.openxmlformats.org/officeDocument/2006/relationships/font" Target="fonts/Raleway-boldItalic.fntdata"/><Relationship Id="rId10" Type="http://schemas.openxmlformats.org/officeDocument/2006/relationships/slide" Target="slides/slide6.xml"/><Relationship Id="rId32" Type="http://schemas.openxmlformats.org/officeDocument/2006/relationships/font" Target="fonts/Raleway-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bf367c87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bf367c8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be8ee37a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be8ee37a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bf367c8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bf367c8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bf367c8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bf367c8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bf367c8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bf367c8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bf367c8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bf367c8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bf5ab0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bf5ab0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bf367ce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bf367ce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bfd92ef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bfd92ef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bfd92ef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bfd92ef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bfd92ef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bfd92ef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bfd92ef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bfd92ef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bf367ce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bf367ce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be8ee37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be8ee37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d17bf96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d17bf96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bf367c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bf367c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bf367c8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bf367c8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be8ee37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be8ee37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bf367c8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bf367c8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be8ee37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be8ee37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45dbc01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45dbc01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be8ee37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be8ee37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text mining?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bf367c8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bf367c8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we want to tokenise “text” column on dataset data frame and place it as word column in the newly created object called tokens.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app.powerbi.com/view?r=eyJrIjoiZTFhMTljZjQtZjU4Ni00ZmNmLWFmNDItNWVkNmFiNDFlMTc0IiwidCI6ImFkM2Q5YzczLTk4MzAtNDRhMS1iNDg3LWUxMDU1NDQxYzcwZSIsImMiOjh9"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tidytextmining.com/tidytext.html#ref-tidydata"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1800725" y="630225"/>
            <a:ext cx="72723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Tidytext</a:t>
            </a:r>
            <a:endParaRPr/>
          </a:p>
        </p:txBody>
      </p:sp>
      <p:sp>
        <p:nvSpPr>
          <p:cNvPr id="73" name="Google Shape;73;p13"/>
          <p:cNvSpPr txBox="1"/>
          <p:nvPr>
            <p:ph idx="1" type="subTitle"/>
          </p:nvPr>
        </p:nvSpPr>
        <p:spPr>
          <a:xfrm>
            <a:off x="2325567" y="244520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Clr>
                <a:schemeClr val="dk2"/>
              </a:buClr>
              <a:buSzPts val="1100"/>
              <a:buFont typeface="Arial"/>
              <a:buNone/>
            </a:pPr>
            <a:r>
              <a:rPr lang="en" sz="2400"/>
              <a:t>satRday - Cardiff - 23rd June 2018</a:t>
            </a:r>
            <a:endParaRPr sz="2400"/>
          </a:p>
          <a:p>
            <a:pPr indent="0" lvl="0" marL="0" rtl="0" algn="l">
              <a:spcBef>
                <a:spcPts val="0"/>
              </a:spcBef>
              <a:spcAft>
                <a:spcPts val="0"/>
              </a:spcAft>
              <a:buNone/>
            </a:pPr>
            <a:r>
              <a:rPr lang="en" sz="2400"/>
              <a:t>Nujcharee Haswell</a:t>
            </a:r>
            <a:endParaRPr sz="2400"/>
          </a:p>
          <a:p>
            <a:pPr indent="0" lvl="0" marL="0" rtl="0" algn="l">
              <a:spcBef>
                <a:spcPts val="0"/>
              </a:spcBef>
              <a:spcAft>
                <a:spcPts val="0"/>
              </a:spcAft>
              <a:buNone/>
            </a:pPr>
            <a:r>
              <a:rPr lang="en" sz="2400"/>
              <a:t>North Yorkshire County Council</a:t>
            </a:r>
            <a:endParaRPr sz="2400"/>
          </a:p>
        </p:txBody>
      </p:sp>
      <p:pic>
        <p:nvPicPr>
          <p:cNvPr id="74" name="Google Shape;74;p13"/>
          <p:cNvPicPr preferRelativeResize="0"/>
          <p:nvPr/>
        </p:nvPicPr>
        <p:blipFill>
          <a:blip r:embed="rId3">
            <a:alphaModFix/>
          </a:blip>
          <a:stretch>
            <a:fillRect/>
          </a:stretch>
        </p:blipFill>
        <p:spPr>
          <a:xfrm>
            <a:off x="53700" y="71548"/>
            <a:ext cx="1542000" cy="154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latin typeface="Courier New"/>
                <a:ea typeface="Courier New"/>
                <a:cs typeface="Courier New"/>
                <a:sym typeface="Courier New"/>
              </a:rPr>
              <a:t>stop_words</a:t>
            </a:r>
            <a:endParaRPr sz="2400">
              <a:solidFill>
                <a:srgbClr val="4A86E8"/>
              </a:solidFill>
              <a:latin typeface="Courier New"/>
              <a:ea typeface="Courier New"/>
              <a:cs typeface="Courier New"/>
              <a:sym typeface="Courier New"/>
            </a:endParaRPr>
          </a:p>
        </p:txBody>
      </p:sp>
      <p:sp>
        <p:nvSpPr>
          <p:cNvPr id="135" name="Google Shape;135;p22"/>
          <p:cNvSpPr txBox="1"/>
          <p:nvPr>
            <p:ph idx="4294967295" type="title"/>
          </p:nvPr>
        </p:nvSpPr>
        <p:spPr>
          <a:xfrm>
            <a:off x="315600" y="1555375"/>
            <a:ext cx="7912500" cy="1201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0" lang="en" sz="2400">
                <a:latin typeface="Lato"/>
                <a:ea typeface="Lato"/>
                <a:cs typeface="Lato"/>
                <a:sym typeface="Lato"/>
              </a:rPr>
              <a:t>Remove stop words from our tokens. </a:t>
            </a:r>
            <a:endParaRPr b="0" sz="2400">
              <a:latin typeface="Lato"/>
              <a:ea typeface="Lato"/>
              <a:cs typeface="Lato"/>
              <a:sym typeface="Lato"/>
            </a:endParaRPr>
          </a:p>
          <a:p>
            <a:pPr indent="0" lvl="0" marL="0" rtl="0" algn="ctr">
              <a:lnSpc>
                <a:spcPct val="115000"/>
              </a:lnSpc>
              <a:spcBef>
                <a:spcPts val="1600"/>
              </a:spcBef>
              <a:spcAft>
                <a:spcPts val="1600"/>
              </a:spcAft>
              <a:buNone/>
            </a:pPr>
            <a:r>
              <a:rPr b="0" lang="en" sz="2400">
                <a:latin typeface="Lato"/>
                <a:ea typeface="Lato"/>
                <a:cs typeface="Lato"/>
                <a:sym typeface="Lato"/>
              </a:rPr>
              <a:t>We can also create custom stop words.</a:t>
            </a:r>
            <a:endParaRPr b="0" sz="2400">
              <a:latin typeface="Lato"/>
              <a:ea typeface="Lato"/>
              <a:cs typeface="Lato"/>
              <a:sym typeface="Lato"/>
            </a:endParaRPr>
          </a:p>
        </p:txBody>
      </p:sp>
      <p:sp>
        <p:nvSpPr>
          <p:cNvPr id="136" name="Google Shape;136;p22"/>
          <p:cNvSpPr txBox="1"/>
          <p:nvPr/>
        </p:nvSpPr>
        <p:spPr>
          <a:xfrm>
            <a:off x="124500" y="2632075"/>
            <a:ext cx="5986500" cy="230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tokens &lt;- dataset %&gt;%</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unnest_tokens(word, text) %&gt;%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anti_join(stop_words)</a:t>
            </a:r>
            <a:endParaRPr sz="1800"/>
          </a:p>
        </p:txBody>
      </p:sp>
      <p:pic>
        <p:nvPicPr>
          <p:cNvPr id="137" name="Google Shape;137;p22"/>
          <p:cNvPicPr preferRelativeResize="0"/>
          <p:nvPr/>
        </p:nvPicPr>
        <p:blipFill>
          <a:blip r:embed="rId3">
            <a:alphaModFix/>
          </a:blip>
          <a:stretch>
            <a:fillRect/>
          </a:stretch>
        </p:blipFill>
        <p:spPr>
          <a:xfrm>
            <a:off x="6362175" y="2594226"/>
            <a:ext cx="2510300" cy="238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idx="4294967295" type="title"/>
          </p:nvPr>
        </p:nvSpPr>
        <p:spPr>
          <a:xfrm>
            <a:off x="593025" y="181300"/>
            <a:ext cx="8008200" cy="47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latin typeface="Courier New"/>
                <a:ea typeface="Courier New"/>
                <a:cs typeface="Courier New"/>
                <a:sym typeface="Courier New"/>
              </a:rPr>
              <a:t>library(tidytext)  ## to carry out text mining tasks</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library(dplyr) ## for tidy tool</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library(wordcloud) ## for visualisation</a:t>
            </a:r>
            <a:endParaRPr b="0" sz="1800">
              <a:latin typeface="Courier New"/>
              <a:ea typeface="Courier New"/>
              <a:cs typeface="Courier New"/>
              <a:sym typeface="Courier New"/>
            </a:endParaRPr>
          </a:p>
          <a:p>
            <a:pPr indent="0" lvl="0" marL="0" rtl="0" algn="l">
              <a:spcBef>
                <a:spcPts val="0"/>
              </a:spcBef>
              <a:spcAft>
                <a:spcPts val="0"/>
              </a:spcAft>
              <a:buNone/>
            </a:pPr>
            <a:r>
              <a:t/>
            </a:r>
            <a:endParaRPr b="0" sz="1800">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0" lang="en" sz="1800">
                <a:latin typeface="Courier New"/>
                <a:ea typeface="Courier New"/>
                <a:cs typeface="Courier New"/>
                <a:sym typeface="Courier New"/>
              </a:rPr>
              <a:t>clean_metoo &lt;- metoo %&gt;%</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  			  unnest_tokens(word, text) %&gt;% </a:t>
            </a:r>
            <a:endParaRPr b="0" sz="1800">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0" lang="en" sz="1800">
                <a:latin typeface="Courier New"/>
                <a:ea typeface="Courier New"/>
                <a:cs typeface="Courier New"/>
                <a:sym typeface="Courier New"/>
              </a:rPr>
              <a:t>  			  anti_join(stop_words)</a:t>
            </a:r>
            <a:endParaRPr b="0" sz="1800">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 customised stop words</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custom_stop_words &lt;- bind_rows(data_frame(word = c(“metoo”), </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 					lexicon = c(“custom”)), stop_words)</a:t>
            </a:r>
            <a:endParaRPr b="0" sz="1800">
              <a:latin typeface="Courier New"/>
              <a:ea typeface="Courier New"/>
              <a:cs typeface="Courier New"/>
              <a:sym typeface="Courier New"/>
            </a:endParaRPr>
          </a:p>
          <a:p>
            <a:pPr indent="0" lvl="0" marL="0" rtl="0" algn="l">
              <a:spcBef>
                <a:spcPts val="0"/>
              </a:spcBef>
              <a:spcAft>
                <a:spcPts val="0"/>
              </a:spcAft>
              <a:buNone/>
            </a:pPr>
            <a:r>
              <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 re-run</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clean_metoo &lt;- metoo %&gt;%</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  			  unnest_tokens(word, text) %&gt;% </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  			  anti_join(custom_stop_words)</a:t>
            </a:r>
            <a:endParaRPr b="0" sz="1800">
              <a:latin typeface="Courier New"/>
              <a:ea typeface="Courier New"/>
              <a:cs typeface="Courier New"/>
              <a:sym typeface="Courier New"/>
            </a:endParaRPr>
          </a:p>
          <a:p>
            <a:pPr indent="0" lvl="0" marL="0" rtl="0" algn="l">
              <a:spcBef>
                <a:spcPts val="0"/>
              </a:spcBef>
              <a:spcAft>
                <a:spcPts val="0"/>
              </a:spcAft>
              <a:buNone/>
            </a:pPr>
            <a:r>
              <a:t/>
            </a:r>
            <a:endParaRPr b="0" sz="1800">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t/>
            </a:r>
            <a:endParaRPr b="0" sz="18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962675" y="1158125"/>
            <a:ext cx="5391150" cy="3505200"/>
          </a:xfrm>
          <a:prstGeom prst="rect">
            <a:avLst/>
          </a:prstGeom>
          <a:noFill/>
          <a:ln>
            <a:noFill/>
          </a:ln>
        </p:spPr>
      </p:pic>
      <p:sp>
        <p:nvSpPr>
          <p:cNvPr id="148" name="Google Shape;148;p24"/>
          <p:cNvSpPr txBox="1"/>
          <p:nvPr/>
        </p:nvSpPr>
        <p:spPr>
          <a:xfrm>
            <a:off x="0" y="0"/>
            <a:ext cx="8476800" cy="153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Courier New"/>
                <a:ea typeface="Courier New"/>
                <a:cs typeface="Courier New"/>
                <a:sym typeface="Courier New"/>
              </a:rPr>
              <a:t>## quick glance on most frequent words</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a:solidFill>
                  <a:schemeClr val="dk2"/>
                </a:solidFill>
                <a:latin typeface="Courier New"/>
                <a:ea typeface="Courier New"/>
                <a:cs typeface="Courier New"/>
                <a:sym typeface="Courier New"/>
              </a:rPr>
              <a:t>wordcloud(word, n, max.words = 100))</a:t>
            </a:r>
            <a:endParaRPr>
              <a:solidFill>
                <a:schemeClr val="dk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Step 2: Sentiment Analysis</a:t>
            </a:r>
            <a:endParaRPr sz="2400">
              <a:solidFill>
                <a:srgbClr val="4A86E8"/>
              </a:solidFill>
            </a:endParaRPr>
          </a:p>
        </p:txBody>
      </p:sp>
      <p:sp>
        <p:nvSpPr>
          <p:cNvPr id="154" name="Google Shape;154;p25"/>
          <p:cNvSpPr txBox="1"/>
          <p:nvPr>
            <p:ph idx="4294967295" type="title"/>
          </p:nvPr>
        </p:nvSpPr>
        <p:spPr>
          <a:xfrm>
            <a:off x="593025" y="1803575"/>
            <a:ext cx="6577500" cy="2466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0" lang="en" sz="1800">
                <a:latin typeface="Lato"/>
                <a:ea typeface="Lato"/>
                <a:cs typeface="Lato"/>
                <a:sym typeface="Lato"/>
              </a:rPr>
              <a:t>Lexicon - words are assigned scores for positive/negative sentiment, and also possibly emotions like joy, anger, sadness</a:t>
            </a:r>
            <a:endParaRPr b="0" sz="1800">
              <a:latin typeface="Lato"/>
              <a:ea typeface="Lato"/>
              <a:cs typeface="Lato"/>
              <a:sym typeface="Lato"/>
            </a:endParaRPr>
          </a:p>
          <a:p>
            <a:pPr indent="-342900" lvl="1" marL="914400" rtl="0" algn="l">
              <a:lnSpc>
                <a:spcPct val="115000"/>
              </a:lnSpc>
              <a:spcBef>
                <a:spcPts val="1600"/>
              </a:spcBef>
              <a:spcAft>
                <a:spcPts val="0"/>
              </a:spcAft>
              <a:buSzPts val="1800"/>
              <a:buFont typeface="Lato"/>
              <a:buChar char="○"/>
            </a:pPr>
            <a:r>
              <a:rPr b="0" lang="en" sz="1800">
                <a:latin typeface="Lato"/>
                <a:ea typeface="Lato"/>
                <a:cs typeface="Lato"/>
                <a:sym typeface="Lato"/>
              </a:rPr>
              <a:t>nrc</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b="0" lang="en" sz="1800">
                <a:latin typeface="Lato"/>
                <a:ea typeface="Lato"/>
                <a:cs typeface="Lato"/>
                <a:sym typeface="Lato"/>
              </a:rPr>
              <a:t>AFINN</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b="0" lang="en" sz="1800">
                <a:latin typeface="Lato"/>
                <a:ea typeface="Lato"/>
                <a:cs typeface="Lato"/>
                <a:sym typeface="Lato"/>
              </a:rPr>
              <a:t>bing</a:t>
            </a:r>
            <a:endParaRPr b="0" sz="18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latin typeface="Courier New"/>
                <a:ea typeface="Courier New"/>
                <a:cs typeface="Courier New"/>
                <a:sym typeface="Courier New"/>
              </a:rPr>
              <a:t>get_sentiments</a:t>
            </a:r>
            <a:endParaRPr sz="2400">
              <a:solidFill>
                <a:srgbClr val="4A86E8"/>
              </a:solidFill>
              <a:latin typeface="Courier New"/>
              <a:ea typeface="Courier New"/>
              <a:cs typeface="Courier New"/>
              <a:sym typeface="Courier New"/>
            </a:endParaRPr>
          </a:p>
        </p:txBody>
      </p:sp>
      <p:sp>
        <p:nvSpPr>
          <p:cNvPr id="160" name="Google Shape;160;p26"/>
          <p:cNvSpPr txBox="1"/>
          <p:nvPr/>
        </p:nvSpPr>
        <p:spPr>
          <a:xfrm>
            <a:off x="535775" y="2490400"/>
            <a:ext cx="3898500" cy="1522800"/>
          </a:xfrm>
          <a:prstGeom prst="rect">
            <a:avLst/>
          </a:prstGeom>
          <a:noFill/>
          <a:ln>
            <a:noFill/>
          </a:ln>
        </p:spPr>
        <p:txBody>
          <a:bodyPr anchorCtr="0" anchor="ctr" bIns="91425" lIns="91425" spcFirstLastPara="1" rIns="91425" wrap="square" tIns="91425">
            <a:noAutofit/>
          </a:bodyPr>
          <a:lstStyle/>
          <a:p>
            <a:pPr indent="0" lvl="0" marL="152400" marR="152400" rtl="0" algn="l">
              <a:lnSpc>
                <a:spcPct val="115000"/>
              </a:lnSpc>
              <a:spcBef>
                <a:spcPts val="0"/>
              </a:spcBef>
              <a:spcAft>
                <a:spcPts val="0"/>
              </a:spcAft>
              <a:buNone/>
            </a:pPr>
            <a:r>
              <a:rPr b="1" lang="en" sz="1000">
                <a:solidFill>
                  <a:srgbClr val="007020"/>
                </a:solidFill>
                <a:highlight>
                  <a:srgbClr val="F7F7F7"/>
                </a:highlight>
                <a:latin typeface="Verdana"/>
                <a:ea typeface="Verdana"/>
                <a:cs typeface="Verdana"/>
                <a:sym typeface="Verdana"/>
              </a:rPr>
              <a:t>get_sentiments</a:t>
            </a:r>
            <a:r>
              <a:rPr lang="en" sz="1000">
                <a:solidFill>
                  <a:srgbClr val="333333"/>
                </a:solidFill>
                <a:highlight>
                  <a:srgbClr val="F7F7F7"/>
                </a:highlight>
                <a:latin typeface="Verdana"/>
                <a:ea typeface="Verdana"/>
                <a:cs typeface="Verdana"/>
                <a:sym typeface="Verdana"/>
              </a:rPr>
              <a:t>(</a:t>
            </a:r>
            <a:r>
              <a:rPr lang="en" sz="1000">
                <a:solidFill>
                  <a:srgbClr val="4070A0"/>
                </a:solidFill>
                <a:highlight>
                  <a:srgbClr val="F7F7F7"/>
                </a:highlight>
                <a:latin typeface="Verdana"/>
                <a:ea typeface="Verdana"/>
                <a:cs typeface="Verdana"/>
                <a:sym typeface="Verdana"/>
              </a:rPr>
              <a:t>"afinn"</a:t>
            </a:r>
            <a:r>
              <a:rPr lang="en" sz="1000">
                <a:solidFill>
                  <a:srgbClr val="333333"/>
                </a:solidFill>
                <a:highlight>
                  <a:srgbClr val="F7F7F7"/>
                </a:highlight>
                <a:latin typeface="Verdana"/>
                <a:ea typeface="Verdana"/>
                <a:cs typeface="Verdana"/>
                <a:sym typeface="Verdana"/>
              </a:rPr>
              <a:t>)</a:t>
            </a:r>
            <a:endParaRPr sz="1000">
              <a:solidFill>
                <a:srgbClr val="333333"/>
              </a:solidFill>
              <a:highlight>
                <a:srgbClr val="F7F7F7"/>
              </a:highlight>
              <a:latin typeface="Verdana"/>
              <a:ea typeface="Verdana"/>
              <a:cs typeface="Verdana"/>
              <a:sym typeface="Verdana"/>
            </a:endParaRPr>
          </a:p>
          <a:p>
            <a:pPr indent="0" lvl="0" marL="152400" marR="152400" rtl="0" algn="l">
              <a:lnSpc>
                <a:spcPct val="115000"/>
              </a:lnSpc>
              <a:spcBef>
                <a:spcPts val="1500"/>
              </a:spcBef>
              <a:spcAft>
                <a:spcPts val="0"/>
              </a:spcAft>
              <a:buNone/>
            </a:pPr>
            <a:r>
              <a:rPr lang="en" sz="1000">
                <a:solidFill>
                  <a:srgbClr val="333333"/>
                </a:solidFill>
                <a:highlight>
                  <a:srgbClr val="F7F7F7"/>
                </a:highlight>
                <a:latin typeface="Verdana"/>
                <a:ea typeface="Verdana"/>
                <a:cs typeface="Verdana"/>
                <a:sym typeface="Verdana"/>
              </a:rPr>
              <a:t>## # A tibble: 2,476 x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word       score</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&lt;chr&gt;      &lt;int&gt;</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1 abandon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2 abandoned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3 abandons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4 abducted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5 abduction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6 abductions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7 abhor         -3</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8 abhorred      -3</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9 abhorrent     -3</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10 abhors        -3</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 ... with 2,466 more rows</a:t>
            </a:r>
            <a:endParaRPr sz="1000">
              <a:solidFill>
                <a:srgbClr val="333333"/>
              </a:solidFill>
              <a:highlight>
                <a:srgbClr val="F7F7F7"/>
              </a:highlight>
              <a:latin typeface="Verdana"/>
              <a:ea typeface="Verdana"/>
              <a:cs typeface="Verdana"/>
              <a:sym typeface="Verdana"/>
            </a:endParaRPr>
          </a:p>
          <a:p>
            <a:pPr indent="0" lvl="0" marL="0" rtl="0" algn="l">
              <a:spcBef>
                <a:spcPts val="1500"/>
              </a:spcBef>
              <a:spcAft>
                <a:spcPts val="0"/>
              </a:spcAft>
              <a:buNone/>
            </a:pPr>
            <a:r>
              <a:t/>
            </a:r>
            <a:endParaRPr sz="2400">
              <a:solidFill>
                <a:schemeClr val="dk2"/>
              </a:solidFill>
              <a:latin typeface="Courier New"/>
              <a:ea typeface="Courier New"/>
              <a:cs typeface="Courier New"/>
              <a:sym typeface="Courier New"/>
            </a:endParaRPr>
          </a:p>
        </p:txBody>
      </p:sp>
      <p:sp>
        <p:nvSpPr>
          <p:cNvPr id="161" name="Google Shape;161;p26"/>
          <p:cNvSpPr txBox="1"/>
          <p:nvPr/>
        </p:nvSpPr>
        <p:spPr>
          <a:xfrm>
            <a:off x="3381100" y="1551650"/>
            <a:ext cx="3000000" cy="3000000"/>
          </a:xfrm>
          <a:prstGeom prst="rect">
            <a:avLst/>
          </a:prstGeom>
          <a:noFill/>
          <a:ln>
            <a:noFill/>
          </a:ln>
        </p:spPr>
        <p:txBody>
          <a:bodyPr anchorCtr="0" anchor="ctr" bIns="91425" lIns="91425" spcFirstLastPara="1" rIns="91425" wrap="square" tIns="91425">
            <a:noAutofit/>
          </a:bodyPr>
          <a:lstStyle/>
          <a:p>
            <a:pPr indent="0" lvl="0" marL="152400" marR="152400" rtl="0" algn="l">
              <a:lnSpc>
                <a:spcPct val="115000"/>
              </a:lnSpc>
              <a:spcBef>
                <a:spcPts val="0"/>
              </a:spcBef>
              <a:spcAft>
                <a:spcPts val="0"/>
              </a:spcAft>
              <a:buNone/>
            </a:pPr>
            <a:r>
              <a:rPr b="1" lang="en" sz="1000">
                <a:solidFill>
                  <a:srgbClr val="007020"/>
                </a:solidFill>
                <a:highlight>
                  <a:srgbClr val="F7F7F7"/>
                </a:highlight>
                <a:latin typeface="Verdana"/>
                <a:ea typeface="Verdana"/>
                <a:cs typeface="Verdana"/>
                <a:sym typeface="Verdana"/>
              </a:rPr>
              <a:t>get_sentiments</a:t>
            </a:r>
            <a:r>
              <a:rPr lang="en" sz="1000">
                <a:solidFill>
                  <a:srgbClr val="333333"/>
                </a:solidFill>
                <a:highlight>
                  <a:srgbClr val="F7F7F7"/>
                </a:highlight>
                <a:latin typeface="Verdana"/>
                <a:ea typeface="Verdana"/>
                <a:cs typeface="Verdana"/>
                <a:sym typeface="Verdana"/>
              </a:rPr>
              <a:t>(</a:t>
            </a:r>
            <a:r>
              <a:rPr lang="en" sz="1000">
                <a:solidFill>
                  <a:srgbClr val="4070A0"/>
                </a:solidFill>
                <a:highlight>
                  <a:srgbClr val="F7F7F7"/>
                </a:highlight>
                <a:latin typeface="Verdana"/>
                <a:ea typeface="Verdana"/>
                <a:cs typeface="Verdana"/>
                <a:sym typeface="Verdana"/>
              </a:rPr>
              <a:t>"bing"</a:t>
            </a:r>
            <a:r>
              <a:rPr lang="en" sz="1000">
                <a:solidFill>
                  <a:srgbClr val="333333"/>
                </a:solidFill>
                <a:highlight>
                  <a:srgbClr val="F7F7F7"/>
                </a:highlight>
                <a:latin typeface="Verdana"/>
                <a:ea typeface="Verdana"/>
                <a:cs typeface="Verdana"/>
                <a:sym typeface="Verdana"/>
              </a:rPr>
              <a:t>)</a:t>
            </a:r>
            <a:endParaRPr sz="1000">
              <a:solidFill>
                <a:srgbClr val="333333"/>
              </a:solidFill>
              <a:highlight>
                <a:srgbClr val="F7F7F7"/>
              </a:highlight>
              <a:latin typeface="Verdana"/>
              <a:ea typeface="Verdana"/>
              <a:cs typeface="Verdana"/>
              <a:sym typeface="Verdana"/>
            </a:endParaRPr>
          </a:p>
          <a:p>
            <a:pPr indent="0" lvl="0" marL="152400" marR="152400" rtl="0" algn="l">
              <a:lnSpc>
                <a:spcPct val="115000"/>
              </a:lnSpc>
              <a:spcBef>
                <a:spcPts val="1500"/>
              </a:spcBef>
              <a:spcAft>
                <a:spcPts val="1500"/>
              </a:spcAft>
              <a:buNone/>
            </a:pPr>
            <a:r>
              <a:rPr lang="en" sz="1000">
                <a:solidFill>
                  <a:srgbClr val="333333"/>
                </a:solidFill>
                <a:highlight>
                  <a:srgbClr val="F7F7F7"/>
                </a:highlight>
                <a:latin typeface="Verdana"/>
                <a:ea typeface="Verdana"/>
                <a:cs typeface="Verdana"/>
                <a:sym typeface="Verdana"/>
              </a:rPr>
              <a:t>## # A tibble: 6,788 x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word        sentiment</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&lt;chr&gt;       &lt;chr&gt;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1 2-faced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2 2-faces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3 a+          positive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4 abnormal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5 abolish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6 abominable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7 abominably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8 abominate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9 abomination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10 abort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 ... with 6,778 more rows</a:t>
            </a:r>
            <a:endParaRPr sz="1000">
              <a:solidFill>
                <a:srgbClr val="333333"/>
              </a:solidFill>
              <a:highlight>
                <a:srgbClr val="F7F7F7"/>
              </a:highlight>
              <a:latin typeface="Verdana"/>
              <a:ea typeface="Verdana"/>
              <a:cs typeface="Verdana"/>
              <a:sym typeface="Verdana"/>
            </a:endParaRPr>
          </a:p>
        </p:txBody>
      </p:sp>
      <p:sp>
        <p:nvSpPr>
          <p:cNvPr id="162" name="Google Shape;162;p26"/>
          <p:cNvSpPr txBox="1"/>
          <p:nvPr/>
        </p:nvSpPr>
        <p:spPr>
          <a:xfrm>
            <a:off x="5957650" y="1551650"/>
            <a:ext cx="3000000" cy="3000000"/>
          </a:xfrm>
          <a:prstGeom prst="rect">
            <a:avLst/>
          </a:prstGeom>
          <a:noFill/>
          <a:ln>
            <a:noFill/>
          </a:ln>
        </p:spPr>
        <p:txBody>
          <a:bodyPr anchorCtr="0" anchor="ctr" bIns="91425" lIns="91425" spcFirstLastPara="1" rIns="91425" wrap="square" tIns="91425">
            <a:noAutofit/>
          </a:bodyPr>
          <a:lstStyle/>
          <a:p>
            <a:pPr indent="0" lvl="0" marL="152400" marR="152400" rtl="0" algn="l">
              <a:lnSpc>
                <a:spcPct val="115000"/>
              </a:lnSpc>
              <a:spcBef>
                <a:spcPts val="0"/>
              </a:spcBef>
              <a:spcAft>
                <a:spcPts val="0"/>
              </a:spcAft>
              <a:buNone/>
            </a:pPr>
            <a:r>
              <a:rPr b="1" lang="en" sz="1000">
                <a:solidFill>
                  <a:srgbClr val="007020"/>
                </a:solidFill>
                <a:highlight>
                  <a:srgbClr val="F7F7F7"/>
                </a:highlight>
                <a:latin typeface="Verdana"/>
                <a:ea typeface="Verdana"/>
                <a:cs typeface="Verdana"/>
                <a:sym typeface="Verdana"/>
              </a:rPr>
              <a:t>get_sentiments</a:t>
            </a:r>
            <a:r>
              <a:rPr lang="en" sz="1000">
                <a:solidFill>
                  <a:srgbClr val="333333"/>
                </a:solidFill>
                <a:highlight>
                  <a:srgbClr val="F7F7F7"/>
                </a:highlight>
                <a:latin typeface="Verdana"/>
                <a:ea typeface="Verdana"/>
                <a:cs typeface="Verdana"/>
                <a:sym typeface="Verdana"/>
              </a:rPr>
              <a:t>(</a:t>
            </a:r>
            <a:r>
              <a:rPr lang="en" sz="1000">
                <a:solidFill>
                  <a:srgbClr val="4070A0"/>
                </a:solidFill>
                <a:highlight>
                  <a:srgbClr val="F7F7F7"/>
                </a:highlight>
                <a:latin typeface="Verdana"/>
                <a:ea typeface="Verdana"/>
                <a:cs typeface="Verdana"/>
                <a:sym typeface="Verdana"/>
              </a:rPr>
              <a:t>"nrc"</a:t>
            </a:r>
            <a:r>
              <a:rPr lang="en" sz="1000">
                <a:solidFill>
                  <a:srgbClr val="333333"/>
                </a:solidFill>
                <a:highlight>
                  <a:srgbClr val="F7F7F7"/>
                </a:highlight>
                <a:latin typeface="Verdana"/>
                <a:ea typeface="Verdana"/>
                <a:cs typeface="Verdana"/>
                <a:sym typeface="Verdana"/>
              </a:rPr>
              <a:t>)</a:t>
            </a:r>
            <a:endParaRPr sz="1000">
              <a:solidFill>
                <a:srgbClr val="333333"/>
              </a:solidFill>
              <a:highlight>
                <a:srgbClr val="F7F7F7"/>
              </a:highlight>
              <a:latin typeface="Verdana"/>
              <a:ea typeface="Verdana"/>
              <a:cs typeface="Verdana"/>
              <a:sym typeface="Verdana"/>
            </a:endParaRPr>
          </a:p>
          <a:p>
            <a:pPr indent="0" lvl="0" marL="152400" marR="152400" rtl="0" algn="l">
              <a:lnSpc>
                <a:spcPct val="115000"/>
              </a:lnSpc>
              <a:spcBef>
                <a:spcPts val="1500"/>
              </a:spcBef>
              <a:spcAft>
                <a:spcPts val="1500"/>
              </a:spcAft>
              <a:buNone/>
            </a:pPr>
            <a:r>
              <a:rPr lang="en" sz="1000">
                <a:solidFill>
                  <a:srgbClr val="333333"/>
                </a:solidFill>
                <a:highlight>
                  <a:srgbClr val="F7F7F7"/>
                </a:highlight>
                <a:latin typeface="Verdana"/>
                <a:ea typeface="Verdana"/>
                <a:cs typeface="Verdana"/>
                <a:sym typeface="Verdana"/>
              </a:rPr>
              <a:t>## # A tibble: 13,901 x 2</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word        sentiment</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&lt;chr&gt;       &lt;chr&gt;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1 abacus      trust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2 abandon     fear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3 abandon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4 abandon     sadness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5 abandoned   anger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6 abandoned   fear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7 abandoned   negative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8 abandoned   sadness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9 abandonment anger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10 abandonment fear     </a:t>
            </a:r>
            <a:br>
              <a:rPr lang="en" sz="1000">
                <a:solidFill>
                  <a:srgbClr val="333333"/>
                </a:solidFill>
                <a:highlight>
                  <a:srgbClr val="F7F7F7"/>
                </a:highlight>
                <a:latin typeface="Verdana"/>
                <a:ea typeface="Verdana"/>
                <a:cs typeface="Verdana"/>
                <a:sym typeface="Verdana"/>
              </a:rPr>
            </a:br>
            <a:r>
              <a:rPr lang="en" sz="1000">
                <a:solidFill>
                  <a:srgbClr val="333333"/>
                </a:solidFill>
                <a:highlight>
                  <a:srgbClr val="F7F7F7"/>
                </a:highlight>
                <a:latin typeface="Verdana"/>
                <a:ea typeface="Verdana"/>
                <a:cs typeface="Verdana"/>
                <a:sym typeface="Verdana"/>
              </a:rPr>
              <a:t>## # ... with 13,891 more rows</a:t>
            </a:r>
            <a:endParaRPr sz="1000">
              <a:solidFill>
                <a:srgbClr val="333333"/>
              </a:solidFill>
              <a:highlight>
                <a:srgbClr val="F7F7F7"/>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latin typeface="Courier New"/>
                <a:ea typeface="Courier New"/>
                <a:cs typeface="Courier New"/>
                <a:sym typeface="Courier New"/>
              </a:rPr>
              <a:t>inner_join</a:t>
            </a:r>
            <a:endParaRPr sz="2400">
              <a:solidFill>
                <a:srgbClr val="4A86E8"/>
              </a:solidFill>
              <a:latin typeface="Courier New"/>
              <a:ea typeface="Courier New"/>
              <a:cs typeface="Courier New"/>
              <a:sym typeface="Courier New"/>
            </a:endParaRPr>
          </a:p>
        </p:txBody>
      </p:sp>
      <p:sp>
        <p:nvSpPr>
          <p:cNvPr id="168" name="Google Shape;168;p27"/>
          <p:cNvSpPr txBox="1"/>
          <p:nvPr>
            <p:ph idx="4294967295" type="title"/>
          </p:nvPr>
        </p:nvSpPr>
        <p:spPr>
          <a:xfrm>
            <a:off x="593025" y="1492275"/>
            <a:ext cx="8456100" cy="3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800">
                <a:latin typeface="Courier New"/>
                <a:ea typeface="Courier New"/>
                <a:cs typeface="Courier New"/>
                <a:sym typeface="Courier New"/>
              </a:rPr>
              <a:t>metoo_sent &lt;- clean_metoo %&gt;%</a:t>
            </a:r>
            <a:endParaRPr b="0" sz="1800">
              <a:latin typeface="Courier New"/>
              <a:ea typeface="Courier New"/>
              <a:cs typeface="Courier New"/>
              <a:sym typeface="Courier New"/>
            </a:endParaRPr>
          </a:p>
          <a:p>
            <a:pPr indent="0" lvl="0" marL="0" rtl="0" algn="l">
              <a:spcBef>
                <a:spcPts val="0"/>
              </a:spcBef>
              <a:spcAft>
                <a:spcPts val="0"/>
              </a:spcAft>
              <a:buNone/>
            </a:pPr>
            <a:r>
              <a:rPr b="0" lang="en" sz="1800">
                <a:latin typeface="Courier New"/>
                <a:ea typeface="Courier New"/>
                <a:cs typeface="Courier New"/>
                <a:sym typeface="Courier New"/>
              </a:rPr>
              <a:t>  			  unnest_tokens(word, text) %&gt;% </a:t>
            </a:r>
            <a:endParaRPr b="0" sz="1800">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0" lang="en" sz="1800">
                <a:latin typeface="Courier New"/>
                <a:ea typeface="Courier New"/>
                <a:cs typeface="Courier New"/>
                <a:sym typeface="Courier New"/>
              </a:rPr>
              <a:t>  			  anti_join(stop_words) </a:t>
            </a:r>
            <a:r>
              <a:rPr b="0" lang="en" sz="1800">
                <a:latin typeface="Courier New"/>
                <a:ea typeface="Courier New"/>
                <a:cs typeface="Courier New"/>
                <a:sym typeface="Courier New"/>
              </a:rPr>
              <a:t>%&gt;%</a:t>
            </a:r>
            <a:endParaRPr b="0" sz="1800">
              <a:latin typeface="Courier New"/>
              <a:ea typeface="Courier New"/>
              <a:cs typeface="Courier New"/>
              <a:sym typeface="Courier New"/>
            </a:endParaRPr>
          </a:p>
          <a:p>
            <a:pPr indent="457200" lvl="0" marL="0" rtl="0" algn="l">
              <a:spcBef>
                <a:spcPts val="0"/>
              </a:spcBef>
              <a:spcAft>
                <a:spcPts val="0"/>
              </a:spcAft>
              <a:buClr>
                <a:schemeClr val="dk2"/>
              </a:buClr>
              <a:buSzPts val="1100"/>
              <a:buFont typeface="Arial"/>
              <a:buNone/>
            </a:pPr>
            <a:r>
              <a:rPr b="0" lang="en" sz="1800">
                <a:latin typeface="Courier New"/>
                <a:ea typeface="Courier New"/>
                <a:cs typeface="Courier New"/>
                <a:sym typeface="Courier New"/>
              </a:rPr>
              <a:t>		  inner_join(get_sentiments("bing")) %&gt;%</a:t>
            </a:r>
            <a:br>
              <a:rPr b="0" lang="en" sz="1800">
                <a:latin typeface="Courier New"/>
                <a:ea typeface="Courier New"/>
                <a:cs typeface="Courier New"/>
                <a:sym typeface="Courier New"/>
              </a:rPr>
            </a:br>
            <a:r>
              <a:rPr b="0" lang="en" sz="1800">
                <a:latin typeface="Courier New"/>
                <a:ea typeface="Courier New"/>
                <a:cs typeface="Courier New"/>
                <a:sym typeface="Courier New"/>
              </a:rPr>
              <a:t>  			  count(word, sentiment, sort = TRUE) %&gt;% </a:t>
            </a:r>
            <a:endParaRPr b="0" sz="1800">
              <a:latin typeface="Courier New"/>
              <a:ea typeface="Courier New"/>
              <a:cs typeface="Courier New"/>
              <a:sym typeface="Courier New"/>
            </a:endParaRPr>
          </a:p>
          <a:p>
            <a:pPr indent="0" lvl="0" marL="1371600" rtl="0" algn="l">
              <a:spcBef>
                <a:spcPts val="0"/>
              </a:spcBef>
              <a:spcAft>
                <a:spcPts val="0"/>
              </a:spcAft>
              <a:buClr>
                <a:schemeClr val="dk2"/>
              </a:buClr>
              <a:buSzPts val="1100"/>
              <a:buFont typeface="Arial"/>
              <a:buNone/>
            </a:pPr>
            <a:r>
              <a:rPr b="0" lang="en" sz="1800">
                <a:latin typeface="Courier New"/>
                <a:ea typeface="Courier New"/>
                <a:cs typeface="Courier New"/>
                <a:sym typeface="Courier New"/>
              </a:rPr>
              <a:t>  acast(word ~ sentiment, value.var = "n", </a:t>
            </a:r>
            <a:endParaRPr b="0" sz="1800">
              <a:latin typeface="Courier New"/>
              <a:ea typeface="Courier New"/>
              <a:cs typeface="Courier New"/>
              <a:sym typeface="Courier New"/>
            </a:endParaRPr>
          </a:p>
          <a:p>
            <a:pPr indent="0" lvl="0" marL="1371600" rtl="0" algn="l">
              <a:spcBef>
                <a:spcPts val="0"/>
              </a:spcBef>
              <a:spcAft>
                <a:spcPts val="0"/>
              </a:spcAft>
              <a:buClr>
                <a:schemeClr val="dk2"/>
              </a:buClr>
              <a:buSzPts val="1100"/>
              <a:buFont typeface="Arial"/>
              <a:buNone/>
            </a:pPr>
            <a:r>
              <a:rPr b="0" lang="en" sz="1800">
                <a:latin typeface="Courier New"/>
                <a:ea typeface="Courier New"/>
                <a:cs typeface="Courier New"/>
                <a:sym typeface="Courier New"/>
              </a:rPr>
              <a:t>  fill = 0) %&gt;%</a:t>
            </a:r>
            <a:br>
              <a:rPr b="0" lang="en" sz="1800">
                <a:latin typeface="Courier New"/>
                <a:ea typeface="Courier New"/>
                <a:cs typeface="Courier New"/>
                <a:sym typeface="Courier New"/>
              </a:rPr>
            </a:br>
            <a:r>
              <a:rPr b="0" lang="en" sz="1800">
                <a:latin typeface="Courier New"/>
                <a:ea typeface="Courier New"/>
                <a:cs typeface="Courier New"/>
                <a:sym typeface="Courier New"/>
              </a:rPr>
              <a:t>  comparison.cloud(colors = c("gray20", "gray80"),</a:t>
            </a:r>
            <a:br>
              <a:rPr b="0" lang="en" sz="1800">
                <a:latin typeface="Courier New"/>
                <a:ea typeface="Courier New"/>
                <a:cs typeface="Courier New"/>
                <a:sym typeface="Courier New"/>
              </a:rPr>
            </a:br>
            <a:r>
              <a:rPr b="0" lang="en" sz="1800">
                <a:latin typeface="Courier New"/>
                <a:ea typeface="Courier New"/>
                <a:cs typeface="Courier New"/>
                <a:sym typeface="Courier New"/>
              </a:rPr>
              <a:t>                   max.words = 100)</a:t>
            </a:r>
            <a:endParaRPr b="0" sz="1800">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t/>
            </a:r>
            <a:endParaRPr b="0" sz="1800">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t/>
            </a:r>
            <a:endParaRPr b="0" sz="18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latin typeface="Courier New"/>
                <a:ea typeface="Courier New"/>
                <a:cs typeface="Courier New"/>
                <a:sym typeface="Courier New"/>
              </a:rPr>
              <a:t>comparison.cloud</a:t>
            </a:r>
            <a:endParaRPr sz="2400">
              <a:solidFill>
                <a:srgbClr val="4A86E8"/>
              </a:solidFill>
              <a:latin typeface="Courier New"/>
              <a:ea typeface="Courier New"/>
              <a:cs typeface="Courier New"/>
              <a:sym typeface="Courier New"/>
            </a:endParaRPr>
          </a:p>
        </p:txBody>
      </p:sp>
      <p:pic>
        <p:nvPicPr>
          <p:cNvPr id="174" name="Google Shape;174;p28"/>
          <p:cNvPicPr preferRelativeResize="0"/>
          <p:nvPr/>
        </p:nvPicPr>
        <p:blipFill>
          <a:blip r:embed="rId3">
            <a:alphaModFix/>
          </a:blip>
          <a:stretch>
            <a:fillRect/>
          </a:stretch>
        </p:blipFill>
        <p:spPr>
          <a:xfrm>
            <a:off x="707925" y="1440850"/>
            <a:ext cx="3673119" cy="339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Step 3: word counts vs TF-IDF</a:t>
            </a:r>
            <a:endParaRPr sz="2400">
              <a:solidFill>
                <a:srgbClr val="4A86E8"/>
              </a:solidFill>
            </a:endParaRPr>
          </a:p>
        </p:txBody>
      </p:sp>
      <p:sp>
        <p:nvSpPr>
          <p:cNvPr id="180" name="Google Shape;180;p29"/>
          <p:cNvSpPr txBox="1"/>
          <p:nvPr>
            <p:ph idx="4294967295" type="title"/>
          </p:nvPr>
        </p:nvSpPr>
        <p:spPr>
          <a:xfrm>
            <a:off x="1052800" y="1726950"/>
            <a:ext cx="6577500" cy="1738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0" lang="en" sz="1800">
                <a:latin typeface="Lato"/>
                <a:ea typeface="Lato"/>
                <a:cs typeface="Lato"/>
                <a:sym typeface="Lato"/>
              </a:rPr>
              <a:t>Words occur frequently in a document != important</a:t>
            </a:r>
            <a:endParaRPr b="0" sz="1800">
              <a:latin typeface="Lato"/>
              <a:ea typeface="Lato"/>
              <a:cs typeface="Lato"/>
              <a:sym typeface="Lato"/>
            </a:endParaRPr>
          </a:p>
          <a:p>
            <a:pPr indent="0" lvl="0" marL="0" rtl="0" algn="ctr">
              <a:lnSpc>
                <a:spcPct val="115000"/>
              </a:lnSpc>
              <a:spcBef>
                <a:spcPts val="1600"/>
              </a:spcBef>
              <a:spcAft>
                <a:spcPts val="0"/>
              </a:spcAft>
              <a:buNone/>
            </a:pPr>
            <a:r>
              <a:rPr b="0" lang="en" sz="1800">
                <a:latin typeface="Lato"/>
                <a:ea typeface="Lato"/>
                <a:cs typeface="Lato"/>
                <a:sym typeface="Lato"/>
              </a:rPr>
              <a:t>TF-IDF = Combination of </a:t>
            </a:r>
            <a:r>
              <a:rPr b="0" lang="en" sz="1800">
                <a:latin typeface="Lato"/>
                <a:ea typeface="Lato"/>
                <a:cs typeface="Lato"/>
                <a:sym typeface="Lato"/>
              </a:rPr>
              <a:t>term frequency(tf) and </a:t>
            </a:r>
            <a:r>
              <a:rPr b="0" lang="en" sz="1800">
                <a:latin typeface="Lato"/>
                <a:ea typeface="Lato"/>
                <a:cs typeface="Lato"/>
                <a:sym typeface="Lato"/>
              </a:rPr>
              <a:t>inverse document frequency (idf)</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TF - Term Frequency</a:t>
            </a:r>
            <a:endParaRPr sz="2400">
              <a:solidFill>
                <a:srgbClr val="4A86E8"/>
              </a:solidFill>
            </a:endParaRPr>
          </a:p>
        </p:txBody>
      </p:sp>
      <p:sp>
        <p:nvSpPr>
          <p:cNvPr id="186" name="Google Shape;186;p30"/>
          <p:cNvSpPr txBox="1"/>
          <p:nvPr>
            <p:ph idx="4294967295" type="title"/>
          </p:nvPr>
        </p:nvSpPr>
        <p:spPr>
          <a:xfrm>
            <a:off x="1052800" y="1726950"/>
            <a:ext cx="6577500" cy="246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TF measures how frequently a term occurs in a document.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Term frequency is often divided by the total number of terms in the document as a way of normalization.</a:t>
            </a:r>
            <a:endParaRPr b="0" sz="18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IDF - Inverse document frequency</a:t>
            </a:r>
            <a:endParaRPr sz="2400">
              <a:solidFill>
                <a:srgbClr val="4A86E8"/>
              </a:solidFill>
            </a:endParaRPr>
          </a:p>
        </p:txBody>
      </p:sp>
      <p:sp>
        <p:nvSpPr>
          <p:cNvPr id="192" name="Google Shape;192;p31"/>
          <p:cNvSpPr txBox="1"/>
          <p:nvPr>
            <p:ph idx="4294967295" type="title"/>
          </p:nvPr>
        </p:nvSpPr>
        <p:spPr>
          <a:xfrm>
            <a:off x="1052800" y="1726950"/>
            <a:ext cx="6577500" cy="246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IDF measures how important a term is. While computing TF, all terms are considered equally important.</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TF-IDF  finds the important words for the content of each document by decreasing the weight for commonly used words and increasing the weight for words that are not used very much in a collection or corpus of documents</a:t>
            </a:r>
            <a:endParaRPr b="0"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16700" y="378150"/>
            <a:ext cx="5676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Hi - I am Nujcharee (Ped)</a:t>
            </a:r>
            <a:endParaRPr sz="2400">
              <a:solidFill>
                <a:srgbClr val="4A86E8"/>
              </a:solidFill>
            </a:endParaRPr>
          </a:p>
        </p:txBody>
      </p:sp>
      <p:pic>
        <p:nvPicPr>
          <p:cNvPr id="80" name="Google Shape;80;p14"/>
          <p:cNvPicPr preferRelativeResize="0"/>
          <p:nvPr/>
        </p:nvPicPr>
        <p:blipFill>
          <a:blip r:embed="rId3">
            <a:alphaModFix/>
          </a:blip>
          <a:stretch>
            <a:fillRect/>
          </a:stretch>
        </p:blipFill>
        <p:spPr>
          <a:xfrm>
            <a:off x="646350" y="1379550"/>
            <a:ext cx="3358550" cy="3358550"/>
          </a:xfrm>
          <a:prstGeom prst="rect">
            <a:avLst/>
          </a:prstGeom>
          <a:noFill/>
          <a:ln>
            <a:noFill/>
          </a:ln>
        </p:spPr>
      </p:pic>
      <p:sp>
        <p:nvSpPr>
          <p:cNvPr id="81" name="Google Shape;81;p14"/>
          <p:cNvSpPr txBox="1"/>
          <p:nvPr>
            <p:ph idx="4294967295" type="title"/>
          </p:nvPr>
        </p:nvSpPr>
        <p:spPr>
          <a:xfrm>
            <a:off x="4171550" y="1379550"/>
            <a:ext cx="4893900" cy="298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Data &amp; Intelligence Specialist / Data Scientist</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North Yorkshire County Council</a:t>
            </a:r>
            <a:endParaRPr b="0"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Experience: </a:t>
            </a:r>
            <a:r>
              <a:rPr b="0" lang="en" sz="1800">
                <a:latin typeface="Lato"/>
                <a:ea typeface="Lato"/>
                <a:cs typeface="Lato"/>
                <a:sym typeface="Lato"/>
              </a:rPr>
              <a:t>10+ Years Data Warehouse, Business Intelligence, Data Engineering and Data Science ( &lt;1 year)</a:t>
            </a:r>
            <a:endParaRPr b="0"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NASA Datanaut Spring 2017</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latin typeface="Courier New"/>
                <a:ea typeface="Courier New"/>
                <a:cs typeface="Courier New"/>
                <a:sym typeface="Courier New"/>
              </a:rPr>
              <a:t>bind_tf_idf</a:t>
            </a:r>
            <a:endParaRPr sz="2400">
              <a:solidFill>
                <a:srgbClr val="4A86E8"/>
              </a:solidFill>
              <a:latin typeface="Courier New"/>
              <a:ea typeface="Courier New"/>
              <a:cs typeface="Courier New"/>
              <a:sym typeface="Courier New"/>
            </a:endParaRPr>
          </a:p>
        </p:txBody>
      </p:sp>
      <p:sp>
        <p:nvSpPr>
          <p:cNvPr id="198" name="Google Shape;198;p32"/>
          <p:cNvSpPr txBox="1"/>
          <p:nvPr>
            <p:ph idx="4294967295" type="title"/>
          </p:nvPr>
        </p:nvSpPr>
        <p:spPr>
          <a:xfrm>
            <a:off x="672575" y="1440850"/>
            <a:ext cx="7912500" cy="530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0" lang="en" sz="2400">
                <a:latin typeface="Lato"/>
                <a:ea typeface="Lato"/>
                <a:cs typeface="Lato"/>
                <a:sym typeface="Lato"/>
              </a:rPr>
              <a:t>Find the words most distinctive to each document</a:t>
            </a:r>
            <a:endParaRPr b="0" sz="2400">
              <a:latin typeface="Lato"/>
              <a:ea typeface="Lato"/>
              <a:cs typeface="Lato"/>
              <a:sym typeface="Lato"/>
            </a:endParaRPr>
          </a:p>
          <a:p>
            <a:pPr indent="0" lvl="0" marL="0" rtl="0" algn="ctr">
              <a:lnSpc>
                <a:spcPct val="115000"/>
              </a:lnSpc>
              <a:spcBef>
                <a:spcPts val="1600"/>
              </a:spcBef>
              <a:spcAft>
                <a:spcPts val="1600"/>
              </a:spcAft>
              <a:buNone/>
            </a:pPr>
            <a:r>
              <a:t/>
            </a:r>
            <a:endParaRPr b="0" sz="2400">
              <a:latin typeface="Lato"/>
              <a:ea typeface="Lato"/>
              <a:cs typeface="Lato"/>
              <a:sym typeface="Lato"/>
            </a:endParaRPr>
          </a:p>
        </p:txBody>
      </p:sp>
      <p:sp>
        <p:nvSpPr>
          <p:cNvPr id="199" name="Google Shape;199;p32"/>
          <p:cNvSpPr txBox="1"/>
          <p:nvPr/>
        </p:nvSpPr>
        <p:spPr>
          <a:xfrm>
            <a:off x="488475" y="2162775"/>
            <a:ext cx="7566900" cy="272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bigram_tf_idf &lt;- bigrams_united %&gt;%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count(location, bigram) %&gt;%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bind_tf_idf(bigram, location, n) %&gt;%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arrange(desc(tf_idf))</a:t>
            </a:r>
            <a:endParaRPr sz="18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latin typeface="Courier New"/>
                <a:ea typeface="Courier New"/>
                <a:cs typeface="Courier New"/>
                <a:sym typeface="Courier New"/>
              </a:rPr>
              <a:t>b</a:t>
            </a:r>
            <a:r>
              <a:rPr lang="en" sz="3600">
                <a:solidFill>
                  <a:srgbClr val="4A86E8"/>
                </a:solidFill>
                <a:latin typeface="Courier New"/>
                <a:ea typeface="Courier New"/>
                <a:cs typeface="Courier New"/>
                <a:sym typeface="Courier New"/>
              </a:rPr>
              <a:t>igram</a:t>
            </a:r>
            <a:endParaRPr sz="3600">
              <a:solidFill>
                <a:srgbClr val="4A86E8"/>
              </a:solidFill>
              <a:latin typeface="Courier New"/>
              <a:ea typeface="Courier New"/>
              <a:cs typeface="Courier New"/>
              <a:sym typeface="Courier New"/>
            </a:endParaRPr>
          </a:p>
        </p:txBody>
      </p:sp>
      <p:sp>
        <p:nvSpPr>
          <p:cNvPr id="205" name="Google Shape;205;p33"/>
          <p:cNvSpPr txBox="1"/>
          <p:nvPr>
            <p:ph idx="4294967295" type="title"/>
          </p:nvPr>
        </p:nvSpPr>
        <p:spPr>
          <a:xfrm>
            <a:off x="672575" y="1440850"/>
            <a:ext cx="7912500" cy="530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0" lang="en" sz="2400">
                <a:latin typeface="Lato"/>
                <a:ea typeface="Lato"/>
                <a:cs typeface="Lato"/>
                <a:sym typeface="Lato"/>
              </a:rPr>
              <a:t>Tokenise pairs of two consecutive words to explore how often word X is followed by word Y, we can then build a model of the relationships between them.</a:t>
            </a:r>
            <a:endParaRPr b="0" sz="2400">
              <a:latin typeface="Lato"/>
              <a:ea typeface="Lato"/>
              <a:cs typeface="Lato"/>
              <a:sym typeface="Lato"/>
            </a:endParaRPr>
          </a:p>
          <a:p>
            <a:pPr indent="0" lvl="0" marL="0" rtl="0" algn="ctr">
              <a:lnSpc>
                <a:spcPct val="115000"/>
              </a:lnSpc>
              <a:spcBef>
                <a:spcPts val="1600"/>
              </a:spcBef>
              <a:spcAft>
                <a:spcPts val="1600"/>
              </a:spcAft>
              <a:buNone/>
            </a:pPr>
            <a:r>
              <a:t/>
            </a:r>
            <a:endParaRPr b="0" sz="2400">
              <a:latin typeface="Lato"/>
              <a:ea typeface="Lato"/>
              <a:cs typeface="Lato"/>
              <a:sym typeface="Lato"/>
            </a:endParaRPr>
          </a:p>
        </p:txBody>
      </p:sp>
      <p:sp>
        <p:nvSpPr>
          <p:cNvPr id="206" name="Google Shape;206;p33"/>
          <p:cNvSpPr txBox="1"/>
          <p:nvPr/>
        </p:nvSpPr>
        <p:spPr>
          <a:xfrm>
            <a:off x="672575" y="2679975"/>
            <a:ext cx="8186100" cy="200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metoo_bigrams &lt;- dataset %&gt;%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unnest_tokens(bigram, text, token = "ngrams", n = 2) %&gt;%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count(source_r, bigram, sort = TRUE)</a:t>
            </a:r>
            <a:endParaRPr sz="18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Step 4: case study</a:t>
            </a:r>
            <a:endParaRPr sz="2400">
              <a:solidFill>
                <a:srgbClr val="4A86E8"/>
              </a:solidFill>
            </a:endParaRPr>
          </a:p>
        </p:txBody>
      </p:sp>
      <p:sp>
        <p:nvSpPr>
          <p:cNvPr id="212" name="Google Shape;212;p34"/>
          <p:cNvSpPr txBox="1"/>
          <p:nvPr/>
        </p:nvSpPr>
        <p:spPr>
          <a:xfrm>
            <a:off x="718375" y="1609150"/>
            <a:ext cx="1283400" cy="61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Metoo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Summary</a:t>
            </a:r>
            <a:endParaRPr sz="2400">
              <a:solidFill>
                <a:srgbClr val="4A86E8"/>
              </a:solidFill>
            </a:endParaRPr>
          </a:p>
        </p:txBody>
      </p:sp>
      <p:sp>
        <p:nvSpPr>
          <p:cNvPr id="218" name="Google Shape;218;p35"/>
          <p:cNvSpPr txBox="1"/>
          <p:nvPr>
            <p:ph idx="4294967295" type="title"/>
          </p:nvPr>
        </p:nvSpPr>
        <p:spPr>
          <a:xfrm>
            <a:off x="535775" y="1440850"/>
            <a:ext cx="8486400" cy="20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urier New"/>
              <a:buChar char="●"/>
            </a:pPr>
            <a:r>
              <a:rPr b="0" lang="en" sz="1800">
                <a:latin typeface="Arial"/>
                <a:ea typeface="Arial"/>
                <a:cs typeface="Arial"/>
                <a:sym typeface="Arial"/>
              </a:rPr>
              <a:t>Step 1 - Get data, tokenisation process</a:t>
            </a:r>
            <a:endParaRPr b="0" sz="1800">
              <a:latin typeface="Arial"/>
              <a:ea typeface="Arial"/>
              <a:cs typeface="Arial"/>
              <a:sym typeface="Arial"/>
            </a:endParaRPr>
          </a:p>
          <a:p>
            <a:pPr indent="-342900" lvl="1" marL="914400" rtl="0" algn="l">
              <a:spcBef>
                <a:spcPts val="0"/>
              </a:spcBef>
              <a:spcAft>
                <a:spcPts val="0"/>
              </a:spcAft>
              <a:buSzPts val="1800"/>
              <a:buFont typeface="Courier New"/>
              <a:buChar char="○"/>
            </a:pPr>
            <a:r>
              <a:rPr b="0" lang="en" sz="1800">
                <a:latin typeface="Courier New"/>
                <a:ea typeface="Courier New"/>
                <a:cs typeface="Courier New"/>
                <a:sym typeface="Courier New"/>
              </a:rPr>
              <a:t>unnest_tokens</a:t>
            </a:r>
            <a:endParaRPr b="0" sz="1800">
              <a:latin typeface="Courier New"/>
              <a:ea typeface="Courier New"/>
              <a:cs typeface="Courier New"/>
              <a:sym typeface="Courier New"/>
            </a:endParaRPr>
          </a:p>
          <a:p>
            <a:pPr indent="-342900" lvl="1" marL="914400" rtl="0" algn="l">
              <a:spcBef>
                <a:spcPts val="0"/>
              </a:spcBef>
              <a:spcAft>
                <a:spcPts val="0"/>
              </a:spcAft>
              <a:buSzPts val="1800"/>
              <a:buFont typeface="Courier New"/>
              <a:buChar char="○"/>
            </a:pPr>
            <a:r>
              <a:rPr b="0" lang="en" sz="1800">
                <a:latin typeface="Courier New"/>
                <a:ea typeface="Courier New"/>
                <a:cs typeface="Courier New"/>
                <a:sym typeface="Courier New"/>
              </a:rPr>
              <a:t>anti_join(stop_words)</a:t>
            </a:r>
            <a:endParaRPr b="0" sz="1800">
              <a:latin typeface="Courier New"/>
              <a:ea typeface="Courier New"/>
              <a:cs typeface="Courier New"/>
              <a:sym typeface="Courier New"/>
            </a:endParaRPr>
          </a:p>
          <a:p>
            <a:pPr indent="-342900" lvl="1" marL="914400" rtl="0" algn="l">
              <a:spcBef>
                <a:spcPts val="0"/>
              </a:spcBef>
              <a:spcAft>
                <a:spcPts val="0"/>
              </a:spcAft>
              <a:buSzPts val="1800"/>
              <a:buFont typeface="Courier New"/>
              <a:buChar char="○"/>
            </a:pPr>
            <a:r>
              <a:rPr b="0" lang="en" sz="1800">
                <a:latin typeface="Courier New"/>
                <a:ea typeface="Courier New"/>
                <a:cs typeface="Courier New"/>
                <a:sym typeface="Courier New"/>
              </a:rPr>
              <a:t>get_stopwords</a:t>
            </a:r>
            <a:endParaRPr b="0" sz="1800">
              <a:latin typeface="Courier New"/>
              <a:ea typeface="Courier New"/>
              <a:cs typeface="Courier New"/>
              <a:sym typeface="Courier New"/>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Step 2 - Sentiment Analysis</a:t>
            </a:r>
            <a:endParaRPr b="0" sz="1800">
              <a:latin typeface="Arial"/>
              <a:ea typeface="Arial"/>
              <a:cs typeface="Arial"/>
              <a:sym typeface="Arial"/>
            </a:endParaRPr>
          </a:p>
          <a:p>
            <a:pPr indent="-342900" lvl="1" marL="914400" rtl="0" algn="l">
              <a:spcBef>
                <a:spcPts val="0"/>
              </a:spcBef>
              <a:spcAft>
                <a:spcPts val="0"/>
              </a:spcAft>
              <a:buSzPts val="1800"/>
              <a:buFont typeface="Courier New"/>
              <a:buChar char="○"/>
            </a:pPr>
            <a:r>
              <a:rPr b="0" lang="en" sz="1800">
                <a:latin typeface="Courier New"/>
                <a:ea typeface="Courier New"/>
                <a:cs typeface="Courier New"/>
                <a:sym typeface="Courier New"/>
              </a:rPr>
              <a:t>get_sentiments(“lexicon”)</a:t>
            </a:r>
            <a:endParaRPr b="0" sz="1800">
              <a:latin typeface="Courier New"/>
              <a:ea typeface="Courier New"/>
              <a:cs typeface="Courier New"/>
              <a:sym typeface="Courier New"/>
            </a:endParaRPr>
          </a:p>
          <a:p>
            <a:pPr indent="-342900" lvl="1" marL="914400" rtl="0" algn="l">
              <a:spcBef>
                <a:spcPts val="0"/>
              </a:spcBef>
              <a:spcAft>
                <a:spcPts val="0"/>
              </a:spcAft>
              <a:buSzPts val="1800"/>
              <a:buFont typeface="Courier New"/>
              <a:buChar char="○"/>
            </a:pPr>
            <a:r>
              <a:rPr b="0" lang="en" sz="1800">
                <a:latin typeface="Courier New"/>
                <a:ea typeface="Courier New"/>
                <a:cs typeface="Courier New"/>
                <a:sym typeface="Courier New"/>
              </a:rPr>
              <a:t>inner_join(get_sentiments("bing"))</a:t>
            </a:r>
            <a:endParaRPr b="0" sz="1800">
              <a:latin typeface="Courier New"/>
              <a:ea typeface="Courier New"/>
              <a:cs typeface="Courier New"/>
              <a:sym typeface="Courier New"/>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Step 3</a:t>
            </a:r>
            <a:endParaRPr b="0" sz="1800">
              <a:latin typeface="Arial"/>
              <a:ea typeface="Arial"/>
              <a:cs typeface="Arial"/>
              <a:sym typeface="Arial"/>
            </a:endParaRPr>
          </a:p>
          <a:p>
            <a:pPr indent="-342900" lvl="1" marL="914400" rtl="0" algn="l">
              <a:spcBef>
                <a:spcPts val="0"/>
              </a:spcBef>
              <a:spcAft>
                <a:spcPts val="0"/>
              </a:spcAft>
              <a:buSzPts val="1800"/>
              <a:buFont typeface="Courier New"/>
              <a:buChar char="○"/>
            </a:pPr>
            <a:r>
              <a:rPr b="0" lang="en" sz="1800">
                <a:latin typeface="Courier New"/>
                <a:ea typeface="Courier New"/>
                <a:cs typeface="Courier New"/>
                <a:sym typeface="Courier New"/>
              </a:rPr>
              <a:t>bind_tf_idf</a:t>
            </a:r>
            <a:endParaRPr b="0" sz="1800">
              <a:latin typeface="Courier New"/>
              <a:ea typeface="Courier New"/>
              <a:cs typeface="Courier New"/>
              <a:sym typeface="Courier New"/>
            </a:endParaRPr>
          </a:p>
          <a:p>
            <a:pPr indent="-342900" lvl="1" marL="914400" rtl="0" algn="l">
              <a:spcBef>
                <a:spcPts val="0"/>
              </a:spcBef>
              <a:spcAft>
                <a:spcPts val="0"/>
              </a:spcAft>
              <a:buSzPts val="1800"/>
              <a:buFont typeface="Courier New"/>
              <a:buChar char="○"/>
            </a:pPr>
            <a:r>
              <a:rPr b="0" lang="en" sz="1800">
                <a:latin typeface="Courier New"/>
                <a:ea typeface="Courier New"/>
                <a:cs typeface="Courier New"/>
                <a:sym typeface="Courier New"/>
              </a:rPr>
              <a:t>unnest_tokens(bigram, text, token = "ngrams", n = 2)</a:t>
            </a:r>
            <a:endParaRPr b="0" sz="18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0" sz="1800">
              <a:latin typeface="Courier New"/>
              <a:ea typeface="Courier New"/>
              <a:cs typeface="Courier New"/>
              <a:sym typeface="Courier New"/>
            </a:endParaRPr>
          </a:p>
          <a:p>
            <a:pPr indent="0" lvl="0" marL="0" rtl="0" algn="l">
              <a:lnSpc>
                <a:spcPct val="115000"/>
              </a:lnSpc>
              <a:spcBef>
                <a:spcPts val="1600"/>
              </a:spcBef>
              <a:spcAft>
                <a:spcPts val="1600"/>
              </a:spcAft>
              <a:buNone/>
            </a:pPr>
            <a:r>
              <a:t/>
            </a:r>
            <a:endParaRPr b="0" sz="18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Useful resources</a:t>
            </a:r>
            <a:endParaRPr sz="2400">
              <a:solidFill>
                <a:srgbClr val="4A86E8"/>
              </a:solidFill>
            </a:endParaRPr>
          </a:p>
        </p:txBody>
      </p:sp>
      <p:sp>
        <p:nvSpPr>
          <p:cNvPr id="224" name="Google Shape;224;p36"/>
          <p:cNvSpPr txBox="1"/>
          <p:nvPr>
            <p:ph idx="4294967295" type="title"/>
          </p:nvPr>
        </p:nvSpPr>
        <p:spPr>
          <a:xfrm>
            <a:off x="593025" y="1803575"/>
            <a:ext cx="6577500" cy="20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urier New"/>
              <a:buChar char="●"/>
            </a:pPr>
            <a:r>
              <a:rPr b="0" lang="en" sz="1800">
                <a:latin typeface="Arial"/>
                <a:ea typeface="Arial"/>
                <a:cs typeface="Arial"/>
                <a:sym typeface="Arial"/>
              </a:rPr>
              <a:t>Online Book: https://www.tidytextmining.com/</a:t>
            </a:r>
            <a:endParaRPr b="0" sz="1800">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Char char="●"/>
            </a:pPr>
            <a:r>
              <a:rPr b="0" lang="en" sz="1800">
                <a:latin typeface="Courier New"/>
                <a:ea typeface="Courier New"/>
                <a:cs typeface="Courier New"/>
                <a:sym typeface="Courier New"/>
              </a:rPr>
              <a:t>cleanNLP - </a:t>
            </a:r>
            <a:r>
              <a:rPr b="0" lang="en" sz="1800">
                <a:latin typeface="Lato"/>
                <a:ea typeface="Lato"/>
                <a:cs typeface="Lato"/>
                <a:sym typeface="Lato"/>
              </a:rPr>
              <a:t>NLP with tidy principle  wrap</a:t>
            </a:r>
            <a:endParaRPr b="0" sz="1800">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Char char="●"/>
            </a:pPr>
            <a:r>
              <a:rPr b="0" lang="en" sz="1800">
                <a:latin typeface="Courier New"/>
                <a:ea typeface="Courier New"/>
                <a:cs typeface="Courier New"/>
                <a:sym typeface="Courier New"/>
              </a:rPr>
              <a:t>spacyR - </a:t>
            </a:r>
            <a:r>
              <a:rPr b="0" lang="en" sz="1800">
                <a:latin typeface="Lato"/>
                <a:ea typeface="Lato"/>
                <a:cs typeface="Lato"/>
                <a:sym typeface="Lato"/>
              </a:rPr>
              <a:t>R wrapper package for Python’s spaCy NLP</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Courier New"/>
              <a:buChar char="●"/>
            </a:pPr>
            <a:r>
              <a:rPr b="0" lang="en" sz="1800">
                <a:latin typeface="Courier New"/>
                <a:ea typeface="Courier New"/>
                <a:cs typeface="Courier New"/>
                <a:sym typeface="Courier New"/>
              </a:rPr>
              <a:t>hunspell - </a:t>
            </a:r>
            <a:r>
              <a:rPr b="0" lang="en" sz="1800">
                <a:latin typeface="Lato"/>
                <a:ea typeface="Lato"/>
                <a:cs typeface="Lato"/>
                <a:sym typeface="Lato"/>
              </a:rPr>
              <a:t>for spelling check</a:t>
            </a:r>
            <a:endParaRPr b="0" sz="1800">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b="0" sz="1800">
              <a:latin typeface="Courier New"/>
              <a:ea typeface="Courier New"/>
              <a:cs typeface="Courier New"/>
              <a:sym typeface="Courier New"/>
            </a:endParaRPr>
          </a:p>
          <a:p>
            <a:pPr indent="0" lvl="0" marL="0" rtl="0" algn="l">
              <a:lnSpc>
                <a:spcPct val="115000"/>
              </a:lnSpc>
              <a:spcBef>
                <a:spcPts val="1600"/>
              </a:spcBef>
              <a:spcAft>
                <a:spcPts val="1600"/>
              </a:spcAft>
              <a:buNone/>
            </a:pPr>
            <a:r>
              <a:t/>
            </a:r>
            <a:endParaRPr b="0" sz="18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Thank you</a:t>
            </a:r>
            <a:endParaRPr sz="2400">
              <a:solidFill>
                <a:srgbClr val="4A86E8"/>
              </a:solidFill>
            </a:endParaRPr>
          </a:p>
        </p:txBody>
      </p:sp>
      <p:pic>
        <p:nvPicPr>
          <p:cNvPr id="230" name="Google Shape;230;p37"/>
          <p:cNvPicPr preferRelativeResize="0"/>
          <p:nvPr/>
        </p:nvPicPr>
        <p:blipFill>
          <a:blip r:embed="rId3">
            <a:alphaModFix/>
          </a:blip>
          <a:stretch>
            <a:fillRect/>
          </a:stretch>
        </p:blipFill>
        <p:spPr>
          <a:xfrm>
            <a:off x="406775" y="3401948"/>
            <a:ext cx="1542000" cy="1542000"/>
          </a:xfrm>
          <a:prstGeom prst="rect">
            <a:avLst/>
          </a:prstGeom>
          <a:noFill/>
          <a:ln>
            <a:noFill/>
          </a:ln>
        </p:spPr>
      </p:pic>
      <p:pic>
        <p:nvPicPr>
          <p:cNvPr id="231" name="Google Shape;231;p37"/>
          <p:cNvPicPr preferRelativeResize="0"/>
          <p:nvPr/>
        </p:nvPicPr>
        <p:blipFill>
          <a:blip r:embed="rId4">
            <a:alphaModFix/>
          </a:blip>
          <a:stretch>
            <a:fillRect/>
          </a:stretch>
        </p:blipFill>
        <p:spPr>
          <a:xfrm>
            <a:off x="2101175" y="3330025"/>
            <a:ext cx="1498575" cy="1498575"/>
          </a:xfrm>
          <a:prstGeom prst="rect">
            <a:avLst/>
          </a:prstGeom>
          <a:noFill/>
          <a:ln>
            <a:noFill/>
          </a:ln>
        </p:spPr>
      </p:pic>
      <p:sp>
        <p:nvSpPr>
          <p:cNvPr id="232" name="Google Shape;232;p37"/>
          <p:cNvSpPr txBox="1"/>
          <p:nvPr>
            <p:ph idx="4294967295" type="title"/>
          </p:nvPr>
        </p:nvSpPr>
        <p:spPr>
          <a:xfrm>
            <a:off x="593025" y="1564950"/>
            <a:ext cx="6577500" cy="149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urier New"/>
              <a:buChar char="●"/>
            </a:pPr>
            <a:r>
              <a:rPr b="0" lang="en" sz="1800">
                <a:latin typeface="Arial"/>
                <a:ea typeface="Arial"/>
                <a:cs typeface="Arial"/>
                <a:sym typeface="Arial"/>
              </a:rPr>
              <a:t>satRday organiser and sponsor @LockeData</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Steph Locke for first time speaker tips &amp; advice</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#rstats community &amp; #NASADatanauts</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North Yorkshire County Council</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All of you for joining me</a:t>
            </a:r>
            <a:endParaRPr b="0"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83675" y="1861525"/>
            <a:ext cx="8186100" cy="72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4A86E8"/>
                </a:solidFill>
              </a:rPr>
              <a:t>Let’s get to know </a:t>
            </a:r>
            <a:r>
              <a:rPr lang="en" sz="3600">
                <a:solidFill>
                  <a:srgbClr val="000000"/>
                </a:solidFill>
                <a:latin typeface="Courier New"/>
                <a:ea typeface="Courier New"/>
                <a:cs typeface="Courier New"/>
                <a:sym typeface="Courier New"/>
              </a:rPr>
              <a:t>tidytext</a:t>
            </a:r>
            <a:endParaRPr sz="3600">
              <a:solidFill>
                <a:srgbClr val="000000"/>
              </a:solidFill>
              <a:latin typeface="Courier New"/>
              <a:ea typeface="Courier New"/>
              <a:cs typeface="Courier New"/>
              <a:sym typeface="Courier New"/>
            </a:endParaRPr>
          </a:p>
        </p:txBody>
      </p:sp>
      <p:sp>
        <p:nvSpPr>
          <p:cNvPr id="87" name="Google Shape;87;p15"/>
          <p:cNvSpPr txBox="1"/>
          <p:nvPr/>
        </p:nvSpPr>
        <p:spPr>
          <a:xfrm>
            <a:off x="257675" y="4551850"/>
            <a:ext cx="54966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Online Book: https://www.tidytextmining.com/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About tidy data principle</a:t>
            </a:r>
            <a:endParaRPr sz="3600">
              <a:solidFill>
                <a:srgbClr val="4A86E8"/>
              </a:solidFill>
            </a:endParaRPr>
          </a:p>
        </p:txBody>
      </p:sp>
      <p:sp>
        <p:nvSpPr>
          <p:cNvPr id="93" name="Google Shape;93;p16"/>
          <p:cNvSpPr txBox="1"/>
          <p:nvPr>
            <p:ph idx="4294967295" type="title"/>
          </p:nvPr>
        </p:nvSpPr>
        <p:spPr>
          <a:xfrm>
            <a:off x="593025" y="1803575"/>
            <a:ext cx="6573600" cy="289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800">
                <a:solidFill>
                  <a:srgbClr val="333333"/>
                </a:solidFill>
                <a:latin typeface="Arial"/>
                <a:ea typeface="Arial"/>
                <a:cs typeface="Arial"/>
                <a:sym typeface="Arial"/>
              </a:rPr>
              <a:t>Using tidy data principles is a powerful way to make handling data easier and more effective, and this is no less true when it comes to dealing with text. As described by Hadley Wickham (Wickham </a:t>
            </a:r>
            <a:r>
              <a:rPr b="0" lang="en" sz="1800">
                <a:solidFill>
                  <a:srgbClr val="4183C4"/>
                </a:solidFill>
                <a:uFill>
                  <a:noFill/>
                </a:uFill>
                <a:latin typeface="Arial"/>
                <a:ea typeface="Arial"/>
                <a:cs typeface="Arial"/>
                <a:sym typeface="Arial"/>
                <a:hlinkClick r:id="rId3"/>
              </a:rPr>
              <a:t>2014</a:t>
            </a:r>
            <a:r>
              <a:rPr b="0" lang="en" sz="1800">
                <a:solidFill>
                  <a:srgbClr val="333333"/>
                </a:solidFill>
                <a:latin typeface="Arial"/>
                <a:ea typeface="Arial"/>
                <a:cs typeface="Arial"/>
                <a:sym typeface="Arial"/>
              </a:rPr>
              <a:t>), tidy data has a specific structure:</a:t>
            </a:r>
            <a:endParaRPr b="0" sz="1800">
              <a:solidFill>
                <a:srgbClr val="333333"/>
              </a:solidFill>
              <a:latin typeface="Arial"/>
              <a:ea typeface="Arial"/>
              <a:cs typeface="Arial"/>
              <a:sym typeface="Arial"/>
            </a:endParaRPr>
          </a:p>
          <a:p>
            <a:pPr indent="-342900" lvl="0" marL="457200" rtl="0" algn="l">
              <a:lnSpc>
                <a:spcPct val="115000"/>
              </a:lnSpc>
              <a:spcBef>
                <a:spcPts val="1000"/>
              </a:spcBef>
              <a:spcAft>
                <a:spcPts val="0"/>
              </a:spcAft>
              <a:buClr>
                <a:srgbClr val="333333"/>
              </a:buClr>
              <a:buSzPts val="1800"/>
              <a:buFont typeface="Arial"/>
              <a:buChar char="●"/>
            </a:pPr>
            <a:r>
              <a:rPr b="0" lang="en" sz="1800">
                <a:solidFill>
                  <a:srgbClr val="333333"/>
                </a:solidFill>
                <a:latin typeface="Arial"/>
                <a:ea typeface="Arial"/>
                <a:cs typeface="Arial"/>
                <a:sym typeface="Arial"/>
              </a:rPr>
              <a:t>Each variable is a column</a:t>
            </a:r>
            <a:endParaRPr b="0" sz="1800">
              <a:solidFill>
                <a:srgbClr val="333333"/>
              </a:solidFill>
              <a:latin typeface="Arial"/>
              <a:ea typeface="Arial"/>
              <a:cs typeface="Arial"/>
              <a:sym typeface="Arial"/>
            </a:endParaRPr>
          </a:p>
          <a:p>
            <a:pPr indent="-342900" lvl="0" marL="457200" rtl="0" algn="l">
              <a:lnSpc>
                <a:spcPct val="115000"/>
              </a:lnSpc>
              <a:spcBef>
                <a:spcPts val="0"/>
              </a:spcBef>
              <a:spcAft>
                <a:spcPts val="0"/>
              </a:spcAft>
              <a:buClr>
                <a:srgbClr val="333333"/>
              </a:buClr>
              <a:buSzPts val="1800"/>
              <a:buFont typeface="Arial"/>
              <a:buChar char="●"/>
            </a:pPr>
            <a:r>
              <a:rPr b="0" lang="en" sz="1800">
                <a:solidFill>
                  <a:srgbClr val="333333"/>
                </a:solidFill>
                <a:latin typeface="Arial"/>
                <a:ea typeface="Arial"/>
                <a:cs typeface="Arial"/>
                <a:sym typeface="Arial"/>
              </a:rPr>
              <a:t>Each observation is a row</a:t>
            </a:r>
            <a:endParaRPr b="0" sz="1800">
              <a:solidFill>
                <a:srgbClr val="333333"/>
              </a:solidFill>
              <a:latin typeface="Arial"/>
              <a:ea typeface="Arial"/>
              <a:cs typeface="Arial"/>
              <a:sym typeface="Arial"/>
            </a:endParaRPr>
          </a:p>
          <a:p>
            <a:pPr indent="-342900" lvl="0" marL="457200" rtl="0" algn="l">
              <a:lnSpc>
                <a:spcPct val="115000"/>
              </a:lnSpc>
              <a:spcBef>
                <a:spcPts val="0"/>
              </a:spcBef>
              <a:spcAft>
                <a:spcPts val="0"/>
              </a:spcAft>
              <a:buClr>
                <a:srgbClr val="333333"/>
              </a:buClr>
              <a:buSzPts val="1800"/>
              <a:buFont typeface="Arial"/>
              <a:buChar char="●"/>
            </a:pPr>
            <a:r>
              <a:rPr b="0" lang="en" sz="1800">
                <a:solidFill>
                  <a:srgbClr val="333333"/>
                </a:solidFill>
                <a:latin typeface="Arial"/>
                <a:ea typeface="Arial"/>
                <a:cs typeface="Arial"/>
                <a:sym typeface="Arial"/>
              </a:rPr>
              <a:t>Each type of observational unit is a table</a:t>
            </a:r>
            <a:endParaRPr b="0" sz="1800">
              <a:solidFill>
                <a:srgbClr val="333333"/>
              </a:solidFill>
              <a:latin typeface="Arial"/>
              <a:ea typeface="Arial"/>
              <a:cs typeface="Arial"/>
              <a:sym typeface="Arial"/>
            </a:endParaRPr>
          </a:p>
          <a:p>
            <a:pPr indent="0" lvl="0" marL="0" rtl="0" algn="l">
              <a:lnSpc>
                <a:spcPct val="115000"/>
              </a:lnSpc>
              <a:spcBef>
                <a:spcPts val="1000"/>
              </a:spcBef>
              <a:spcAft>
                <a:spcPts val="0"/>
              </a:spcAft>
              <a:buNone/>
            </a:pPr>
            <a:r>
              <a:t/>
            </a:r>
            <a:endParaRPr b="0" sz="1200">
              <a:solidFill>
                <a:srgbClr val="333333"/>
              </a:solidFill>
              <a:latin typeface="Arial"/>
              <a:ea typeface="Arial"/>
              <a:cs typeface="Arial"/>
              <a:sym typeface="Arial"/>
            </a:endParaRPr>
          </a:p>
          <a:p>
            <a:pPr indent="0" lvl="0" marL="0" rtl="0" algn="l">
              <a:lnSpc>
                <a:spcPct val="115000"/>
              </a:lnSpc>
              <a:spcBef>
                <a:spcPts val="1000"/>
              </a:spcBef>
              <a:spcAft>
                <a:spcPts val="1600"/>
              </a:spcAft>
              <a:buNone/>
            </a:pPr>
            <a:r>
              <a:t/>
            </a:r>
            <a:endParaRPr b="0" sz="1800">
              <a:latin typeface="Lato"/>
              <a:ea typeface="Lato"/>
              <a:cs typeface="Lato"/>
              <a:sym typeface="Lato"/>
            </a:endParaRPr>
          </a:p>
        </p:txBody>
      </p:sp>
      <p:sp>
        <p:nvSpPr>
          <p:cNvPr id="94" name="Google Shape;94;p16"/>
          <p:cNvSpPr txBox="1"/>
          <p:nvPr/>
        </p:nvSpPr>
        <p:spPr>
          <a:xfrm>
            <a:off x="257675" y="4551850"/>
            <a:ext cx="54966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Online Book: https://www.tidytextmining.com/</a:t>
            </a:r>
            <a:endParaRPr/>
          </a:p>
        </p:txBody>
      </p:sp>
      <p:pic>
        <p:nvPicPr>
          <p:cNvPr id="95" name="Google Shape;95;p16"/>
          <p:cNvPicPr preferRelativeResize="0"/>
          <p:nvPr/>
        </p:nvPicPr>
        <p:blipFill>
          <a:blip r:embed="rId4">
            <a:alphaModFix/>
          </a:blip>
          <a:stretch>
            <a:fillRect/>
          </a:stretch>
        </p:blipFill>
        <p:spPr>
          <a:xfrm>
            <a:off x="5983250" y="2948675"/>
            <a:ext cx="2567975" cy="2051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249025" y="1861525"/>
            <a:ext cx="8520900" cy="7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text mining?</a:t>
            </a:r>
            <a:endParaRPr>
              <a:solidFill>
                <a:srgbClr val="4A86E8"/>
              </a:solidFill>
            </a:endParaRPr>
          </a:p>
          <a:p>
            <a:pPr indent="0" lvl="0" marL="0" rtl="0" algn="ctr">
              <a:spcBef>
                <a:spcPts val="1600"/>
              </a:spcBef>
              <a:spcAft>
                <a:spcPts val="1600"/>
              </a:spcAft>
              <a:buNone/>
            </a:pPr>
            <a:r>
              <a:rPr lang="en" sz="2400">
                <a:solidFill>
                  <a:srgbClr val="000000"/>
                </a:solidFill>
              </a:rPr>
              <a:t>Because we want to apply simple interpretation of natural language</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My tidytext story</a:t>
            </a:r>
            <a:endParaRPr sz="2400">
              <a:solidFill>
                <a:srgbClr val="4A86E8"/>
              </a:solidFill>
            </a:endParaRPr>
          </a:p>
        </p:txBody>
      </p:sp>
      <p:pic>
        <p:nvPicPr>
          <p:cNvPr id="106" name="Google Shape;106;p18"/>
          <p:cNvPicPr preferRelativeResize="0"/>
          <p:nvPr/>
        </p:nvPicPr>
        <p:blipFill>
          <a:blip r:embed="rId3">
            <a:alphaModFix/>
          </a:blip>
          <a:stretch>
            <a:fillRect/>
          </a:stretch>
        </p:blipFill>
        <p:spPr>
          <a:xfrm>
            <a:off x="152400" y="1593250"/>
            <a:ext cx="4320258" cy="3397850"/>
          </a:xfrm>
          <a:prstGeom prst="rect">
            <a:avLst/>
          </a:prstGeom>
          <a:noFill/>
          <a:ln>
            <a:noFill/>
          </a:ln>
        </p:spPr>
      </p:pic>
      <p:sp>
        <p:nvSpPr>
          <p:cNvPr id="107" name="Google Shape;107;p18"/>
          <p:cNvSpPr txBox="1"/>
          <p:nvPr>
            <p:ph idx="4294967295" type="title"/>
          </p:nvPr>
        </p:nvSpPr>
        <p:spPr>
          <a:xfrm>
            <a:off x="4580450" y="1593250"/>
            <a:ext cx="4380000" cy="3254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latin typeface="Lato"/>
                <a:ea typeface="Lato"/>
                <a:cs typeface="Lato"/>
                <a:sym typeface="Lato"/>
              </a:rPr>
              <a:t>How I use tidytext to solve problems</a:t>
            </a:r>
            <a:endParaRPr sz="1400">
              <a:latin typeface="Lato"/>
              <a:ea typeface="Lato"/>
              <a:cs typeface="Lato"/>
              <a:sym typeface="Lato"/>
            </a:endParaRPr>
          </a:p>
          <a:p>
            <a:pPr indent="0" lvl="0" marL="0" rtl="0" algn="l">
              <a:lnSpc>
                <a:spcPct val="115000"/>
              </a:lnSpc>
              <a:spcBef>
                <a:spcPts val="1600"/>
              </a:spcBef>
              <a:spcAft>
                <a:spcPts val="0"/>
              </a:spcAft>
              <a:buNone/>
            </a:pPr>
            <a:r>
              <a:rPr b="0" lang="en" sz="1400">
                <a:latin typeface="Lato"/>
                <a:ea typeface="Lato"/>
                <a:cs typeface="Lato"/>
                <a:sym typeface="Lato"/>
              </a:rPr>
              <a:t>Analyse staff survey for better engagement</a:t>
            </a:r>
            <a:endParaRPr b="0" sz="1400">
              <a:latin typeface="Lato"/>
              <a:ea typeface="Lato"/>
              <a:cs typeface="Lato"/>
              <a:sym typeface="Lato"/>
            </a:endParaRPr>
          </a:p>
          <a:p>
            <a:pPr indent="0" lvl="0" marL="0" rtl="0" algn="l">
              <a:lnSpc>
                <a:spcPct val="115000"/>
              </a:lnSpc>
              <a:spcBef>
                <a:spcPts val="1600"/>
              </a:spcBef>
              <a:spcAft>
                <a:spcPts val="0"/>
              </a:spcAft>
              <a:buNone/>
            </a:pPr>
            <a:r>
              <a:rPr b="0" lang="en" sz="1400">
                <a:latin typeface="Lato"/>
                <a:ea typeface="Lato"/>
                <a:cs typeface="Lato"/>
                <a:sym typeface="Lato"/>
              </a:rPr>
              <a:t>Better understand reasons for delay transfer of care (DToC)</a:t>
            </a:r>
            <a:endParaRPr b="0" sz="1400">
              <a:latin typeface="Lato"/>
              <a:ea typeface="Lato"/>
              <a:cs typeface="Lato"/>
              <a:sym typeface="Lato"/>
            </a:endParaRPr>
          </a:p>
          <a:p>
            <a:pPr indent="0" lvl="0" marL="0" rtl="0" algn="l">
              <a:lnSpc>
                <a:spcPct val="115000"/>
              </a:lnSpc>
              <a:spcBef>
                <a:spcPts val="1600"/>
              </a:spcBef>
              <a:spcAft>
                <a:spcPts val="0"/>
              </a:spcAft>
              <a:buNone/>
            </a:pPr>
            <a:r>
              <a:rPr b="0" lang="en" sz="1400">
                <a:latin typeface="Lato"/>
                <a:ea typeface="Lato"/>
                <a:cs typeface="Lato"/>
                <a:sym typeface="Lato"/>
              </a:rPr>
              <a:t>Spam / Non Spam email classifications</a:t>
            </a:r>
            <a:endParaRPr b="0" sz="1400">
              <a:latin typeface="Lato"/>
              <a:ea typeface="Lato"/>
              <a:cs typeface="Lato"/>
              <a:sym typeface="Lato"/>
            </a:endParaRPr>
          </a:p>
          <a:p>
            <a:pPr indent="0" lvl="0" marL="0" rtl="0" algn="l">
              <a:lnSpc>
                <a:spcPct val="115000"/>
              </a:lnSpc>
              <a:spcBef>
                <a:spcPts val="1600"/>
              </a:spcBef>
              <a:spcAft>
                <a:spcPts val="1600"/>
              </a:spcAft>
              <a:buNone/>
            </a:pPr>
            <a:r>
              <a:rPr b="0" lang="en" sz="1400">
                <a:latin typeface="Lato"/>
                <a:ea typeface="Lato"/>
                <a:cs typeface="Lato"/>
                <a:sym typeface="Lato"/>
              </a:rPr>
              <a:t>Build knowledge management system</a:t>
            </a:r>
            <a:endParaRPr b="0" sz="1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66800" y="712150"/>
            <a:ext cx="90369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Let’s explore tidytext package in 3 steps</a:t>
            </a:r>
            <a:endParaRPr sz="3600">
              <a:solidFill>
                <a:srgbClr val="4A86E8"/>
              </a:solidFill>
            </a:endParaRPr>
          </a:p>
        </p:txBody>
      </p:sp>
      <p:sp>
        <p:nvSpPr>
          <p:cNvPr id="113" name="Google Shape;113;p19"/>
          <p:cNvSpPr/>
          <p:nvPr/>
        </p:nvSpPr>
        <p:spPr>
          <a:xfrm>
            <a:off x="257675" y="2185300"/>
            <a:ext cx="2080300" cy="22997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Step 1: </a:t>
            </a:r>
            <a:endParaRPr/>
          </a:p>
          <a:p>
            <a:pPr indent="0" lvl="0" marL="0" rtl="0" algn="l">
              <a:spcBef>
                <a:spcPts val="0"/>
              </a:spcBef>
              <a:spcAft>
                <a:spcPts val="0"/>
              </a:spcAft>
              <a:buNone/>
            </a:pPr>
            <a:r>
              <a:rPr lang="en"/>
              <a:t>Tidy and Tokenising words</a:t>
            </a:r>
            <a:endParaRPr/>
          </a:p>
        </p:txBody>
      </p:sp>
      <p:sp>
        <p:nvSpPr>
          <p:cNvPr id="114" name="Google Shape;114;p19"/>
          <p:cNvSpPr/>
          <p:nvPr/>
        </p:nvSpPr>
        <p:spPr>
          <a:xfrm>
            <a:off x="2490400" y="2185300"/>
            <a:ext cx="2080300" cy="22997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Step 2: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Sentiment Analysis</a:t>
            </a:r>
            <a:endParaRPr>
              <a:solidFill>
                <a:schemeClr val="dk2"/>
              </a:solidFill>
            </a:endParaRPr>
          </a:p>
          <a:p>
            <a:pPr indent="0" lvl="0" marL="0" rtl="0" algn="l">
              <a:spcBef>
                <a:spcPts val="0"/>
              </a:spcBef>
              <a:spcAft>
                <a:spcPts val="0"/>
              </a:spcAft>
              <a:buNone/>
            </a:pPr>
            <a:r>
              <a:t/>
            </a:r>
            <a:endParaRPr/>
          </a:p>
        </p:txBody>
      </p:sp>
      <p:sp>
        <p:nvSpPr>
          <p:cNvPr id="115" name="Google Shape;115;p19"/>
          <p:cNvSpPr/>
          <p:nvPr/>
        </p:nvSpPr>
        <p:spPr>
          <a:xfrm>
            <a:off x="4723125" y="2185300"/>
            <a:ext cx="2080300" cy="22997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Step 3: </a:t>
            </a:r>
            <a:endParaRPr>
              <a:solidFill>
                <a:schemeClr val="dk2"/>
              </a:solidFill>
            </a:endParaRPr>
          </a:p>
          <a:p>
            <a:pPr indent="0" lvl="0" marL="0" rtl="0" algn="l">
              <a:spcBef>
                <a:spcPts val="0"/>
              </a:spcBef>
              <a:spcAft>
                <a:spcPts val="0"/>
              </a:spcAft>
              <a:buNone/>
            </a:pPr>
            <a:r>
              <a:rPr lang="en">
                <a:solidFill>
                  <a:schemeClr val="dk2"/>
                </a:solidFill>
              </a:rPr>
              <a:t>Word Frequency vs TDF-IDF</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rPr>
              <a:t>Step 1: Tidy (our) text </a:t>
            </a:r>
            <a:endParaRPr sz="2400">
              <a:solidFill>
                <a:srgbClr val="4A86E8"/>
              </a:solidFill>
            </a:endParaRPr>
          </a:p>
        </p:txBody>
      </p:sp>
      <p:sp>
        <p:nvSpPr>
          <p:cNvPr id="121" name="Google Shape;121;p20"/>
          <p:cNvSpPr txBox="1"/>
          <p:nvPr>
            <p:ph idx="4294967295" type="title"/>
          </p:nvPr>
        </p:nvSpPr>
        <p:spPr>
          <a:xfrm>
            <a:off x="593025" y="1803575"/>
            <a:ext cx="6577500" cy="2013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Data </a:t>
            </a:r>
            <a:r>
              <a:rPr b="0" lang="en" sz="1800">
                <a:latin typeface="Lato"/>
                <a:ea typeface="Lato"/>
                <a:cs typeface="Lato"/>
                <a:sym typeface="Lato"/>
              </a:rPr>
              <a:t>acquisition</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b="0" lang="en" sz="1800">
                <a:latin typeface="Lato"/>
                <a:ea typeface="Lato"/>
                <a:cs typeface="Lato"/>
                <a:sym typeface="Lato"/>
              </a:rPr>
              <a:t>Many R Packages from scraping text data</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b="0" lang="en" sz="1800">
                <a:latin typeface="Courier New"/>
                <a:ea typeface="Courier New"/>
                <a:cs typeface="Courier New"/>
                <a:sym typeface="Courier New"/>
              </a:rPr>
              <a:t>rtweet </a:t>
            </a:r>
            <a:r>
              <a:rPr b="0" lang="en" sz="1800">
                <a:latin typeface="Lato"/>
                <a:ea typeface="Lato"/>
                <a:cs typeface="Lato"/>
                <a:sym typeface="Lato"/>
              </a:rPr>
              <a:t>for tweets extraction</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Courier New"/>
              <a:buChar char="○"/>
            </a:pPr>
            <a:r>
              <a:rPr b="0" lang="en" sz="1800">
                <a:latin typeface="Courier New"/>
                <a:ea typeface="Courier New"/>
                <a:cs typeface="Courier New"/>
                <a:sym typeface="Courier New"/>
              </a:rPr>
              <a:t>textreadr, officeR </a:t>
            </a:r>
            <a:r>
              <a:rPr b="0" lang="en" sz="1800">
                <a:latin typeface="Lato"/>
                <a:ea typeface="Lato"/>
                <a:cs typeface="Lato"/>
                <a:sym typeface="Lato"/>
              </a:rPr>
              <a:t>for office files text extraction</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b="0" lang="en" sz="1800">
                <a:latin typeface="Lato"/>
                <a:ea typeface="Lato"/>
                <a:cs typeface="Lato"/>
                <a:sym typeface="Lato"/>
              </a:rPr>
              <a:t>Kaggle</a:t>
            </a:r>
            <a:endParaRPr b="0"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b="0" lang="en" sz="1800">
                <a:latin typeface="Lato"/>
                <a:ea typeface="Lato"/>
                <a:cs typeface="Lato"/>
                <a:sym typeface="Lato"/>
              </a:rPr>
              <a:t>data.world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idx="4294967295" type="title"/>
          </p:nvPr>
        </p:nvSpPr>
        <p:spPr>
          <a:xfrm>
            <a:off x="535775" y="712150"/>
            <a:ext cx="8186100" cy="72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4A86E8"/>
                </a:solidFill>
                <a:latin typeface="Courier New"/>
                <a:ea typeface="Courier New"/>
                <a:cs typeface="Courier New"/>
                <a:sym typeface="Courier New"/>
              </a:rPr>
              <a:t>unnest_token</a:t>
            </a:r>
            <a:endParaRPr sz="2400">
              <a:solidFill>
                <a:srgbClr val="4A86E8"/>
              </a:solidFill>
              <a:latin typeface="Courier New"/>
              <a:ea typeface="Courier New"/>
              <a:cs typeface="Courier New"/>
              <a:sym typeface="Courier New"/>
            </a:endParaRPr>
          </a:p>
        </p:txBody>
      </p:sp>
      <p:sp>
        <p:nvSpPr>
          <p:cNvPr id="127" name="Google Shape;127;p21"/>
          <p:cNvSpPr txBox="1"/>
          <p:nvPr>
            <p:ph idx="4294967295" type="title"/>
          </p:nvPr>
        </p:nvSpPr>
        <p:spPr>
          <a:xfrm>
            <a:off x="535775" y="1377350"/>
            <a:ext cx="8285700" cy="1388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0" lang="en" sz="2400">
                <a:latin typeface="Lato"/>
                <a:ea typeface="Lato"/>
                <a:cs typeface="Lato"/>
                <a:sym typeface="Lato"/>
              </a:rPr>
              <a:t>Break text into individual tokens (a process called tokenisation) and transform it to a tidy data structure (one-word-per-row format )</a:t>
            </a:r>
            <a:endParaRPr b="0" sz="2400">
              <a:latin typeface="Courier New"/>
              <a:ea typeface="Courier New"/>
              <a:cs typeface="Courier New"/>
              <a:sym typeface="Courier New"/>
            </a:endParaRPr>
          </a:p>
        </p:txBody>
      </p:sp>
      <p:sp>
        <p:nvSpPr>
          <p:cNvPr id="128" name="Google Shape;128;p21"/>
          <p:cNvSpPr txBox="1"/>
          <p:nvPr/>
        </p:nvSpPr>
        <p:spPr>
          <a:xfrm>
            <a:off x="392700" y="2632075"/>
            <a:ext cx="6723900" cy="156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Courier New"/>
                <a:ea typeface="Courier New"/>
                <a:cs typeface="Courier New"/>
                <a:sym typeface="Courier New"/>
              </a:rPr>
              <a:t>tokens</a:t>
            </a:r>
            <a:r>
              <a:rPr lang="en" sz="2400">
                <a:solidFill>
                  <a:schemeClr val="dk2"/>
                </a:solidFill>
                <a:latin typeface="Courier New"/>
                <a:ea typeface="Courier New"/>
                <a:cs typeface="Courier New"/>
                <a:sym typeface="Courier New"/>
              </a:rPr>
              <a:t> &lt;- dataset %&gt;%</a:t>
            </a:r>
            <a:endParaRPr sz="24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2"/>
                </a:solidFill>
                <a:latin typeface="Courier New"/>
                <a:ea typeface="Courier New"/>
                <a:cs typeface="Courier New"/>
                <a:sym typeface="Courier New"/>
              </a:rPr>
              <a:t>  		 unnest_tokens(word, text)%&gt;%</a:t>
            </a:r>
            <a:endParaRPr sz="24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400">
                <a:solidFill>
                  <a:schemeClr val="dk2"/>
                </a:solidFill>
                <a:latin typeface="Courier New"/>
                <a:ea typeface="Courier New"/>
                <a:cs typeface="Courier New"/>
                <a:sym typeface="Courier New"/>
              </a:rPr>
              <a:t>				count(word, sort = TRUE)</a:t>
            </a:r>
            <a:endParaRPr sz="2400">
              <a:solidFill>
                <a:schemeClr val="dk2"/>
              </a:solidFill>
              <a:latin typeface="Courier New"/>
              <a:ea typeface="Courier New"/>
              <a:cs typeface="Courier New"/>
              <a:sym typeface="Courier New"/>
            </a:endParaRPr>
          </a:p>
        </p:txBody>
      </p:sp>
      <p:pic>
        <p:nvPicPr>
          <p:cNvPr id="129" name="Google Shape;129;p21"/>
          <p:cNvPicPr preferRelativeResize="0"/>
          <p:nvPr/>
        </p:nvPicPr>
        <p:blipFill>
          <a:blip r:embed="rId3">
            <a:alphaModFix/>
          </a:blip>
          <a:stretch>
            <a:fillRect/>
          </a:stretch>
        </p:blipFill>
        <p:spPr>
          <a:xfrm>
            <a:off x="6800525" y="2565050"/>
            <a:ext cx="2267725" cy="243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