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an.r-project.org/web/packages/osrm/index.html" TargetMode="External"/><Relationship Id="rId3" Type="http://schemas.openxmlformats.org/officeDocument/2006/relationships/hyperlink" Target="http://project-osrm.org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78f335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b78f335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78f335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78f335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Osmdata package d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ownloads OSM data which is </a:t>
            </a:r>
            <a:r>
              <a:rPr lang="en" sz="10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extracted from the 'Overpass' web server and processed with very fast 'C++' routines.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So this syntax - could be daunting - where did I get amenity from?  Visit Map Features for reference.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55581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55581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78f3356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78f3356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2B2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555813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555813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2B2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78f3356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78f3356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150" u="sng">
                <a:solidFill>
                  <a:srgbClr val="24890D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osrm</a:t>
            </a: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package is an interface between R and the OSRM API. </a:t>
            </a:r>
            <a:r>
              <a:rPr lang="en" sz="1200" u="sng">
                <a:solidFill>
                  <a:srgbClr val="24890D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OSRM</a:t>
            </a: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a navigation service based on OpenStreetMap data.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555813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555813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78f3356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78f335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78f335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78f335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574404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574404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78f335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78f335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78f3356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78f3356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78f3356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78f3356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78f335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78f335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78f335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78f335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78f3356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78f335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78f335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78f335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4ds.had.co.nz" TargetMode="External"/><Relationship Id="rId4" Type="http://schemas.openxmlformats.org/officeDocument/2006/relationships/hyperlink" Target="https://wiki.openstreetmap.org/wiki/Map_Features" TargetMode="External"/><Relationship Id="rId5" Type="http://schemas.openxmlformats.org/officeDocument/2006/relationships/hyperlink" Target="https://wiki.openstreetmap.org/wiki/Overpass_AP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overpass-turbo.eu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ran.r-project.org/web/packages/osrm/index.html" TargetMode="External"/><Relationship Id="rId4" Type="http://schemas.openxmlformats.org/officeDocument/2006/relationships/hyperlink" Target="http://project-osrm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eocompr.robinlovelace.net" TargetMode="External"/><Relationship Id="rId4" Type="http://schemas.openxmlformats.org/officeDocument/2006/relationships/hyperlink" Target="https://www.jessesadler.com/post/geocoding-with-r/" TargetMode="External"/><Relationship Id="rId5" Type="http://schemas.openxmlformats.org/officeDocument/2006/relationships/hyperlink" Target="https://www.youtube.com/watch?v=_zd-UGfD2Os" TargetMode="External"/><Relationship Id="rId6" Type="http://schemas.openxmlformats.org/officeDocument/2006/relationships/hyperlink" Target="https://dataveld.com/2019/03/20/display-points-within-a-distance-radius-on-a-power-bi-map/" TargetMode="External"/><Relationship Id="rId7" Type="http://schemas.openxmlformats.org/officeDocument/2006/relationships/hyperlink" Target="http://overpass-turbo.eu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twitter.com/friends_quotes1/status/48363218825328230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dataveld.com/2019/03/20/display-points-within-a-distance-radius-on-a-power-bi-map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Lato"/>
                <a:ea typeface="Lato"/>
                <a:cs typeface="Lato"/>
                <a:sym typeface="Lato"/>
              </a:rPr>
              <a:t>Open source map data using Power BI + R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Nujcharee Haswell (Ped): @nujcharee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#GirlPowerBIDay - 23 June 2019</a:t>
            </a:r>
            <a:endParaRPr b="1"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2045600" y="431740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535775" y="712150"/>
            <a:ext cx="703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 am </a:t>
            </a:r>
            <a:r>
              <a:rPr lang="en" sz="3600" u="sng">
                <a:solidFill>
                  <a:schemeClr val="dk1"/>
                </a:solidFill>
              </a:rPr>
              <a:t>not</a:t>
            </a:r>
            <a:r>
              <a:rPr lang="en" sz="3600">
                <a:solidFill>
                  <a:schemeClr val="dk1"/>
                </a:solidFill>
              </a:rPr>
              <a:t> going to cover</a:t>
            </a:r>
            <a:endParaRPr sz="2400"/>
          </a:p>
        </p:txBody>
      </p:sp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668325" y="1480150"/>
            <a:ext cx="68484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Introduction to R - R for Data Science Book </a:t>
            </a: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https://r4ds.had.co.nz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OpenStreetMap Wiki - </a:t>
            </a: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https://wiki.openstreetmap.org/wiki/Map_Features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Overpass Turbo API - </a:t>
            </a: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https://wiki.openstreetmap.org/wiki/Overpass_API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4294967295" type="title"/>
          </p:nvPr>
        </p:nvSpPr>
        <p:spPr>
          <a:xfrm>
            <a:off x="535775" y="712150"/>
            <a:ext cx="703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" sz="3600">
                <a:solidFill>
                  <a:schemeClr val="dk1"/>
                </a:solidFill>
              </a:rPr>
              <a:t>Point of Interest (POI)</a:t>
            </a:r>
            <a:endParaRPr sz="2400"/>
          </a:p>
        </p:txBody>
      </p:sp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697825" y="1676850"/>
            <a:ext cx="74451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“I need a list of POI (for this scenario - just restaurants) in Harrogate North Yorkshire UK and I want it to be in a table format and load it into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Power Query.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I don’t have access to on premise GIS system”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25" y="2422225"/>
            <a:ext cx="5452749" cy="25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4294967295" type="title"/>
          </p:nvPr>
        </p:nvSpPr>
        <p:spPr>
          <a:xfrm>
            <a:off x="535775" y="712150"/>
            <a:ext cx="703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OSMData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Download OSM data </a:t>
            </a:r>
            <a:r>
              <a:rPr b="0" lang="en" sz="18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extracted from the 'Overpass' web server </a:t>
            </a:r>
            <a:r>
              <a:rPr lang="en" sz="36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43" name="Google Shape;143;p24"/>
          <p:cNvSpPr txBox="1"/>
          <p:nvPr>
            <p:ph idx="4294967295" type="title"/>
          </p:nvPr>
        </p:nvSpPr>
        <p:spPr>
          <a:xfrm>
            <a:off x="535775" y="2286700"/>
            <a:ext cx="8491800" cy="25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library(osmdata) </a:t>
            </a: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step 1 - load OSMData library (assuming that its already installed)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getbb ("Harrogate North Yorkshire") </a:t>
            </a: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step 2 - set boundary box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step 3 - build a query string to pass over to Overpass API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key - look this up from openstreetmap wiki or check out overpass turbo for web 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inte</a:t>
            </a: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rface </a:t>
            </a:r>
            <a:r>
              <a:rPr b="0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http://overpass-turbo.eu</a:t>
            </a: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q &lt;- opq ("Harrogate North Yorkshire") %&gt;% 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  	add_osm_feature(key = "amenity", value = "restaurant") %&gt;% 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osmdata_sf()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x = as.data.frame(q$osm_points) </a:t>
            </a:r>
            <a:r>
              <a:rPr b="0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load osm_points data frame into Power Query</a:t>
            </a:r>
            <a:endParaRPr b="0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535775" y="712150"/>
            <a:ext cx="742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2. </a:t>
            </a:r>
            <a:r>
              <a:rPr lang="en" sz="3600">
                <a:solidFill>
                  <a:schemeClr val="dk1"/>
                </a:solidFill>
              </a:rPr>
              <a:t>Geo-coding lat + </a:t>
            </a:r>
            <a:r>
              <a:rPr lang="en" sz="3600">
                <a:solidFill>
                  <a:schemeClr val="dk1"/>
                </a:solidFill>
              </a:rPr>
              <a:t>long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9" name="Google Shape;149;p25"/>
          <p:cNvSpPr txBox="1"/>
          <p:nvPr>
            <p:ph idx="4294967295" type="title"/>
          </p:nvPr>
        </p:nvSpPr>
        <p:spPr>
          <a:xfrm>
            <a:off x="697825" y="1676850"/>
            <a:ext cx="74451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“I want to use lat and lon data to do other cool stuff in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Power Query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”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25" y="2160775"/>
            <a:ext cx="5681366" cy="29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4294967295" type="title"/>
          </p:nvPr>
        </p:nvSpPr>
        <p:spPr>
          <a:xfrm>
            <a:off x="535775" y="712150"/>
            <a:ext cx="742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sf</a:t>
            </a:r>
            <a:r>
              <a:rPr lang="en" sz="3600">
                <a:solidFill>
                  <a:schemeClr val="dk1"/>
                </a:solidFill>
              </a:rPr>
              <a:t> - simple features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6" name="Google Shape;156;p26"/>
          <p:cNvSpPr txBox="1"/>
          <p:nvPr>
            <p:ph idx="4294967295" type="title"/>
          </p:nvPr>
        </p:nvSpPr>
        <p:spPr>
          <a:xfrm>
            <a:off x="633575" y="1480150"/>
            <a:ext cx="82242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Package “sf” provides simple features for </a:t>
            </a: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with a geometry list-column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6"/>
          <p:cNvSpPr txBox="1"/>
          <p:nvPr>
            <p:ph idx="4294967295" type="title"/>
          </p:nvPr>
        </p:nvSpPr>
        <p:spPr>
          <a:xfrm>
            <a:off x="146975" y="2807850"/>
            <a:ext cx="84183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library(sf) </a:t>
            </a: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##load library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g = x$osm_points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a = st_coordinates(x$geometry) 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25" y="2295200"/>
            <a:ext cx="3282775" cy="2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4294967295" type="title"/>
          </p:nvPr>
        </p:nvSpPr>
        <p:spPr>
          <a:xfrm>
            <a:off x="535775" y="712150"/>
            <a:ext cx="703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3. Travel path between points</a:t>
            </a:r>
            <a:endParaRPr sz="2400"/>
          </a:p>
        </p:txBody>
      </p:sp>
      <p:sp>
        <p:nvSpPr>
          <p:cNvPr id="164" name="Google Shape;164;p27"/>
          <p:cNvSpPr txBox="1"/>
          <p:nvPr>
            <p:ph idx="4294967295" type="title"/>
          </p:nvPr>
        </p:nvSpPr>
        <p:spPr>
          <a:xfrm>
            <a:off x="697825" y="1676850"/>
            <a:ext cx="74451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>
                <a:latin typeface="Lato"/>
                <a:ea typeface="Lato"/>
                <a:cs typeface="Lato"/>
                <a:sym typeface="Lato"/>
              </a:rPr>
              <a:t>“Where shall we meet for dinner?”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25" y="2521600"/>
            <a:ext cx="5968393" cy="20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4294967295" type="title"/>
          </p:nvPr>
        </p:nvSpPr>
        <p:spPr>
          <a:xfrm>
            <a:off x="535775" y="712150"/>
            <a:ext cx="703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OSRM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2B2B2B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0" lang="en" sz="1800">
                <a:solidFill>
                  <a:srgbClr val="24890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osrm</a:t>
            </a:r>
            <a:r>
              <a:rPr b="0" lang="en" sz="1800">
                <a:solidFill>
                  <a:srgbClr val="2B2B2B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package is an interface between R and the OSRM API. </a:t>
            </a:r>
            <a:r>
              <a:rPr b="0" lang="en" sz="1800">
                <a:solidFill>
                  <a:srgbClr val="24890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OSRM</a:t>
            </a:r>
            <a:r>
              <a:rPr b="0" lang="en" sz="1800">
                <a:solidFill>
                  <a:srgbClr val="2B2B2B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is a navigation service based on OpenStreetMap data.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1" name="Google Shape;171;p28"/>
          <p:cNvSpPr txBox="1"/>
          <p:nvPr>
            <p:ph idx="4294967295" type="title"/>
          </p:nvPr>
        </p:nvSpPr>
        <p:spPr>
          <a:xfrm>
            <a:off x="535775" y="2286700"/>
            <a:ext cx="8491800" cy="25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library(osrm) </a:t>
            </a:r>
            <a:r>
              <a:rPr b="0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#load library</a:t>
            </a:r>
            <a:endParaRPr b="0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Travel time matrix in small cut of data 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comparing rows 1-5 with rows 6-10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distA2 &lt;- osrmTable(src = dataset[1:5,c("id","lon","lat")], 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                    dst = dataset[5:10,c("id","lon","lat")])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#the above object is in matrix, so the below changes it to data.table for PowerBI</a:t>
            </a:r>
            <a:endParaRPr b="0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y = as.data.frame(as.table(distA2$durations))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Summary</a:t>
            </a:r>
            <a:endParaRPr sz="2400"/>
          </a:p>
        </p:txBody>
      </p:sp>
      <p:sp>
        <p:nvSpPr>
          <p:cNvPr id="177" name="Google Shape;177;p29"/>
          <p:cNvSpPr txBox="1"/>
          <p:nvPr>
            <p:ph idx="4294967295" type="title"/>
          </p:nvPr>
        </p:nvSpPr>
        <p:spPr>
          <a:xfrm>
            <a:off x="668325" y="1480150"/>
            <a:ext cx="7384500" cy="1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few of many useful R packages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OSRM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- Interface Between R and the OpenStreetMap-Based Routing Service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Courier New"/>
                <a:ea typeface="Courier New"/>
                <a:cs typeface="Courier New"/>
                <a:sym typeface="Courier New"/>
              </a:rPr>
              <a:t>OSMData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- Download OSM data </a:t>
            </a:r>
            <a:r>
              <a:rPr b="0"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extracted from the 'Overpass' web server and processed with very fast 'C++' routines</a:t>
            </a:r>
            <a:endParaRPr b="0"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0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sf - </a:t>
            </a:r>
            <a:r>
              <a:rPr b="0"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simple features for geometry list column</a:t>
            </a:r>
            <a:endParaRPr b="0"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4294967295" type="title"/>
          </p:nvPr>
        </p:nvSpPr>
        <p:spPr>
          <a:xfrm>
            <a:off x="535775" y="712150"/>
            <a:ext cx="6837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Recommended reading</a:t>
            </a:r>
            <a:endParaRPr sz="2400"/>
          </a:p>
        </p:txBody>
      </p:sp>
      <p:sp>
        <p:nvSpPr>
          <p:cNvPr id="183" name="Google Shape;183;p30"/>
          <p:cNvSpPr txBox="1"/>
          <p:nvPr>
            <p:ph idx="4294967295" type="title"/>
          </p:nvPr>
        </p:nvSpPr>
        <p:spPr>
          <a:xfrm>
            <a:off x="535775" y="1480150"/>
            <a:ext cx="82815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Geospatial in R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Robin Lovelace  - </a:t>
            </a:r>
            <a:r>
              <a:rPr b="0"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https://geocompr.robinlovelace.net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Jesse Sadler - </a:t>
            </a:r>
            <a:r>
              <a:rPr b="0"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https://www.jessesadler.com/post/geocoding-with-r/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PowerBI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Steph Locke  - how to build interactive map R custom visual video</a:t>
            </a:r>
            <a:br>
              <a:rPr b="0" lang="en" sz="1400">
                <a:latin typeface="Lato"/>
                <a:ea typeface="Lato"/>
                <a:cs typeface="Lato"/>
                <a:sym typeface="Lato"/>
              </a:rPr>
            </a:br>
            <a:r>
              <a:rPr b="0"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https://www.youtube.com/watch?v=_zd-UGfD2Os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David Elderveld - </a:t>
            </a:r>
            <a:r>
              <a:rPr b="0"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display points within a distance radius on a Power BI map</a:t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https://dataveld.com/2019/03/20/display-points-within-a-distance-radius-on-a-power-bi-map/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Other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Overpass Turbo </a:t>
            </a:r>
            <a:r>
              <a:rPr b="0"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http://overpass-turbo.eu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 you!!!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Hello world :)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36567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Nujcharee Haswell (@nujcharee)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&amp; Intelligence Specialist / Data Scientist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Skills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: PowerBI, SQL, SSAS, DAX, 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Interests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: hackathons for social good, data story telling, #rstats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00" y="1055100"/>
            <a:ext cx="3358550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52000" y="2039825"/>
            <a:ext cx="8040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Let’s get started!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925" y="93400"/>
            <a:ext cx="3227750" cy="46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61850" y="285200"/>
            <a:ext cx="43947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Good News: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</a:rPr>
              <a:t>You don’t have to be in the map to learn GIS! 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>
                <a:solidFill>
                  <a:srgbClr val="000000"/>
                </a:solidFill>
              </a:rPr>
              <a:t>Here are what I’ve learned recently</a:t>
            </a:r>
            <a:endParaRPr b="0">
              <a:solidFill>
                <a:srgbClr val="FF9900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354925" y="4710775"/>
            <a:ext cx="35454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https://twitter.com/friends_quotes1/status/483632188253282304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52000" y="2039825"/>
            <a:ext cx="8040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PowerBI got Maps!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Geospatial in Powerbi</a:t>
            </a:r>
            <a:endParaRPr sz="2400"/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466700" y="1613825"/>
            <a:ext cx="2988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Mapbox</a:t>
            </a:r>
            <a:endParaRPr sz="18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I love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Heatmap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Cluster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Map backgrounds e.g traffic info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I want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List of point of interest (POI)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Travel time from A to B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675" y="1307425"/>
            <a:ext cx="5759149" cy="35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Geospatial in Powerbi</a:t>
            </a:r>
            <a:endParaRPr sz="2400"/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472050" y="1613825"/>
            <a:ext cx="34323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ArcGIS</a:t>
            </a:r>
            <a:endParaRPr sz="18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I love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Driving time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Different map layers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Use atlas reference layers e.g Census data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I want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Tabular data for analysis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Free up to 1,000 points </a:t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00" y="1480150"/>
            <a:ext cx="4803289" cy="33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107675" y="4759800"/>
            <a:ext cx="4803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https://dataveld.com/2019/03/20/display-points-within-a-distance-radius-on-a-power-bi-map/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552000" y="2039825"/>
            <a:ext cx="8040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OpenStreetMap (OSM) ?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OpenStreetMap is a free, editable map of the whole world that is being built by volunteers largely from scratch and released with an open-content license.</a:t>
            </a:r>
            <a:endParaRPr b="0" sz="14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3600">
                <a:solidFill>
                  <a:schemeClr val="dk1"/>
                </a:solidFill>
              </a:rPr>
            </a:b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535775" y="712150"/>
            <a:ext cx="703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 am going to cover</a:t>
            </a:r>
            <a:endParaRPr sz="2400"/>
          </a:p>
        </p:txBody>
      </p:sp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668325" y="1480150"/>
            <a:ext cx="8035200" cy="1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Find Points of interest from </a:t>
            </a:r>
            <a:r>
              <a:rPr b="0" lang="en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OpenStreetMap(OSM)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database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Identify travel path between points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Geo-coding to get latitude /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longitude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Explore other geospatial packages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