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58" r:id="rId5"/>
    <p:sldId id="259" r:id="rId6"/>
    <p:sldId id="260" r:id="rId7"/>
    <p:sldId id="261" r:id="rId8"/>
    <p:sldId id="281" r:id="rId9"/>
    <p:sldId id="282" r:id="rId10"/>
    <p:sldId id="283" r:id="rId11"/>
    <p:sldId id="262" r:id="rId12"/>
    <p:sldId id="264" r:id="rId13"/>
    <p:sldId id="265" r:id="rId14"/>
    <p:sldId id="284" r:id="rId15"/>
    <p:sldId id="285" r:id="rId16"/>
    <p:sldId id="263" r:id="rId17"/>
    <p:sldId id="266" r:id="rId18"/>
    <p:sldId id="287" r:id="rId19"/>
    <p:sldId id="267" r:id="rId20"/>
    <p:sldId id="268" r:id="rId21"/>
    <p:sldId id="286" r:id="rId22"/>
    <p:sldId id="288" r:id="rId23"/>
    <p:sldId id="289" r:id="rId24"/>
    <p:sldId id="269" r:id="rId25"/>
    <p:sldId id="290" r:id="rId26"/>
    <p:sldId id="291" r:id="rId27"/>
    <p:sldId id="270" r:id="rId28"/>
    <p:sldId id="292" r:id="rId29"/>
    <p:sldId id="271" r:id="rId30"/>
    <p:sldId id="293" r:id="rId31"/>
    <p:sldId id="294" r:id="rId32"/>
    <p:sldId id="272" r:id="rId33"/>
    <p:sldId id="295" r:id="rId34"/>
    <p:sldId id="273" r:id="rId35"/>
    <p:sldId id="274" r:id="rId36"/>
    <p:sldId id="275" r:id="rId37"/>
    <p:sldId id="276" r:id="rId38"/>
    <p:sldId id="277" r:id="rId39"/>
    <p:sldId id="278" r:id="rId40"/>
    <p:sldId id="27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10/12/2020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10/12/2020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10/12/2020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thcom@yahoo.com" TargetMode="External"/><Relationship Id="rId2" Type="http://schemas.openxmlformats.org/officeDocument/2006/relationships/hyperlink" Target="mailto:s.Thoummaly@nuol.edu.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excel 2013</a:t>
            </a:r>
          </a:p>
        </p:txBody>
      </p:sp>
      <p:sp>
        <p:nvSpPr>
          <p:cNvPr id="3" name="Subtitle 2"/>
          <p:cNvSpPr>
            <a:spLocks noGrp="1"/>
          </p:cNvSpPr>
          <p:nvPr>
            <p:ph type="subTitle" idx="1"/>
          </p:nvPr>
        </p:nvSpPr>
        <p:spPr/>
        <p:txBody>
          <a:bodyPr/>
          <a:lstStyle/>
          <a:p>
            <a:r>
              <a:rPr lang="en-US" dirty="0"/>
              <a:t>Present by: Sommith THOUMMALY</a:t>
            </a:r>
          </a:p>
          <a:p>
            <a:r>
              <a:rPr lang="en-US" dirty="0">
                <a:hlinkClick r:id="rId2"/>
              </a:rPr>
              <a:t>s.Thoummaly@nuol.edu.la</a:t>
            </a:r>
            <a:endParaRPr lang="en-US" dirty="0"/>
          </a:p>
          <a:p>
            <a:r>
              <a:rPr lang="en-US" dirty="0">
                <a:hlinkClick r:id="rId3"/>
              </a:rPr>
              <a:t>mithcom@yahoo.com</a:t>
            </a:r>
            <a:endParaRPr lang="en-US" dirty="0"/>
          </a:p>
          <a:p>
            <a:endParaRPr lang="en-US" dirty="0"/>
          </a:p>
        </p:txBody>
      </p:sp>
    </p:spTree>
    <p:extLst>
      <p:ext uri="{BB962C8B-B14F-4D97-AF65-F5344CB8AC3E}">
        <p14:creationId xmlns:p14="http://schemas.microsoft.com/office/powerpoint/2010/main" val="427311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Printing Part or All of a Workbook</a:t>
            </a:r>
            <a:r>
              <a:rPr lang="en-US" sz="3600" dirty="0">
                <a:latin typeface="Phetsarath OT" panose="02000500000000020004" pitchFamily="2" charset="0"/>
                <a:cs typeface="Phetsarath OT" panose="02000500000000020004" pitchFamily="2" charset="0"/>
              </a:rPr>
              <a:t>(</a:t>
            </a:r>
            <a:r>
              <a:rPr lang="lo-LA" sz="3600" dirty="0">
                <a:latin typeface="Phetsarath OT" panose="02000500000000020004" pitchFamily="2" charset="0"/>
                <a:cs typeface="Phetsarath OT" panose="02000500000000020004" pitchFamily="2" charset="0"/>
              </a:rPr>
              <a:t>ຕໍ່</a:t>
            </a:r>
            <a:r>
              <a:rPr lang="en-US" sz="3600" dirty="0">
                <a:latin typeface="Phetsarath OT" panose="02000500000000020004" pitchFamily="2" charset="0"/>
                <a:cs typeface="Phetsarath OT" panose="02000500000000020004" pitchFamily="2" charset="0"/>
              </a:rPr>
              <a:t>)</a:t>
            </a:r>
            <a:endParaRPr lang="en-US" sz="3600" dirty="0"/>
          </a:p>
        </p:txBody>
      </p:sp>
      <p:sp>
        <p:nvSpPr>
          <p:cNvPr id="3" name="Content Placeholder 2"/>
          <p:cNvSpPr>
            <a:spLocks noGrp="1"/>
          </p:cNvSpPr>
          <p:nvPr>
            <p:ph idx="1"/>
          </p:nvPr>
        </p:nvSpPr>
        <p:spPr/>
        <p:txBody>
          <a:bodyPr>
            <a:noAutofit/>
          </a:bodyPr>
          <a:lstStyle/>
          <a:p>
            <a:pPr marL="0" indent="0">
              <a:lnSpc>
                <a:spcPct val="160000"/>
              </a:lnSpc>
              <a:buNone/>
            </a:pPr>
            <a:r>
              <a:rPr lang="en-US" dirty="0"/>
              <a:t>	After defining the print area of a worksheet, you can add selected ranges to it. A contiguous range becomes part of the original print area definition; a range that is noncontiguous or a different shape becomes a separate print area and is printed on a separate page. You can also remove ranges from the print area.</a:t>
            </a:r>
            <a:br>
              <a:rPr lang="en-US" dirty="0"/>
            </a:br>
            <a:r>
              <a:rPr lang="en-US" dirty="0"/>
              <a:t>If you don’t want to limit printing to the print area, you can permanently clear the print area or temporarily ignore it by selecting an option on the Print page of the Backstage view.</a:t>
            </a:r>
            <a:br>
              <a:rPr lang="en-US" dirty="0"/>
            </a:br>
            <a:endParaRPr lang="en-US" dirty="0"/>
          </a:p>
        </p:txBody>
      </p:sp>
    </p:spTree>
    <p:extLst>
      <p:ext uri="{BB962C8B-B14F-4D97-AF65-F5344CB8AC3E}">
        <p14:creationId xmlns:p14="http://schemas.microsoft.com/office/powerpoint/2010/main" val="280057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Phetsarath OT" panose="02000500000000020004" pitchFamily="2" charset="0"/>
                <a:cs typeface="Phetsarath OT" panose="02000500000000020004" pitchFamily="2" charset="0"/>
              </a:rPr>
              <a:t>Step Print a Worksheet or Workbook</a:t>
            </a:r>
            <a:endParaRPr lang="en-US" sz="2800" dirty="0"/>
          </a:p>
        </p:txBody>
      </p:sp>
      <p:sp>
        <p:nvSpPr>
          <p:cNvPr id="3" name="Content Placeholder 2"/>
          <p:cNvSpPr>
            <a:spLocks noGrp="1"/>
          </p:cNvSpPr>
          <p:nvPr>
            <p:ph idx="1"/>
          </p:nvPr>
        </p:nvSpPr>
        <p:spPr/>
        <p:txBody>
          <a:bodyPr>
            <a:normAutofit/>
          </a:bodyPr>
          <a:lstStyle/>
          <a:p>
            <a:r>
              <a:rPr lang="en-US" dirty="0">
                <a:latin typeface="Phetsarath OT" panose="02000500000000020004" pitchFamily="2" charset="0"/>
                <a:cs typeface="Phetsarath OT" panose="02000500000000020004" pitchFamily="2" charset="0"/>
              </a:rPr>
              <a:t>To print all populated worksheets on a workbook</a:t>
            </a:r>
          </a:p>
          <a:p>
            <a:pPr marL="0" indent="0">
              <a:buNone/>
            </a:pPr>
            <a:r>
              <a:rPr lang="lo-LA" dirty="0">
                <a:latin typeface="Phetsarath OT" panose="02000500000000020004" pitchFamily="2" charset="0"/>
                <a:cs typeface="Phetsarath OT" panose="02000500000000020004" pitchFamily="2" charset="0"/>
              </a:rPr>
              <a:t>ໄປທີ່ລາຍການ </a:t>
            </a:r>
            <a:r>
              <a:rPr lang="en-US" dirty="0">
                <a:latin typeface="Phetsarath OT" panose="02000500000000020004" pitchFamily="2" charset="0"/>
                <a:cs typeface="Phetsarath OT" panose="02000500000000020004" pitchFamily="2" charset="0"/>
              </a:rPr>
              <a:t>File&gt;Print </a:t>
            </a:r>
            <a:r>
              <a:rPr lang="lo-LA" dirty="0">
                <a:latin typeface="Phetsarath OT" panose="02000500000000020004" pitchFamily="2" charset="0"/>
                <a:cs typeface="Phetsarath OT" panose="02000500000000020004" pitchFamily="2" charset="0"/>
              </a:rPr>
              <a:t>ແລະ ໃນນີ້ໃຫ້ເລືອກໄປທີ່ </a:t>
            </a:r>
            <a:r>
              <a:rPr lang="en-US" dirty="0">
                <a:latin typeface="Phetsarath OT" panose="02000500000000020004" pitchFamily="2" charset="0"/>
                <a:cs typeface="Phetsarath OT" panose="02000500000000020004" pitchFamily="2" charset="0"/>
              </a:rPr>
              <a:t>Settings&gt;Print Entre Worksheet</a:t>
            </a:r>
          </a:p>
          <a:p>
            <a:r>
              <a:rPr lang="en-US" dirty="0">
                <a:latin typeface="Phetsarath OT" panose="02000500000000020004" pitchFamily="2" charset="0"/>
                <a:cs typeface="Phetsarath OT" panose="02000500000000020004" pitchFamily="2" charset="0"/>
              </a:rPr>
              <a:t>To print a single worksheet</a:t>
            </a:r>
            <a:endParaRPr lang="lo-LA" dirty="0">
              <a:latin typeface="Phetsarath OT" panose="02000500000000020004" pitchFamily="2" charset="0"/>
              <a:cs typeface="Phetsarath OT" panose="02000500000000020004" pitchFamily="2" charset="0"/>
            </a:endParaRPr>
          </a:p>
          <a:p>
            <a:pPr marL="0" indent="0">
              <a:buNone/>
            </a:pPr>
            <a:r>
              <a:rPr lang="lo-LA" dirty="0">
                <a:latin typeface="Phetsarath OT" panose="02000500000000020004" pitchFamily="2" charset="0"/>
                <a:cs typeface="Phetsarath OT" panose="02000500000000020004" pitchFamily="2" charset="0"/>
              </a:rPr>
              <a:t>ໄປທີ່ລາຍການ </a:t>
            </a:r>
            <a:r>
              <a:rPr lang="en-US" dirty="0">
                <a:latin typeface="Phetsarath OT" panose="02000500000000020004" pitchFamily="2" charset="0"/>
                <a:cs typeface="Phetsarath OT" panose="02000500000000020004" pitchFamily="2" charset="0"/>
              </a:rPr>
              <a:t>File&gt;Print </a:t>
            </a:r>
            <a:r>
              <a:rPr lang="lo-LA" dirty="0">
                <a:latin typeface="Phetsarath OT" panose="02000500000000020004" pitchFamily="2" charset="0"/>
                <a:cs typeface="Phetsarath OT" panose="02000500000000020004" pitchFamily="2" charset="0"/>
              </a:rPr>
              <a:t>ແລະ ໃນນີ້ໃຫ້ເລືອກໄປທີ່ </a:t>
            </a:r>
            <a:r>
              <a:rPr lang="en-US" dirty="0">
                <a:latin typeface="Phetsarath OT" panose="02000500000000020004" pitchFamily="2" charset="0"/>
                <a:cs typeface="Phetsarath OT" panose="02000500000000020004" pitchFamily="2" charset="0"/>
              </a:rPr>
              <a:t>Settings&gt;Print Active Sheets</a:t>
            </a:r>
          </a:p>
          <a:p>
            <a:r>
              <a:rPr lang="en-US" dirty="0">
                <a:latin typeface="Phetsarath OT" panose="02000500000000020004" pitchFamily="2" charset="0"/>
                <a:cs typeface="Phetsarath OT" panose="02000500000000020004" pitchFamily="2" charset="0"/>
              </a:rPr>
              <a:t>To print specific worksheet</a:t>
            </a:r>
            <a:endParaRPr lang="lo-LA" dirty="0">
              <a:latin typeface="Phetsarath OT" panose="02000500000000020004" pitchFamily="2" charset="0"/>
              <a:cs typeface="Phetsarath OT" panose="02000500000000020004" pitchFamily="2" charset="0"/>
            </a:endParaRPr>
          </a:p>
          <a:p>
            <a:pPr marL="0" indent="0">
              <a:buNone/>
            </a:pPr>
            <a:r>
              <a:rPr lang="lo-LA" dirty="0">
                <a:latin typeface="Phetsarath OT" panose="02000500000000020004" pitchFamily="2" charset="0"/>
                <a:cs typeface="Phetsarath OT" panose="02000500000000020004" pitchFamily="2" charset="0"/>
              </a:rPr>
              <a:t>ເລືອກບັນດາ </a:t>
            </a:r>
            <a:r>
              <a:rPr lang="en-US" dirty="0">
                <a:latin typeface="Phetsarath OT" panose="02000500000000020004" pitchFamily="2" charset="0"/>
                <a:cs typeface="Phetsarath OT" panose="02000500000000020004" pitchFamily="2" charset="0"/>
              </a:rPr>
              <a:t>Worksheet </a:t>
            </a:r>
            <a:r>
              <a:rPr lang="lo-LA" dirty="0">
                <a:latin typeface="Phetsarath OT" panose="02000500000000020004" pitchFamily="2" charset="0"/>
                <a:cs typeface="Phetsarath OT" panose="02000500000000020004" pitchFamily="2" charset="0"/>
              </a:rPr>
              <a:t>ທີ່ຕ້ອງການພິມ ແລະ ໄປທີ່ລາຍການ </a:t>
            </a:r>
            <a:r>
              <a:rPr lang="en-US" dirty="0">
                <a:latin typeface="Phetsarath OT" panose="02000500000000020004" pitchFamily="2" charset="0"/>
                <a:cs typeface="Phetsarath OT" panose="02000500000000020004" pitchFamily="2" charset="0"/>
              </a:rPr>
              <a:t>File&gt;Print </a:t>
            </a:r>
            <a:r>
              <a:rPr lang="lo-LA" dirty="0">
                <a:latin typeface="Phetsarath OT" panose="02000500000000020004" pitchFamily="2" charset="0"/>
                <a:cs typeface="Phetsarath OT" panose="02000500000000020004" pitchFamily="2" charset="0"/>
              </a:rPr>
              <a:t>ແລະ ໃນນີ້ໃຫ້ເລືອກ</a:t>
            </a:r>
          </a:p>
          <a:p>
            <a:pPr marL="0" indent="0">
              <a:buNone/>
            </a:pPr>
            <a:r>
              <a:rPr lang="lo-LA" dirty="0">
                <a:latin typeface="Phetsarath OT" panose="02000500000000020004" pitchFamily="2" charset="0"/>
                <a:cs typeface="Phetsarath OT" panose="02000500000000020004" pitchFamily="2" charset="0"/>
              </a:rPr>
              <a:t>ໄປທີ່ </a:t>
            </a:r>
            <a:r>
              <a:rPr lang="en-US" dirty="0">
                <a:latin typeface="Phetsarath OT" panose="02000500000000020004" pitchFamily="2" charset="0"/>
                <a:cs typeface="Phetsarath OT" panose="02000500000000020004" pitchFamily="2" charset="0"/>
              </a:rPr>
              <a:t>Settings&gt;Print Active Sheets.</a:t>
            </a:r>
          </a:p>
        </p:txBody>
      </p:sp>
    </p:spTree>
    <p:extLst>
      <p:ext uri="{BB962C8B-B14F-4D97-AF65-F5344CB8AC3E}">
        <p14:creationId xmlns:p14="http://schemas.microsoft.com/office/powerpoint/2010/main" val="314683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Phetsarath OT" panose="02000500000000020004" pitchFamily="2" charset="0"/>
                <a:cs typeface="Phetsarath OT" panose="02000500000000020004" pitchFamily="2" charset="0"/>
              </a:rPr>
              <a:t>Step Print a Worksheet or Workbook(</a:t>
            </a:r>
            <a:r>
              <a:rPr lang="lo-LA" sz="3200" dirty="0">
                <a:latin typeface="Phetsarath OT" panose="02000500000000020004" pitchFamily="2" charset="0"/>
                <a:cs typeface="Phetsarath OT" panose="02000500000000020004" pitchFamily="2" charset="0"/>
              </a:rPr>
              <a:t>ຕໍ່</a:t>
            </a:r>
            <a:r>
              <a:rPr lang="en-US" sz="3200" dirty="0">
                <a:latin typeface="Phetsarath OT" panose="02000500000000020004" pitchFamily="2" charset="0"/>
                <a:cs typeface="Phetsarath OT" panose="02000500000000020004" pitchFamily="2" charset="0"/>
              </a:rPr>
              <a:t>)</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Phetsarath OT" panose="02000500000000020004" pitchFamily="2" charset="0"/>
                <a:cs typeface="Phetsarath OT" panose="02000500000000020004" pitchFamily="2" charset="0"/>
              </a:rPr>
              <a:t>To print a portion of a worksheet without defining a print area</a:t>
            </a:r>
          </a:p>
          <a:p>
            <a:pPr marL="0" indent="0">
              <a:buNone/>
            </a:pPr>
            <a:r>
              <a:rPr lang="lo-LA" dirty="0">
                <a:latin typeface="Phetsarath OT" panose="02000500000000020004" pitchFamily="2" charset="0"/>
                <a:cs typeface="Phetsarath OT" panose="02000500000000020004" pitchFamily="2" charset="0"/>
              </a:rPr>
              <a:t>ເລືອກຍ່ານຂໍ້ມູນ ຫຼື ບັນດາ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ທີ່ຕ້ອງການພິມ ແລ້ວ ໄປທີ່ລາຍການ </a:t>
            </a:r>
            <a:r>
              <a:rPr lang="en-US" dirty="0">
                <a:latin typeface="Phetsarath OT" panose="02000500000000020004" pitchFamily="2" charset="0"/>
                <a:cs typeface="Phetsarath OT" panose="02000500000000020004" pitchFamily="2" charset="0"/>
              </a:rPr>
              <a:t>File&gt;Print </a:t>
            </a:r>
            <a:r>
              <a:rPr lang="lo-LA" dirty="0">
                <a:latin typeface="Phetsarath OT" panose="02000500000000020004" pitchFamily="2" charset="0"/>
                <a:cs typeface="Phetsarath OT" panose="02000500000000020004" pitchFamily="2" charset="0"/>
              </a:rPr>
              <a:t>ແລະ ໃນນີ້ໃຫ້</a:t>
            </a:r>
          </a:p>
          <a:p>
            <a:pPr marL="0" indent="0">
              <a:buNone/>
            </a:pPr>
            <a:r>
              <a:rPr lang="lo-LA" dirty="0">
                <a:latin typeface="Phetsarath OT" panose="02000500000000020004" pitchFamily="2" charset="0"/>
                <a:cs typeface="Phetsarath OT" panose="02000500000000020004" pitchFamily="2" charset="0"/>
              </a:rPr>
              <a:t>ເລືອກໄປທີ່ </a:t>
            </a:r>
            <a:r>
              <a:rPr lang="en-US" dirty="0">
                <a:latin typeface="Phetsarath OT" panose="02000500000000020004" pitchFamily="2" charset="0"/>
                <a:cs typeface="Phetsarath OT" panose="02000500000000020004" pitchFamily="2" charset="0"/>
              </a:rPr>
              <a:t>Settings&gt;Print Selection</a:t>
            </a:r>
          </a:p>
          <a:p>
            <a:r>
              <a:rPr lang="en-US" dirty="0">
                <a:latin typeface="Phetsarath OT" panose="02000500000000020004" pitchFamily="2" charset="0"/>
                <a:cs typeface="Phetsarath OT" panose="02000500000000020004" pitchFamily="2" charset="0"/>
              </a:rPr>
              <a:t>To define a selected range as the print area</a:t>
            </a:r>
          </a:p>
          <a:p>
            <a:pPr marL="0" indent="0">
              <a:buNone/>
            </a:pPr>
            <a:r>
              <a:rPr lang="lo-LA" dirty="0">
                <a:latin typeface="Phetsarath OT" panose="02000500000000020004" pitchFamily="2" charset="0"/>
                <a:cs typeface="Phetsarath OT" panose="02000500000000020004" pitchFamily="2" charset="0"/>
              </a:rPr>
              <a:t>ເລືອກຍ່ານຂໍ້ມູນ ຫຼື ບັນດາ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ທີ່ຕ້ອງການຕັ້ງ </a:t>
            </a:r>
            <a:r>
              <a:rPr lang="en-US" dirty="0">
                <a:latin typeface="Phetsarath OT" panose="02000500000000020004" pitchFamily="2" charset="0"/>
                <a:cs typeface="Phetsarath OT" panose="02000500000000020004" pitchFamily="2" charset="0"/>
              </a:rPr>
              <a:t>print area</a:t>
            </a:r>
          </a:p>
          <a:p>
            <a:pPr marL="0" indent="0">
              <a:buNone/>
            </a:pPr>
            <a:r>
              <a:rPr lang="lo-LA" dirty="0">
                <a:latin typeface="Phetsarath OT" panose="02000500000000020004" pitchFamily="2" charset="0"/>
                <a:cs typeface="Phetsarath OT" panose="02000500000000020004" pitchFamily="2" charset="0"/>
              </a:rPr>
              <a:t> ແລ້ວໄປທີ່ລາຍການ </a:t>
            </a:r>
            <a:r>
              <a:rPr lang="en-US" dirty="0">
                <a:latin typeface="Phetsarath OT" panose="02000500000000020004" pitchFamily="2" charset="0"/>
                <a:cs typeface="Phetsarath OT" panose="02000500000000020004" pitchFamily="2" charset="0"/>
              </a:rPr>
              <a:t>Page Layout </a:t>
            </a:r>
            <a:r>
              <a:rPr lang="lo-LA" dirty="0">
                <a:latin typeface="Phetsarath OT" panose="02000500000000020004" pitchFamily="2" charset="0"/>
                <a:cs typeface="Phetsarath OT" panose="02000500000000020004" pitchFamily="2" charset="0"/>
              </a:rPr>
              <a:t>ແລະ ໃນ</a:t>
            </a:r>
            <a:r>
              <a:rPr lang="en-US" dirty="0">
                <a:latin typeface="Phetsarath OT" panose="02000500000000020004" pitchFamily="2" charset="0"/>
                <a:cs typeface="Phetsarath OT" panose="02000500000000020004" pitchFamily="2" charset="0"/>
              </a:rPr>
              <a:t> Print Area </a:t>
            </a:r>
            <a:r>
              <a:rPr lang="lo-LA" dirty="0">
                <a:latin typeface="Phetsarath OT" panose="02000500000000020004" pitchFamily="2" charset="0"/>
                <a:cs typeface="Phetsarath OT" panose="02000500000000020004" pitchFamily="2" charset="0"/>
              </a:rPr>
              <a:t>ໃຫ້ເລືອກເອົາ </a:t>
            </a:r>
            <a:r>
              <a:rPr lang="en-US" dirty="0">
                <a:latin typeface="Phetsarath OT" panose="02000500000000020004" pitchFamily="2" charset="0"/>
                <a:cs typeface="Phetsarath OT" panose="02000500000000020004" pitchFamily="2" charset="0"/>
              </a:rPr>
              <a:t>Set Print Area</a:t>
            </a:r>
          </a:p>
          <a:p>
            <a:r>
              <a:rPr lang="en-US" dirty="0">
                <a:latin typeface="Phetsarath OT" panose="02000500000000020004" pitchFamily="2" charset="0"/>
                <a:cs typeface="Phetsarath OT" panose="02000500000000020004" pitchFamily="2" charset="0"/>
              </a:rPr>
              <a:t>To add a selected rang to the print area</a:t>
            </a:r>
          </a:p>
          <a:p>
            <a:pPr marL="0" indent="0">
              <a:buNone/>
            </a:pPr>
            <a:r>
              <a:rPr lang="lo-LA" dirty="0">
                <a:latin typeface="Phetsarath OT" panose="02000500000000020004" pitchFamily="2" charset="0"/>
                <a:cs typeface="Phetsarath OT" panose="02000500000000020004" pitchFamily="2" charset="0"/>
              </a:rPr>
              <a:t>ເລືອກຍ່ານຂໍ້ມູນ ຫຼື ບັນດາ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ທີ່ຕ້ອງການເພີ່ມ </a:t>
            </a:r>
            <a:r>
              <a:rPr lang="en-US" dirty="0">
                <a:latin typeface="Phetsarath OT" panose="02000500000000020004" pitchFamily="2" charset="0"/>
                <a:cs typeface="Phetsarath OT" panose="02000500000000020004" pitchFamily="2" charset="0"/>
              </a:rPr>
              <a:t>print area</a:t>
            </a:r>
            <a:r>
              <a:rPr lang="lo-LA" dirty="0">
                <a:latin typeface="Phetsarath OT" panose="02000500000000020004" pitchFamily="2" charset="0"/>
                <a:cs typeface="Phetsarath OT" panose="02000500000000020004" pitchFamily="2" charset="0"/>
              </a:rPr>
              <a:t> </a:t>
            </a:r>
            <a:endParaRPr lang="en-US" dirty="0">
              <a:latin typeface="Phetsarath OT" panose="02000500000000020004" pitchFamily="2" charset="0"/>
              <a:cs typeface="Phetsarath OT" panose="02000500000000020004" pitchFamily="2" charset="0"/>
            </a:endParaRPr>
          </a:p>
          <a:p>
            <a:pPr marL="0" indent="0">
              <a:buNone/>
            </a:pPr>
            <a:r>
              <a:rPr lang="lo-LA" dirty="0">
                <a:latin typeface="Phetsarath OT" panose="02000500000000020004" pitchFamily="2" charset="0"/>
                <a:cs typeface="Phetsarath OT" panose="02000500000000020004" pitchFamily="2" charset="0"/>
              </a:rPr>
              <a:t> ແລ້ວໄປທີ່ລາຍການ </a:t>
            </a:r>
            <a:r>
              <a:rPr lang="en-US" dirty="0">
                <a:latin typeface="Phetsarath OT" panose="02000500000000020004" pitchFamily="2" charset="0"/>
                <a:cs typeface="Phetsarath OT" panose="02000500000000020004" pitchFamily="2" charset="0"/>
              </a:rPr>
              <a:t>Page Layout </a:t>
            </a:r>
            <a:r>
              <a:rPr lang="lo-LA" dirty="0">
                <a:latin typeface="Phetsarath OT" panose="02000500000000020004" pitchFamily="2" charset="0"/>
                <a:cs typeface="Phetsarath OT" panose="02000500000000020004" pitchFamily="2" charset="0"/>
              </a:rPr>
              <a:t>ແລະ ໃນ</a:t>
            </a:r>
            <a:r>
              <a:rPr lang="en-US" dirty="0">
                <a:latin typeface="Phetsarath OT" panose="02000500000000020004" pitchFamily="2" charset="0"/>
                <a:cs typeface="Phetsarath OT" panose="02000500000000020004" pitchFamily="2" charset="0"/>
              </a:rPr>
              <a:t> Print Area </a:t>
            </a:r>
            <a:r>
              <a:rPr lang="lo-LA" dirty="0">
                <a:latin typeface="Phetsarath OT" panose="02000500000000020004" pitchFamily="2" charset="0"/>
                <a:cs typeface="Phetsarath OT" panose="02000500000000020004" pitchFamily="2" charset="0"/>
              </a:rPr>
              <a:t>ໃຫ້ເລືອກເອົາ </a:t>
            </a:r>
            <a:r>
              <a:rPr lang="en-US" dirty="0">
                <a:latin typeface="Phetsarath OT" panose="02000500000000020004" pitchFamily="2" charset="0"/>
                <a:cs typeface="Phetsarath OT" panose="02000500000000020004" pitchFamily="2" charset="0"/>
              </a:rPr>
              <a:t>Set Print Area</a:t>
            </a:r>
          </a:p>
        </p:txBody>
      </p:sp>
    </p:spTree>
    <p:extLst>
      <p:ext uri="{BB962C8B-B14F-4D97-AF65-F5344CB8AC3E}">
        <p14:creationId xmlns:p14="http://schemas.microsoft.com/office/powerpoint/2010/main" val="250543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Phetsarath OT" panose="02000500000000020004" pitchFamily="2" charset="0"/>
                <a:cs typeface="Phetsarath OT" panose="02000500000000020004" pitchFamily="2" charset="0"/>
              </a:rPr>
              <a:t>Step Print a Worksheet or Workbook (</a:t>
            </a:r>
            <a:r>
              <a:rPr lang="lo-LA" sz="3200" dirty="0">
                <a:latin typeface="Phetsarath OT" panose="02000500000000020004" pitchFamily="2" charset="0"/>
                <a:cs typeface="Phetsarath OT" panose="02000500000000020004" pitchFamily="2" charset="0"/>
              </a:rPr>
              <a:t>ຕໍ່</a:t>
            </a:r>
            <a:r>
              <a:rPr lang="en-US" sz="3200" dirty="0">
                <a:latin typeface="Phetsarath OT" panose="02000500000000020004" pitchFamily="2" charset="0"/>
                <a:cs typeface="Phetsarath OT" panose="02000500000000020004" pitchFamily="2" charset="0"/>
              </a:rPr>
              <a:t>)</a:t>
            </a:r>
            <a:endParaRPr lang="en-US" sz="3200" dirty="0"/>
          </a:p>
        </p:txBody>
      </p:sp>
      <p:sp>
        <p:nvSpPr>
          <p:cNvPr id="3" name="Content Placeholder 2"/>
          <p:cNvSpPr>
            <a:spLocks noGrp="1"/>
          </p:cNvSpPr>
          <p:nvPr>
            <p:ph idx="1"/>
          </p:nvPr>
        </p:nvSpPr>
        <p:spPr/>
        <p:txBody>
          <a:bodyPr>
            <a:normAutofit/>
          </a:bodyPr>
          <a:lstStyle/>
          <a:p>
            <a:r>
              <a:rPr lang="en-US" dirty="0">
                <a:latin typeface="Phetsarath OT" panose="02000500000000020004" pitchFamily="2" charset="0"/>
                <a:cs typeface="Phetsarath OT" panose="02000500000000020004" pitchFamily="2" charset="0"/>
              </a:rPr>
              <a:t>To remove a range from the print area</a:t>
            </a:r>
            <a:endParaRPr lang="lo-LA" dirty="0">
              <a:latin typeface="Phetsarath OT" panose="02000500000000020004" pitchFamily="2" charset="0"/>
              <a:cs typeface="Phetsarath OT" panose="02000500000000020004" pitchFamily="2" charset="0"/>
            </a:endParaRPr>
          </a:p>
          <a:p>
            <a:pPr marL="0" indent="0">
              <a:buNone/>
            </a:pPr>
            <a:r>
              <a:rPr lang="lo-LA" dirty="0">
                <a:latin typeface="Phetsarath OT" panose="02000500000000020004" pitchFamily="2" charset="0"/>
                <a:cs typeface="Phetsarath OT" panose="02000500000000020004" pitchFamily="2" charset="0"/>
              </a:rPr>
              <a:t>ແລ້ວໄປທີ່ລາຍການ </a:t>
            </a:r>
            <a:r>
              <a:rPr lang="en-US" dirty="0">
                <a:latin typeface="Phetsarath OT" panose="02000500000000020004" pitchFamily="2" charset="0"/>
                <a:cs typeface="Phetsarath OT" panose="02000500000000020004" pitchFamily="2" charset="0"/>
              </a:rPr>
              <a:t>Page Layout </a:t>
            </a:r>
            <a:r>
              <a:rPr lang="lo-LA" dirty="0">
                <a:latin typeface="Phetsarath OT" panose="02000500000000020004" pitchFamily="2" charset="0"/>
                <a:cs typeface="Phetsarath OT" panose="02000500000000020004" pitchFamily="2" charset="0"/>
              </a:rPr>
              <a:t>ແລະ ໃຫ້ກົດ </a:t>
            </a:r>
            <a:r>
              <a:rPr lang="en-US" dirty="0">
                <a:latin typeface="Phetsarath OT" panose="02000500000000020004" pitchFamily="2" charset="0"/>
                <a:cs typeface="Phetsarath OT" panose="02000500000000020004" pitchFamily="2" charset="0"/>
              </a:rPr>
              <a:t>Mouse </a:t>
            </a:r>
            <a:r>
              <a:rPr lang="lo-LA" dirty="0">
                <a:latin typeface="Phetsarath OT" panose="02000500000000020004" pitchFamily="2" charset="0"/>
                <a:cs typeface="Phetsarath OT" panose="02000500000000020004" pitchFamily="2" charset="0"/>
              </a:rPr>
              <a:t>ໃສ່ລູກສອນຊີ້ລົງໃນ </a:t>
            </a:r>
            <a:r>
              <a:rPr lang="en-US" dirty="0">
                <a:latin typeface="Phetsarath OT" panose="02000500000000020004" pitchFamily="2" charset="0"/>
                <a:cs typeface="Phetsarath OT" panose="02000500000000020004" pitchFamily="2" charset="0"/>
              </a:rPr>
              <a:t>Page Setup </a:t>
            </a:r>
          </a:p>
          <a:p>
            <a:pPr marL="0" indent="0">
              <a:buNone/>
            </a:pPr>
            <a:r>
              <a:rPr lang="lo-LA" dirty="0">
                <a:latin typeface="Phetsarath OT" panose="02000500000000020004" pitchFamily="2" charset="0"/>
                <a:cs typeface="Phetsarath OT" panose="02000500000000020004" pitchFamily="2" charset="0"/>
              </a:rPr>
              <a:t>ແລ້ວໃຫ້ເລືອກລາຍການ </a:t>
            </a:r>
            <a:r>
              <a:rPr lang="en-US" dirty="0">
                <a:latin typeface="Phetsarath OT" panose="02000500000000020004" pitchFamily="2" charset="0"/>
                <a:cs typeface="Phetsarath OT" panose="02000500000000020004" pitchFamily="2" charset="0"/>
              </a:rPr>
              <a:t>Sheet </a:t>
            </a:r>
            <a:r>
              <a:rPr lang="lo-LA" dirty="0">
                <a:latin typeface="Phetsarath OT" panose="02000500000000020004" pitchFamily="2" charset="0"/>
                <a:cs typeface="Phetsarath OT" panose="02000500000000020004" pitchFamily="2" charset="0"/>
              </a:rPr>
              <a:t>ແລະ ສາມາດລຶບຂໍ້ມູນອອກຈາກ </a:t>
            </a:r>
            <a:r>
              <a:rPr lang="en-US" dirty="0">
                <a:latin typeface="Phetsarath OT" panose="02000500000000020004" pitchFamily="2" charset="0"/>
                <a:cs typeface="Phetsarath OT" panose="02000500000000020004" pitchFamily="2" charset="0"/>
              </a:rPr>
              <a:t>Print Area&gt;OK</a:t>
            </a:r>
          </a:p>
          <a:p>
            <a:r>
              <a:rPr lang="en-US" dirty="0">
                <a:latin typeface="Phetsarath OT" panose="02000500000000020004" pitchFamily="2" charset="0"/>
                <a:cs typeface="Phetsarath OT" panose="02000500000000020004" pitchFamily="2" charset="0"/>
              </a:rPr>
              <a:t>To clear the print area</a:t>
            </a:r>
          </a:p>
          <a:p>
            <a:pPr marL="0" indent="0">
              <a:buNone/>
            </a:pPr>
            <a:r>
              <a:rPr lang="lo-LA" dirty="0">
                <a:latin typeface="Phetsarath OT" panose="02000500000000020004" pitchFamily="2" charset="0"/>
                <a:cs typeface="Phetsarath OT" panose="02000500000000020004" pitchFamily="2" charset="0"/>
              </a:rPr>
              <a:t>ໄປທີ່ລາຍການ </a:t>
            </a:r>
            <a:r>
              <a:rPr lang="en-US" dirty="0">
                <a:latin typeface="Phetsarath OT" panose="02000500000000020004" pitchFamily="2" charset="0"/>
                <a:cs typeface="Phetsarath OT" panose="02000500000000020004" pitchFamily="2" charset="0"/>
              </a:rPr>
              <a:t>Page Layout </a:t>
            </a:r>
            <a:r>
              <a:rPr lang="lo-LA" dirty="0">
                <a:latin typeface="Phetsarath OT" panose="02000500000000020004" pitchFamily="2" charset="0"/>
                <a:cs typeface="Phetsarath OT" panose="02000500000000020004" pitchFamily="2" charset="0"/>
              </a:rPr>
              <a:t>ແລະ ໃນ</a:t>
            </a:r>
            <a:r>
              <a:rPr lang="en-US" dirty="0">
                <a:latin typeface="Phetsarath OT" panose="02000500000000020004" pitchFamily="2" charset="0"/>
                <a:cs typeface="Phetsarath OT" panose="02000500000000020004" pitchFamily="2" charset="0"/>
              </a:rPr>
              <a:t> Print Area </a:t>
            </a:r>
            <a:r>
              <a:rPr lang="lo-LA" dirty="0">
                <a:latin typeface="Phetsarath OT" panose="02000500000000020004" pitchFamily="2" charset="0"/>
                <a:cs typeface="Phetsarath OT" panose="02000500000000020004" pitchFamily="2" charset="0"/>
              </a:rPr>
              <a:t>ໃຫ້ເລືອກເອົາ </a:t>
            </a:r>
            <a:r>
              <a:rPr lang="en-US" dirty="0">
                <a:latin typeface="Phetsarath OT" panose="02000500000000020004" pitchFamily="2" charset="0"/>
                <a:cs typeface="Phetsarath OT" panose="02000500000000020004" pitchFamily="2" charset="0"/>
              </a:rPr>
              <a:t>Clear Print Area</a:t>
            </a:r>
          </a:p>
          <a:p>
            <a:r>
              <a:rPr lang="en-US" dirty="0">
                <a:latin typeface="Phetsarath OT" panose="02000500000000020004" pitchFamily="2" charset="0"/>
                <a:cs typeface="Phetsarath OT" panose="02000500000000020004" pitchFamily="2" charset="0"/>
              </a:rPr>
              <a:t>To Ignore the print area</a:t>
            </a:r>
          </a:p>
          <a:p>
            <a:pPr marL="0" indent="0">
              <a:buNone/>
            </a:pPr>
            <a:r>
              <a:rPr lang="lo-LA" dirty="0">
                <a:latin typeface="Phetsarath OT" panose="02000500000000020004" pitchFamily="2" charset="0"/>
                <a:cs typeface="Phetsarath OT" panose="02000500000000020004" pitchFamily="2" charset="0"/>
              </a:rPr>
              <a:t>ໄປທີ່ລາຍການ </a:t>
            </a:r>
            <a:r>
              <a:rPr lang="en-US" dirty="0">
                <a:latin typeface="Phetsarath OT" panose="02000500000000020004" pitchFamily="2" charset="0"/>
                <a:cs typeface="Phetsarath OT" panose="02000500000000020004" pitchFamily="2" charset="0"/>
              </a:rPr>
              <a:t>File&gt;Print </a:t>
            </a:r>
            <a:r>
              <a:rPr lang="lo-LA" dirty="0">
                <a:latin typeface="Phetsarath OT" panose="02000500000000020004" pitchFamily="2" charset="0"/>
                <a:cs typeface="Phetsarath OT" panose="02000500000000020004" pitchFamily="2" charset="0"/>
              </a:rPr>
              <a:t>ແລະ ໃນນີ້ໃຫ້ເລືອກໄປທີ່ </a:t>
            </a:r>
            <a:r>
              <a:rPr lang="en-US" dirty="0">
                <a:latin typeface="Phetsarath OT" panose="02000500000000020004" pitchFamily="2" charset="0"/>
                <a:cs typeface="Phetsarath OT" panose="02000500000000020004" pitchFamily="2" charset="0"/>
              </a:rPr>
              <a:t>Settings&gt;Ignore Print Area</a:t>
            </a:r>
          </a:p>
          <a:p>
            <a:pPr marL="0" indent="0">
              <a:buNone/>
            </a:pPr>
            <a:endParaRPr lang="en-US"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36640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Setting page breaks</a:t>
            </a:r>
          </a:p>
        </p:txBody>
      </p:sp>
      <p:sp>
        <p:nvSpPr>
          <p:cNvPr id="3" name="Content Placeholder 2"/>
          <p:cNvSpPr>
            <a:spLocks noGrp="1"/>
          </p:cNvSpPr>
          <p:nvPr>
            <p:ph idx="1"/>
          </p:nvPr>
        </p:nvSpPr>
        <p:spPr/>
        <p:txBody>
          <a:bodyPr>
            <a:noAutofit/>
          </a:bodyPr>
          <a:lstStyle/>
          <a:p>
            <a:pPr marL="0" indent="0">
              <a:lnSpc>
                <a:spcPct val="150000"/>
              </a:lnSpc>
              <a:buNone/>
            </a:pPr>
            <a:r>
              <a:rPr lang="en-US" sz="2400" dirty="0"/>
              <a:t>	When the cell entries in a worksheet will not fit within the margins of one printed page, Excel indicates which cells will print on which page by inserting a soft page break. Page breaks are indicated in Normal view as dashed lines. If you want to control how pages break, you can insert manual page breaks. Before printing a worksheet, you can preview the page breaks and fine-tune their placement.</a:t>
            </a:r>
            <a:br>
              <a:rPr lang="en-US" sz="2400" dirty="0"/>
            </a:br>
            <a:endParaRPr lang="en-US" sz="24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130366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page breaks sample</a:t>
            </a:r>
          </a:p>
        </p:txBody>
      </p:sp>
      <p:pic>
        <p:nvPicPr>
          <p:cNvPr id="4" name="Picture 3"/>
          <p:cNvPicPr>
            <a:picLocks noChangeAspect="1"/>
          </p:cNvPicPr>
          <p:nvPr/>
        </p:nvPicPr>
        <p:blipFill>
          <a:blip r:embed="rId2"/>
          <a:stretch>
            <a:fillRect/>
          </a:stretch>
        </p:blipFill>
        <p:spPr>
          <a:xfrm>
            <a:off x="2081604" y="1985963"/>
            <a:ext cx="7819633" cy="4664116"/>
          </a:xfrm>
          <a:prstGeom prst="rect">
            <a:avLst/>
          </a:prstGeom>
        </p:spPr>
      </p:pic>
    </p:spTree>
    <p:extLst>
      <p:ext uri="{BB962C8B-B14F-4D97-AF65-F5344CB8AC3E}">
        <p14:creationId xmlns:p14="http://schemas.microsoft.com/office/powerpoint/2010/main" val="409586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Setting page breaks</a:t>
            </a:r>
          </a:p>
        </p:txBody>
      </p:sp>
      <p:sp>
        <p:nvSpPr>
          <p:cNvPr id="3" name="Content Placeholder 2"/>
          <p:cNvSpPr>
            <a:spLocks noGrp="1"/>
          </p:cNvSpPr>
          <p:nvPr>
            <p:ph idx="1"/>
          </p:nvPr>
        </p:nvSpPr>
        <p:spPr/>
        <p:txBody>
          <a:bodyPr/>
          <a:lstStyle/>
          <a:p>
            <a:r>
              <a:rPr lang="en-US" dirty="0">
                <a:latin typeface="Phetsarath OT" panose="02000500000000020004" pitchFamily="2" charset="0"/>
                <a:cs typeface="Phetsarath OT" panose="02000500000000020004" pitchFamily="2" charset="0"/>
              </a:rPr>
              <a:t>To Insert a manual page break</a:t>
            </a:r>
          </a:p>
          <a:p>
            <a:pPr marL="0" indent="0">
              <a:buNone/>
            </a:pPr>
            <a:r>
              <a:rPr lang="lo-LA" dirty="0">
                <a:latin typeface="Phetsarath OT" panose="02000500000000020004" pitchFamily="2" charset="0"/>
                <a:cs typeface="Phetsarath OT" panose="02000500000000020004" pitchFamily="2" charset="0"/>
              </a:rPr>
              <a:t>ກົດ</a:t>
            </a:r>
            <a:r>
              <a:rPr lang="en-US" dirty="0">
                <a:latin typeface="Phetsarath OT" panose="02000500000000020004" pitchFamily="2" charset="0"/>
                <a:cs typeface="Phetsarath OT" panose="02000500000000020004" pitchFamily="2" charset="0"/>
              </a:rPr>
              <a:t> Mouse </a:t>
            </a:r>
            <a:r>
              <a:rPr lang="lo-LA" dirty="0">
                <a:latin typeface="Phetsarath OT" panose="02000500000000020004" pitchFamily="2" charset="0"/>
                <a:cs typeface="Phetsarath OT" panose="02000500000000020004" pitchFamily="2" charset="0"/>
              </a:rPr>
              <a:t>ໃສ່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ທີ່ຕ້ອງການ </a:t>
            </a:r>
            <a:r>
              <a:rPr lang="en-US" dirty="0">
                <a:latin typeface="Phetsarath OT" panose="02000500000000020004" pitchFamily="2" charset="0"/>
                <a:cs typeface="Phetsarath OT" panose="02000500000000020004" pitchFamily="2" charset="0"/>
              </a:rPr>
              <a:t>break</a:t>
            </a:r>
            <a:r>
              <a:rPr lang="lo-LA" dirty="0">
                <a:latin typeface="Phetsarath OT" panose="02000500000000020004" pitchFamily="2" charset="0"/>
                <a:cs typeface="Phetsarath OT" panose="02000500000000020004" pitchFamily="2" charset="0"/>
              </a:rPr>
              <a:t> ແລ້ວໄປທີ່ລາຍການ </a:t>
            </a:r>
            <a:r>
              <a:rPr lang="en-US" dirty="0">
                <a:latin typeface="Phetsarath OT" panose="02000500000000020004" pitchFamily="2" charset="0"/>
                <a:cs typeface="Phetsarath OT" panose="02000500000000020004" pitchFamily="2" charset="0"/>
              </a:rPr>
              <a:t>Page Layout&gt;Break&gt;Insert Page Breaks</a:t>
            </a:r>
          </a:p>
          <a:p>
            <a:r>
              <a:rPr lang="en-US" dirty="0">
                <a:latin typeface="Phetsarath OT" panose="02000500000000020004" pitchFamily="2" charset="0"/>
                <a:cs typeface="Phetsarath OT" panose="02000500000000020004" pitchFamily="2" charset="0"/>
              </a:rPr>
              <a:t>To delete a manual page break</a:t>
            </a:r>
          </a:p>
          <a:p>
            <a:pPr marL="0" indent="0">
              <a:buNone/>
            </a:pPr>
            <a:r>
              <a:rPr lang="lo-LA" dirty="0">
                <a:latin typeface="Phetsarath OT" panose="02000500000000020004" pitchFamily="2" charset="0"/>
                <a:cs typeface="Phetsarath OT" panose="02000500000000020004" pitchFamily="2" charset="0"/>
              </a:rPr>
              <a:t>ກົດ</a:t>
            </a:r>
            <a:r>
              <a:rPr lang="en-US" dirty="0">
                <a:latin typeface="Phetsarath OT" panose="02000500000000020004" pitchFamily="2" charset="0"/>
                <a:cs typeface="Phetsarath OT" panose="02000500000000020004" pitchFamily="2" charset="0"/>
              </a:rPr>
              <a:t> Mouse </a:t>
            </a:r>
            <a:r>
              <a:rPr lang="lo-LA" dirty="0">
                <a:latin typeface="Phetsarath OT" panose="02000500000000020004" pitchFamily="2" charset="0"/>
                <a:cs typeface="Phetsarath OT" panose="02000500000000020004" pitchFamily="2" charset="0"/>
              </a:rPr>
              <a:t>ໃສ່ລາຍການ </a:t>
            </a:r>
            <a:r>
              <a:rPr lang="en-US" dirty="0">
                <a:latin typeface="Phetsarath OT" panose="02000500000000020004" pitchFamily="2" charset="0"/>
                <a:cs typeface="Phetsarath OT" panose="02000500000000020004" pitchFamily="2" charset="0"/>
              </a:rPr>
              <a:t>Page Layout&gt;Break&gt;Remove Page Breaks</a:t>
            </a:r>
          </a:p>
          <a:p>
            <a:r>
              <a:rPr lang="en-US" dirty="0">
                <a:latin typeface="Phetsarath OT" panose="02000500000000020004" pitchFamily="2" charset="0"/>
                <a:cs typeface="Phetsarath OT" panose="02000500000000020004" pitchFamily="2" charset="0"/>
              </a:rPr>
              <a:t>To delete all manual page breaks</a:t>
            </a:r>
          </a:p>
          <a:p>
            <a:pPr marL="0" indent="0">
              <a:buNone/>
            </a:pPr>
            <a:r>
              <a:rPr lang="lo-LA" dirty="0">
                <a:latin typeface="Phetsarath OT" panose="02000500000000020004" pitchFamily="2" charset="0"/>
                <a:cs typeface="Phetsarath OT" panose="02000500000000020004" pitchFamily="2" charset="0"/>
              </a:rPr>
              <a:t>ກົດ</a:t>
            </a:r>
            <a:r>
              <a:rPr lang="en-US" dirty="0">
                <a:latin typeface="Phetsarath OT" panose="02000500000000020004" pitchFamily="2" charset="0"/>
                <a:cs typeface="Phetsarath OT" panose="02000500000000020004" pitchFamily="2" charset="0"/>
              </a:rPr>
              <a:t> Mouse </a:t>
            </a:r>
            <a:r>
              <a:rPr lang="lo-LA" dirty="0">
                <a:latin typeface="Phetsarath OT" panose="02000500000000020004" pitchFamily="2" charset="0"/>
                <a:cs typeface="Phetsarath OT" panose="02000500000000020004" pitchFamily="2" charset="0"/>
              </a:rPr>
              <a:t>ໃສ່ລາຍການ </a:t>
            </a:r>
            <a:r>
              <a:rPr lang="en-US" dirty="0">
                <a:latin typeface="Phetsarath OT" panose="02000500000000020004" pitchFamily="2" charset="0"/>
                <a:cs typeface="Phetsarath OT" panose="02000500000000020004" pitchFamily="2" charset="0"/>
              </a:rPr>
              <a:t>Page Layout&gt;Break&gt;Reset All Page Breaks</a:t>
            </a:r>
          </a:p>
          <a:p>
            <a:r>
              <a:rPr lang="en-US" dirty="0">
                <a:latin typeface="Phetsarath OT" panose="02000500000000020004" pitchFamily="2" charset="0"/>
                <a:cs typeface="Phetsarath OT" panose="02000500000000020004" pitchFamily="2" charset="0"/>
              </a:rPr>
              <a:t>To preview and adjust page breaks</a:t>
            </a:r>
          </a:p>
          <a:p>
            <a:pPr marL="0" indent="0">
              <a:buNone/>
            </a:pPr>
            <a:r>
              <a:rPr lang="lo-LA" dirty="0">
                <a:latin typeface="Phetsarath OT" panose="02000500000000020004" pitchFamily="2" charset="0"/>
                <a:cs typeface="Phetsarath OT" panose="02000500000000020004" pitchFamily="2" charset="0"/>
              </a:rPr>
              <a:t>ກົດ</a:t>
            </a:r>
            <a:r>
              <a:rPr lang="en-US" dirty="0">
                <a:latin typeface="Phetsarath OT" panose="02000500000000020004" pitchFamily="2" charset="0"/>
                <a:cs typeface="Phetsarath OT" panose="02000500000000020004" pitchFamily="2" charset="0"/>
              </a:rPr>
              <a:t> Mouse </a:t>
            </a:r>
            <a:r>
              <a:rPr lang="lo-LA" dirty="0">
                <a:latin typeface="Phetsarath OT" panose="02000500000000020004" pitchFamily="2" charset="0"/>
                <a:cs typeface="Phetsarath OT" panose="02000500000000020004" pitchFamily="2" charset="0"/>
              </a:rPr>
              <a:t>ໃສ່ລາຍການ</a:t>
            </a:r>
            <a:r>
              <a:rPr lang="en-US" dirty="0">
                <a:latin typeface="Phetsarath OT" panose="02000500000000020004" pitchFamily="2" charset="0"/>
                <a:cs typeface="Phetsarath OT" panose="02000500000000020004" pitchFamily="2" charset="0"/>
              </a:rPr>
              <a:t> View&gt;Page Break Preview</a:t>
            </a:r>
          </a:p>
        </p:txBody>
      </p:sp>
    </p:spTree>
    <p:extLst>
      <p:ext uri="{BB962C8B-B14F-4D97-AF65-F5344CB8AC3E}">
        <p14:creationId xmlns:p14="http://schemas.microsoft.com/office/powerpoint/2010/main" val="409453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Printing gridlines and headings</a:t>
            </a:r>
          </a:p>
        </p:txBody>
      </p:sp>
      <p:sp>
        <p:nvSpPr>
          <p:cNvPr id="3" name="Content Placeholder 2"/>
          <p:cNvSpPr>
            <a:spLocks noGrp="1"/>
          </p:cNvSpPr>
          <p:nvPr>
            <p:ph idx="1"/>
          </p:nvPr>
        </p:nvSpPr>
        <p:spPr/>
        <p:txBody>
          <a:bodyPr>
            <a:normAutofit/>
          </a:bodyPr>
          <a:lstStyle/>
          <a:p>
            <a:pPr>
              <a:lnSpc>
                <a:spcPct val="150000"/>
              </a:lnSpc>
            </a:pPr>
            <a:r>
              <a:rPr lang="en-US" sz="3200" dirty="0"/>
              <a:t>When you print a worksheet with the default settings, the gridlines, row headings, and column headings are not printed. If you want to include these elements, you can turn them on for printing.</a:t>
            </a:r>
            <a:br>
              <a:rPr lang="en-US" sz="3200" dirty="0"/>
            </a:br>
            <a:r>
              <a:rPr lang="en-US" sz="3200" dirty="0"/>
              <a:t> </a:t>
            </a:r>
            <a:endParaRPr lang="en-US" sz="32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85255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Printing gridlines and headings sample</a:t>
            </a:r>
          </a:p>
        </p:txBody>
      </p:sp>
      <p:pic>
        <p:nvPicPr>
          <p:cNvPr id="4" name="Picture 3"/>
          <p:cNvPicPr>
            <a:picLocks noChangeAspect="1"/>
          </p:cNvPicPr>
          <p:nvPr/>
        </p:nvPicPr>
        <p:blipFill>
          <a:blip r:embed="rId2"/>
          <a:stretch>
            <a:fillRect/>
          </a:stretch>
        </p:blipFill>
        <p:spPr>
          <a:xfrm>
            <a:off x="1900673" y="2010033"/>
            <a:ext cx="7971989" cy="4702821"/>
          </a:xfrm>
          <a:prstGeom prst="rect">
            <a:avLst/>
          </a:prstGeom>
        </p:spPr>
      </p:pic>
    </p:spTree>
    <p:extLst>
      <p:ext uri="{BB962C8B-B14F-4D97-AF65-F5344CB8AC3E}">
        <p14:creationId xmlns:p14="http://schemas.microsoft.com/office/powerpoint/2010/main" val="4288794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Step Printing gridlines and headings</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latin typeface="Phetsarath OT" panose="02000500000000020004" pitchFamily="2" charset="0"/>
                <a:cs typeface="Phetsarath OT" panose="02000500000000020004" pitchFamily="2" charset="0"/>
              </a:rPr>
              <a:t>To print gridlines</a:t>
            </a:r>
          </a:p>
          <a:p>
            <a:pPr marL="0" indent="0">
              <a:lnSpc>
                <a:spcPct val="150000"/>
              </a:lnSpc>
              <a:buNone/>
            </a:pPr>
            <a:r>
              <a:rPr lang="lo-LA" dirty="0">
                <a:latin typeface="Phetsarath OT" panose="02000500000000020004" pitchFamily="2" charset="0"/>
                <a:cs typeface="Phetsarath OT" panose="02000500000000020004" pitchFamily="2" charset="0"/>
              </a:rPr>
              <a:t>ໃນລາຍການ </a:t>
            </a:r>
            <a:r>
              <a:rPr lang="en-US" dirty="0">
                <a:latin typeface="Phetsarath OT" panose="02000500000000020004" pitchFamily="2" charset="0"/>
                <a:cs typeface="Phetsarath OT" panose="02000500000000020004" pitchFamily="2" charset="0"/>
              </a:rPr>
              <a:t>Page Layout </a:t>
            </a:r>
            <a:r>
              <a:rPr lang="lo-LA" dirty="0">
                <a:latin typeface="Phetsarath OT" panose="02000500000000020004" pitchFamily="2" charset="0"/>
                <a:cs typeface="Phetsarath OT" panose="02000500000000020004" pitchFamily="2" charset="0"/>
              </a:rPr>
              <a:t>ໃຫ້ກົດປະ </a:t>
            </a:r>
            <a:r>
              <a:rPr lang="en-US" dirty="0">
                <a:latin typeface="Phetsarath OT" panose="02000500000000020004" pitchFamily="2" charset="0"/>
                <a:cs typeface="Phetsarath OT" panose="02000500000000020004" pitchFamily="2" charset="0"/>
              </a:rPr>
              <a:t>Mouse </a:t>
            </a:r>
            <a:r>
              <a:rPr lang="lo-LA" dirty="0">
                <a:latin typeface="Phetsarath OT" panose="02000500000000020004" pitchFamily="2" charset="0"/>
                <a:cs typeface="Phetsarath OT" panose="02000500000000020004" pitchFamily="2" charset="0"/>
              </a:rPr>
              <a:t>ໃສ່ລູກສອນຊີ້ລົງ ແລ້ວຈະມີ </a:t>
            </a:r>
            <a:r>
              <a:rPr lang="en-US" dirty="0">
                <a:latin typeface="Phetsarath OT" panose="02000500000000020004" pitchFamily="2" charset="0"/>
                <a:cs typeface="Phetsarath OT" panose="02000500000000020004" pitchFamily="2" charset="0"/>
              </a:rPr>
              <a:t>Dialog box </a:t>
            </a:r>
            <a:r>
              <a:rPr lang="lo-LA" dirty="0">
                <a:latin typeface="Phetsarath OT" panose="02000500000000020004" pitchFamily="2" charset="0"/>
                <a:cs typeface="Phetsarath OT" panose="02000500000000020004" pitchFamily="2" charset="0"/>
              </a:rPr>
              <a:t>ປະກົດອອກມາ ໃນນີ້ໃຫ້ໄປທີ່ລາຍການ </a:t>
            </a:r>
            <a:r>
              <a:rPr lang="en-US" dirty="0">
                <a:latin typeface="Phetsarath OT" panose="02000500000000020004" pitchFamily="2" charset="0"/>
                <a:cs typeface="Phetsarath OT" panose="02000500000000020004" pitchFamily="2" charset="0"/>
              </a:rPr>
              <a:t>sheet </a:t>
            </a:r>
            <a:r>
              <a:rPr lang="lo-LA" dirty="0">
                <a:latin typeface="Phetsarath OT" panose="02000500000000020004" pitchFamily="2" charset="0"/>
                <a:cs typeface="Phetsarath OT" panose="02000500000000020004" pitchFamily="2" charset="0"/>
              </a:rPr>
              <a:t>ແລ້ວ ກົດເຄື່ອງໝາຍຖືກໃສ່ </a:t>
            </a:r>
            <a:r>
              <a:rPr lang="en-US" dirty="0">
                <a:latin typeface="Phetsarath OT" panose="02000500000000020004" pitchFamily="2" charset="0"/>
                <a:cs typeface="Phetsarath OT" panose="02000500000000020004" pitchFamily="2" charset="0"/>
              </a:rPr>
              <a:t>Gridlines </a:t>
            </a:r>
            <a:r>
              <a:rPr lang="lo-LA" dirty="0">
                <a:latin typeface="Phetsarath OT" panose="02000500000000020004" pitchFamily="2" charset="0"/>
                <a:cs typeface="Phetsarath OT" panose="02000500000000020004" pitchFamily="2" charset="0"/>
              </a:rPr>
              <a:t>ເທົ່ານີ້ກໍສາມາດພິມເສັ້ນຂອງແຕ່ລະ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ອອກມາພ້ອມກັບເອກະສານ</a:t>
            </a:r>
            <a:endParaRPr lang="en-US" dirty="0">
              <a:latin typeface="Phetsarath OT" panose="02000500000000020004" pitchFamily="2" charset="0"/>
              <a:cs typeface="Phetsarath OT" panose="02000500000000020004" pitchFamily="2" charset="0"/>
            </a:endParaRPr>
          </a:p>
          <a:p>
            <a:pPr>
              <a:lnSpc>
                <a:spcPct val="150000"/>
              </a:lnSpc>
            </a:pPr>
            <a:r>
              <a:rPr lang="en-US" dirty="0">
                <a:latin typeface="Phetsarath OT" panose="02000500000000020004" pitchFamily="2" charset="0"/>
                <a:cs typeface="Phetsarath OT" panose="02000500000000020004" pitchFamily="2" charset="0"/>
              </a:rPr>
              <a:t>To print column and row headings</a:t>
            </a:r>
          </a:p>
          <a:p>
            <a:pPr marL="0" indent="0">
              <a:lnSpc>
                <a:spcPct val="150000"/>
              </a:lnSpc>
              <a:buNone/>
            </a:pPr>
            <a:r>
              <a:rPr lang="lo-LA" dirty="0">
                <a:latin typeface="Phetsarath OT" panose="02000500000000020004" pitchFamily="2" charset="0"/>
                <a:cs typeface="Phetsarath OT" panose="02000500000000020004" pitchFamily="2" charset="0"/>
              </a:rPr>
              <a:t>ໃນລາຍການ </a:t>
            </a:r>
            <a:r>
              <a:rPr lang="en-US" dirty="0">
                <a:latin typeface="Phetsarath OT" panose="02000500000000020004" pitchFamily="2" charset="0"/>
                <a:cs typeface="Phetsarath OT" panose="02000500000000020004" pitchFamily="2" charset="0"/>
              </a:rPr>
              <a:t>Page Layout </a:t>
            </a:r>
            <a:r>
              <a:rPr lang="lo-LA" dirty="0">
                <a:latin typeface="Phetsarath OT" panose="02000500000000020004" pitchFamily="2" charset="0"/>
                <a:cs typeface="Phetsarath OT" panose="02000500000000020004" pitchFamily="2" charset="0"/>
              </a:rPr>
              <a:t>ໃຫ້ກົດປະ </a:t>
            </a:r>
            <a:r>
              <a:rPr lang="en-US" dirty="0">
                <a:latin typeface="Phetsarath OT" panose="02000500000000020004" pitchFamily="2" charset="0"/>
                <a:cs typeface="Phetsarath OT" panose="02000500000000020004" pitchFamily="2" charset="0"/>
              </a:rPr>
              <a:t>Mouse </a:t>
            </a:r>
            <a:r>
              <a:rPr lang="lo-LA" dirty="0">
                <a:latin typeface="Phetsarath OT" panose="02000500000000020004" pitchFamily="2" charset="0"/>
                <a:cs typeface="Phetsarath OT" panose="02000500000000020004" pitchFamily="2" charset="0"/>
              </a:rPr>
              <a:t>ໃສ່ລູກສອນຊີ້ລົງ ແລ້ວຈະມີ </a:t>
            </a:r>
            <a:r>
              <a:rPr lang="en-US" dirty="0">
                <a:latin typeface="Phetsarath OT" panose="02000500000000020004" pitchFamily="2" charset="0"/>
                <a:cs typeface="Phetsarath OT" panose="02000500000000020004" pitchFamily="2" charset="0"/>
              </a:rPr>
              <a:t>Dialog box </a:t>
            </a:r>
            <a:r>
              <a:rPr lang="lo-LA" dirty="0">
                <a:latin typeface="Phetsarath OT" panose="02000500000000020004" pitchFamily="2" charset="0"/>
                <a:cs typeface="Phetsarath OT" panose="02000500000000020004" pitchFamily="2" charset="0"/>
              </a:rPr>
              <a:t>ປະກົດອອກມາ ໃນນີ້ໃຫ້ໄປທີ່ລາຍການ </a:t>
            </a:r>
            <a:r>
              <a:rPr lang="en-US" dirty="0">
                <a:latin typeface="Phetsarath OT" panose="02000500000000020004" pitchFamily="2" charset="0"/>
                <a:cs typeface="Phetsarath OT" panose="02000500000000020004" pitchFamily="2" charset="0"/>
              </a:rPr>
              <a:t>sheet </a:t>
            </a:r>
            <a:r>
              <a:rPr lang="lo-LA" dirty="0">
                <a:latin typeface="Phetsarath OT" panose="02000500000000020004" pitchFamily="2" charset="0"/>
                <a:cs typeface="Phetsarath OT" panose="02000500000000020004" pitchFamily="2" charset="0"/>
              </a:rPr>
              <a:t>ແລ້ວ ກົດເຄື່ອງໝາຍຖືກໃສ່ </a:t>
            </a:r>
            <a:r>
              <a:rPr lang="en-US" dirty="0">
                <a:latin typeface="Phetsarath OT" panose="02000500000000020004" pitchFamily="2" charset="0"/>
                <a:cs typeface="Phetsarath OT" panose="02000500000000020004" pitchFamily="2" charset="0"/>
              </a:rPr>
              <a:t>row and column headings </a:t>
            </a:r>
            <a:r>
              <a:rPr lang="lo-LA" dirty="0">
                <a:latin typeface="Phetsarath OT" panose="02000500000000020004" pitchFamily="2" charset="0"/>
                <a:cs typeface="Phetsarath OT" panose="02000500000000020004" pitchFamily="2" charset="0"/>
              </a:rPr>
              <a:t>ເທົ່ານີ້ກໍສາມາດພິມ</a:t>
            </a:r>
            <a:r>
              <a:rPr lang="en-US" dirty="0">
                <a:latin typeface="Phetsarath OT" panose="02000500000000020004" pitchFamily="2" charset="0"/>
                <a:cs typeface="Phetsarath OT" panose="02000500000000020004" pitchFamily="2" charset="0"/>
              </a:rPr>
              <a:t> Heading </a:t>
            </a:r>
            <a:r>
              <a:rPr lang="lo-LA" dirty="0">
                <a:latin typeface="Phetsarath OT" panose="02000500000000020004" pitchFamily="2" charset="0"/>
                <a:cs typeface="Phetsarath OT" panose="02000500000000020004" pitchFamily="2" charset="0"/>
              </a:rPr>
              <a:t>ອອກມາພ້ອມກັບເອກະສານ</a:t>
            </a:r>
            <a:endParaRPr lang="en-US"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165654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o-LA" dirty="0">
                <a:latin typeface="Phetsarath OT" panose="02000500000000020004" pitchFamily="2" charset="0"/>
                <a:cs typeface="Phetsarath OT" panose="02000500000000020004" pitchFamily="2" charset="0"/>
              </a:rPr>
              <a:t>ບົດທີ 1 ການຈັດການສະພາບແວດລ້ອມຂອງ </a:t>
            </a:r>
            <a:r>
              <a:rPr lang="en-US" dirty="0">
                <a:latin typeface="Phetsarath OT" panose="02000500000000020004" pitchFamily="2" charset="0"/>
                <a:cs typeface="Phetsarath OT" panose="02000500000000020004" pitchFamily="2" charset="0"/>
              </a:rPr>
              <a:t>worksheet</a:t>
            </a:r>
          </a:p>
        </p:txBody>
      </p:sp>
      <p:sp>
        <p:nvSpPr>
          <p:cNvPr id="3" name="Content Placeholder 2"/>
          <p:cNvSpPr>
            <a:spLocks noGrp="1"/>
          </p:cNvSpPr>
          <p:nvPr>
            <p:ph idx="1"/>
          </p:nvPr>
        </p:nvSpPr>
        <p:spPr/>
        <p:txBody>
          <a:bodyPr/>
          <a:lstStyle/>
          <a:p>
            <a:pPr marL="0" indent="0">
              <a:lnSpc>
                <a:spcPct val="200000"/>
              </a:lnSpc>
              <a:buNone/>
            </a:pPr>
            <a:r>
              <a:rPr lang="lo-LA" dirty="0">
                <a:latin typeface="Phetsarath OT" panose="02000500000000020004" pitchFamily="2" charset="0"/>
                <a:cs typeface="Phetsarath OT" panose="02000500000000020004" pitchFamily="2" charset="0"/>
              </a:rPr>
              <a:t>ໃນບົດນີ້ນັກສຶກສາຈະໄດ້ຮຽນການຍ້າຍລະຫວ່າງ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ໜ້າເອກະສານ ແລະ ຊ່ວງຂອງ </a:t>
            </a:r>
            <a:r>
              <a:rPr lang="en-US" dirty="0">
                <a:latin typeface="Phetsarath OT" panose="02000500000000020004" pitchFamily="2" charset="0"/>
                <a:cs typeface="Phetsarath OT" panose="02000500000000020004" pitchFamily="2" charset="0"/>
              </a:rPr>
              <a:t>Cell</a:t>
            </a:r>
            <a:r>
              <a:rPr lang="lo-LA" dirty="0">
                <a:latin typeface="Phetsarath OT" panose="02000500000000020004" pitchFamily="2" charset="0"/>
                <a:cs typeface="Phetsarath OT" panose="02000500000000020004" pitchFamily="2" charset="0"/>
              </a:rPr>
              <a:t> ຫຼື ຊື່ຊ່ວງຂອງ </a:t>
            </a:r>
            <a:r>
              <a:rPr lang="en-US" dirty="0">
                <a:latin typeface="Phetsarath OT" panose="02000500000000020004" pitchFamily="2" charset="0"/>
                <a:cs typeface="Phetsarath OT" panose="02000500000000020004" pitchFamily="2" charset="0"/>
              </a:rPr>
              <a:t>Cell</a:t>
            </a:r>
            <a:r>
              <a:rPr lang="lo-LA" dirty="0">
                <a:latin typeface="Phetsarath OT" panose="02000500000000020004" pitchFamily="2" charset="0"/>
                <a:cs typeface="Phetsarath OT" panose="02000500000000020004" pitchFamily="2" charset="0"/>
              </a:rPr>
              <a:t> ໃນໜ້າ </a:t>
            </a:r>
            <a:r>
              <a:rPr lang="en-US" dirty="0">
                <a:latin typeface="Phetsarath OT" panose="02000500000000020004" pitchFamily="2" charset="0"/>
                <a:cs typeface="Phetsarath OT" panose="02000500000000020004" pitchFamily="2" charset="0"/>
              </a:rPr>
              <a:t>Worksheet. </a:t>
            </a:r>
            <a:r>
              <a:rPr lang="lo-LA" dirty="0">
                <a:latin typeface="Phetsarath OT" panose="02000500000000020004" pitchFamily="2" charset="0"/>
                <a:cs typeface="Phetsarath OT" panose="02000500000000020004" pitchFamily="2" charset="0"/>
              </a:rPr>
              <a:t>ນອກນັ້ນຍັງໄດ້ຮຽນຮູ້ເຕັກນິກການພິມໜ້າເອກະສານອອກມາທາງເຄື່ອງພິມ ເຊັ່ນ: ການກໍານົດເຂດການພິມ, ການພິມໃຫ້ອອກມາທັງຫົວຖັນ ຫຼື ຫົວແຖວ, ການພິມ </a:t>
            </a:r>
            <a:r>
              <a:rPr lang="en-US" dirty="0">
                <a:latin typeface="Phetsarath OT" panose="02000500000000020004" pitchFamily="2" charset="0"/>
                <a:cs typeface="Phetsarath OT" panose="02000500000000020004" pitchFamily="2" charset="0"/>
              </a:rPr>
              <a:t>Title </a:t>
            </a:r>
            <a:r>
              <a:rPr lang="lo-LA" dirty="0">
                <a:latin typeface="Phetsarath OT" panose="02000500000000020004" pitchFamily="2" charset="0"/>
                <a:cs typeface="Phetsarath OT" panose="02000500000000020004" pitchFamily="2" charset="0"/>
              </a:rPr>
              <a:t>ໃຫ້ອອກມາທຸກໆໜ້າ ແລະ ອື່ນໆ ພ້ອມທັງການໃສ່ສ່ວນຫົວ ແລະ ທ້າຍເອກະສານ ການຈັດການກັບ </a:t>
            </a:r>
            <a:r>
              <a:rPr lang="en-US" dirty="0">
                <a:latin typeface="Phetsarath OT" panose="02000500000000020004" pitchFamily="2" charset="0"/>
                <a:cs typeface="Phetsarath OT" panose="02000500000000020004" pitchFamily="2" charset="0"/>
              </a:rPr>
              <a:t>Option </a:t>
            </a:r>
            <a:r>
              <a:rPr lang="lo-LA" dirty="0">
                <a:latin typeface="Phetsarath OT" panose="02000500000000020004" pitchFamily="2" charset="0"/>
                <a:cs typeface="Phetsarath OT" panose="02000500000000020004" pitchFamily="2" charset="0"/>
              </a:rPr>
              <a:t>ໃນ </a:t>
            </a:r>
            <a:r>
              <a:rPr lang="en-US" dirty="0">
                <a:latin typeface="Phetsarath OT" panose="02000500000000020004" pitchFamily="2" charset="0"/>
                <a:cs typeface="Phetsarath OT" panose="02000500000000020004" pitchFamily="2" charset="0"/>
              </a:rPr>
              <a:t>Workbook </a:t>
            </a:r>
            <a:r>
              <a:rPr lang="lo-LA" dirty="0">
                <a:latin typeface="Phetsarath OT" panose="02000500000000020004" pitchFamily="2" charset="0"/>
                <a:cs typeface="Phetsarath OT" panose="02000500000000020004" pitchFamily="2" charset="0"/>
              </a:rPr>
              <a:t>ເປັນຕົ້ນ.</a:t>
            </a:r>
            <a:endParaRPr lang="en-US"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68023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Step Printing page headers and footers </a:t>
            </a:r>
            <a:r>
              <a:rPr lang="en-US" sz="2800" dirty="0">
                <a:latin typeface="Phetsarath OT" panose="02000500000000020004" pitchFamily="2" charset="0"/>
                <a:cs typeface="Phetsarath OT" panose="02000500000000020004" pitchFamily="2" charset="0"/>
              </a:rPr>
              <a:t>(</a:t>
            </a:r>
            <a:r>
              <a:rPr lang="lo-LA" sz="2800" dirty="0">
                <a:latin typeface="Phetsarath OT" panose="02000500000000020004" pitchFamily="2" charset="0"/>
                <a:cs typeface="Phetsarath OT" panose="02000500000000020004" pitchFamily="2" charset="0"/>
              </a:rPr>
              <a:t>ຕໍ່</a:t>
            </a:r>
            <a:r>
              <a:rPr lang="en-US" sz="2800" dirty="0">
                <a:latin typeface="Phetsarath OT" panose="02000500000000020004" pitchFamily="2" charset="0"/>
                <a:cs typeface="Phetsarath OT" panose="02000500000000020004" pitchFamily="2" charset="0"/>
              </a:rPr>
              <a:t>)</a:t>
            </a:r>
            <a:endParaRPr lang="en-US" sz="2800" dirty="0"/>
          </a:p>
        </p:txBody>
      </p:sp>
      <p:sp>
        <p:nvSpPr>
          <p:cNvPr id="3" name="Content Placeholder 2"/>
          <p:cNvSpPr>
            <a:spLocks noGrp="1"/>
          </p:cNvSpPr>
          <p:nvPr>
            <p:ph idx="1"/>
          </p:nvPr>
        </p:nvSpPr>
        <p:spPr/>
        <p:txBody>
          <a:bodyPr/>
          <a:lstStyle/>
          <a:p>
            <a:pPr marL="0" indent="0">
              <a:lnSpc>
                <a:spcPct val="150000"/>
              </a:lnSpc>
              <a:buNone/>
            </a:pPr>
            <a:r>
              <a:rPr lang="lo-LA" dirty="0">
                <a:latin typeface="Phetsarath OT" panose="02000500000000020004" pitchFamily="2" charset="0"/>
                <a:cs typeface="Phetsarath OT" panose="02000500000000020004" pitchFamily="2" charset="0"/>
              </a:rPr>
              <a:t>ເຮົາສາມາດສະແດງຂໍ້ມູນບາງຢ່າງທີ່ເຫັນວ່າມີຄວາມສໍາຄັນຕໍ່ເອກະສານໃສ່ສ່ວນຫົວ ຫຼື ທ້າຍ ເອກະສານໄດ້ທຸກໆໜ້າ ຫຼື ຕ່າງຈາກໜ້າທໍາອິດ ຫຼື ຕ່າງຈາກໜ້າຄີກ.</a:t>
            </a:r>
          </a:p>
          <a:p>
            <a:pPr>
              <a:lnSpc>
                <a:spcPct val="150000"/>
              </a:lnSpc>
            </a:pPr>
            <a:r>
              <a:rPr lang="en-US" dirty="0">
                <a:latin typeface="Phetsarath OT" panose="02000500000000020004" pitchFamily="2" charset="0"/>
                <a:cs typeface="Phetsarath OT" panose="02000500000000020004" pitchFamily="2" charset="0"/>
              </a:rPr>
              <a:t>To insert a header or footer</a:t>
            </a:r>
          </a:p>
          <a:p>
            <a:pPr marL="0" indent="0">
              <a:lnSpc>
                <a:spcPct val="150000"/>
              </a:lnSpc>
              <a:buNone/>
            </a:pPr>
            <a:r>
              <a:rPr lang="lo-LA" dirty="0">
                <a:latin typeface="Phetsarath OT" panose="02000500000000020004" pitchFamily="2" charset="0"/>
                <a:cs typeface="Phetsarath OT" panose="02000500000000020004" pitchFamily="2" charset="0"/>
              </a:rPr>
              <a:t>ກົດ </a:t>
            </a:r>
            <a:r>
              <a:rPr lang="en-US" dirty="0">
                <a:latin typeface="Phetsarath OT" panose="02000500000000020004" pitchFamily="2" charset="0"/>
                <a:cs typeface="Phetsarath OT" panose="02000500000000020004" pitchFamily="2" charset="0"/>
              </a:rPr>
              <a:t>Mouse </a:t>
            </a:r>
            <a:r>
              <a:rPr lang="lo-LA" dirty="0">
                <a:latin typeface="Phetsarath OT" panose="02000500000000020004" pitchFamily="2" charset="0"/>
                <a:cs typeface="Phetsarath OT" panose="02000500000000020004" pitchFamily="2" charset="0"/>
              </a:rPr>
              <a:t>ໃສ່ລາຍການ </a:t>
            </a:r>
            <a:r>
              <a:rPr lang="en-US" dirty="0">
                <a:latin typeface="Phetsarath OT" panose="02000500000000020004" pitchFamily="2" charset="0"/>
                <a:cs typeface="Phetsarath OT" panose="02000500000000020004" pitchFamily="2" charset="0"/>
              </a:rPr>
              <a:t>Insert &gt;Header &amp; Footer </a:t>
            </a:r>
            <a:r>
              <a:rPr lang="lo-LA" dirty="0">
                <a:latin typeface="Phetsarath OT" panose="02000500000000020004" pitchFamily="2" charset="0"/>
                <a:cs typeface="Phetsarath OT" panose="02000500000000020004" pitchFamily="2" charset="0"/>
              </a:rPr>
              <a:t>ໃນກຸ່ມ </a:t>
            </a:r>
            <a:r>
              <a:rPr lang="en-US" dirty="0">
                <a:latin typeface="Phetsarath OT" panose="02000500000000020004" pitchFamily="2" charset="0"/>
                <a:cs typeface="Phetsarath OT" panose="02000500000000020004" pitchFamily="2" charset="0"/>
              </a:rPr>
              <a:t>Text </a:t>
            </a:r>
            <a:r>
              <a:rPr lang="lo-LA" dirty="0">
                <a:latin typeface="Phetsarath OT" panose="02000500000000020004" pitchFamily="2" charset="0"/>
                <a:cs typeface="Phetsarath OT" panose="02000500000000020004" pitchFamily="2" charset="0"/>
              </a:rPr>
              <a:t>ຈາກນັ້ນຈະມີ </a:t>
            </a:r>
            <a:r>
              <a:rPr lang="en-US" dirty="0">
                <a:latin typeface="Phetsarath OT" panose="02000500000000020004" pitchFamily="2" charset="0"/>
                <a:cs typeface="Phetsarath OT" panose="02000500000000020004" pitchFamily="2" charset="0"/>
              </a:rPr>
              <a:t>Header &amp; Footer </a:t>
            </a:r>
            <a:r>
              <a:rPr lang="th-TH"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Design </a:t>
            </a:r>
            <a:r>
              <a:rPr lang="lo-LA" dirty="0">
                <a:latin typeface="Phetsarath OT" panose="02000500000000020004" pitchFamily="2" charset="0"/>
                <a:cs typeface="Phetsarath OT" panose="02000500000000020004" pitchFamily="2" charset="0"/>
              </a:rPr>
              <a:t>ປະກົດອອກມາໃຫ້ ກໍານົດໄດ້ຕາມໃຈ. ແຕ່ຖ້າຕ້ອງການສະຫຼັບໄປສ່ວນທ້າຍໃຫ້ກົດ </a:t>
            </a:r>
            <a:r>
              <a:rPr lang="en-US" dirty="0">
                <a:latin typeface="Phetsarath OT" panose="02000500000000020004" pitchFamily="2" charset="0"/>
                <a:cs typeface="Phetsarath OT" panose="02000500000000020004" pitchFamily="2" charset="0"/>
              </a:rPr>
              <a:t>Mouse </a:t>
            </a:r>
            <a:r>
              <a:rPr lang="lo-LA" dirty="0">
                <a:latin typeface="Phetsarath OT" panose="02000500000000020004" pitchFamily="2" charset="0"/>
                <a:cs typeface="Phetsarath OT" panose="02000500000000020004" pitchFamily="2" charset="0"/>
              </a:rPr>
              <a:t>ໃສ່ </a:t>
            </a:r>
            <a:r>
              <a:rPr lang="en-US" dirty="0">
                <a:latin typeface="Phetsarath OT" panose="02000500000000020004" pitchFamily="2" charset="0"/>
                <a:cs typeface="Phetsarath OT" panose="02000500000000020004" pitchFamily="2" charset="0"/>
              </a:rPr>
              <a:t>Go to Footer </a:t>
            </a:r>
          </a:p>
        </p:txBody>
      </p:sp>
    </p:spTree>
    <p:extLst>
      <p:ext uri="{BB962C8B-B14F-4D97-AF65-F5344CB8AC3E}">
        <p14:creationId xmlns:p14="http://schemas.microsoft.com/office/powerpoint/2010/main" val="103731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Printing Page Headers and Footers</a:t>
            </a:r>
          </a:p>
        </p:txBody>
      </p:sp>
      <p:sp>
        <p:nvSpPr>
          <p:cNvPr id="3" name="Content Placeholder 2"/>
          <p:cNvSpPr>
            <a:spLocks noGrp="1"/>
          </p:cNvSpPr>
          <p:nvPr>
            <p:ph idx="1"/>
          </p:nvPr>
        </p:nvSpPr>
        <p:spPr>
          <a:xfrm>
            <a:off x="1202919" y="2011680"/>
            <a:ext cx="10327094" cy="4206240"/>
          </a:xfrm>
        </p:spPr>
        <p:txBody>
          <a:bodyPr>
            <a:noAutofit/>
          </a:bodyPr>
          <a:lstStyle/>
          <a:p>
            <a:pPr marL="0" indent="0">
              <a:lnSpc>
                <a:spcPct val="160000"/>
              </a:lnSpc>
              <a:buNone/>
            </a:pPr>
            <a:r>
              <a:rPr lang="en-US" sz="1800" dirty="0"/>
              <a:t>	You can display information on every page of a printed worksheet by creating and formatting headers and footers. You can have a different header and footer on the first page or different headers and footers on odd and even pages. When you create a header or footer, Excel opens header and footer areas and displays the Header &amp; Footer Tools Design contextual tab on the ribbon. You can enter information in the header and footer areas in the following ways:</a:t>
            </a:r>
          </a:p>
          <a:p>
            <a:pPr>
              <a:lnSpc>
                <a:spcPct val="100000"/>
              </a:lnSpc>
            </a:pPr>
            <a:r>
              <a:rPr lang="en-US" sz="1800" dirty="0"/>
              <a:t>Select information, such as the company name, the file name, or the worksheet</a:t>
            </a:r>
            <a:br>
              <a:rPr lang="en-US" sz="1800" dirty="0"/>
            </a:br>
            <a:r>
              <a:rPr lang="en-US" sz="1800" dirty="0"/>
              <a:t>name, from a list.</a:t>
            </a:r>
          </a:p>
          <a:p>
            <a:pPr>
              <a:lnSpc>
                <a:spcPct val="100000"/>
              </a:lnSpc>
            </a:pPr>
            <a:r>
              <a:rPr lang="en-US" sz="1800" dirty="0"/>
              <a:t> Type the information the same way you would enter ordinary text.</a:t>
            </a:r>
          </a:p>
          <a:p>
            <a:pPr>
              <a:lnSpc>
                <a:spcPct val="100000"/>
              </a:lnSpc>
            </a:pPr>
            <a:r>
              <a:rPr lang="en-US" sz="1800" dirty="0"/>
              <a:t> Use commands on the Design contextual tab to enter and format items such as</a:t>
            </a:r>
            <a:br>
              <a:rPr lang="en-US" sz="1800" dirty="0"/>
            </a:br>
            <a:r>
              <a:rPr lang="en-US" sz="1800" dirty="0"/>
              <a:t>the page number or the date and time</a:t>
            </a:r>
          </a:p>
        </p:txBody>
      </p:sp>
    </p:spTree>
    <p:extLst>
      <p:ext uri="{BB962C8B-B14F-4D97-AF65-F5344CB8AC3E}">
        <p14:creationId xmlns:p14="http://schemas.microsoft.com/office/powerpoint/2010/main" val="31970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Printing Page Headers and Footers sample</a:t>
            </a:r>
          </a:p>
        </p:txBody>
      </p:sp>
      <p:pic>
        <p:nvPicPr>
          <p:cNvPr id="4" name="Picture 3"/>
          <p:cNvPicPr>
            <a:picLocks noChangeAspect="1"/>
          </p:cNvPicPr>
          <p:nvPr/>
        </p:nvPicPr>
        <p:blipFill>
          <a:blip r:embed="rId2"/>
          <a:stretch>
            <a:fillRect/>
          </a:stretch>
        </p:blipFill>
        <p:spPr>
          <a:xfrm>
            <a:off x="1719691" y="2124288"/>
            <a:ext cx="9081659" cy="4509340"/>
          </a:xfrm>
          <a:prstGeom prst="rect">
            <a:avLst/>
          </a:prstGeom>
        </p:spPr>
      </p:pic>
    </p:spTree>
    <p:extLst>
      <p:ext uri="{BB962C8B-B14F-4D97-AF65-F5344CB8AC3E}">
        <p14:creationId xmlns:p14="http://schemas.microsoft.com/office/powerpoint/2010/main" val="61848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Step Printing Page Headers and Footers</a:t>
            </a:r>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b="1" dirty="0"/>
              <a:t>1. </a:t>
            </a:r>
            <a:r>
              <a:rPr lang="en-US" dirty="0"/>
              <a:t>On the Insert tab, in the Text group, click the Header &amp; Footer button.</a:t>
            </a:r>
            <a:br>
              <a:rPr lang="en-US" dirty="0"/>
            </a:br>
            <a:r>
              <a:rPr lang="en-US" b="1" dirty="0"/>
              <a:t>2. </a:t>
            </a:r>
            <a:r>
              <a:rPr lang="en-US" dirty="0"/>
              <a:t>Click the left, center, or right area of the header, and use a combination of typing</a:t>
            </a:r>
            <a:br>
              <a:rPr lang="en-US" dirty="0"/>
            </a:br>
            <a:r>
              <a:rPr lang="en-US" dirty="0"/>
              <a:t>and the commands on the Header &amp; Footer Tools Design contextual tab to create</a:t>
            </a:r>
            <a:br>
              <a:rPr lang="en-US" dirty="0"/>
            </a:br>
            <a:r>
              <a:rPr lang="en-US" dirty="0"/>
              <a:t>the header you want.</a:t>
            </a:r>
            <a:br>
              <a:rPr lang="en-US" dirty="0"/>
            </a:br>
            <a:r>
              <a:rPr lang="en-US" b="1" dirty="0"/>
              <a:t>3. </a:t>
            </a:r>
            <a:r>
              <a:rPr lang="en-US" dirty="0"/>
              <a:t>On the Design contextual tab, in the Navigation group, click the Go to Footer</a:t>
            </a:r>
            <a:br>
              <a:rPr lang="en-US" dirty="0"/>
            </a:br>
            <a:r>
              <a:rPr lang="en-US" dirty="0"/>
              <a:t>button.</a:t>
            </a:r>
            <a:br>
              <a:rPr lang="en-US" dirty="0"/>
            </a:br>
            <a:r>
              <a:rPr lang="en-US" b="1" dirty="0"/>
              <a:t>4. </a:t>
            </a:r>
            <a:r>
              <a:rPr lang="en-US" dirty="0"/>
              <a:t>Repeat step 2 to create the footer.</a:t>
            </a:r>
            <a:br>
              <a:rPr lang="en-US" dirty="0"/>
            </a:br>
            <a:r>
              <a:rPr lang="en-US" b="1" dirty="0"/>
              <a:t>5. </a:t>
            </a:r>
            <a:r>
              <a:rPr lang="en-US" dirty="0"/>
              <a:t>Click away from the footer area to review the header and footer in Page Layout view.</a:t>
            </a:r>
            <a:br>
              <a:rPr lang="en-US" dirty="0"/>
            </a:br>
            <a:endParaRPr lang="en-US" dirty="0"/>
          </a:p>
        </p:txBody>
      </p:sp>
    </p:spTree>
    <p:extLst>
      <p:ext uri="{BB962C8B-B14F-4D97-AF65-F5344CB8AC3E}">
        <p14:creationId xmlns:p14="http://schemas.microsoft.com/office/powerpoint/2010/main" val="228392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Personalize the excel environment</a:t>
            </a:r>
          </a:p>
        </p:txBody>
      </p:sp>
      <p:sp>
        <p:nvSpPr>
          <p:cNvPr id="3" name="Content Placeholder 2"/>
          <p:cNvSpPr>
            <a:spLocks noGrp="1"/>
          </p:cNvSpPr>
          <p:nvPr>
            <p:ph idx="1"/>
          </p:nvPr>
        </p:nvSpPr>
        <p:spPr/>
        <p:txBody>
          <a:bodyPr>
            <a:noAutofit/>
          </a:bodyPr>
          <a:lstStyle/>
          <a:p>
            <a:r>
              <a:rPr lang="en-US" sz="2800" dirty="0"/>
              <a:t>Managing Program Functionality</a:t>
            </a:r>
          </a:p>
          <a:p>
            <a:r>
              <a:rPr lang="en-US" sz="2800" dirty="0"/>
              <a:t>Managing Formula Options</a:t>
            </a:r>
          </a:p>
          <a:p>
            <a:r>
              <a:rPr lang="en-US" sz="2800" dirty="0"/>
              <a:t> Managing Advanced Option</a:t>
            </a:r>
          </a:p>
          <a:p>
            <a:r>
              <a:rPr lang="en-US" sz="2800" dirty="0"/>
              <a:t>Customizing the Ribbon and Quick Access Toolbar</a:t>
            </a:r>
          </a:p>
          <a:p>
            <a:r>
              <a:rPr lang="en-US" sz="2800" dirty="0"/>
              <a:t> Customizing the Ribbon</a:t>
            </a:r>
          </a:p>
          <a:p>
            <a:r>
              <a:rPr lang="en-US" sz="2800" dirty="0"/>
              <a:t>Customizing the Quick Access Toolbar</a:t>
            </a:r>
          </a:p>
          <a:p>
            <a:r>
              <a:rPr lang="en-US" sz="2800" dirty="0"/>
              <a:t>Managing Workbooks</a:t>
            </a:r>
            <a:br>
              <a:rPr lang="en-US" sz="2800" dirty="0"/>
            </a:br>
            <a:br>
              <a:rPr lang="en-US" sz="2800" dirty="0"/>
            </a:br>
            <a:br>
              <a:rPr lang="en-US" sz="2800" dirty="0"/>
            </a:br>
            <a:endParaRPr lang="en-US" sz="2800" dirty="0"/>
          </a:p>
          <a:p>
            <a:endParaRPr lang="en-US" sz="2800" dirty="0"/>
          </a:p>
          <a:p>
            <a:endParaRPr lang="en-US" sz="2800" dirty="0"/>
          </a:p>
        </p:txBody>
      </p:sp>
    </p:spTree>
    <p:extLst>
      <p:ext uri="{BB962C8B-B14F-4D97-AF65-F5344CB8AC3E}">
        <p14:creationId xmlns:p14="http://schemas.microsoft.com/office/powerpoint/2010/main" val="188867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Program Functionality</a:t>
            </a:r>
          </a:p>
        </p:txBody>
      </p:sp>
      <p:sp>
        <p:nvSpPr>
          <p:cNvPr id="3" name="Content Placeholder 2"/>
          <p:cNvSpPr>
            <a:spLocks noGrp="1"/>
          </p:cNvSpPr>
          <p:nvPr>
            <p:ph idx="1"/>
          </p:nvPr>
        </p:nvSpPr>
        <p:spPr/>
        <p:txBody>
          <a:bodyPr>
            <a:noAutofit/>
          </a:bodyPr>
          <a:lstStyle/>
          <a:p>
            <a:pPr marL="0" indent="0">
              <a:lnSpc>
                <a:spcPct val="150000"/>
              </a:lnSpc>
              <a:buNone/>
            </a:pPr>
            <a:r>
              <a:rPr lang="en-US" sz="2800" dirty="0"/>
              <a:t>You can control the settings and appearance of many Excel features from the Excel Options dialog box. The Excel Options dialog box is divided into pages of general Office settings, Excel functionality-specific settings, feature-specific settings (for the ribbon and the Quick Access Toolbar), and security-related settings.</a:t>
            </a:r>
            <a:br>
              <a:rPr lang="en-US" sz="2800" dirty="0"/>
            </a:br>
            <a:endParaRPr lang="en-US" sz="2800" dirty="0"/>
          </a:p>
        </p:txBody>
      </p:sp>
    </p:spTree>
    <p:extLst>
      <p:ext uri="{BB962C8B-B14F-4D97-AF65-F5344CB8AC3E}">
        <p14:creationId xmlns:p14="http://schemas.microsoft.com/office/powerpoint/2010/main" val="198908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Formula Options</a:t>
            </a:r>
          </a:p>
        </p:txBody>
      </p:sp>
      <p:sp>
        <p:nvSpPr>
          <p:cNvPr id="3" name="Content Placeholder 2"/>
          <p:cNvSpPr>
            <a:spLocks noGrp="1"/>
          </p:cNvSpPr>
          <p:nvPr>
            <p:ph idx="1"/>
          </p:nvPr>
        </p:nvSpPr>
        <p:spPr/>
        <p:txBody>
          <a:bodyPr>
            <a:normAutofit/>
          </a:bodyPr>
          <a:lstStyle/>
          <a:p>
            <a:pPr marL="0" indent="0">
              <a:lnSpc>
                <a:spcPct val="150000"/>
              </a:lnSpc>
              <a:buNone/>
            </a:pPr>
            <a:r>
              <a:rPr lang="en-US" sz="2800" dirty="0"/>
              <a:t>From the Formulas page of the Excel Options dialog box, you can configure settings that pertain to calculations, working with formulas, and automatic error checking</a:t>
            </a:r>
            <a:br>
              <a:rPr lang="en-US" sz="2800" dirty="0"/>
            </a:br>
            <a:endParaRPr lang="en-US" sz="2800" dirty="0"/>
          </a:p>
        </p:txBody>
      </p:sp>
    </p:spTree>
    <p:extLst>
      <p:ext uri="{BB962C8B-B14F-4D97-AF65-F5344CB8AC3E}">
        <p14:creationId xmlns:p14="http://schemas.microsoft.com/office/powerpoint/2010/main" val="2160015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Managing Formula Option </a:t>
            </a:r>
          </a:p>
        </p:txBody>
      </p:sp>
      <p:pic>
        <p:nvPicPr>
          <p:cNvPr id="4" name="Picture 3"/>
          <p:cNvPicPr>
            <a:picLocks noChangeAspect="1"/>
          </p:cNvPicPr>
          <p:nvPr/>
        </p:nvPicPr>
        <p:blipFill>
          <a:blip r:embed="rId2"/>
          <a:stretch>
            <a:fillRect/>
          </a:stretch>
        </p:blipFill>
        <p:spPr>
          <a:xfrm>
            <a:off x="1086040" y="2167196"/>
            <a:ext cx="3047619" cy="4152381"/>
          </a:xfrm>
          <a:prstGeom prst="rect">
            <a:avLst/>
          </a:prstGeom>
        </p:spPr>
      </p:pic>
      <p:sp>
        <p:nvSpPr>
          <p:cNvPr id="6" name="Right Arrow 5"/>
          <p:cNvSpPr/>
          <p:nvPr/>
        </p:nvSpPr>
        <p:spPr>
          <a:xfrm>
            <a:off x="4514850" y="3714750"/>
            <a:ext cx="1100138" cy="928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166397" y="2152725"/>
            <a:ext cx="4929880" cy="4166852"/>
          </a:xfrm>
          <a:prstGeom prst="rect">
            <a:avLst/>
          </a:prstGeom>
        </p:spPr>
      </p:pic>
    </p:spTree>
    <p:extLst>
      <p:ext uri="{BB962C8B-B14F-4D97-AF65-F5344CB8AC3E}">
        <p14:creationId xmlns:p14="http://schemas.microsoft.com/office/powerpoint/2010/main" val="2436287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Advanced Option</a:t>
            </a:r>
          </a:p>
        </p:txBody>
      </p:sp>
      <p:sp>
        <p:nvSpPr>
          <p:cNvPr id="3" name="Content Placeholder 2"/>
          <p:cNvSpPr>
            <a:spLocks noGrp="1"/>
          </p:cNvSpPr>
          <p:nvPr>
            <p:ph idx="1"/>
          </p:nvPr>
        </p:nvSpPr>
        <p:spPr/>
        <p:txBody>
          <a:bodyPr>
            <a:normAutofit/>
          </a:bodyPr>
          <a:lstStyle/>
          <a:p>
            <a:pPr marL="0" indent="0">
              <a:lnSpc>
                <a:spcPct val="150000"/>
              </a:lnSpc>
              <a:buNone/>
            </a:pPr>
            <a:r>
              <a:rPr lang="en-US" sz="2800" dirty="0"/>
              <a:t>	From the Advanced page of the Excel Options dialog box, you can configure settings that pertain to editing and moving data, including graphic elements in worksheets; working with program window elements; working with elements of a specific workbook or worksheet; and other, more advanced options.</a:t>
            </a:r>
            <a:br>
              <a:rPr lang="en-US" sz="2800" dirty="0"/>
            </a:br>
            <a:endParaRPr lang="en-US" sz="2800" dirty="0"/>
          </a:p>
        </p:txBody>
      </p:sp>
    </p:spTree>
    <p:extLst>
      <p:ext uri="{BB962C8B-B14F-4D97-AF65-F5344CB8AC3E}">
        <p14:creationId xmlns:p14="http://schemas.microsoft.com/office/powerpoint/2010/main" val="203365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Managing Advanced Option</a:t>
            </a:r>
          </a:p>
        </p:txBody>
      </p:sp>
      <p:pic>
        <p:nvPicPr>
          <p:cNvPr id="4" name="Picture 3"/>
          <p:cNvPicPr>
            <a:picLocks noChangeAspect="1"/>
          </p:cNvPicPr>
          <p:nvPr/>
        </p:nvPicPr>
        <p:blipFill>
          <a:blip r:embed="rId2"/>
          <a:stretch>
            <a:fillRect/>
          </a:stretch>
        </p:blipFill>
        <p:spPr>
          <a:xfrm>
            <a:off x="1086040" y="2167196"/>
            <a:ext cx="3047619" cy="4152381"/>
          </a:xfrm>
          <a:prstGeom prst="rect">
            <a:avLst/>
          </a:prstGeom>
        </p:spPr>
      </p:pic>
      <p:sp>
        <p:nvSpPr>
          <p:cNvPr id="6" name="Right Arrow 5"/>
          <p:cNvSpPr/>
          <p:nvPr/>
        </p:nvSpPr>
        <p:spPr>
          <a:xfrm>
            <a:off x="4514850" y="3714750"/>
            <a:ext cx="1100138" cy="928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724972" y="2146923"/>
            <a:ext cx="5404991" cy="4172653"/>
          </a:xfrm>
          <a:prstGeom prst="rect">
            <a:avLst/>
          </a:prstGeom>
        </p:spPr>
      </p:pic>
    </p:spTree>
    <p:extLst>
      <p:ext uri="{BB962C8B-B14F-4D97-AF65-F5344CB8AC3E}">
        <p14:creationId xmlns:p14="http://schemas.microsoft.com/office/powerpoint/2010/main" val="200650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topic</a:t>
            </a:r>
          </a:p>
        </p:txBody>
      </p:sp>
      <p:sp>
        <p:nvSpPr>
          <p:cNvPr id="3" name="Content Placeholder 2"/>
          <p:cNvSpPr>
            <a:spLocks noGrp="1"/>
          </p:cNvSpPr>
          <p:nvPr>
            <p:ph idx="1"/>
          </p:nvPr>
        </p:nvSpPr>
        <p:spPr/>
        <p:txBody>
          <a:bodyPr>
            <a:normAutofit/>
          </a:bodyPr>
          <a:lstStyle/>
          <a:p>
            <a:pPr>
              <a:lnSpc>
                <a:spcPct val="200000"/>
              </a:lnSpc>
            </a:pPr>
            <a:r>
              <a:rPr lang="en-US" sz="3200" dirty="0">
                <a:latin typeface="Phetsarath OT" panose="02000500000000020004" pitchFamily="2" charset="0"/>
                <a:cs typeface="Phetsarath OT" panose="02000500000000020004" pitchFamily="2" charset="0"/>
              </a:rPr>
              <a:t>Navigate Through a Worksheet</a:t>
            </a:r>
          </a:p>
          <a:p>
            <a:pPr>
              <a:lnSpc>
                <a:spcPct val="200000"/>
              </a:lnSpc>
            </a:pPr>
            <a:r>
              <a:rPr lang="en-US" sz="3200" dirty="0">
                <a:latin typeface="Phetsarath OT" panose="02000500000000020004" pitchFamily="2" charset="0"/>
                <a:cs typeface="Phetsarath OT" panose="02000500000000020004" pitchFamily="2" charset="0"/>
              </a:rPr>
              <a:t>Print a Worksheet or Workbook</a:t>
            </a:r>
          </a:p>
          <a:p>
            <a:pPr>
              <a:lnSpc>
                <a:spcPct val="200000"/>
              </a:lnSpc>
            </a:pPr>
            <a:r>
              <a:rPr lang="en-US" sz="3200" dirty="0">
                <a:latin typeface="Phetsarath OT" panose="02000500000000020004" pitchFamily="2" charset="0"/>
                <a:cs typeface="Phetsarath OT" panose="02000500000000020004" pitchFamily="2" charset="0"/>
              </a:rPr>
              <a:t>Personalize the Excel Environment</a:t>
            </a:r>
          </a:p>
        </p:txBody>
      </p:sp>
    </p:spTree>
    <p:extLst>
      <p:ext uri="{BB962C8B-B14F-4D97-AF65-F5344CB8AC3E}">
        <p14:creationId xmlns:p14="http://schemas.microsoft.com/office/powerpoint/2010/main" val="3162719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Customizing the Ribbon and Quick Access Toolbar</a:t>
            </a:r>
          </a:p>
        </p:txBody>
      </p:sp>
      <p:sp>
        <p:nvSpPr>
          <p:cNvPr id="3" name="Content Placeholder 2"/>
          <p:cNvSpPr>
            <a:spLocks noGrp="1"/>
          </p:cNvSpPr>
          <p:nvPr>
            <p:ph idx="1"/>
          </p:nvPr>
        </p:nvSpPr>
        <p:spPr/>
        <p:txBody>
          <a:bodyPr>
            <a:normAutofit/>
          </a:bodyPr>
          <a:lstStyle/>
          <a:p>
            <a:pPr marL="0" indent="0">
              <a:lnSpc>
                <a:spcPct val="150000"/>
              </a:lnSpc>
              <a:buNone/>
            </a:pPr>
            <a:r>
              <a:rPr lang="en-US" sz="3200" dirty="0"/>
              <a:t>In all Microsoft Office 2010 programs, you can create a more efficient working environment by modifying the commands available on the ribbon and the Quick Access Toolbar</a:t>
            </a:r>
            <a:br>
              <a:rPr lang="en-US" sz="3200" dirty="0"/>
            </a:br>
            <a:endParaRPr lang="en-US" sz="3200" dirty="0"/>
          </a:p>
        </p:txBody>
      </p:sp>
    </p:spTree>
    <p:extLst>
      <p:ext uri="{BB962C8B-B14F-4D97-AF65-F5344CB8AC3E}">
        <p14:creationId xmlns:p14="http://schemas.microsoft.com/office/powerpoint/2010/main" val="1121583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the Ribbon</a:t>
            </a: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t>You can customize the ribbon to display more or fewer tabs and groups of commands. You can choose from among all the commands available in the program to create custom tabs and groups of commands.</a:t>
            </a:r>
            <a:br>
              <a:rPr lang="en-US" sz="2400" dirty="0"/>
            </a:br>
            <a:endParaRPr lang="en-US" sz="2400" dirty="0"/>
          </a:p>
        </p:txBody>
      </p:sp>
    </p:spTree>
    <p:extLst>
      <p:ext uri="{BB962C8B-B14F-4D97-AF65-F5344CB8AC3E}">
        <p14:creationId xmlns:p14="http://schemas.microsoft.com/office/powerpoint/2010/main" val="2390906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Customizing the Ribbon </a:t>
            </a:r>
          </a:p>
        </p:txBody>
      </p:sp>
      <p:pic>
        <p:nvPicPr>
          <p:cNvPr id="4" name="Picture 3"/>
          <p:cNvPicPr>
            <a:picLocks noChangeAspect="1"/>
          </p:cNvPicPr>
          <p:nvPr/>
        </p:nvPicPr>
        <p:blipFill>
          <a:blip r:embed="rId2"/>
          <a:stretch>
            <a:fillRect/>
          </a:stretch>
        </p:blipFill>
        <p:spPr>
          <a:xfrm>
            <a:off x="1086040" y="2167196"/>
            <a:ext cx="3047619" cy="4152381"/>
          </a:xfrm>
          <a:prstGeom prst="rect">
            <a:avLst/>
          </a:prstGeom>
        </p:spPr>
      </p:pic>
      <p:sp>
        <p:nvSpPr>
          <p:cNvPr id="6" name="Right Arrow 5"/>
          <p:cNvSpPr/>
          <p:nvPr/>
        </p:nvSpPr>
        <p:spPr>
          <a:xfrm>
            <a:off x="4514850" y="3714750"/>
            <a:ext cx="1100138" cy="928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808534" y="2167196"/>
            <a:ext cx="5778629" cy="4155494"/>
          </a:xfrm>
          <a:prstGeom prst="rect">
            <a:avLst/>
          </a:prstGeom>
        </p:spPr>
      </p:pic>
    </p:spTree>
    <p:extLst>
      <p:ext uri="{BB962C8B-B14F-4D97-AF65-F5344CB8AC3E}">
        <p14:creationId xmlns:p14="http://schemas.microsoft.com/office/powerpoint/2010/main" val="1592923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Customizing the Quick Access Toolbar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2625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the Quick Access Toolbar</a:t>
            </a:r>
          </a:p>
        </p:txBody>
      </p:sp>
      <p:pic>
        <p:nvPicPr>
          <p:cNvPr id="4" name="Picture 3"/>
          <p:cNvPicPr>
            <a:picLocks noChangeAspect="1"/>
          </p:cNvPicPr>
          <p:nvPr/>
        </p:nvPicPr>
        <p:blipFill>
          <a:blip r:embed="rId2"/>
          <a:stretch>
            <a:fillRect/>
          </a:stretch>
        </p:blipFill>
        <p:spPr>
          <a:xfrm>
            <a:off x="1086040" y="2167196"/>
            <a:ext cx="3047619" cy="4152381"/>
          </a:xfrm>
          <a:prstGeom prst="rect">
            <a:avLst/>
          </a:prstGeom>
        </p:spPr>
      </p:pic>
      <p:sp>
        <p:nvSpPr>
          <p:cNvPr id="6" name="Right Arrow 5"/>
          <p:cNvSpPr/>
          <p:nvPr/>
        </p:nvSpPr>
        <p:spPr>
          <a:xfrm>
            <a:off x="4514850" y="3714750"/>
            <a:ext cx="1100138" cy="928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996178" y="2167195"/>
            <a:ext cx="5787759" cy="4152381"/>
          </a:xfrm>
          <a:prstGeom prst="rect">
            <a:avLst/>
          </a:prstGeom>
        </p:spPr>
      </p:pic>
    </p:spTree>
    <p:extLst>
      <p:ext uri="{BB962C8B-B14F-4D97-AF65-F5344CB8AC3E}">
        <p14:creationId xmlns:p14="http://schemas.microsoft.com/office/powerpoint/2010/main" val="2213517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lo-LA" dirty="0">
                <a:latin typeface="Phetsarath OT" panose="02000500000000020004" pitchFamily="2" charset="0"/>
                <a:cs typeface="Phetsarath OT" panose="02000500000000020004" pitchFamily="2" charset="0"/>
              </a:rPr>
              <a:t>ການຕັ້ງ </a:t>
            </a:r>
            <a:r>
              <a:rPr lang="en-US" dirty="0">
                <a:latin typeface="Phetsarath OT" panose="02000500000000020004" pitchFamily="2" charset="0"/>
                <a:cs typeface="Phetsarath OT" panose="02000500000000020004" pitchFamily="2" charset="0"/>
              </a:rPr>
              <a:t>File Location</a:t>
            </a:r>
          </a:p>
        </p:txBody>
      </p:sp>
      <p:sp>
        <p:nvSpPr>
          <p:cNvPr id="3" name="Content Placeholder 2"/>
          <p:cNvSpPr>
            <a:spLocks noGrp="1"/>
          </p:cNvSpPr>
          <p:nvPr>
            <p:ph idx="1"/>
          </p:nvPr>
        </p:nvSpPr>
        <p:spPr/>
        <p:txBody>
          <a:bodyPr>
            <a:normAutofit/>
          </a:bodyPr>
          <a:lstStyle/>
          <a:p>
            <a:pPr marL="0" indent="0" algn="just">
              <a:lnSpc>
                <a:spcPct val="150000"/>
              </a:lnSpc>
              <a:buNone/>
            </a:pPr>
            <a:r>
              <a:rPr lang="lo-LA" dirty="0">
                <a:latin typeface="Phetsarath OT" panose="02000500000000020004" pitchFamily="2" charset="0"/>
                <a:cs typeface="Phetsarath OT" panose="02000500000000020004" pitchFamily="2" charset="0"/>
              </a:rPr>
              <a:t>ການສ້າງເອກະສານນັ້ນ, ສິ່ງທີ່ສໍາຄັນທີ່ສຸດແມ່ນການບັນທຶກເອກະສານທີ່ສ້າງນັ້ນໄວ້ໃຊ້ໃນພາຍຫຼັງ, ແຕ່ສໍາລັບມືໃໝ່, ການບັນທຶກເອກະສານນັ້ນເປັນເລື່ອງທີ່ຫຍຸ້ງຍາກເນື່ອງຈາກວ່າບັນທຶກແລ້ວພັດບໍ່ຮູ້ວ່າເອກະສານບັນທຶກໄວ້ບ່ອນໃດ. ເພື່ອແກ້ໄຂບັນຫາດັ່ງກ່າວ ເຮົາສາມາດສ້າງເສັ້ນທາງໃນການບັນທຶກ </a:t>
            </a:r>
            <a:r>
              <a:rPr lang="en-US" dirty="0">
                <a:latin typeface="Phetsarath OT" panose="02000500000000020004" pitchFamily="2" charset="0"/>
                <a:cs typeface="Phetsarath OT" panose="02000500000000020004" pitchFamily="2" charset="0"/>
              </a:rPr>
              <a:t>File </a:t>
            </a:r>
            <a:r>
              <a:rPr lang="lo-LA" dirty="0">
                <a:latin typeface="Phetsarath OT" panose="02000500000000020004" pitchFamily="2" charset="0"/>
                <a:cs typeface="Phetsarath OT" panose="02000500000000020004" pitchFamily="2" charset="0"/>
              </a:rPr>
              <a:t>ໄວ້ແບບຖາວອນໄດ້ໂດຍການ </a:t>
            </a:r>
            <a:r>
              <a:rPr lang="en-US" dirty="0">
                <a:latin typeface="Phetsarath OT" panose="02000500000000020004" pitchFamily="2" charset="0"/>
                <a:cs typeface="Phetsarath OT" panose="02000500000000020004" pitchFamily="2" charset="0"/>
              </a:rPr>
              <a:t>Click </a:t>
            </a:r>
            <a:r>
              <a:rPr lang="lo-LA" dirty="0">
                <a:latin typeface="Phetsarath OT" panose="02000500000000020004" pitchFamily="2" charset="0"/>
                <a:cs typeface="Phetsarath OT" panose="02000500000000020004" pitchFamily="2" charset="0"/>
              </a:rPr>
              <a:t>ໃສ່ </a:t>
            </a:r>
            <a:r>
              <a:rPr lang="en-US" dirty="0">
                <a:latin typeface="Phetsarath OT" panose="02000500000000020004" pitchFamily="2" charset="0"/>
                <a:cs typeface="Phetsarath OT" panose="02000500000000020004" pitchFamily="2" charset="0"/>
              </a:rPr>
              <a:t>File &gt; Options. </a:t>
            </a:r>
            <a:r>
              <a:rPr lang="lo-LA" dirty="0">
                <a:latin typeface="Phetsarath OT" panose="02000500000000020004" pitchFamily="2" charset="0"/>
                <a:cs typeface="Phetsarath OT" panose="02000500000000020004" pitchFamily="2" charset="0"/>
              </a:rPr>
              <a:t>ຈາກ </a:t>
            </a:r>
            <a:r>
              <a:rPr lang="en-US" dirty="0">
                <a:latin typeface="Phetsarath OT" panose="02000500000000020004" pitchFamily="2" charset="0"/>
                <a:cs typeface="Phetsarath OT" panose="02000500000000020004" pitchFamily="2" charset="0"/>
              </a:rPr>
              <a:t>Dialog box </a:t>
            </a:r>
            <a:r>
              <a:rPr lang="lo-LA" dirty="0">
                <a:latin typeface="Phetsarath OT" panose="02000500000000020004" pitchFamily="2" charset="0"/>
                <a:cs typeface="Phetsarath OT" panose="02000500000000020004" pitchFamily="2" charset="0"/>
              </a:rPr>
              <a:t>ໃຫ້ເລືອກໄປທີ່ </a:t>
            </a:r>
            <a:r>
              <a:rPr lang="en-US" dirty="0">
                <a:latin typeface="Phetsarath OT" panose="02000500000000020004" pitchFamily="2" charset="0"/>
                <a:cs typeface="Phetsarath OT" panose="02000500000000020004" pitchFamily="2" charset="0"/>
              </a:rPr>
              <a:t>Save </a:t>
            </a:r>
            <a:r>
              <a:rPr lang="lo-LA" dirty="0">
                <a:latin typeface="Phetsarath OT" panose="02000500000000020004" pitchFamily="2" charset="0"/>
                <a:cs typeface="Phetsarath OT" panose="02000500000000020004" pitchFamily="2" charset="0"/>
              </a:rPr>
              <a:t>ແລ້ວກໍານົດເສັ້ນທາງຂອງ</a:t>
            </a:r>
            <a:r>
              <a:rPr lang="en-US" dirty="0">
                <a:latin typeface="Phetsarath OT" panose="02000500000000020004" pitchFamily="2" charset="0"/>
                <a:cs typeface="Phetsarath OT" panose="02000500000000020004" pitchFamily="2" charset="0"/>
              </a:rPr>
              <a:t> Folder </a:t>
            </a:r>
            <a:r>
              <a:rPr lang="lo-LA" dirty="0">
                <a:latin typeface="Phetsarath OT" panose="02000500000000020004" pitchFamily="2" charset="0"/>
                <a:cs typeface="Phetsarath OT" panose="02000500000000020004" pitchFamily="2" charset="0"/>
              </a:rPr>
              <a:t>ໃສ່ຊ່ອງ </a:t>
            </a:r>
            <a:r>
              <a:rPr lang="en-US" dirty="0">
                <a:latin typeface="Phetsarath OT" panose="02000500000000020004" pitchFamily="2" charset="0"/>
                <a:cs typeface="Phetsarath OT" panose="02000500000000020004" pitchFamily="2" charset="0"/>
              </a:rPr>
              <a:t>Default local file location &gt; Save</a:t>
            </a:r>
            <a:r>
              <a:rPr lang="lo-LA" dirty="0">
                <a:latin typeface="Phetsarath OT" panose="02000500000000020004" pitchFamily="2" charset="0"/>
                <a:cs typeface="Phetsarath OT" panose="02000500000000020004" pitchFamily="2" charset="0"/>
              </a:rPr>
              <a:t> </a:t>
            </a:r>
            <a:endParaRPr lang="en-US"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564608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o-LA" dirty="0">
                <a:latin typeface="Phetsarath OT" panose="02000500000000020004" pitchFamily="2" charset="0"/>
                <a:cs typeface="Phetsarath OT" panose="02000500000000020004" pitchFamily="2" charset="0"/>
              </a:rPr>
              <a:t>ຂັ້ນຕອນການສ້າງ </a:t>
            </a:r>
            <a:r>
              <a:rPr lang="en-US" dirty="0">
                <a:latin typeface="Phetsarath OT" panose="02000500000000020004" pitchFamily="2" charset="0"/>
                <a:cs typeface="Phetsarath OT" panose="02000500000000020004" pitchFamily="2" charset="0"/>
              </a:rPr>
              <a:t>File Location</a:t>
            </a:r>
          </a:p>
        </p:txBody>
      </p:sp>
      <p:pic>
        <p:nvPicPr>
          <p:cNvPr id="4" name="Picture 3"/>
          <p:cNvPicPr/>
          <p:nvPr/>
        </p:nvPicPr>
        <p:blipFill rotWithShape="1">
          <a:blip r:embed="rId2"/>
          <a:srcRect r="47917" b="33226"/>
          <a:stretch/>
        </p:blipFill>
        <p:spPr bwMode="auto">
          <a:xfrm>
            <a:off x="3124201" y="2514600"/>
            <a:ext cx="3095625" cy="238125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25641" t="4808" r="7212" b="43109"/>
          <a:stretch/>
        </p:blipFill>
        <p:spPr bwMode="auto">
          <a:xfrm>
            <a:off x="4343400" y="3581400"/>
            <a:ext cx="4648200" cy="2362200"/>
          </a:xfrm>
          <a:prstGeom prst="rect">
            <a:avLst/>
          </a:prstGeom>
          <a:ln>
            <a:noFill/>
          </a:ln>
          <a:extLst>
            <a:ext uri="{53640926-AAD7-44D8-BBD7-CCE9431645EC}">
              <a14:shadowObscured xmlns:a14="http://schemas.microsoft.com/office/drawing/2010/main"/>
            </a:ext>
          </a:extLst>
        </p:spPr>
      </p:pic>
      <p:sp>
        <p:nvSpPr>
          <p:cNvPr id="6" name="Oval 5"/>
          <p:cNvSpPr/>
          <p:nvPr/>
        </p:nvSpPr>
        <p:spPr>
          <a:xfrm>
            <a:off x="2700866" y="4614983"/>
            <a:ext cx="1348488" cy="6096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5319012" y="5105400"/>
            <a:ext cx="1348488" cy="6096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28826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lo-LA" dirty="0">
                <a:latin typeface="Phetsarath OT" panose="02000500000000020004" pitchFamily="2" charset="0"/>
                <a:cs typeface="Phetsarath OT" panose="02000500000000020004" pitchFamily="2" charset="0"/>
              </a:rPr>
              <a:t>ການຕັ້ງ </a:t>
            </a:r>
            <a:r>
              <a:rPr lang="en-US" dirty="0">
                <a:latin typeface="Phetsarath OT" panose="02000500000000020004" pitchFamily="2" charset="0"/>
                <a:cs typeface="Phetsarath OT" panose="02000500000000020004" pitchFamily="2" charset="0"/>
              </a:rPr>
              <a:t>Font </a:t>
            </a:r>
            <a:r>
              <a:rPr lang="lo-LA" dirty="0">
                <a:latin typeface="Phetsarath OT" panose="02000500000000020004" pitchFamily="2" charset="0"/>
                <a:cs typeface="Phetsarath OT" panose="02000500000000020004" pitchFamily="2" charset="0"/>
              </a:rPr>
              <a:t>ໃຫ້ເປັນ </a:t>
            </a:r>
            <a:r>
              <a:rPr lang="en-US" dirty="0">
                <a:latin typeface="Phetsarath OT" panose="02000500000000020004" pitchFamily="2" charset="0"/>
                <a:cs typeface="Phetsarath OT" panose="02000500000000020004" pitchFamily="2" charset="0"/>
              </a:rPr>
              <a:t>Default </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Phetsarath OT" panose="02000500000000020004" pitchFamily="2" charset="0"/>
                <a:cs typeface="Phetsarath OT" panose="02000500000000020004" pitchFamily="2" charset="0"/>
              </a:rPr>
              <a:t>	</a:t>
            </a:r>
            <a:r>
              <a:rPr lang="lo-LA" dirty="0">
                <a:latin typeface="Phetsarath OT" panose="02000500000000020004" pitchFamily="2" charset="0"/>
                <a:cs typeface="Phetsarath OT" panose="02000500000000020004" pitchFamily="2" charset="0"/>
              </a:rPr>
              <a:t>ການປ່ຽນ </a:t>
            </a:r>
            <a:r>
              <a:rPr lang="en-US" dirty="0">
                <a:latin typeface="Phetsarath OT" panose="02000500000000020004" pitchFamily="2" charset="0"/>
                <a:cs typeface="Phetsarath OT" panose="02000500000000020004" pitchFamily="2" charset="0"/>
              </a:rPr>
              <a:t>Font </a:t>
            </a:r>
            <a:r>
              <a:rPr lang="lo-LA" dirty="0">
                <a:latin typeface="Phetsarath OT" panose="02000500000000020004" pitchFamily="2" charset="0"/>
                <a:cs typeface="Phetsarath OT" panose="02000500000000020004" pitchFamily="2" charset="0"/>
              </a:rPr>
              <a:t>ໃນ </a:t>
            </a:r>
            <a:r>
              <a:rPr lang="en-US" dirty="0">
                <a:latin typeface="Phetsarath OT" panose="02000500000000020004" pitchFamily="2" charset="0"/>
                <a:cs typeface="Phetsarath OT" panose="02000500000000020004" pitchFamily="2" charset="0"/>
              </a:rPr>
              <a:t>Excel </a:t>
            </a:r>
            <a:r>
              <a:rPr lang="lo-LA" dirty="0">
                <a:latin typeface="Phetsarath OT" panose="02000500000000020004" pitchFamily="2" charset="0"/>
                <a:cs typeface="Phetsarath OT" panose="02000500000000020004" pitchFamily="2" charset="0"/>
              </a:rPr>
              <a:t>ກໍເປັນບັນຫາຫຍຸ່ງຍາກພໍສົມຄວນເນື່ອງຈາກຈະຕ້ອງໄດ້ເລືອກ </a:t>
            </a:r>
            <a:r>
              <a:rPr lang="en-US" dirty="0">
                <a:latin typeface="Phetsarath OT" panose="02000500000000020004" pitchFamily="2" charset="0"/>
                <a:cs typeface="Phetsarath OT" panose="02000500000000020004" pitchFamily="2" charset="0"/>
              </a:rPr>
              <a:t>Cell</a:t>
            </a:r>
            <a:r>
              <a:rPr lang="lo-LA" dirty="0">
                <a:latin typeface="Phetsarath OT" panose="02000500000000020004" pitchFamily="2" charset="0"/>
                <a:cs typeface="Phetsarath OT" panose="02000500000000020004" pitchFamily="2" charset="0"/>
              </a:rPr>
              <a:t> ຈຶ່ງສາມາດປ່ຽນໄດ້. </a:t>
            </a:r>
            <a:endParaRPr lang="en-US" dirty="0">
              <a:latin typeface="Phetsarath OT" panose="02000500000000020004" pitchFamily="2" charset="0"/>
              <a:cs typeface="Phetsarath OT" panose="02000500000000020004" pitchFamily="2" charset="0"/>
            </a:endParaRPr>
          </a:p>
          <a:p>
            <a:pPr marL="0" indent="0" algn="just">
              <a:lnSpc>
                <a:spcPct val="150000"/>
              </a:lnSpc>
              <a:buNone/>
            </a:pPr>
            <a:r>
              <a:rPr lang="en-US" dirty="0">
                <a:latin typeface="Phetsarath OT" panose="02000500000000020004" pitchFamily="2" charset="0"/>
                <a:cs typeface="Phetsarath OT" panose="02000500000000020004" pitchFamily="2" charset="0"/>
              </a:rPr>
              <a:t>	</a:t>
            </a:r>
            <a:r>
              <a:rPr lang="lo-LA" dirty="0">
                <a:latin typeface="Phetsarath OT" panose="02000500000000020004" pitchFamily="2" charset="0"/>
                <a:cs typeface="Phetsarath OT" panose="02000500000000020004" pitchFamily="2" charset="0"/>
              </a:rPr>
              <a:t>ປົກກະຕິເມື່ອເຮົາເປີດໂປຣແກຣມ</a:t>
            </a:r>
            <a:r>
              <a:rPr lang="en-US" dirty="0">
                <a:latin typeface="Phetsarath OT" panose="02000500000000020004" pitchFamily="2" charset="0"/>
                <a:cs typeface="Phetsarath OT" panose="02000500000000020004" pitchFamily="2" charset="0"/>
              </a:rPr>
              <a:t> Excel </a:t>
            </a:r>
            <a:r>
              <a:rPr lang="lo-LA" dirty="0">
                <a:latin typeface="Phetsarath OT" panose="02000500000000020004" pitchFamily="2" charset="0"/>
                <a:cs typeface="Phetsarath OT" panose="02000500000000020004" pitchFamily="2" charset="0"/>
              </a:rPr>
              <a:t>ຂື້ນມາ, ແປຣແກຣມຈະ </a:t>
            </a:r>
            <a:r>
              <a:rPr lang="en-US" dirty="0">
                <a:latin typeface="Phetsarath OT" panose="02000500000000020004" pitchFamily="2" charset="0"/>
                <a:cs typeface="Phetsarath OT" panose="02000500000000020004" pitchFamily="2" charset="0"/>
              </a:rPr>
              <a:t>Default Font </a:t>
            </a:r>
            <a:r>
              <a:rPr lang="lo-LA" dirty="0">
                <a:latin typeface="Phetsarath OT" panose="02000500000000020004" pitchFamily="2" charset="0"/>
                <a:cs typeface="Phetsarath OT" panose="02000500000000020004" pitchFamily="2" charset="0"/>
              </a:rPr>
              <a:t>ໃຫ້ເປັນ </a:t>
            </a:r>
            <a:r>
              <a:rPr lang="en-US" dirty="0">
                <a:latin typeface="Phetsarath OT" panose="02000500000000020004" pitchFamily="2" charset="0"/>
                <a:cs typeface="Phetsarath OT" panose="02000500000000020004" pitchFamily="2" charset="0"/>
              </a:rPr>
              <a:t>Font Arial </a:t>
            </a:r>
            <a:r>
              <a:rPr lang="lo-LA" dirty="0">
                <a:latin typeface="Phetsarath OT" panose="02000500000000020004" pitchFamily="2" charset="0"/>
                <a:cs typeface="Phetsarath OT" panose="02000500000000020004" pitchFamily="2" charset="0"/>
              </a:rPr>
              <a:t>ທີ່ມີຂະໜາດເປັນ </a:t>
            </a:r>
            <a:r>
              <a:rPr lang="en-US" dirty="0">
                <a:latin typeface="Phetsarath OT" panose="02000500000000020004" pitchFamily="2" charset="0"/>
                <a:cs typeface="Phetsarath OT" panose="02000500000000020004" pitchFamily="2" charset="0"/>
              </a:rPr>
              <a:t>11. </a:t>
            </a:r>
            <a:r>
              <a:rPr lang="lo-LA" dirty="0">
                <a:latin typeface="Phetsarath OT" panose="02000500000000020004" pitchFamily="2" charset="0"/>
                <a:cs typeface="Phetsarath OT" panose="02000500000000020004" pitchFamily="2" charset="0"/>
              </a:rPr>
              <a:t>ຖ້າຕ້ອງການຢາກໃຫ້</a:t>
            </a:r>
            <a:r>
              <a:rPr lang="en-US" dirty="0">
                <a:latin typeface="Phetsarath OT" panose="02000500000000020004" pitchFamily="2" charset="0"/>
                <a:cs typeface="Phetsarath OT" panose="02000500000000020004" pitchFamily="2" charset="0"/>
              </a:rPr>
              <a:t> Font </a:t>
            </a:r>
            <a:r>
              <a:rPr lang="lo-LA" dirty="0">
                <a:latin typeface="Phetsarath OT" panose="02000500000000020004" pitchFamily="2" charset="0"/>
                <a:cs typeface="Phetsarath OT" panose="02000500000000020004" pitchFamily="2" charset="0"/>
              </a:rPr>
              <a:t>ເປັນຄ່າ </a:t>
            </a:r>
            <a:r>
              <a:rPr lang="en-US" dirty="0">
                <a:latin typeface="Phetsarath OT" panose="02000500000000020004" pitchFamily="2" charset="0"/>
                <a:cs typeface="Phetsarath OT" panose="02000500000000020004" pitchFamily="2" charset="0"/>
              </a:rPr>
              <a:t>Default </a:t>
            </a:r>
            <a:r>
              <a:rPr lang="lo-LA" dirty="0">
                <a:latin typeface="Phetsarath OT" panose="02000500000000020004" pitchFamily="2" charset="0"/>
                <a:cs typeface="Phetsarath OT" panose="02000500000000020004" pitchFamily="2" charset="0"/>
              </a:rPr>
              <a:t>ຕາມຄວາມຕ້ອງການເມື່ອເປີດແປຣແກຣມຕ້ອງປະຕິບັດດັ່ງນີ້:  </a:t>
            </a:r>
            <a:r>
              <a:rPr lang="en-US" dirty="0">
                <a:latin typeface="Phetsarath OT" panose="02000500000000020004" pitchFamily="2" charset="0"/>
                <a:cs typeface="Phetsarath OT" panose="02000500000000020004" pitchFamily="2" charset="0"/>
              </a:rPr>
              <a:t>Click </a:t>
            </a:r>
            <a:r>
              <a:rPr lang="lo-LA" dirty="0">
                <a:latin typeface="Phetsarath OT" panose="02000500000000020004" pitchFamily="2" charset="0"/>
                <a:cs typeface="Phetsarath OT" panose="02000500000000020004" pitchFamily="2" charset="0"/>
              </a:rPr>
              <a:t>ໃສ່ </a:t>
            </a:r>
            <a:r>
              <a:rPr lang="en-US" dirty="0">
                <a:latin typeface="Phetsarath OT" panose="02000500000000020004" pitchFamily="2" charset="0"/>
                <a:cs typeface="Phetsarath OT" panose="02000500000000020004" pitchFamily="2" charset="0"/>
              </a:rPr>
              <a:t>File &gt; Options</a:t>
            </a:r>
            <a:r>
              <a:rPr lang="lo-LA" dirty="0">
                <a:latin typeface="Phetsarath OT" panose="02000500000000020004" pitchFamily="2" charset="0"/>
                <a:cs typeface="Phetsarath OT" panose="02000500000000020004" pitchFamily="2" charset="0"/>
              </a:rPr>
              <a:t> ຈາກ </a:t>
            </a:r>
            <a:r>
              <a:rPr lang="en-US" dirty="0">
                <a:latin typeface="Phetsarath OT" panose="02000500000000020004" pitchFamily="2" charset="0"/>
                <a:cs typeface="Phetsarath OT" panose="02000500000000020004" pitchFamily="2" charset="0"/>
              </a:rPr>
              <a:t>Dialog box </a:t>
            </a:r>
            <a:r>
              <a:rPr lang="lo-LA" dirty="0">
                <a:latin typeface="Phetsarath OT" panose="02000500000000020004" pitchFamily="2" charset="0"/>
                <a:cs typeface="Phetsarath OT" panose="02000500000000020004" pitchFamily="2" charset="0"/>
              </a:rPr>
              <a:t>ໃຫ້ເລືອກໄປທີ່ </a:t>
            </a:r>
            <a:r>
              <a:rPr lang="en-US" dirty="0">
                <a:latin typeface="Phetsarath OT" panose="02000500000000020004" pitchFamily="2" charset="0"/>
                <a:cs typeface="Phetsarath OT" panose="02000500000000020004" pitchFamily="2" charset="0"/>
              </a:rPr>
              <a:t>General </a:t>
            </a:r>
            <a:r>
              <a:rPr lang="lo-LA" dirty="0">
                <a:latin typeface="Phetsarath OT" panose="02000500000000020004" pitchFamily="2" charset="0"/>
                <a:cs typeface="Phetsarath OT" panose="02000500000000020004" pitchFamily="2" charset="0"/>
              </a:rPr>
              <a:t>ແລ້ວເລືອກ </a:t>
            </a:r>
            <a:r>
              <a:rPr lang="en-US" dirty="0">
                <a:latin typeface="Phetsarath OT" panose="02000500000000020004" pitchFamily="2" charset="0"/>
                <a:cs typeface="Phetsarath OT" panose="02000500000000020004" pitchFamily="2" charset="0"/>
              </a:rPr>
              <a:t>Font </a:t>
            </a:r>
            <a:r>
              <a:rPr lang="lo-LA" dirty="0">
                <a:latin typeface="Phetsarath OT" panose="02000500000000020004" pitchFamily="2" charset="0"/>
                <a:cs typeface="Phetsarath OT" panose="02000500000000020004" pitchFamily="2" charset="0"/>
              </a:rPr>
              <a:t>ໄດ້ທີ່ຊ່ອງ </a:t>
            </a:r>
            <a:r>
              <a:rPr lang="en-US" dirty="0">
                <a:latin typeface="Phetsarath OT" panose="02000500000000020004" pitchFamily="2" charset="0"/>
                <a:cs typeface="Phetsarath OT" panose="02000500000000020004" pitchFamily="2" charset="0"/>
              </a:rPr>
              <a:t>use this as the default font </a:t>
            </a:r>
            <a:r>
              <a:rPr lang="lo-LA" dirty="0">
                <a:latin typeface="Phetsarath OT" panose="02000500000000020004" pitchFamily="2" charset="0"/>
                <a:cs typeface="Phetsarath OT" panose="02000500000000020004" pitchFamily="2" charset="0"/>
              </a:rPr>
              <a:t>ແລະ ເລືອກຂະໜາດຂອງ </a:t>
            </a:r>
            <a:r>
              <a:rPr lang="en-US" dirty="0">
                <a:latin typeface="Phetsarath OT" panose="02000500000000020004" pitchFamily="2" charset="0"/>
                <a:cs typeface="Phetsarath OT" panose="02000500000000020004" pitchFamily="2" charset="0"/>
              </a:rPr>
              <a:t>Font </a:t>
            </a:r>
            <a:r>
              <a:rPr lang="lo-LA" dirty="0">
                <a:latin typeface="Phetsarath OT" panose="02000500000000020004" pitchFamily="2" charset="0"/>
                <a:cs typeface="Phetsarath OT" panose="02000500000000020004" pitchFamily="2" charset="0"/>
              </a:rPr>
              <a:t>ໄດ້ທີ່ຊ່ອງ </a:t>
            </a:r>
            <a:r>
              <a:rPr lang="en-US" dirty="0">
                <a:latin typeface="Phetsarath OT" panose="02000500000000020004" pitchFamily="2" charset="0"/>
                <a:cs typeface="Phetsarath OT" panose="02000500000000020004" pitchFamily="2" charset="0"/>
              </a:rPr>
              <a:t>Font size</a:t>
            </a:r>
            <a:endParaRPr lang="lo-LA"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917249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o-LA" dirty="0">
                <a:latin typeface="Phetsarath OT" panose="02000500000000020004" pitchFamily="2" charset="0"/>
                <a:cs typeface="Phetsarath OT" panose="02000500000000020004" pitchFamily="2" charset="0"/>
              </a:rPr>
              <a:t>ຂັ້ນຕອນການກໍານົດ </a:t>
            </a:r>
            <a:r>
              <a:rPr lang="en-US" dirty="0">
                <a:latin typeface="Phetsarath OT" panose="02000500000000020004" pitchFamily="2" charset="0"/>
                <a:cs typeface="Phetsarath OT" panose="02000500000000020004" pitchFamily="2" charset="0"/>
              </a:rPr>
              <a:t>Font </a:t>
            </a:r>
            <a:r>
              <a:rPr lang="lo-LA" dirty="0">
                <a:latin typeface="Phetsarath OT" panose="02000500000000020004" pitchFamily="2" charset="0"/>
                <a:cs typeface="Phetsarath OT" panose="02000500000000020004" pitchFamily="2" charset="0"/>
              </a:rPr>
              <a:t>ໃຫ້ເປັນ</a:t>
            </a:r>
            <a:r>
              <a:rPr lang="en-US" dirty="0">
                <a:latin typeface="Phetsarath OT" panose="02000500000000020004" pitchFamily="2" charset="0"/>
                <a:cs typeface="Phetsarath OT" panose="02000500000000020004" pitchFamily="2" charset="0"/>
              </a:rPr>
              <a:t> Default</a:t>
            </a:r>
          </a:p>
        </p:txBody>
      </p:sp>
      <p:pic>
        <p:nvPicPr>
          <p:cNvPr id="4" name="Picture 3"/>
          <p:cNvPicPr/>
          <p:nvPr/>
        </p:nvPicPr>
        <p:blipFill rotWithShape="1">
          <a:blip r:embed="rId2"/>
          <a:srcRect r="47917" b="33226"/>
          <a:stretch/>
        </p:blipFill>
        <p:spPr bwMode="auto">
          <a:xfrm>
            <a:off x="3124201" y="2514600"/>
            <a:ext cx="3095625" cy="238125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27084" t="5876" r="8333" b="42308"/>
          <a:stretch/>
        </p:blipFill>
        <p:spPr bwMode="auto">
          <a:xfrm>
            <a:off x="4495800" y="3505200"/>
            <a:ext cx="4419600" cy="2362200"/>
          </a:xfrm>
          <a:prstGeom prst="rect">
            <a:avLst/>
          </a:prstGeom>
          <a:ln>
            <a:noFill/>
          </a:ln>
          <a:extLst>
            <a:ext uri="{53640926-AAD7-44D8-BBD7-CCE9431645EC}">
              <a14:shadowObscured xmlns:a14="http://schemas.microsoft.com/office/drawing/2010/main"/>
            </a:ext>
          </a:extLst>
        </p:spPr>
      </p:pic>
      <p:sp>
        <p:nvSpPr>
          <p:cNvPr id="7" name="Oval 6"/>
          <p:cNvSpPr/>
          <p:nvPr/>
        </p:nvSpPr>
        <p:spPr>
          <a:xfrm>
            <a:off x="2700866" y="4486275"/>
            <a:ext cx="1348488" cy="6096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5342723" y="4795837"/>
            <a:ext cx="1348488" cy="6096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5767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lo-LA" dirty="0">
                <a:latin typeface="Phetsarath OT" panose="02000500000000020004" pitchFamily="2" charset="0"/>
                <a:cs typeface="Phetsarath OT" panose="02000500000000020004" pitchFamily="2" charset="0"/>
              </a:rPr>
              <a:t>ການຈັດການ </a:t>
            </a:r>
            <a:r>
              <a:rPr lang="en-US" dirty="0">
                <a:latin typeface="Phetsarath OT" panose="02000500000000020004" pitchFamily="2" charset="0"/>
                <a:cs typeface="Phetsarath OT" panose="02000500000000020004" pitchFamily="2" charset="0"/>
              </a:rPr>
              <a:t>Worksheet</a:t>
            </a:r>
          </a:p>
        </p:txBody>
      </p:sp>
      <p:sp>
        <p:nvSpPr>
          <p:cNvPr id="3" name="Content Placeholder 2"/>
          <p:cNvSpPr>
            <a:spLocks noGrp="1"/>
          </p:cNvSpPr>
          <p:nvPr>
            <p:ph idx="1"/>
          </p:nvPr>
        </p:nvSpPr>
        <p:spPr/>
        <p:txBody>
          <a:bodyPr>
            <a:normAutofit/>
          </a:bodyPr>
          <a:lstStyle/>
          <a:p>
            <a:pPr marL="0" indent="0" algn="just">
              <a:lnSpc>
                <a:spcPct val="150000"/>
              </a:lnSpc>
              <a:buNone/>
            </a:pPr>
            <a:r>
              <a:rPr lang="lo-LA" dirty="0">
                <a:latin typeface="Phetsarath OT" panose="02000500000000020004" pitchFamily="2" charset="0"/>
                <a:cs typeface="Phetsarath OT" panose="02000500000000020004" pitchFamily="2" charset="0"/>
              </a:rPr>
              <a:t>ດັ່ງທີຮູ້ກັນແລ້ວວ່າໂປຣແກຣ </a:t>
            </a:r>
            <a:r>
              <a:rPr lang="en-US" dirty="0">
                <a:latin typeface="Phetsarath OT" panose="02000500000000020004" pitchFamily="2" charset="0"/>
                <a:cs typeface="Phetsarath OT" panose="02000500000000020004" pitchFamily="2" charset="0"/>
              </a:rPr>
              <a:t>Excel </a:t>
            </a:r>
            <a:r>
              <a:rPr lang="lo-LA" dirty="0">
                <a:latin typeface="Phetsarath OT" panose="02000500000000020004" pitchFamily="2" charset="0"/>
                <a:cs typeface="Phetsarath OT" panose="02000500000000020004" pitchFamily="2" charset="0"/>
              </a:rPr>
              <a:t>ເປັນໂປຣແກຣ </a:t>
            </a:r>
            <a:r>
              <a:rPr lang="en-US" dirty="0">
                <a:latin typeface="Phetsarath OT" panose="02000500000000020004" pitchFamily="2" charset="0"/>
                <a:cs typeface="Phetsarath OT" panose="02000500000000020004" pitchFamily="2" charset="0"/>
              </a:rPr>
              <a:t>spreadsheet </a:t>
            </a:r>
            <a:r>
              <a:rPr lang="lo-LA" dirty="0">
                <a:latin typeface="Phetsarath OT" panose="02000500000000020004" pitchFamily="2" charset="0"/>
                <a:cs typeface="Phetsarath OT" panose="02000500000000020004" pitchFamily="2" charset="0"/>
              </a:rPr>
              <a:t>ໝາຍວ່າເປັນໂປຣແກຣມທີ່ເປັນຕາຕະລາງຄໍານວນທີ່ປະກອບດ້ວຍຫຼາຍ </a:t>
            </a:r>
            <a:r>
              <a:rPr lang="en-US" dirty="0">
                <a:latin typeface="Phetsarath OT" panose="02000500000000020004" pitchFamily="2" charset="0"/>
                <a:cs typeface="Phetsarath OT" panose="02000500000000020004" pitchFamily="2" charset="0"/>
              </a:rPr>
              <a:t>Sheet, </a:t>
            </a:r>
            <a:r>
              <a:rPr lang="lo-LA" dirty="0">
                <a:latin typeface="Phetsarath OT" panose="02000500000000020004" pitchFamily="2" charset="0"/>
                <a:cs typeface="Phetsarath OT" panose="02000500000000020004" pitchFamily="2" charset="0"/>
              </a:rPr>
              <a:t>ໂດຍປົກກະຕິແລ້ວເມື່ອເປີດໂປຣແກຣມຂື້ນມາກໍຈະມີ 3 </a:t>
            </a:r>
            <a:r>
              <a:rPr lang="en-US" dirty="0">
                <a:latin typeface="Phetsarath OT" panose="02000500000000020004" pitchFamily="2" charset="0"/>
                <a:cs typeface="Phetsarath OT" panose="02000500000000020004" pitchFamily="2" charset="0"/>
              </a:rPr>
              <a:t>Sheet</a:t>
            </a:r>
            <a:r>
              <a:rPr lang="lo-LA" dirty="0">
                <a:latin typeface="Phetsarath OT" panose="02000500000000020004" pitchFamily="2" charset="0"/>
                <a:cs typeface="Phetsarath OT" panose="02000500000000020004" pitchFamily="2" charset="0"/>
              </a:rPr>
              <a:t>. ເຮົາສາມາດເພີ່ມ ຫຼື ລຶບບັນດາ </a:t>
            </a:r>
            <a:r>
              <a:rPr lang="en-US" dirty="0">
                <a:latin typeface="Phetsarath OT" panose="02000500000000020004" pitchFamily="2" charset="0"/>
                <a:cs typeface="Phetsarath OT" panose="02000500000000020004" pitchFamily="2" charset="0"/>
              </a:rPr>
              <a:t>Sheet</a:t>
            </a:r>
            <a:r>
              <a:rPr lang="lo-LA" dirty="0">
                <a:latin typeface="Phetsarath OT" panose="02000500000000020004" pitchFamily="2" charset="0"/>
                <a:cs typeface="Phetsarath OT" panose="02000500000000020004" pitchFamily="2" charset="0"/>
              </a:rPr>
              <a:t> ເລົ່ານີ້ໄດ້. ແຕ່ຖ້າຕ້ອງການກໍານົດໃຫ້ມັນເປັນຈໍານວນທີ່ </a:t>
            </a:r>
            <a:r>
              <a:rPr lang="en-US" dirty="0">
                <a:latin typeface="Phetsarath OT" panose="02000500000000020004" pitchFamily="2" charset="0"/>
                <a:cs typeface="Phetsarath OT" panose="02000500000000020004" pitchFamily="2" charset="0"/>
              </a:rPr>
              <a:t>Default </a:t>
            </a:r>
            <a:r>
              <a:rPr lang="lo-LA" dirty="0">
                <a:latin typeface="Phetsarath OT" panose="02000500000000020004" pitchFamily="2" charset="0"/>
                <a:cs typeface="Phetsarath OT" panose="02000500000000020004" pitchFamily="2" charset="0"/>
              </a:rPr>
              <a:t>ເມື່ອເປີດໂປຣແກຣກໍສາມາດເຮັດໄດ້ໂດຍການ </a:t>
            </a:r>
            <a:r>
              <a:rPr lang="en-US" dirty="0">
                <a:latin typeface="Phetsarath OT" panose="02000500000000020004" pitchFamily="2" charset="0"/>
                <a:cs typeface="Phetsarath OT" panose="02000500000000020004" pitchFamily="2" charset="0"/>
              </a:rPr>
              <a:t>Click </a:t>
            </a:r>
            <a:r>
              <a:rPr lang="lo-LA" dirty="0">
                <a:latin typeface="Phetsarath OT" panose="02000500000000020004" pitchFamily="2" charset="0"/>
                <a:cs typeface="Phetsarath OT" panose="02000500000000020004" pitchFamily="2" charset="0"/>
              </a:rPr>
              <a:t>ໃສ່ </a:t>
            </a:r>
            <a:r>
              <a:rPr lang="en-US" dirty="0">
                <a:latin typeface="Phetsarath OT" panose="02000500000000020004" pitchFamily="2" charset="0"/>
                <a:cs typeface="Phetsarath OT" panose="02000500000000020004" pitchFamily="2" charset="0"/>
              </a:rPr>
              <a:t>File &gt; Options. </a:t>
            </a:r>
            <a:r>
              <a:rPr lang="lo-LA" dirty="0">
                <a:latin typeface="Phetsarath OT" panose="02000500000000020004" pitchFamily="2" charset="0"/>
                <a:cs typeface="Phetsarath OT" panose="02000500000000020004" pitchFamily="2" charset="0"/>
              </a:rPr>
              <a:t>ຈາກ </a:t>
            </a:r>
            <a:r>
              <a:rPr lang="en-US" dirty="0">
                <a:latin typeface="Phetsarath OT" panose="02000500000000020004" pitchFamily="2" charset="0"/>
                <a:cs typeface="Phetsarath OT" panose="02000500000000020004" pitchFamily="2" charset="0"/>
              </a:rPr>
              <a:t>Dialog box </a:t>
            </a:r>
            <a:r>
              <a:rPr lang="lo-LA" dirty="0">
                <a:latin typeface="Phetsarath OT" panose="02000500000000020004" pitchFamily="2" charset="0"/>
                <a:cs typeface="Phetsarath OT" panose="02000500000000020004" pitchFamily="2" charset="0"/>
              </a:rPr>
              <a:t>ໃຫ້ເລືອກໄປທີ່ </a:t>
            </a:r>
            <a:r>
              <a:rPr lang="en-US" dirty="0">
                <a:latin typeface="Phetsarath OT" panose="02000500000000020004" pitchFamily="2" charset="0"/>
                <a:cs typeface="Phetsarath OT" panose="02000500000000020004" pitchFamily="2" charset="0"/>
              </a:rPr>
              <a:t>General </a:t>
            </a:r>
            <a:r>
              <a:rPr lang="lo-LA" dirty="0">
                <a:latin typeface="Phetsarath OT" panose="02000500000000020004" pitchFamily="2" charset="0"/>
                <a:cs typeface="Phetsarath OT" panose="02000500000000020004" pitchFamily="2" charset="0"/>
              </a:rPr>
              <a:t>ແລ້ວເພີ່ມ ຫຼື ຫຼຸດໄດ້ທີ່ </a:t>
            </a:r>
            <a:r>
              <a:rPr lang="en-US" dirty="0">
                <a:latin typeface="Phetsarath OT" panose="02000500000000020004" pitchFamily="2" charset="0"/>
                <a:cs typeface="Phetsarath OT" panose="02000500000000020004" pitchFamily="2" charset="0"/>
              </a:rPr>
              <a:t>include this many sheets</a:t>
            </a:r>
          </a:p>
        </p:txBody>
      </p:sp>
    </p:spTree>
    <p:extLst>
      <p:ext uri="{BB962C8B-B14F-4D97-AF65-F5344CB8AC3E}">
        <p14:creationId xmlns:p14="http://schemas.microsoft.com/office/powerpoint/2010/main" val="28524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1.Navigate Through a Worksheet</a:t>
            </a:r>
            <a:endParaRPr lang="en-US" dirty="0"/>
          </a:p>
        </p:txBody>
      </p:sp>
      <p:sp>
        <p:nvSpPr>
          <p:cNvPr id="3" name="Content Placeholder 2"/>
          <p:cNvSpPr>
            <a:spLocks noGrp="1"/>
          </p:cNvSpPr>
          <p:nvPr>
            <p:ph idx="1"/>
          </p:nvPr>
        </p:nvSpPr>
        <p:spPr>
          <a:xfrm>
            <a:off x="1202919" y="2011680"/>
            <a:ext cx="9784080" cy="1617345"/>
          </a:xfrm>
        </p:spPr>
        <p:txBody>
          <a:bodyPr/>
          <a:lstStyle/>
          <a:p>
            <a:pPr marL="0" indent="0">
              <a:buNone/>
            </a:pPr>
            <a:r>
              <a:rPr lang="lo-LA" dirty="0">
                <a:latin typeface="Phetsarath OT" panose="02000500000000020004" pitchFamily="2" charset="0"/>
                <a:cs typeface="Phetsarath OT" panose="02000500000000020004" pitchFamily="2" charset="0"/>
              </a:rPr>
              <a:t>ເຮົາສາມາດຈັດການກັບໜ້າ </a:t>
            </a:r>
            <a:r>
              <a:rPr lang="en-US" dirty="0">
                <a:latin typeface="Phetsarath OT" panose="02000500000000020004" pitchFamily="2" charset="0"/>
                <a:cs typeface="Phetsarath OT" panose="02000500000000020004" pitchFamily="2" charset="0"/>
              </a:rPr>
              <a:t>Worksheet </a:t>
            </a:r>
            <a:r>
              <a:rPr lang="lo-LA" dirty="0">
                <a:latin typeface="Phetsarath OT" panose="02000500000000020004" pitchFamily="2" charset="0"/>
                <a:cs typeface="Phetsarath OT" panose="02000500000000020004" pitchFamily="2" charset="0"/>
              </a:rPr>
              <a:t>ໄດ້ຫຼາຍທາງ ດັ່ງນີ້:</a:t>
            </a:r>
            <a:endParaRPr lang="en-US" dirty="0">
              <a:latin typeface="Phetsarath OT" panose="02000500000000020004" pitchFamily="2" charset="0"/>
              <a:cs typeface="Phetsarath OT" panose="02000500000000020004" pitchFamily="2" charset="0"/>
            </a:endParaRPr>
          </a:p>
          <a:p>
            <a:pPr marL="0" indent="0">
              <a:buNone/>
            </a:pPr>
            <a:r>
              <a:rPr lang="lo-LA" dirty="0">
                <a:latin typeface="Phetsarath OT" panose="02000500000000020004" pitchFamily="2" charset="0"/>
                <a:cs typeface="Phetsarath OT" panose="02000500000000020004" pitchFamily="2" charset="0"/>
              </a:rPr>
              <a:t>ກົດ </a:t>
            </a:r>
            <a:r>
              <a:rPr lang="en-US" dirty="0">
                <a:latin typeface="Phetsarath OT" panose="02000500000000020004" pitchFamily="2" charset="0"/>
                <a:cs typeface="Phetsarath OT" panose="02000500000000020004" pitchFamily="2" charset="0"/>
              </a:rPr>
              <a:t>Mouse </a:t>
            </a:r>
            <a:r>
              <a:rPr lang="lo-LA" dirty="0">
                <a:latin typeface="Phetsarath OT" panose="02000500000000020004" pitchFamily="2" charset="0"/>
                <a:cs typeface="Phetsarath OT" panose="02000500000000020004" pitchFamily="2" charset="0"/>
              </a:rPr>
              <a:t>ໃສ່ </a:t>
            </a:r>
            <a:r>
              <a:rPr lang="en-US" dirty="0">
                <a:latin typeface="Phetsarath OT" panose="02000500000000020004" pitchFamily="2" charset="0"/>
                <a:cs typeface="Phetsarath OT" panose="02000500000000020004" pitchFamily="2" charset="0"/>
              </a:rPr>
              <a:t>Find &amp; Select &gt;Go To Special </a:t>
            </a:r>
            <a:r>
              <a:rPr lang="lo-LA" dirty="0">
                <a:latin typeface="Phetsarath OT" panose="02000500000000020004" pitchFamily="2" charset="0"/>
                <a:cs typeface="Phetsarath OT" panose="02000500000000020004" pitchFamily="2" charset="0"/>
              </a:rPr>
              <a:t>ຢູ່ເທິງແຖບລາຍການຫຼັກ </a:t>
            </a:r>
            <a:r>
              <a:rPr lang="en-US" dirty="0">
                <a:latin typeface="Phetsarath OT" panose="02000500000000020004" pitchFamily="2" charset="0"/>
                <a:cs typeface="Phetsarath OT" panose="02000500000000020004" pitchFamily="2" charset="0"/>
              </a:rPr>
              <a:t>Home</a:t>
            </a:r>
          </a:p>
          <a:p>
            <a:pPr marL="0" indent="0">
              <a:buNone/>
            </a:pPr>
            <a:r>
              <a:rPr lang="lo-LA" dirty="0">
                <a:latin typeface="Phetsarath OT" panose="02000500000000020004" pitchFamily="2" charset="0"/>
                <a:cs typeface="Phetsarath OT" panose="02000500000000020004" pitchFamily="2" charset="0"/>
              </a:rPr>
              <a:t>ປະກົດມີ </a:t>
            </a:r>
            <a:r>
              <a:rPr lang="en-US" dirty="0">
                <a:latin typeface="Phetsarath OT" panose="02000500000000020004" pitchFamily="2" charset="0"/>
                <a:cs typeface="Phetsarath OT" panose="02000500000000020004" pitchFamily="2" charset="0"/>
              </a:rPr>
              <a:t>Dialog Box </a:t>
            </a:r>
            <a:r>
              <a:rPr lang="lo-LA" dirty="0">
                <a:latin typeface="Phetsarath OT" panose="02000500000000020004" pitchFamily="2" charset="0"/>
                <a:cs typeface="Phetsarath OT" panose="02000500000000020004" pitchFamily="2" charset="0"/>
              </a:rPr>
              <a:t>ຂອງ </a:t>
            </a:r>
            <a:r>
              <a:rPr lang="en-US" dirty="0">
                <a:latin typeface="Phetsarath OT" panose="02000500000000020004" pitchFamily="2" charset="0"/>
                <a:cs typeface="Phetsarath OT" panose="02000500000000020004" pitchFamily="2" charset="0"/>
              </a:rPr>
              <a:t>Go To Special </a:t>
            </a:r>
            <a:r>
              <a:rPr lang="lo-LA" dirty="0">
                <a:latin typeface="Phetsarath OT" panose="02000500000000020004" pitchFamily="2" charset="0"/>
                <a:cs typeface="Phetsarath OT" panose="02000500000000020004" pitchFamily="2" charset="0"/>
              </a:rPr>
              <a:t>ອອກມາ. ດັ່ງຮູບລຸ່ມນີ້:</a:t>
            </a:r>
          </a:p>
          <a:p>
            <a:endParaRPr lang="en-US" dirty="0">
              <a:latin typeface="Phetsarath OT" panose="02000500000000020004" pitchFamily="2" charset="0"/>
              <a:cs typeface="Phetsarath OT" panose="02000500000000020004" pitchFamily="2" charset="0"/>
            </a:endParaRPr>
          </a:p>
        </p:txBody>
      </p:sp>
      <p:pic>
        <p:nvPicPr>
          <p:cNvPr id="4" name="Picture 3"/>
          <p:cNvPicPr>
            <a:picLocks noChangeAspect="1"/>
          </p:cNvPicPr>
          <p:nvPr/>
        </p:nvPicPr>
        <p:blipFill>
          <a:blip r:embed="rId2"/>
          <a:stretch>
            <a:fillRect/>
          </a:stretch>
        </p:blipFill>
        <p:spPr>
          <a:xfrm>
            <a:off x="6843906" y="3505397"/>
            <a:ext cx="3104762" cy="3161905"/>
          </a:xfrm>
          <a:prstGeom prst="rect">
            <a:avLst/>
          </a:prstGeom>
        </p:spPr>
      </p:pic>
      <p:pic>
        <p:nvPicPr>
          <p:cNvPr id="5" name="Picture 4"/>
          <p:cNvPicPr>
            <a:picLocks noChangeAspect="1"/>
          </p:cNvPicPr>
          <p:nvPr/>
        </p:nvPicPr>
        <p:blipFill>
          <a:blip r:embed="rId3"/>
          <a:stretch>
            <a:fillRect/>
          </a:stretch>
        </p:blipFill>
        <p:spPr>
          <a:xfrm>
            <a:off x="2457564" y="3591333"/>
            <a:ext cx="1712858" cy="3075969"/>
          </a:xfrm>
          <a:prstGeom prst="rect">
            <a:avLst/>
          </a:prstGeom>
        </p:spPr>
      </p:pic>
      <p:sp>
        <p:nvSpPr>
          <p:cNvPr id="6" name="Right Arrow 5"/>
          <p:cNvSpPr/>
          <p:nvPr/>
        </p:nvSpPr>
        <p:spPr>
          <a:xfrm>
            <a:off x="4986338" y="4707730"/>
            <a:ext cx="1271588" cy="757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03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o-LA" dirty="0">
                <a:latin typeface="Phetsarath OT" panose="02000500000000020004" pitchFamily="2" charset="0"/>
                <a:cs typeface="Phetsarath OT" panose="02000500000000020004" pitchFamily="2" charset="0"/>
              </a:rPr>
              <a:t>ຂັ້ນຕອນການກໍານົດຈໍານວນ</a:t>
            </a:r>
            <a:r>
              <a:rPr lang="en-US" dirty="0">
                <a:latin typeface="Phetsarath OT" panose="02000500000000020004" pitchFamily="2" charset="0"/>
                <a:cs typeface="Phetsarath OT" panose="02000500000000020004" pitchFamily="2" charset="0"/>
              </a:rPr>
              <a:t> Sheet </a:t>
            </a:r>
            <a:r>
              <a:rPr lang="lo-LA" dirty="0">
                <a:latin typeface="Phetsarath OT" panose="02000500000000020004" pitchFamily="2" charset="0"/>
                <a:cs typeface="Phetsarath OT" panose="02000500000000020004" pitchFamily="2" charset="0"/>
              </a:rPr>
              <a:t>ໃຫ້ເປັນ</a:t>
            </a:r>
            <a:r>
              <a:rPr lang="en-US" dirty="0">
                <a:latin typeface="Phetsarath OT" panose="02000500000000020004" pitchFamily="2" charset="0"/>
                <a:cs typeface="Phetsarath OT" panose="02000500000000020004" pitchFamily="2" charset="0"/>
              </a:rPr>
              <a:t> Default</a:t>
            </a:r>
          </a:p>
        </p:txBody>
      </p:sp>
      <p:pic>
        <p:nvPicPr>
          <p:cNvPr id="4" name="Picture 3"/>
          <p:cNvPicPr/>
          <p:nvPr/>
        </p:nvPicPr>
        <p:blipFill rotWithShape="1">
          <a:blip r:embed="rId2"/>
          <a:srcRect r="47917" b="33226"/>
          <a:stretch/>
        </p:blipFill>
        <p:spPr bwMode="auto">
          <a:xfrm>
            <a:off x="3124201" y="2514600"/>
            <a:ext cx="3095625" cy="238125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27084" t="5876" r="8333" b="42308"/>
          <a:stretch/>
        </p:blipFill>
        <p:spPr bwMode="auto">
          <a:xfrm>
            <a:off x="4495800" y="3505200"/>
            <a:ext cx="4419600" cy="2362200"/>
          </a:xfrm>
          <a:prstGeom prst="rect">
            <a:avLst/>
          </a:prstGeom>
          <a:ln>
            <a:noFill/>
          </a:ln>
          <a:extLst>
            <a:ext uri="{53640926-AAD7-44D8-BBD7-CCE9431645EC}">
              <a14:shadowObscured xmlns:a14="http://schemas.microsoft.com/office/drawing/2010/main"/>
            </a:ext>
          </a:extLst>
        </p:spPr>
      </p:pic>
      <p:sp>
        <p:nvSpPr>
          <p:cNvPr id="5" name="Oval 4"/>
          <p:cNvSpPr/>
          <p:nvPr/>
        </p:nvSpPr>
        <p:spPr>
          <a:xfrm>
            <a:off x="2971800" y="4581646"/>
            <a:ext cx="1348488" cy="6096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5323774" y="5076826"/>
            <a:ext cx="1348488" cy="409575"/>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158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Go To Special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8673483"/>
              </p:ext>
            </p:extLst>
          </p:nvPr>
        </p:nvGraphicFramePr>
        <p:xfrm>
          <a:off x="1203325" y="2011363"/>
          <a:ext cx="9783764" cy="3977640"/>
        </p:xfrm>
        <a:graphic>
          <a:graphicData uri="http://schemas.openxmlformats.org/drawingml/2006/table">
            <a:tbl>
              <a:tblPr firstRow="1" bandRow="1">
                <a:tableStyleId>{5C22544A-7EE6-4342-B048-85BDC9FD1C3A}</a:tableStyleId>
              </a:tblPr>
              <a:tblGrid>
                <a:gridCol w="925513">
                  <a:extLst>
                    <a:ext uri="{9D8B030D-6E8A-4147-A177-3AD203B41FA5}">
                      <a16:colId xmlns:a16="http://schemas.microsoft.com/office/drawing/2014/main" val="20000"/>
                    </a:ext>
                  </a:extLst>
                </a:gridCol>
                <a:gridCol w="2957512">
                  <a:extLst>
                    <a:ext uri="{9D8B030D-6E8A-4147-A177-3AD203B41FA5}">
                      <a16:colId xmlns:a16="http://schemas.microsoft.com/office/drawing/2014/main" val="20001"/>
                    </a:ext>
                  </a:extLst>
                </a:gridCol>
                <a:gridCol w="5900739">
                  <a:extLst>
                    <a:ext uri="{9D8B030D-6E8A-4147-A177-3AD203B41FA5}">
                      <a16:colId xmlns:a16="http://schemas.microsoft.com/office/drawing/2014/main" val="20002"/>
                    </a:ext>
                  </a:extLst>
                </a:gridCol>
              </a:tblGrid>
              <a:tr h="370840">
                <a:tc>
                  <a:txBody>
                    <a:bodyPr/>
                    <a:lstStyle/>
                    <a:p>
                      <a:pPr algn="ctr"/>
                      <a:r>
                        <a:rPr lang="lo-LA" dirty="0">
                          <a:latin typeface="Phetsarath OT" panose="02000500000000020004" pitchFamily="2" charset="0"/>
                          <a:cs typeface="Phetsarath OT" panose="02000500000000020004" pitchFamily="2" charset="0"/>
                        </a:rPr>
                        <a:t>ລ</a:t>
                      </a:r>
                      <a:r>
                        <a:rPr lang="en-US" dirty="0">
                          <a:latin typeface="Phetsarath OT" panose="02000500000000020004" pitchFamily="2" charset="0"/>
                          <a:cs typeface="Phetsarath OT" panose="02000500000000020004" pitchFamily="2" charset="0"/>
                        </a:rPr>
                        <a:t>/</a:t>
                      </a:r>
                      <a:r>
                        <a:rPr lang="lo-LA" dirty="0">
                          <a:latin typeface="Phetsarath OT" panose="02000500000000020004" pitchFamily="2" charset="0"/>
                          <a:cs typeface="Phetsarath OT" panose="02000500000000020004" pitchFamily="2" charset="0"/>
                        </a:rPr>
                        <a:t>ດ</a:t>
                      </a:r>
                      <a:endParaRPr lang="en-US" dirty="0">
                        <a:latin typeface="Phetsarath OT" panose="02000500000000020004" pitchFamily="2" charset="0"/>
                        <a:cs typeface="Phetsarath OT" panose="02000500000000020004" pitchFamily="2" charset="0"/>
                      </a:endParaRPr>
                    </a:p>
                  </a:txBody>
                  <a:tcPr/>
                </a:tc>
                <a:tc>
                  <a:txBody>
                    <a:bodyPr/>
                    <a:lstStyle/>
                    <a:p>
                      <a:pPr algn="ctr"/>
                      <a:r>
                        <a:rPr lang="lo-LA" dirty="0">
                          <a:latin typeface="Phetsarath OT" panose="02000500000000020004" pitchFamily="2" charset="0"/>
                          <a:cs typeface="Phetsarath OT" panose="02000500000000020004" pitchFamily="2" charset="0"/>
                        </a:rPr>
                        <a:t>ຊື່</a:t>
                      </a:r>
                      <a:endParaRPr lang="en-US" dirty="0">
                        <a:latin typeface="Phetsarath OT" panose="02000500000000020004" pitchFamily="2" charset="0"/>
                        <a:cs typeface="Phetsarath OT" panose="02000500000000020004" pitchFamily="2" charset="0"/>
                      </a:endParaRPr>
                    </a:p>
                  </a:txBody>
                  <a:tcPr/>
                </a:tc>
                <a:tc>
                  <a:txBody>
                    <a:bodyPr/>
                    <a:lstStyle/>
                    <a:p>
                      <a:pPr algn="ctr"/>
                      <a:r>
                        <a:rPr lang="lo-LA" dirty="0">
                          <a:latin typeface="Phetsarath OT" panose="02000500000000020004" pitchFamily="2" charset="0"/>
                          <a:cs typeface="Phetsarath OT" panose="02000500000000020004" pitchFamily="2" charset="0"/>
                        </a:rPr>
                        <a:t>ຄວາມ​ໝາຍ</a:t>
                      </a:r>
                      <a:endParaRPr lang="en-US" dirty="0">
                        <a:latin typeface="Phetsarath OT" panose="02000500000000020004" pitchFamily="2" charset="0"/>
                        <a:cs typeface="Phetsarath OT" panose="02000500000000020004" pitchFamily="2" charset="0"/>
                      </a:endParaRPr>
                    </a:p>
                  </a:txBody>
                  <a:tcPr/>
                </a:tc>
                <a:extLst>
                  <a:ext uri="{0D108BD9-81ED-4DB2-BD59-A6C34878D82A}">
                    <a16:rowId xmlns:a16="http://schemas.microsoft.com/office/drawing/2014/main" val="10000"/>
                  </a:ext>
                </a:extLst>
              </a:tr>
              <a:tr h="370840">
                <a:tc>
                  <a:txBody>
                    <a:bodyPr/>
                    <a:lstStyle/>
                    <a:p>
                      <a:pPr algn="ctr"/>
                      <a:r>
                        <a:rPr lang="en-US" dirty="0">
                          <a:latin typeface="Phetsarath OT" panose="02000500000000020004" pitchFamily="2" charset="0"/>
                          <a:cs typeface="Phetsarath OT" panose="02000500000000020004" pitchFamily="2" charset="0"/>
                        </a:rPr>
                        <a:t>1</a:t>
                      </a:r>
                    </a:p>
                  </a:txBody>
                  <a:tcPr/>
                </a:tc>
                <a:tc>
                  <a:txBody>
                    <a:bodyPr/>
                    <a:lstStyle/>
                    <a:p>
                      <a:r>
                        <a:rPr lang="en-US" dirty="0">
                          <a:latin typeface="Phetsarath OT" panose="02000500000000020004" pitchFamily="2" charset="0"/>
                          <a:cs typeface="Phetsarath OT" panose="02000500000000020004" pitchFamily="2" charset="0"/>
                        </a:rPr>
                        <a:t>Comments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ທີ່ໄດ້ສ້າງ</a:t>
                      </a:r>
                      <a:r>
                        <a:rPr lang="en-US" baseline="0"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Comments</a:t>
                      </a:r>
                      <a:r>
                        <a:rPr lang="lo-LA" dirty="0">
                          <a:latin typeface="Phetsarath OT" panose="02000500000000020004" pitchFamily="2" charset="0"/>
                          <a:cs typeface="Phetsarath OT" panose="02000500000000020004" pitchFamily="2" charset="0"/>
                        </a:rPr>
                        <a:t> ໄວ້</a:t>
                      </a:r>
                      <a:endParaRPr lang="en-US" dirty="0">
                        <a:latin typeface="Phetsarath OT" panose="02000500000000020004" pitchFamily="2" charset="0"/>
                        <a:cs typeface="Phetsarath OT" panose="02000500000000020004" pitchFamily="2" charset="0"/>
                      </a:endParaRPr>
                    </a:p>
                  </a:txBody>
                  <a:tcPr/>
                </a:tc>
                <a:extLst>
                  <a:ext uri="{0D108BD9-81ED-4DB2-BD59-A6C34878D82A}">
                    <a16:rowId xmlns:a16="http://schemas.microsoft.com/office/drawing/2014/main" val="10001"/>
                  </a:ext>
                </a:extLst>
              </a:tr>
              <a:tr h="370840">
                <a:tc>
                  <a:txBody>
                    <a:bodyPr/>
                    <a:lstStyle/>
                    <a:p>
                      <a:pPr algn="ctr"/>
                      <a:r>
                        <a:rPr lang="en-US" dirty="0">
                          <a:latin typeface="Phetsarath OT" panose="02000500000000020004" pitchFamily="2" charset="0"/>
                          <a:cs typeface="Phetsarath OT" panose="02000500000000020004" pitchFamily="2" charset="0"/>
                        </a:rPr>
                        <a:t>2</a:t>
                      </a:r>
                    </a:p>
                  </a:txBody>
                  <a:tcPr/>
                </a:tc>
                <a:tc>
                  <a:txBody>
                    <a:bodyPr/>
                    <a:lstStyle/>
                    <a:p>
                      <a:r>
                        <a:rPr lang="en-US" dirty="0">
                          <a:latin typeface="Phetsarath OT" panose="02000500000000020004" pitchFamily="2" charset="0"/>
                          <a:cs typeface="Phetsarath OT" panose="02000500000000020004" pitchFamily="2" charset="0"/>
                        </a:rPr>
                        <a:t>Contents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ທີ່ມີຫົວຂໍ້</a:t>
                      </a:r>
                      <a:r>
                        <a:rPr lang="en-US" baseline="0"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Contents)</a:t>
                      </a:r>
                    </a:p>
                  </a:txBody>
                  <a:tcPr/>
                </a:tc>
                <a:extLst>
                  <a:ext uri="{0D108BD9-81ED-4DB2-BD59-A6C34878D82A}">
                    <a16:rowId xmlns:a16="http://schemas.microsoft.com/office/drawing/2014/main" val="10002"/>
                  </a:ext>
                </a:extLst>
              </a:tr>
              <a:tr h="370840">
                <a:tc>
                  <a:txBody>
                    <a:bodyPr/>
                    <a:lstStyle/>
                    <a:p>
                      <a:pPr algn="ctr"/>
                      <a:r>
                        <a:rPr lang="en-US" dirty="0">
                          <a:latin typeface="Phetsarath OT" panose="02000500000000020004" pitchFamily="2" charset="0"/>
                          <a:cs typeface="Phetsarath OT" panose="02000500000000020004" pitchFamily="2" charset="0"/>
                        </a:rPr>
                        <a:t>3</a:t>
                      </a:r>
                    </a:p>
                  </a:txBody>
                  <a:tcPr/>
                </a:tc>
                <a:tc>
                  <a:txBody>
                    <a:bodyPr/>
                    <a:lstStyle/>
                    <a:p>
                      <a:r>
                        <a:rPr lang="en-US" dirty="0">
                          <a:latin typeface="Phetsarath OT" panose="02000500000000020004" pitchFamily="2" charset="0"/>
                          <a:cs typeface="Phetsarath OT" panose="02000500000000020004" pitchFamily="2" charset="0"/>
                        </a:rPr>
                        <a:t>Formulas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ທີ່ມີສູດ</a:t>
                      </a:r>
                      <a:r>
                        <a:rPr lang="en-US" baseline="0"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Formulas)</a:t>
                      </a:r>
                    </a:p>
                  </a:txBody>
                  <a:tcPr/>
                </a:tc>
                <a:extLst>
                  <a:ext uri="{0D108BD9-81ED-4DB2-BD59-A6C34878D82A}">
                    <a16:rowId xmlns:a16="http://schemas.microsoft.com/office/drawing/2014/main" val="10003"/>
                  </a:ext>
                </a:extLst>
              </a:tr>
              <a:tr h="370840">
                <a:tc>
                  <a:txBody>
                    <a:bodyPr/>
                    <a:lstStyle/>
                    <a:p>
                      <a:pPr algn="ctr"/>
                      <a:r>
                        <a:rPr lang="en-US" dirty="0">
                          <a:latin typeface="Phetsarath OT" panose="02000500000000020004" pitchFamily="2" charset="0"/>
                          <a:cs typeface="Phetsarath OT" panose="02000500000000020004" pitchFamily="2" charset="0"/>
                        </a:rPr>
                        <a:t>4</a:t>
                      </a:r>
                    </a:p>
                  </a:txBody>
                  <a:tcPr/>
                </a:tc>
                <a:tc>
                  <a:txBody>
                    <a:bodyPr/>
                    <a:lstStyle/>
                    <a:p>
                      <a:r>
                        <a:rPr lang="en-US" dirty="0">
                          <a:latin typeface="Phetsarath OT" panose="02000500000000020004" pitchFamily="2" charset="0"/>
                          <a:cs typeface="Phetsarath OT" panose="02000500000000020004" pitchFamily="2" charset="0"/>
                        </a:rPr>
                        <a:t>Blanks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ທີ່ຫວ່າງເປົ່າ</a:t>
                      </a:r>
                      <a:r>
                        <a:rPr lang="en-US" baseline="0"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Blanks)</a:t>
                      </a:r>
                    </a:p>
                  </a:txBody>
                  <a:tcPr/>
                </a:tc>
                <a:extLst>
                  <a:ext uri="{0D108BD9-81ED-4DB2-BD59-A6C34878D82A}">
                    <a16:rowId xmlns:a16="http://schemas.microsoft.com/office/drawing/2014/main" val="10004"/>
                  </a:ext>
                </a:extLst>
              </a:tr>
              <a:tr h="370840">
                <a:tc>
                  <a:txBody>
                    <a:bodyPr/>
                    <a:lstStyle/>
                    <a:p>
                      <a:pPr algn="ctr"/>
                      <a:r>
                        <a:rPr lang="en-US" dirty="0">
                          <a:latin typeface="Phetsarath OT" panose="02000500000000020004" pitchFamily="2" charset="0"/>
                          <a:cs typeface="Phetsarath OT" panose="02000500000000020004" pitchFamily="2" charset="0"/>
                        </a:rPr>
                        <a:t>5</a:t>
                      </a:r>
                    </a:p>
                  </a:txBody>
                  <a:tcPr/>
                </a:tc>
                <a:tc>
                  <a:txBody>
                    <a:bodyPr/>
                    <a:lstStyle/>
                    <a:p>
                      <a:r>
                        <a:rPr lang="en-US" dirty="0">
                          <a:latin typeface="Phetsarath OT" panose="02000500000000020004" pitchFamily="2" charset="0"/>
                          <a:cs typeface="Phetsarath OT" panose="02000500000000020004" pitchFamily="2" charset="0"/>
                        </a:rPr>
                        <a:t>Object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Object</a:t>
                      </a:r>
                    </a:p>
                  </a:txBody>
                  <a:tcPr/>
                </a:tc>
                <a:extLst>
                  <a:ext uri="{0D108BD9-81ED-4DB2-BD59-A6C34878D82A}">
                    <a16:rowId xmlns:a16="http://schemas.microsoft.com/office/drawing/2014/main" val="10005"/>
                  </a:ext>
                </a:extLst>
              </a:tr>
              <a:tr h="370840">
                <a:tc>
                  <a:txBody>
                    <a:bodyPr/>
                    <a:lstStyle/>
                    <a:p>
                      <a:pPr algn="ctr"/>
                      <a:r>
                        <a:rPr lang="en-US" dirty="0">
                          <a:latin typeface="Phetsarath OT" panose="02000500000000020004" pitchFamily="2" charset="0"/>
                          <a:cs typeface="Phetsarath OT" panose="02000500000000020004" pitchFamily="2" charset="0"/>
                        </a:rPr>
                        <a:t>6</a:t>
                      </a:r>
                    </a:p>
                  </a:txBody>
                  <a:tcPr/>
                </a:tc>
                <a:tc>
                  <a:txBody>
                    <a:bodyPr/>
                    <a:lstStyle/>
                    <a:p>
                      <a:r>
                        <a:rPr lang="en-US" dirty="0">
                          <a:latin typeface="Phetsarath OT" panose="02000500000000020004" pitchFamily="2" charset="0"/>
                          <a:cs typeface="Phetsarath OT" panose="02000500000000020004" pitchFamily="2" charset="0"/>
                        </a:rPr>
                        <a:t>Last</a:t>
                      </a:r>
                      <a:r>
                        <a:rPr lang="en-US" baseline="0" dirty="0">
                          <a:latin typeface="Phetsarath OT" panose="02000500000000020004" pitchFamily="2" charset="0"/>
                          <a:cs typeface="Phetsarath OT" panose="02000500000000020004" pitchFamily="2" charset="0"/>
                        </a:rPr>
                        <a:t> cell</a:t>
                      </a:r>
                      <a:endParaRPr lang="en-US" dirty="0">
                        <a:latin typeface="Phetsarath OT" panose="02000500000000020004" pitchFamily="2" charset="0"/>
                        <a:cs typeface="Phetsarath OT" panose="02000500000000020004" pitchFamily="2"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ທີ່ທ້າຍສຸດ</a:t>
                      </a:r>
                      <a:r>
                        <a:rPr lang="en-US" baseline="0"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Last</a:t>
                      </a:r>
                      <a:r>
                        <a:rPr lang="en-US" baseline="0" dirty="0">
                          <a:latin typeface="Phetsarath OT" panose="02000500000000020004" pitchFamily="2" charset="0"/>
                          <a:cs typeface="Phetsarath OT" panose="02000500000000020004" pitchFamily="2" charset="0"/>
                        </a:rPr>
                        <a:t> cell</a:t>
                      </a:r>
                      <a:r>
                        <a:rPr lang="en-US" dirty="0">
                          <a:latin typeface="Phetsarath OT" panose="02000500000000020004" pitchFamily="2" charset="0"/>
                          <a:cs typeface="Phetsarath OT" panose="02000500000000020004" pitchFamily="2" charset="0"/>
                        </a:rPr>
                        <a:t>)</a:t>
                      </a:r>
                    </a:p>
                  </a:txBody>
                  <a:tcPr/>
                </a:tc>
                <a:extLst>
                  <a:ext uri="{0D108BD9-81ED-4DB2-BD59-A6C34878D82A}">
                    <a16:rowId xmlns:a16="http://schemas.microsoft.com/office/drawing/2014/main" val="10006"/>
                  </a:ext>
                </a:extLst>
              </a:tr>
              <a:tr h="370840">
                <a:tc>
                  <a:txBody>
                    <a:bodyPr/>
                    <a:lstStyle/>
                    <a:p>
                      <a:pPr algn="ctr"/>
                      <a:r>
                        <a:rPr lang="en-US" dirty="0">
                          <a:latin typeface="Phetsarath OT" panose="02000500000000020004" pitchFamily="2" charset="0"/>
                          <a:cs typeface="Phetsarath OT" panose="02000500000000020004" pitchFamily="2" charset="0"/>
                        </a:rPr>
                        <a:t>7</a:t>
                      </a:r>
                    </a:p>
                  </a:txBody>
                  <a:tcPr/>
                </a:tc>
                <a:tc>
                  <a:txBody>
                    <a:bodyPr/>
                    <a:lstStyle/>
                    <a:p>
                      <a:r>
                        <a:rPr lang="en-US" dirty="0">
                          <a:latin typeface="Phetsarath OT" panose="02000500000000020004" pitchFamily="2" charset="0"/>
                          <a:cs typeface="Phetsarath OT" panose="02000500000000020004" pitchFamily="2" charset="0"/>
                        </a:rPr>
                        <a:t>Conditional Formats</a:t>
                      </a:r>
                    </a:p>
                  </a:txBody>
                  <a:tcPr/>
                </a:tc>
                <a:tc>
                  <a:txBody>
                    <a:bodyPr/>
                    <a:lstStyle/>
                    <a:p>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ທີ່ມີ </a:t>
                      </a:r>
                      <a:r>
                        <a:rPr lang="en-US" dirty="0">
                          <a:latin typeface="Phetsarath OT" panose="02000500000000020004" pitchFamily="2" charset="0"/>
                          <a:cs typeface="Phetsarath OT" panose="02000500000000020004" pitchFamily="2" charset="0"/>
                        </a:rPr>
                        <a:t>Conditional Formats</a:t>
                      </a:r>
                    </a:p>
                  </a:txBody>
                  <a:tcPr/>
                </a:tc>
                <a:extLst>
                  <a:ext uri="{0D108BD9-81ED-4DB2-BD59-A6C34878D82A}">
                    <a16:rowId xmlns:a16="http://schemas.microsoft.com/office/drawing/2014/main" val="10007"/>
                  </a:ext>
                </a:extLst>
              </a:tr>
              <a:tr h="370840">
                <a:tc>
                  <a:txBody>
                    <a:bodyPr/>
                    <a:lstStyle/>
                    <a:p>
                      <a:pPr algn="ctr"/>
                      <a:r>
                        <a:rPr lang="en-US" dirty="0">
                          <a:latin typeface="Phetsarath OT" panose="02000500000000020004" pitchFamily="2" charset="0"/>
                          <a:cs typeface="Phetsarath OT" panose="02000500000000020004" pitchFamily="2" charset="0"/>
                        </a:rPr>
                        <a:t>8</a:t>
                      </a:r>
                    </a:p>
                  </a:txBody>
                  <a:tcPr/>
                </a:tc>
                <a:tc>
                  <a:txBody>
                    <a:bodyPr/>
                    <a:lstStyle/>
                    <a:p>
                      <a:r>
                        <a:rPr lang="en-US" dirty="0">
                          <a:latin typeface="Phetsarath OT" panose="02000500000000020004" pitchFamily="2" charset="0"/>
                          <a:cs typeface="Phetsarath OT" panose="02000500000000020004" pitchFamily="2" charset="0"/>
                        </a:rPr>
                        <a:t>Data Validation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o-LA" dirty="0">
                          <a:latin typeface="Phetsarath OT" panose="02000500000000020004" pitchFamily="2" charset="0"/>
                          <a:cs typeface="Phetsarath OT" panose="02000500000000020004" pitchFamily="2" charset="0"/>
                        </a:rPr>
                        <a:t>ໄປຫາ</a:t>
                      </a:r>
                      <a:r>
                        <a:rPr lang="lo-LA" baseline="0" dirty="0">
                          <a:latin typeface="Phetsarath OT" panose="02000500000000020004" pitchFamily="2" charset="0"/>
                          <a:cs typeface="Phetsarath OT" panose="02000500000000020004" pitchFamily="2" charset="0"/>
                        </a:rPr>
                        <a:t> </a:t>
                      </a:r>
                      <a:r>
                        <a:rPr lang="en-US" baseline="0" dirty="0">
                          <a:latin typeface="Phetsarath OT" panose="02000500000000020004" pitchFamily="2" charset="0"/>
                          <a:cs typeface="Phetsarath OT" panose="02000500000000020004" pitchFamily="2" charset="0"/>
                        </a:rPr>
                        <a:t>Cell </a:t>
                      </a:r>
                      <a:r>
                        <a:rPr lang="lo-LA" baseline="0" dirty="0">
                          <a:latin typeface="Phetsarath OT" panose="02000500000000020004" pitchFamily="2" charset="0"/>
                          <a:cs typeface="Phetsarath OT" panose="02000500000000020004" pitchFamily="2" charset="0"/>
                        </a:rPr>
                        <a:t>ທີ່ມີ </a:t>
                      </a:r>
                      <a:r>
                        <a:rPr lang="en-US" dirty="0">
                          <a:latin typeface="Phetsarath OT" panose="02000500000000020004" pitchFamily="2" charset="0"/>
                          <a:cs typeface="Phetsarath OT" panose="02000500000000020004" pitchFamily="2" charset="0"/>
                        </a:rPr>
                        <a:t>Data Validation</a:t>
                      </a:r>
                    </a:p>
                  </a:txBody>
                  <a:tcPr/>
                </a:tc>
                <a:extLst>
                  <a:ext uri="{0D108BD9-81ED-4DB2-BD59-A6C34878D82A}">
                    <a16:rowId xmlns:a16="http://schemas.microsoft.com/office/drawing/2014/main" val="10008"/>
                  </a:ext>
                </a:extLst>
              </a:tr>
              <a:tr h="370840">
                <a:tc gridSpan="3">
                  <a:txBody>
                    <a:bodyPr/>
                    <a:lstStyle/>
                    <a:p>
                      <a:pPr algn="ctr"/>
                      <a:r>
                        <a:rPr lang="lo-LA" dirty="0">
                          <a:latin typeface="Phetsarath OT" panose="02000500000000020004" pitchFamily="2" charset="0"/>
                          <a:cs typeface="Phetsarath OT" panose="02000500000000020004" pitchFamily="2" charset="0"/>
                        </a:rPr>
                        <a:t>ນອກຈາກນີ້ຍັງມີ </a:t>
                      </a:r>
                      <a:r>
                        <a:rPr lang="en-US" dirty="0">
                          <a:latin typeface="Phetsarath OT" panose="02000500000000020004" pitchFamily="2" charset="0"/>
                          <a:cs typeface="Phetsarath OT" panose="02000500000000020004" pitchFamily="2" charset="0"/>
                        </a:rPr>
                        <a:t>Current region,</a:t>
                      </a:r>
                      <a:r>
                        <a:rPr lang="en-US" baseline="0" dirty="0">
                          <a:latin typeface="Phetsarath OT" panose="02000500000000020004" pitchFamily="2" charset="0"/>
                          <a:cs typeface="Phetsarath OT" panose="02000500000000020004" pitchFamily="2" charset="0"/>
                        </a:rPr>
                        <a:t> Current array, Row differences, Column differences, precedents, dependents, visible cells only </a:t>
                      </a:r>
                      <a:r>
                        <a:rPr lang="lo-LA" baseline="0" dirty="0">
                          <a:latin typeface="Phetsarath OT" panose="02000500000000020004" pitchFamily="2" charset="0"/>
                          <a:cs typeface="Phetsarath OT" panose="02000500000000020004" pitchFamily="2" charset="0"/>
                        </a:rPr>
                        <a:t>ເຊິ່ງທັງໝົດນີ້ຈະເຮັດໃຫ້ສະດວກໃນການເຂົ້າເຖິງຂໍ້ມູນໄດ້ຢ່າງສະດວກ ແລະ ວ່ອງໄວ.</a:t>
                      </a:r>
                    </a:p>
                  </a:txBody>
                  <a:tcPr/>
                </a:tc>
                <a:tc hMerge="1">
                  <a:txBody>
                    <a:bodyPr/>
                    <a:lstStyle/>
                    <a:p>
                      <a:endParaRPr lang="en-US" dirty="0">
                        <a:latin typeface="Phetsarath OT" panose="02000500000000020004" pitchFamily="2" charset="0"/>
                        <a:cs typeface="Phetsarath OT" panose="02000500000000020004" pitchFamily="2" charset="0"/>
                      </a:endParaRPr>
                    </a:p>
                  </a:txBody>
                  <a:tcPr/>
                </a:tc>
                <a:tc hMerge="1">
                  <a:txBody>
                    <a:bodyPr/>
                    <a:lstStyle/>
                    <a:p>
                      <a:endParaRPr lang="en-US" dirty="0">
                        <a:latin typeface="Phetsarath OT" panose="02000500000000020004" pitchFamily="2" charset="0"/>
                        <a:cs typeface="Phetsarath OT" panose="02000500000000020004" pitchFamily="2"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4083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o-LA" dirty="0">
                <a:latin typeface="Phetsarath OT" panose="02000500000000020004" pitchFamily="2" charset="0"/>
                <a:cs typeface="Phetsarath OT" panose="02000500000000020004" pitchFamily="2" charset="0"/>
              </a:rPr>
              <a:t>ການນໍາໃຊ້ແປ້ນພິມເພື່ອເຂົ້າເຖິງ </a:t>
            </a:r>
            <a:r>
              <a:rPr lang="en-US" dirty="0">
                <a:latin typeface="Phetsarath OT" panose="02000500000000020004" pitchFamily="2" charset="0"/>
                <a:cs typeface="Phetsarath OT" panose="02000500000000020004" pitchFamily="2" charset="0"/>
              </a:rPr>
              <a:t>Cell</a:t>
            </a:r>
          </a:p>
        </p:txBody>
      </p:sp>
      <p:sp>
        <p:nvSpPr>
          <p:cNvPr id="3" name="Content Placeholder 2"/>
          <p:cNvSpPr>
            <a:spLocks noGrp="1"/>
          </p:cNvSpPr>
          <p:nvPr>
            <p:ph idx="1"/>
          </p:nvPr>
        </p:nvSpPr>
        <p:spPr/>
        <p:txBody>
          <a:bodyPr>
            <a:normAutofit fontScale="92500" lnSpcReduction="20000"/>
          </a:bodyPr>
          <a:lstStyle/>
          <a:p>
            <a:r>
              <a:rPr lang="en-US" dirty="0">
                <a:latin typeface="Phetsarath OT" panose="02000500000000020004" pitchFamily="2" charset="0"/>
                <a:cs typeface="Phetsarath OT" panose="02000500000000020004" pitchFamily="2" charset="0"/>
              </a:rPr>
              <a:t>To move by one screen</a:t>
            </a:r>
          </a:p>
          <a:p>
            <a:pPr marL="0" indent="0">
              <a:buNone/>
            </a:pPr>
            <a:r>
              <a:rPr lang="lo-LA" dirty="0">
                <a:latin typeface="Phetsarath OT" panose="02000500000000020004" pitchFamily="2" charset="0"/>
                <a:cs typeface="Phetsarath OT" panose="02000500000000020004" pitchFamily="2" charset="0"/>
              </a:rPr>
              <a:t>ກົດປຸ່ມແປ້ນພິມ </a:t>
            </a:r>
            <a:r>
              <a:rPr lang="en-US" dirty="0">
                <a:latin typeface="Phetsarath OT" panose="02000500000000020004" pitchFamily="2" charset="0"/>
                <a:cs typeface="Phetsarath OT" panose="02000500000000020004" pitchFamily="2" charset="0"/>
              </a:rPr>
              <a:t>Page Up </a:t>
            </a:r>
            <a:r>
              <a:rPr lang="lo-LA" dirty="0">
                <a:latin typeface="Phetsarath OT" panose="02000500000000020004" pitchFamily="2" charset="0"/>
                <a:cs typeface="Phetsarath OT" panose="02000500000000020004" pitchFamily="2" charset="0"/>
              </a:rPr>
              <a:t>ຫຼື</a:t>
            </a:r>
            <a:r>
              <a:rPr lang="en-US" dirty="0">
                <a:latin typeface="Phetsarath OT" panose="02000500000000020004" pitchFamily="2" charset="0"/>
                <a:cs typeface="Phetsarath OT" panose="02000500000000020004" pitchFamily="2" charset="0"/>
              </a:rPr>
              <a:t> Page Down </a:t>
            </a:r>
            <a:r>
              <a:rPr lang="lo-LA" dirty="0">
                <a:latin typeface="Phetsarath OT" panose="02000500000000020004" pitchFamily="2" charset="0"/>
                <a:cs typeface="Phetsarath OT" panose="02000500000000020004" pitchFamily="2" charset="0"/>
              </a:rPr>
              <a:t>ເພື່ອເລື່ອນໜ້າຂື້ນ ຫຼື ເລື່ອນໜ້າລົງ</a:t>
            </a:r>
          </a:p>
          <a:p>
            <a:pPr marL="0" indent="0">
              <a:buNone/>
            </a:pPr>
            <a:r>
              <a:rPr lang="lo-LA" dirty="0">
                <a:latin typeface="Phetsarath OT" panose="02000500000000020004" pitchFamily="2" charset="0"/>
                <a:cs typeface="Phetsarath OT" panose="02000500000000020004" pitchFamily="2" charset="0"/>
              </a:rPr>
              <a:t>ກົດປຸ່ມແປ້ນພິມ </a:t>
            </a:r>
            <a:r>
              <a:rPr lang="en-US" dirty="0">
                <a:latin typeface="Phetsarath OT" panose="02000500000000020004" pitchFamily="2" charset="0"/>
                <a:cs typeface="Phetsarath OT" panose="02000500000000020004" pitchFamily="2" charset="0"/>
              </a:rPr>
              <a:t>Alt + Page Up </a:t>
            </a:r>
            <a:r>
              <a:rPr lang="lo-LA" dirty="0">
                <a:latin typeface="Phetsarath OT" panose="02000500000000020004" pitchFamily="2" charset="0"/>
                <a:cs typeface="Phetsarath OT" panose="02000500000000020004" pitchFamily="2" charset="0"/>
              </a:rPr>
              <a:t>ຫຼື</a:t>
            </a:r>
            <a:r>
              <a:rPr lang="en-US" dirty="0">
                <a:latin typeface="Phetsarath OT" panose="02000500000000020004" pitchFamily="2" charset="0"/>
                <a:cs typeface="Phetsarath OT" panose="02000500000000020004" pitchFamily="2" charset="0"/>
              </a:rPr>
              <a:t> Alt + Page Down </a:t>
            </a:r>
            <a:r>
              <a:rPr lang="lo-LA" dirty="0">
                <a:latin typeface="Phetsarath OT" panose="02000500000000020004" pitchFamily="2" charset="0"/>
                <a:cs typeface="Phetsarath OT" panose="02000500000000020004" pitchFamily="2" charset="0"/>
              </a:rPr>
              <a:t>ເພື່ອເລື່ອນໜ້າເບື້ອງຊ້າຍ ຫຼື ເລື່ອນໜ້າ</a:t>
            </a:r>
          </a:p>
          <a:p>
            <a:pPr marL="0" indent="0">
              <a:buNone/>
            </a:pPr>
            <a:r>
              <a:rPr lang="lo-LA" dirty="0">
                <a:latin typeface="Phetsarath OT" panose="02000500000000020004" pitchFamily="2" charset="0"/>
                <a:cs typeface="Phetsarath OT" panose="02000500000000020004" pitchFamily="2" charset="0"/>
              </a:rPr>
              <a:t>ເບື້້ອງຂວາ.</a:t>
            </a:r>
            <a:endParaRPr lang="en-US" dirty="0">
              <a:latin typeface="Phetsarath OT" panose="02000500000000020004" pitchFamily="2" charset="0"/>
              <a:cs typeface="Phetsarath OT" panose="02000500000000020004" pitchFamily="2" charset="0"/>
            </a:endParaRPr>
          </a:p>
          <a:p>
            <a:r>
              <a:rPr lang="en-US" dirty="0">
                <a:latin typeface="Phetsarath OT" panose="02000500000000020004" pitchFamily="2" charset="0"/>
                <a:cs typeface="Phetsarath OT" panose="02000500000000020004" pitchFamily="2" charset="0"/>
              </a:rPr>
              <a:t>To move to the edge of the current data region</a:t>
            </a:r>
          </a:p>
          <a:p>
            <a:pPr marL="0" indent="0">
              <a:buNone/>
            </a:pPr>
            <a:r>
              <a:rPr lang="lo-LA" dirty="0">
                <a:latin typeface="Phetsarath OT" panose="02000500000000020004" pitchFamily="2" charset="0"/>
                <a:cs typeface="Phetsarath OT" panose="02000500000000020004" pitchFamily="2" charset="0"/>
              </a:rPr>
              <a:t>ກົດປຸ່ມແປ້ນພິມ</a:t>
            </a:r>
            <a:r>
              <a:rPr lang="en-US" dirty="0">
                <a:latin typeface="Phetsarath OT" panose="02000500000000020004" pitchFamily="2" charset="0"/>
                <a:cs typeface="Phetsarath OT" panose="02000500000000020004" pitchFamily="2" charset="0"/>
              </a:rPr>
              <a:t>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Up Arrow,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Dow Arrow,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Left Arrow,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a:t>
            </a:r>
            <a:endParaRPr lang="lo-LA" dirty="0">
              <a:latin typeface="Phetsarath OT" panose="02000500000000020004" pitchFamily="2" charset="0"/>
              <a:cs typeface="Phetsarath OT" panose="02000500000000020004" pitchFamily="2" charset="0"/>
            </a:endParaRPr>
          </a:p>
          <a:p>
            <a:pPr marL="0" indent="0">
              <a:buNone/>
            </a:pPr>
            <a:r>
              <a:rPr lang="en-US" dirty="0">
                <a:latin typeface="Phetsarath OT" panose="02000500000000020004" pitchFamily="2" charset="0"/>
                <a:cs typeface="Phetsarath OT" panose="02000500000000020004" pitchFamily="2" charset="0"/>
              </a:rPr>
              <a:t>Right Arrow </a:t>
            </a:r>
            <a:r>
              <a:rPr lang="lo-LA" dirty="0">
                <a:latin typeface="Phetsarath OT" panose="02000500000000020004" pitchFamily="2" charset="0"/>
                <a:cs typeface="Phetsarath OT" panose="02000500000000020004" pitchFamily="2" charset="0"/>
              </a:rPr>
              <a:t>ເພື່ອໄປຫາທ້າຍ, ຫົວ, ຊ້າຍ ແລະ ຂວາ ຂອງເອກະສານ.</a:t>
            </a:r>
            <a:endParaRPr lang="en-US" dirty="0">
              <a:latin typeface="Phetsarath OT" panose="02000500000000020004" pitchFamily="2" charset="0"/>
              <a:cs typeface="Phetsarath OT" panose="02000500000000020004" pitchFamily="2" charset="0"/>
            </a:endParaRPr>
          </a:p>
          <a:p>
            <a:r>
              <a:rPr lang="en-US" dirty="0">
                <a:latin typeface="Phetsarath OT" panose="02000500000000020004" pitchFamily="2" charset="0"/>
                <a:cs typeface="Phetsarath OT" panose="02000500000000020004" pitchFamily="2" charset="0"/>
              </a:rPr>
              <a:t>To move the next nonblank cell</a:t>
            </a:r>
            <a:endParaRPr lang="lo-LA" dirty="0">
              <a:latin typeface="Phetsarath OT" panose="02000500000000020004" pitchFamily="2" charset="0"/>
              <a:cs typeface="Phetsarath OT" panose="02000500000000020004" pitchFamily="2" charset="0"/>
            </a:endParaRPr>
          </a:p>
          <a:p>
            <a:pPr marL="0" indent="0">
              <a:buNone/>
            </a:pPr>
            <a:r>
              <a:rPr lang="lo-LA" dirty="0">
                <a:latin typeface="Phetsarath OT" panose="02000500000000020004" pitchFamily="2" charset="0"/>
                <a:cs typeface="Phetsarath OT" panose="02000500000000020004" pitchFamily="2" charset="0"/>
              </a:rPr>
              <a:t>ກົດປຸ່ມແປ້ນພິມ</a:t>
            </a:r>
            <a:r>
              <a:rPr lang="en-US" dirty="0">
                <a:latin typeface="Phetsarath OT" panose="02000500000000020004" pitchFamily="2" charset="0"/>
                <a:cs typeface="Phetsarath OT" panose="02000500000000020004" pitchFamily="2" charset="0"/>
              </a:rPr>
              <a:t> End </a:t>
            </a:r>
            <a:r>
              <a:rPr lang="lo-LA" dirty="0">
                <a:latin typeface="Phetsarath OT" panose="02000500000000020004" pitchFamily="2" charset="0"/>
                <a:cs typeface="Phetsarath OT" panose="02000500000000020004" pitchFamily="2" charset="0"/>
              </a:rPr>
              <a:t>ແລ້ວ ກົດ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Up Arrow,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Dow Arrow,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Left Arrow, </a:t>
            </a:r>
            <a:r>
              <a:rPr lang="en-US" dirty="0" err="1">
                <a:latin typeface="Phetsarath OT" panose="02000500000000020004" pitchFamily="2" charset="0"/>
                <a:cs typeface="Phetsarath OT" panose="02000500000000020004" pitchFamily="2" charset="0"/>
              </a:rPr>
              <a:t>Ctrt</a:t>
            </a:r>
            <a:r>
              <a:rPr lang="en-US" dirty="0">
                <a:latin typeface="Phetsarath OT" panose="02000500000000020004" pitchFamily="2" charset="0"/>
                <a:cs typeface="Phetsarath OT" panose="02000500000000020004" pitchFamily="2" charset="0"/>
              </a:rPr>
              <a:t> + </a:t>
            </a:r>
            <a:endParaRPr lang="lo-LA" dirty="0">
              <a:latin typeface="Phetsarath OT" panose="02000500000000020004" pitchFamily="2" charset="0"/>
              <a:cs typeface="Phetsarath OT" panose="02000500000000020004" pitchFamily="2" charset="0"/>
            </a:endParaRPr>
          </a:p>
          <a:p>
            <a:pPr marL="0" indent="0">
              <a:buNone/>
            </a:pPr>
            <a:r>
              <a:rPr lang="en-US" dirty="0">
                <a:latin typeface="Phetsarath OT" panose="02000500000000020004" pitchFamily="2" charset="0"/>
                <a:cs typeface="Phetsarath OT" panose="02000500000000020004" pitchFamily="2" charset="0"/>
              </a:rPr>
              <a:t>Right Arrow</a:t>
            </a:r>
            <a:r>
              <a:rPr lang="lo-LA" dirty="0">
                <a:latin typeface="Phetsarath OT" panose="02000500000000020004" pitchFamily="2" charset="0"/>
                <a:cs typeface="Phetsarath OT" panose="02000500000000020004" pitchFamily="2" charset="0"/>
              </a:rPr>
              <a:t>ເພື່ອໄປຫາທ້າຍ, ຫົວ, ຊ້າຍ ແລະ ຂວາ ຂອງ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ທີ່ບໍ່ຫວ່າງເປົ່າ.</a:t>
            </a:r>
            <a:endParaRPr lang="en-US" dirty="0">
              <a:latin typeface="Phetsarath OT" panose="02000500000000020004" pitchFamily="2" charset="0"/>
              <a:cs typeface="Phetsarath OT" panose="02000500000000020004" pitchFamily="2" charset="0"/>
            </a:endParaRPr>
          </a:p>
          <a:p>
            <a:endParaRPr lang="en-US"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352245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o-LA" dirty="0">
                <a:latin typeface="Phetsarath OT" panose="02000500000000020004" pitchFamily="2" charset="0"/>
                <a:cs typeface="Phetsarath OT" panose="02000500000000020004" pitchFamily="2" charset="0"/>
              </a:rPr>
              <a:t>ການນໍາໃຊ້ແປ້ນພິມເພື່ອເຂົ້າເຖິງ </a:t>
            </a:r>
            <a:r>
              <a:rPr lang="en-US" dirty="0">
                <a:latin typeface="Phetsarath OT" panose="02000500000000020004" pitchFamily="2" charset="0"/>
                <a:cs typeface="Phetsarath OT" panose="02000500000000020004" pitchFamily="2" charset="0"/>
              </a:rPr>
              <a:t>Cell</a:t>
            </a:r>
            <a:r>
              <a:rPr lang="lo-LA"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a:t>
            </a:r>
            <a:r>
              <a:rPr lang="lo-LA" dirty="0">
                <a:latin typeface="Phetsarath OT" panose="02000500000000020004" pitchFamily="2" charset="0"/>
                <a:cs typeface="Phetsarath OT" panose="02000500000000020004" pitchFamily="2" charset="0"/>
              </a:rPr>
              <a:t>ຕໍ່</a:t>
            </a:r>
            <a:r>
              <a:rPr lang="en-US" dirty="0">
                <a:latin typeface="Phetsarath OT" panose="02000500000000020004" pitchFamily="2" charset="0"/>
                <a:cs typeface="Phetsarath OT" panose="02000500000000020004" pitchFamily="2" charset="0"/>
              </a:rPr>
              <a:t>)</a:t>
            </a:r>
          </a:p>
        </p:txBody>
      </p:sp>
      <p:sp>
        <p:nvSpPr>
          <p:cNvPr id="3" name="Content Placeholder 2"/>
          <p:cNvSpPr>
            <a:spLocks noGrp="1"/>
          </p:cNvSpPr>
          <p:nvPr>
            <p:ph idx="1"/>
          </p:nvPr>
        </p:nvSpPr>
        <p:spPr/>
        <p:txBody>
          <a:bodyPr/>
          <a:lstStyle/>
          <a:p>
            <a:r>
              <a:rPr lang="en-US" dirty="0">
                <a:latin typeface="Phetsarath OT" panose="02000500000000020004" pitchFamily="2" charset="0"/>
                <a:cs typeface="Phetsarath OT" panose="02000500000000020004" pitchFamily="2" charset="0"/>
              </a:rPr>
              <a:t>To move to a named cell or range</a:t>
            </a:r>
          </a:p>
          <a:p>
            <a:pPr marL="0" indent="0">
              <a:buNone/>
            </a:pPr>
            <a:r>
              <a:rPr lang="lo-LA" dirty="0">
                <a:latin typeface="Phetsarath OT" panose="02000500000000020004" pitchFamily="2" charset="0"/>
                <a:cs typeface="Phetsarath OT" panose="02000500000000020004" pitchFamily="2" charset="0"/>
              </a:rPr>
              <a:t>ກົດ</a:t>
            </a:r>
            <a:r>
              <a:rPr lang="en-US" dirty="0">
                <a:latin typeface="Phetsarath OT" panose="02000500000000020004" pitchFamily="2" charset="0"/>
                <a:cs typeface="Phetsarath OT" panose="02000500000000020004" pitchFamily="2" charset="0"/>
              </a:rPr>
              <a:t> Mouse </a:t>
            </a:r>
            <a:r>
              <a:rPr lang="lo-LA" dirty="0">
                <a:latin typeface="Phetsarath OT" panose="02000500000000020004" pitchFamily="2" charset="0"/>
                <a:cs typeface="Phetsarath OT" panose="02000500000000020004" pitchFamily="2" charset="0"/>
              </a:rPr>
              <a:t>ໃສ່ຄໍາສັ່ງ </a:t>
            </a:r>
            <a:r>
              <a:rPr lang="en-US" dirty="0">
                <a:latin typeface="Phetsarath OT" panose="02000500000000020004" pitchFamily="2" charset="0"/>
                <a:cs typeface="Phetsarath OT" panose="02000500000000020004" pitchFamily="2" charset="0"/>
              </a:rPr>
              <a:t>Go  to  </a:t>
            </a:r>
            <a:r>
              <a:rPr lang="lo-LA" dirty="0">
                <a:latin typeface="Phetsarath OT" panose="02000500000000020004" pitchFamily="2" charset="0"/>
                <a:cs typeface="Phetsarath OT" panose="02000500000000020004" pitchFamily="2" charset="0"/>
              </a:rPr>
              <a:t>ເທິງລາຍການ </a:t>
            </a:r>
            <a:r>
              <a:rPr lang="en-US" dirty="0">
                <a:latin typeface="Phetsarath OT" panose="02000500000000020004" pitchFamily="2" charset="0"/>
                <a:cs typeface="Phetsarath OT" panose="02000500000000020004" pitchFamily="2" charset="0"/>
              </a:rPr>
              <a:t>Find &amp; Select </a:t>
            </a:r>
            <a:r>
              <a:rPr lang="lo-LA" dirty="0">
                <a:latin typeface="Phetsarath OT" panose="02000500000000020004" pitchFamily="2" charset="0"/>
                <a:cs typeface="Phetsarath OT" panose="02000500000000020004" pitchFamily="2" charset="0"/>
              </a:rPr>
              <a:t>ແລ້ວພິມຊື່ຂອງ</a:t>
            </a:r>
            <a:r>
              <a:rPr lang="en-US" dirty="0">
                <a:latin typeface="Phetsarath OT" panose="02000500000000020004" pitchFamily="2" charset="0"/>
                <a:cs typeface="Phetsarath OT" panose="02000500000000020004" pitchFamily="2" charset="0"/>
              </a:rPr>
              <a:t> cell </a:t>
            </a:r>
            <a:r>
              <a:rPr lang="lo-LA" dirty="0">
                <a:latin typeface="Phetsarath OT" panose="02000500000000020004" pitchFamily="2" charset="0"/>
                <a:cs typeface="Phetsarath OT" panose="02000500000000020004" pitchFamily="2" charset="0"/>
              </a:rPr>
              <a:t>ຫຼື ເລືອກຍ່ານຂອງ </a:t>
            </a:r>
            <a:r>
              <a:rPr lang="en-US" dirty="0">
                <a:latin typeface="Phetsarath OT" panose="02000500000000020004" pitchFamily="2" charset="0"/>
                <a:cs typeface="Phetsarath OT" panose="02000500000000020004" pitchFamily="2" charset="0"/>
              </a:rPr>
              <a:t>Cell </a:t>
            </a:r>
            <a:r>
              <a:rPr lang="lo-LA" dirty="0">
                <a:latin typeface="Phetsarath OT" panose="02000500000000020004" pitchFamily="2" charset="0"/>
                <a:cs typeface="Phetsarath OT" panose="02000500000000020004" pitchFamily="2" charset="0"/>
              </a:rPr>
              <a:t>ແລະ ກົດປຸ່ມ </a:t>
            </a:r>
            <a:r>
              <a:rPr lang="en-US" dirty="0">
                <a:latin typeface="Phetsarath OT" panose="02000500000000020004" pitchFamily="2" charset="0"/>
                <a:cs typeface="Phetsarath OT" panose="02000500000000020004" pitchFamily="2" charset="0"/>
              </a:rPr>
              <a:t>Enter </a:t>
            </a:r>
            <a:r>
              <a:rPr lang="lo-LA" dirty="0">
                <a:latin typeface="Phetsarath OT" panose="02000500000000020004" pitchFamily="2" charset="0"/>
                <a:cs typeface="Phetsarath OT" panose="02000500000000020004" pitchFamily="2" charset="0"/>
              </a:rPr>
              <a:t>ເທິງແປ້ນພິມ</a:t>
            </a:r>
            <a:r>
              <a:rPr lang="en-US" dirty="0">
                <a:latin typeface="Phetsarath OT" panose="02000500000000020004" pitchFamily="2" charset="0"/>
                <a:cs typeface="Phetsarath OT" panose="02000500000000020004" pitchFamily="2" charset="0"/>
              </a:rPr>
              <a:t>.</a:t>
            </a:r>
          </a:p>
          <a:p>
            <a:r>
              <a:rPr lang="en-US" dirty="0">
                <a:latin typeface="Phetsarath OT" panose="02000500000000020004" pitchFamily="2" charset="0"/>
                <a:cs typeface="Phetsarath OT" panose="02000500000000020004" pitchFamily="2" charset="0"/>
              </a:rPr>
              <a:t>To move to the last populated cell on a worksheet</a:t>
            </a:r>
          </a:p>
          <a:p>
            <a:pPr marL="0" indent="0">
              <a:buNone/>
            </a:pPr>
            <a:r>
              <a:rPr lang="lo-LA" dirty="0">
                <a:latin typeface="Phetsarath OT" panose="02000500000000020004" pitchFamily="2" charset="0"/>
                <a:cs typeface="Phetsarath OT" panose="02000500000000020004" pitchFamily="2" charset="0"/>
              </a:rPr>
              <a:t>ກົດປຸ່ມແປ້ນພິມ</a:t>
            </a:r>
            <a:r>
              <a:rPr lang="en-US" dirty="0">
                <a:latin typeface="Phetsarath OT" panose="02000500000000020004" pitchFamily="2" charset="0"/>
                <a:cs typeface="Phetsarath OT" panose="02000500000000020004" pitchFamily="2" charset="0"/>
              </a:rPr>
              <a:t> Ctrl</a:t>
            </a:r>
            <a:r>
              <a:rPr lang="lo-LA"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a:t>
            </a:r>
            <a:r>
              <a:rPr lang="lo-LA" dirty="0">
                <a:latin typeface="Phetsarath OT" panose="02000500000000020004" pitchFamily="2" charset="0"/>
                <a:cs typeface="Phetsarath OT" panose="02000500000000020004" pitchFamily="2" charset="0"/>
              </a:rPr>
              <a:t> </a:t>
            </a:r>
            <a:r>
              <a:rPr lang="en-US" dirty="0">
                <a:latin typeface="Phetsarath OT" panose="02000500000000020004" pitchFamily="2" charset="0"/>
                <a:cs typeface="Phetsarath OT" panose="02000500000000020004" pitchFamily="2" charset="0"/>
              </a:rPr>
              <a:t>End </a:t>
            </a:r>
            <a:r>
              <a:rPr lang="lo-LA" dirty="0">
                <a:latin typeface="Phetsarath OT" panose="02000500000000020004" pitchFamily="2" charset="0"/>
                <a:cs typeface="Phetsarath OT" panose="02000500000000020004" pitchFamily="2" charset="0"/>
              </a:rPr>
              <a:t>ຫຼື ໄປທີ່ຄໍາສັ່ງ </a:t>
            </a:r>
            <a:r>
              <a:rPr lang="en-US" dirty="0">
                <a:latin typeface="Phetsarath OT" panose="02000500000000020004" pitchFamily="2" charset="0"/>
                <a:cs typeface="Phetsarath OT" panose="02000500000000020004" pitchFamily="2" charset="0"/>
              </a:rPr>
              <a:t>Go  to </a:t>
            </a:r>
            <a:r>
              <a:rPr lang="lo-LA" dirty="0">
                <a:latin typeface="Phetsarath OT" panose="02000500000000020004" pitchFamily="2" charset="0"/>
                <a:cs typeface="Phetsarath OT" panose="02000500000000020004" pitchFamily="2" charset="0"/>
              </a:rPr>
              <a:t> ແລ້ວເລືອກເອົາ </a:t>
            </a:r>
            <a:r>
              <a:rPr lang="en-US" dirty="0">
                <a:latin typeface="Phetsarath OT" panose="02000500000000020004" pitchFamily="2" charset="0"/>
                <a:cs typeface="Phetsarath OT" panose="02000500000000020004" pitchFamily="2" charset="0"/>
              </a:rPr>
              <a:t>Last cell </a:t>
            </a:r>
            <a:r>
              <a:rPr lang="lo-LA" dirty="0">
                <a:latin typeface="Phetsarath OT" panose="02000500000000020004" pitchFamily="2" charset="0"/>
                <a:cs typeface="Phetsarath OT" panose="02000500000000020004" pitchFamily="2" charset="0"/>
              </a:rPr>
              <a:t>ແລ້ວກົດປຸ່ມ </a:t>
            </a:r>
            <a:r>
              <a:rPr lang="en-US" dirty="0">
                <a:latin typeface="Phetsarath OT" panose="02000500000000020004" pitchFamily="2" charset="0"/>
                <a:cs typeface="Phetsarath OT" panose="02000500000000020004" pitchFamily="2" charset="0"/>
              </a:rPr>
              <a:t>Ok</a:t>
            </a:r>
            <a:r>
              <a:rPr lang="lo-LA" dirty="0">
                <a:latin typeface="Phetsarath OT" panose="02000500000000020004" pitchFamily="2" charset="0"/>
                <a:cs typeface="Phetsarath OT" panose="02000500000000020004" pitchFamily="2" charset="0"/>
              </a:rPr>
              <a:t> </a:t>
            </a:r>
          </a:p>
          <a:p>
            <a:pPr marL="0" indent="0">
              <a:buNone/>
            </a:pPr>
            <a:r>
              <a:rPr lang="lo-LA" dirty="0">
                <a:latin typeface="Phetsarath OT" panose="02000500000000020004" pitchFamily="2" charset="0"/>
                <a:cs typeface="Phetsarath OT" panose="02000500000000020004" pitchFamily="2" charset="0"/>
              </a:rPr>
              <a:t>ເທິງແປ້ນພິມກໍໄດ້.</a:t>
            </a:r>
          </a:p>
          <a:p>
            <a:pPr marL="0" indent="0">
              <a:buNone/>
            </a:pPr>
            <a:r>
              <a:rPr lang="lo-LA" dirty="0">
                <a:latin typeface="Phetsarath OT" panose="02000500000000020004" pitchFamily="2" charset="0"/>
                <a:cs typeface="Phetsarath OT" panose="02000500000000020004" pitchFamily="2" charset="0"/>
              </a:rPr>
              <a:t>ນອກຈາກນີ້ຍັງສາມາດເຂົ້າເຖິງຂໍ້ມູນໄດ້ຫຼາຍຮູບແບບ ດັ່ງສະເໜີໃນເອກະສານທີ່ໃຫ້ມາແລ້ວ. ນັກສຶກສາ</a:t>
            </a:r>
          </a:p>
          <a:p>
            <a:pPr marL="0" indent="0">
              <a:buNone/>
            </a:pPr>
            <a:r>
              <a:rPr lang="lo-LA" dirty="0">
                <a:latin typeface="Phetsarath OT" panose="02000500000000020004" pitchFamily="2" charset="0"/>
                <a:cs typeface="Phetsarath OT" panose="02000500000000020004" pitchFamily="2" charset="0"/>
              </a:rPr>
              <a:t>ສາມາດເຂົ້າໄປທົດລອງໃຊ້ດ້ວຍຕົວເອງ.</a:t>
            </a:r>
            <a:endParaRPr lang="en-US"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12816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2.Print a Worksheet or Workbook</a:t>
            </a:r>
            <a:endParaRPr lang="en-US" dirty="0"/>
          </a:p>
        </p:txBody>
      </p:sp>
      <p:sp>
        <p:nvSpPr>
          <p:cNvPr id="3" name="Content Placeholder 2"/>
          <p:cNvSpPr>
            <a:spLocks noGrp="1"/>
          </p:cNvSpPr>
          <p:nvPr>
            <p:ph idx="1"/>
          </p:nvPr>
        </p:nvSpPr>
        <p:spPr/>
        <p:txBody>
          <a:bodyPr>
            <a:normAutofit/>
          </a:bodyPr>
          <a:lstStyle/>
          <a:p>
            <a:r>
              <a:rPr lang="en-US" sz="3600" dirty="0"/>
              <a:t>Printing Part or All of a Workbook</a:t>
            </a:r>
          </a:p>
          <a:p>
            <a:r>
              <a:rPr lang="en-US" sz="3600" dirty="0"/>
              <a:t>Setting Page Breaks</a:t>
            </a:r>
          </a:p>
          <a:p>
            <a:r>
              <a:rPr lang="en-US" sz="3600" dirty="0"/>
              <a:t>Printing Gridlines and Headings</a:t>
            </a:r>
          </a:p>
          <a:p>
            <a:r>
              <a:rPr lang="en-US" sz="3600" dirty="0"/>
              <a:t>Printing Page Headers and Footers</a:t>
            </a:r>
            <a:br>
              <a:rPr lang="en-US" sz="3600" dirty="0"/>
            </a:br>
            <a:endParaRPr lang="en-US" sz="3600" dirty="0"/>
          </a:p>
        </p:txBody>
      </p:sp>
    </p:spTree>
    <p:extLst>
      <p:ext uri="{BB962C8B-B14F-4D97-AF65-F5344CB8AC3E}">
        <p14:creationId xmlns:p14="http://schemas.microsoft.com/office/powerpoint/2010/main" val="298623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2.1 Printing Part or All of a Workbook</a:t>
            </a:r>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sz="2800" dirty="0"/>
              <a:t>	An Excel workbook can contain many separate worksheets of data. You can print part or all of an individual worksheet, a selected worksheet, or all the worksheets that contain content at one time. By default, Excel prints only the currently active worksheet(s).</a:t>
            </a:r>
            <a:br>
              <a:rPr lang="en-US" sz="2800" dirty="0"/>
            </a:br>
            <a:r>
              <a:rPr lang="en-US" sz="2800" dirty="0"/>
              <a:t>	If you want to print only part of a worksheet, you can do so from the Print page of the Backstage view or, if you will often print the same portion of a worksheet, you can define that portion as the print area.</a:t>
            </a:r>
            <a:br>
              <a:rPr lang="en-US" sz="2800" dirty="0"/>
            </a:br>
            <a:endParaRPr lang="en-US" sz="2800" dirty="0"/>
          </a:p>
        </p:txBody>
      </p:sp>
    </p:spTree>
    <p:extLst>
      <p:ext uri="{BB962C8B-B14F-4D97-AF65-F5344CB8AC3E}">
        <p14:creationId xmlns:p14="http://schemas.microsoft.com/office/powerpoint/2010/main" val="914017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756</TotalTime>
  <Words>2470</Words>
  <Application>Microsoft Office PowerPoint</Application>
  <PresentationFormat>Widescreen</PresentationFormat>
  <Paragraphs>162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Corbel</vt:lpstr>
      <vt:lpstr>Phetsarath OT</vt:lpstr>
      <vt:lpstr>Wingdings</vt:lpstr>
      <vt:lpstr>Banded</vt:lpstr>
      <vt:lpstr>Microsoft excel 2013</vt:lpstr>
      <vt:lpstr>ບົດທີ 1 ການຈັດການສະພາບແວດລ້ອມຂອງ worksheet</vt:lpstr>
      <vt:lpstr>topic</vt:lpstr>
      <vt:lpstr>1.Navigate Through a Worksheet</vt:lpstr>
      <vt:lpstr>Go To Special</vt:lpstr>
      <vt:lpstr>ການນໍາໃຊ້ແປ້ນພິມເພື່ອເຂົ້າເຖິງ Cell</vt:lpstr>
      <vt:lpstr>ການນໍາໃຊ້ແປ້ນພິມເພື່ອເຂົ້າເຖິງ Cell (ຕໍ່)</vt:lpstr>
      <vt:lpstr>2.Print a Worksheet or Workbook</vt:lpstr>
      <vt:lpstr>2.1 Printing Part or All of a Workbook</vt:lpstr>
      <vt:lpstr>Printing Part or All of a Workbook(ຕໍ່)</vt:lpstr>
      <vt:lpstr>Step Print a Worksheet or Workbook</vt:lpstr>
      <vt:lpstr>Step Print a Worksheet or Workbook(ຕໍ່)</vt:lpstr>
      <vt:lpstr>Step Print a Worksheet or Workbook (ຕໍ່)</vt:lpstr>
      <vt:lpstr>2.2 Setting page breaks</vt:lpstr>
      <vt:lpstr>Setting page breaks sample</vt:lpstr>
      <vt:lpstr>Step Setting page breaks</vt:lpstr>
      <vt:lpstr>2.3 Printing gridlines and headings</vt:lpstr>
      <vt:lpstr>Printing gridlines and headings sample</vt:lpstr>
      <vt:lpstr>Step Printing gridlines and headings</vt:lpstr>
      <vt:lpstr>Step Printing page headers and footers (ຕໍ່)</vt:lpstr>
      <vt:lpstr>2.4 Printing Page Headers and Footers</vt:lpstr>
      <vt:lpstr>Printing Page Headers and Footers sample</vt:lpstr>
      <vt:lpstr>Step Printing Page Headers and Footers</vt:lpstr>
      <vt:lpstr>3. Personalize the excel environment</vt:lpstr>
      <vt:lpstr>Managing Program Functionality</vt:lpstr>
      <vt:lpstr>Managing Formula Options</vt:lpstr>
      <vt:lpstr>Step Managing Formula Option </vt:lpstr>
      <vt:lpstr>Managing Advanced Option</vt:lpstr>
      <vt:lpstr>Step Managing Advanced Option</vt:lpstr>
      <vt:lpstr>Customizing the Ribbon and Quick Access Toolbar</vt:lpstr>
      <vt:lpstr>Customizing the Ribbon</vt:lpstr>
      <vt:lpstr>Step Customizing the Ribbon </vt:lpstr>
      <vt:lpstr>Customizing the Quick Access Toolbar</vt:lpstr>
      <vt:lpstr>Customizing the Quick Access Toolbar</vt:lpstr>
      <vt:lpstr>ການຕັ້ງ File Location</vt:lpstr>
      <vt:lpstr>ຂັ້ນຕອນການສ້າງ File Location</vt:lpstr>
      <vt:lpstr>ການຕັ້ງ Font ໃຫ້ເປັນ Default </vt:lpstr>
      <vt:lpstr>ຂັ້ນຕອນການກໍານົດ Font ໃຫ້ເປັນ Default</vt:lpstr>
      <vt:lpstr>ການຈັດການ Worksheet</vt:lpstr>
      <vt:lpstr>ຂັ້ນຕອນການກໍານົດຈໍານວນ Sheet ໃຫ້ເປັນ Default</vt:lpstr>
    </vt:vector>
  </TitlesOfParts>
  <Company>CS.FOS.NUOL, Dongdok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2013</dc:title>
  <dc:creator>Sommith Thoummaly(s.thoummaly@nuol.edu.la)</dc:creator>
  <cp:lastModifiedBy>SOMMITH THOUMMALY</cp:lastModifiedBy>
  <cp:revision>50</cp:revision>
  <dcterms:created xsi:type="dcterms:W3CDTF">2015-09-17T04:25:41Z</dcterms:created>
  <dcterms:modified xsi:type="dcterms:W3CDTF">2020-10-12T01:23:17Z</dcterms:modified>
</cp:coreProperties>
</file>