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81" r:id="rId4"/>
    <p:sldId id="300" r:id="rId5"/>
    <p:sldId id="297" r:id="rId6"/>
    <p:sldId id="298" r:id="rId7"/>
    <p:sldId id="283" r:id="rId8"/>
    <p:sldId id="299" r:id="rId9"/>
    <p:sldId id="284" r:id="rId10"/>
    <p:sldId id="301" r:id="rId11"/>
    <p:sldId id="302" r:id="rId12"/>
    <p:sldId id="303" r:id="rId13"/>
    <p:sldId id="304" r:id="rId14"/>
    <p:sldId id="305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91" r:id="rId23"/>
    <p:sldId id="294" r:id="rId24"/>
    <p:sldId id="292" r:id="rId25"/>
    <p:sldId id="295" r:id="rId26"/>
    <p:sldId id="29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91CA-F722-4532-B98E-3BC1C8E4C084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CF342-2C3D-4EC5-AB57-819B61E8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thcom@yahoo.com" TargetMode="External"/><Relationship Id="rId2" Type="http://schemas.openxmlformats.org/officeDocument/2006/relationships/hyperlink" Target="mailto:s.Thoummaly@nuol.edu.l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by: Sommith THOUMMALY</a:t>
            </a:r>
          </a:p>
          <a:p>
            <a:r>
              <a:rPr lang="en-US" dirty="0" smtClean="0">
                <a:hlinkClick r:id="rId2"/>
              </a:rPr>
              <a:t>s.Thoummaly@nuol.edu.la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mithcom@yahoo.com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1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Cell Fills and Borders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You can format cells by using borders and shading to make them stand out. You </a:t>
            </a:r>
            <a:r>
              <a:rPr lang="en-GB" dirty="0" smtClean="0"/>
              <a:t>can add </a:t>
            </a:r>
            <a:r>
              <a:rPr lang="en-GB" dirty="0"/>
              <a:t>predefined borders or custom borders of various styles, </a:t>
            </a:r>
            <a:r>
              <a:rPr lang="en-GB" dirty="0" err="1"/>
              <a:t>colors</a:t>
            </a:r>
            <a:r>
              <a:rPr lang="en-GB" dirty="0"/>
              <a:t>, and thicknesses to </a:t>
            </a:r>
            <a:r>
              <a:rPr lang="en-GB" dirty="0" smtClean="0"/>
              <a:t>a single </a:t>
            </a:r>
            <a:r>
              <a:rPr lang="en-GB" dirty="0"/>
              <a:t>cell or to multiple cells. You can apply solid </a:t>
            </a:r>
            <a:r>
              <a:rPr lang="en-GB" dirty="0" err="1"/>
              <a:t>colors</a:t>
            </a:r>
            <a:r>
              <a:rPr lang="en-GB" dirty="0"/>
              <a:t>, gradients, and patterns to </a:t>
            </a:r>
            <a:r>
              <a:rPr lang="en-GB" dirty="0" smtClean="0"/>
              <a:t>the background </a:t>
            </a:r>
            <a:r>
              <a:rPr lang="en-GB" dirty="0"/>
              <a:t>of one or more cells as creative ways of delineating structure and </a:t>
            </a:r>
            <a:r>
              <a:rPr lang="en-GB" dirty="0" smtClean="0"/>
              <a:t>drawing attention </a:t>
            </a:r>
            <a:r>
              <a:rPr lang="en-GB" dirty="0"/>
              <a:t>to key information.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Row Height and Column Width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	By </a:t>
            </a:r>
            <a:r>
              <a:rPr lang="en-GB" dirty="0"/>
              <a:t>default, worksheet rows have a standard height of 15 points (1 point equals </a:t>
            </a:r>
            <a:r>
              <a:rPr lang="en-GB" dirty="0" smtClean="0"/>
              <a:t>approximately 1/72 </a:t>
            </a:r>
            <a:r>
              <a:rPr lang="en-GB" dirty="0"/>
              <a:t>inch) and their height increases and decreases to accommodate the </a:t>
            </a:r>
            <a:r>
              <a:rPr lang="en-GB" dirty="0" smtClean="0"/>
              <a:t>number of </a:t>
            </a:r>
            <a:r>
              <a:rPr lang="en-GB" dirty="0"/>
              <a:t>lines in their longest entry. You can manually change the height of a row, but it </a:t>
            </a:r>
            <a:r>
              <a:rPr lang="en-GB" dirty="0" smtClean="0"/>
              <a:t>is best </a:t>
            </a:r>
            <a:r>
              <a:rPr lang="en-GB" dirty="0"/>
              <a:t>to leave it automatic unless you have a good reason to specify a particular height</a:t>
            </a:r>
            <a:r>
              <a:rPr lang="en-GB" dirty="0" smtClean="0"/>
              <a:t>. For </a:t>
            </a:r>
            <a:r>
              <a:rPr lang="en-GB" dirty="0"/>
              <a:t>example, you might want to specify a narrow row to create a visual break </a:t>
            </a:r>
            <a:r>
              <a:rPr lang="en-GB" dirty="0" smtClean="0"/>
              <a:t>between blocks </a:t>
            </a:r>
            <a:r>
              <a:rPr lang="en-GB" dirty="0"/>
              <a:t>of data. (You can restore dynamic height adjustment if you need to</a:t>
            </a:r>
            <a:r>
              <a:rPr lang="en-GB" dirty="0" smtClean="0"/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 smtClean="0"/>
              <a:t>	By </a:t>
            </a:r>
            <a:r>
              <a:rPr lang="en-GB" dirty="0"/>
              <a:t>default, worksheet columns have a standard width of 8.43 characters. Column </a:t>
            </a:r>
            <a:r>
              <a:rPr lang="en-GB" dirty="0" smtClean="0"/>
              <a:t> width does </a:t>
            </a:r>
            <a:r>
              <a:rPr lang="en-GB" dirty="0"/>
              <a:t>not always automatically adjust to fit the column contents. You are more likely </a:t>
            </a:r>
            <a:r>
              <a:rPr lang="en-GB" dirty="0" smtClean="0"/>
              <a:t>to want </a:t>
            </a:r>
            <a:r>
              <a:rPr lang="en-GB" dirty="0"/>
              <a:t>to change column width than row height, usually to accommodate long cell entries</a:t>
            </a:r>
            <a:r>
              <a:rPr lang="en-GB" dirty="0" smtClean="0"/>
              <a:t>. You </a:t>
            </a:r>
            <a:r>
              <a:rPr lang="en-GB" dirty="0"/>
              <a:t>can have Excel adjust a column to fit its longest entry, or you can adjust it manually. </a:t>
            </a:r>
            <a:r>
              <a:rPr lang="en-GB" dirty="0" smtClean="0"/>
              <a:t>In conjunction </a:t>
            </a:r>
            <a:r>
              <a:rPr lang="en-GB" dirty="0"/>
              <a:t>with text wrapping, adjusting column widths is a key technique for making </a:t>
            </a:r>
            <a:r>
              <a:rPr lang="en-GB" dirty="0" smtClean="0"/>
              <a:t>as much </a:t>
            </a:r>
            <a:r>
              <a:rPr lang="en-GB" dirty="0"/>
              <a:t>data as possible visible on the screen or page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5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Row Height and Column Width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7" y="2147674"/>
            <a:ext cx="6700159" cy="42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By default, all the cells in a new worksheet are assigned the General format. When </a:t>
            </a:r>
            <a:r>
              <a:rPr lang="en-GB" dirty="0" smtClean="0"/>
              <a:t>setting up </a:t>
            </a:r>
            <a:r>
              <a:rPr lang="en-GB" dirty="0"/>
              <a:t>a worksheet, you assign to cells the format that is most appropriate for the type of </a:t>
            </a:r>
            <a:r>
              <a:rPr lang="en-GB" dirty="0" smtClean="0"/>
              <a:t>information you </a:t>
            </a:r>
            <a:r>
              <a:rPr lang="en-GB" dirty="0"/>
              <a:t>expect them to contain. The format determines not only how the </a:t>
            </a:r>
            <a:r>
              <a:rPr lang="en-GB" dirty="0" smtClean="0"/>
              <a:t> information looks </a:t>
            </a:r>
            <a:r>
              <a:rPr lang="en-GB" dirty="0"/>
              <a:t>but also how Excel can work with it.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You can assign the format before or after you type an entry in the cell. You can also </a:t>
            </a:r>
            <a:r>
              <a:rPr lang="en-GB" dirty="0" smtClean="0"/>
              <a:t>just start </a:t>
            </a:r>
            <a:r>
              <a:rPr lang="en-GB" dirty="0"/>
              <a:t>typing and have Excel intuit the format from what you type. If you choose the </a:t>
            </a:r>
            <a:r>
              <a:rPr lang="en-GB" dirty="0" smtClean="0"/>
              <a:t>format from </a:t>
            </a:r>
            <a:r>
              <a:rPr lang="en-GB" dirty="0"/>
              <a:t>the list or allow Excel to assign it for you, the format is applied with its default settings</a:t>
            </a:r>
            <a:r>
              <a:rPr lang="en-GB" dirty="0" smtClean="0"/>
              <a:t>. For </a:t>
            </a:r>
            <a:r>
              <a:rPr lang="en-GB" dirty="0"/>
              <a:t>number and currency formats, you can change those settings in limited ways by </a:t>
            </a:r>
            <a:r>
              <a:rPr lang="en-GB" dirty="0" smtClean="0"/>
              <a:t>clicking buttons </a:t>
            </a:r>
            <a:r>
              <a:rPr lang="en-GB" dirty="0"/>
              <a:t>on the Home tab. For all formats, you </a:t>
            </a:r>
            <a:r>
              <a:rPr lang="en-GB" dirty="0" smtClean="0"/>
              <a:t>can </a:t>
            </a:r>
            <a:r>
              <a:rPr lang="en-GB" dirty="0"/>
              <a:t>change them in more precise ways in </a:t>
            </a:r>
            <a:r>
              <a:rPr lang="en-GB" dirty="0" smtClean="0"/>
              <a:t>the Format </a:t>
            </a:r>
            <a:r>
              <a:rPr lang="en-GB" dirty="0"/>
              <a:t>Cells dialog box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1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23" y="1999113"/>
            <a:ext cx="7046756" cy="46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Merge </a:t>
            </a:r>
            <a:r>
              <a:rPr lang="en-US" dirty="0"/>
              <a:t>or Split </a:t>
            </a:r>
            <a:r>
              <a:rPr lang="en-US" dirty="0" smtClean="0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7941081" cy="388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o-LA" sz="20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ເປັນການເຊື່ອມ </a:t>
            </a:r>
            <a:r>
              <a:rPr lang="en-US" sz="20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Cell </a:t>
            </a:r>
            <a:r>
              <a:rPr lang="lo-LA" sz="20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ຕັ້ງແຕ່ 2 </a:t>
            </a:r>
            <a:r>
              <a:rPr lang="en-US" sz="2000" dirty="0">
                <a:latin typeface="Phetsarath OT" panose="02000500000000020004" pitchFamily="2" charset="0"/>
                <a:cs typeface="Phetsarath OT" panose="02000500000000020004" pitchFamily="2" charset="0"/>
              </a:rPr>
              <a:t>Cell </a:t>
            </a:r>
            <a:r>
              <a:rPr lang="lo-LA" sz="20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ຂື້ນໄປ ຕາມຕ້ອງການ ໂດຍປະກອບມີ:</a:t>
            </a:r>
          </a:p>
          <a:p>
            <a:pPr marL="0" indent="0">
              <a:buNone/>
            </a:pPr>
            <a:endParaRPr lang="en-US" sz="20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46440"/>
              </p:ext>
            </p:extLst>
          </p:nvPr>
        </p:nvGraphicFramePr>
        <p:xfrm>
          <a:off x="1202919" y="2577039"/>
          <a:ext cx="8855481" cy="34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592">
                <a:tc>
                  <a:txBody>
                    <a:bodyPr/>
                    <a:lstStyle/>
                    <a:p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ຊື່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ຄວາມໝາຍ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Merge &amp;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ເຊື່ອມ </a:t>
                      </a:r>
                      <a:r>
                        <a:rPr lang="en-US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Cell</a:t>
                      </a:r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 ແລະ ຈັດຂໍ້ຄວາມເຂົ້າກາງ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Merge Across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ເຊື່ອມ </a:t>
                      </a:r>
                      <a:r>
                        <a:rPr lang="en-US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Cell</a:t>
                      </a:r>
                      <a:r>
                        <a:rPr lang="lo-LA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 </a:t>
                      </a:r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ຕາມແຖວ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Merge</a:t>
                      </a:r>
                      <a:r>
                        <a:rPr lang="en-US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 Cells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ເຊື່ອມ</a:t>
                      </a:r>
                      <a:r>
                        <a:rPr lang="lo-LA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 </a:t>
                      </a:r>
                      <a:r>
                        <a:rPr lang="en-US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Cell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592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Unmerge Cells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sz="280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ຍົກເລີກການເຊື່ອມ</a:t>
                      </a:r>
                      <a:r>
                        <a:rPr lang="lo-LA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 </a:t>
                      </a:r>
                      <a:r>
                        <a:rPr lang="en-US" sz="2800" baseline="0" dirty="0" smtClean="0">
                          <a:latin typeface="Phetsarath OT" panose="02000500000000020004" pitchFamily="2" charset="0"/>
                          <a:cs typeface="Phetsarath OT" panose="02000500000000020004" pitchFamily="2" charset="0"/>
                        </a:rPr>
                        <a:t>Cell</a:t>
                      </a:r>
                      <a:endParaRPr lang="en-US" sz="2800" dirty="0">
                        <a:latin typeface="Phetsarath OT" panose="02000500000000020004" pitchFamily="2" charset="0"/>
                        <a:cs typeface="Phetsarath OT" panose="02000500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3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Merge &amp;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462347"/>
            <a:ext cx="4569231" cy="2881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067" y="3214688"/>
            <a:ext cx="4009755" cy="1390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094959" y="3800475"/>
            <a:ext cx="1348829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Merge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Across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4" y="2305236"/>
            <a:ext cx="4426356" cy="3474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919" y="3457678"/>
            <a:ext cx="4295238" cy="165714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66321" y="3814763"/>
            <a:ext cx="1348829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Merge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Cells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3" y="2529046"/>
            <a:ext cx="4362239" cy="3271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951" y="3314790"/>
            <a:ext cx="3219048" cy="145714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183742" y="3836272"/>
            <a:ext cx="1348829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Create </a:t>
            </a:r>
            <a:r>
              <a:rPr lang="en-US" dirty="0"/>
              <a:t>Row and Column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01727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ໃນ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Excel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ປົກກະຕິ, ເວລາພິມເອກະສານອອກມາທາງເຄື່ອງພິມ, ຖ້າມີຫຼາຍໜ້າ ຫົວຂໍ້ຂອງເອກະສານດັ່ງກ່າວຈະບໍ່ໄດ້ພິມອອກມາທຸກໆໜ້າ, ຖ້າຕ້ອງການພິມໃຫ້ອອກມາທຸກໆໜ້າກໍສາມາດເຮັດໄດ້ດັ່ງຮູບລຸ່ມນີ້: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390128"/>
            <a:ext cx="6729413" cy="328213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800350" y="3769219"/>
            <a:ext cx="2560231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1.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ເປີດໜ້າ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Page setup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60494" y="4370488"/>
            <a:ext cx="182880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2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ກົດໃສ່ຊ່ອງ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14300" y="4370488"/>
            <a:ext cx="222885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3. </a:t>
            </a:r>
            <a:r>
              <a:rPr lang="lo-LA" sz="14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ກົດ </a:t>
            </a:r>
            <a:r>
              <a:rPr lang="en-US" sz="14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Mouse </a:t>
            </a:r>
            <a:r>
              <a:rPr lang="lo-LA" sz="1400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ໃສ່ຫົວແຖວ</a:t>
            </a:r>
            <a:endParaRPr lang="en-US" sz="14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ບົດທີ 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3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r>
              <a:rPr lang="en-US" b="1" dirty="0"/>
              <a:t>Formatting Cells and Worksheets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This chapter guides you in studying ways of formatting cells and worksheets by using </a:t>
            </a:r>
            <a:r>
              <a:rPr lang="en-GB" sz="3200" dirty="0" smtClean="0"/>
              <a:t>cell formats </a:t>
            </a:r>
            <a:r>
              <a:rPr lang="en-GB" sz="3200" dirty="0"/>
              <a:t>and styles; merging and splitting cells; and hiding, displaying, and printing </a:t>
            </a:r>
            <a:r>
              <a:rPr lang="en-GB" sz="3200" dirty="0" smtClean="0"/>
              <a:t>row and </a:t>
            </a:r>
            <a:r>
              <a:rPr lang="en-GB" sz="3200" dirty="0"/>
              <a:t>column titles. You also study page setup options for worksheets.</a:t>
            </a:r>
            <a:endParaRPr lang="en-US" sz="32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Hide </a:t>
            </a:r>
            <a:r>
              <a:rPr lang="en-US" dirty="0"/>
              <a:t>or Unhide Rows and </a:t>
            </a:r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If </a:t>
            </a:r>
            <a:r>
              <a:rPr lang="en-US" sz="2400" dirty="0"/>
              <a:t>parts of a worksheet contain information you don’t want to display, you can hide </a:t>
            </a:r>
            <a:r>
              <a:rPr lang="en-US" sz="2400" dirty="0" smtClean="0"/>
              <a:t>the rows </a:t>
            </a:r>
            <a:r>
              <a:rPr lang="en-US" sz="2400" dirty="0"/>
              <a:t>or columns containing the data. Anyone who notices that column or row </a:t>
            </a:r>
            <a:r>
              <a:rPr lang="en-US" sz="2400" dirty="0" smtClean="0"/>
              <a:t>headings (column </a:t>
            </a:r>
            <a:r>
              <a:rPr lang="en-US" sz="2400" dirty="0"/>
              <a:t>letters or row numbers) are missing can unhide the information unless </a:t>
            </a:r>
            <a:r>
              <a:rPr lang="en-US" sz="2400" dirty="0" smtClean="0"/>
              <a:t>you protect </a:t>
            </a:r>
            <a:r>
              <a:rPr lang="en-US" sz="2400" dirty="0"/>
              <a:t>the workbook. If you don’t want to go to the trouble of enforcing protection</a:t>
            </a:r>
            <a:r>
              <a:rPr lang="en-US" sz="2400" dirty="0" smtClean="0"/>
              <a:t>, you </a:t>
            </a:r>
            <a:r>
              <a:rPr lang="en-US" sz="2400" dirty="0"/>
              <a:t>can hide all the column and </a:t>
            </a:r>
            <a:r>
              <a:rPr lang="en-US" sz="2400" dirty="0" smtClean="0"/>
              <a:t>row headings </a:t>
            </a:r>
            <a:r>
              <a:rPr lang="en-US" sz="2400" dirty="0"/>
              <a:t>in the worksheet to make the </a:t>
            </a:r>
            <a:r>
              <a:rPr lang="en-US" sz="2400" dirty="0" smtClean="0"/>
              <a:t>hidden information harder </a:t>
            </a:r>
            <a:r>
              <a:rPr lang="en-US" sz="2400" dirty="0"/>
              <a:t>to detect.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4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or Unhide Rows and Column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20" y="2695750"/>
            <a:ext cx="6317979" cy="36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3.5 Manipulate </a:t>
            </a:r>
            <a:r>
              <a:rPr lang="en-US" dirty="0"/>
              <a:t>Page Setup Options for </a:t>
            </a:r>
            <a:r>
              <a:rPr lang="en-US" dirty="0" smtClean="0"/>
              <a:t>Worksheets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You can control the layout of printed worksheets not only by defining a print area </a:t>
            </a:r>
            <a:r>
              <a:rPr lang="en-US" sz="2800" dirty="0" smtClean="0"/>
              <a:t>and inserting </a:t>
            </a:r>
            <a:r>
              <a:rPr lang="en-US" sz="2800" dirty="0"/>
              <a:t>page breaks but also by changing the page margins, the space allocated </a:t>
            </a:r>
            <a:r>
              <a:rPr lang="en-US" sz="2800" dirty="0" smtClean="0"/>
              <a:t>to the </a:t>
            </a:r>
            <a:r>
              <a:rPr lang="en-US" sz="2800" dirty="0"/>
              <a:t>header and footer, the page orientation, and the paper size.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16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Page Setup Options for Worksheets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24587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You can scale a worksheet manually or allow Excel to scale it for you by specifying </a:t>
            </a:r>
            <a:r>
              <a:rPr lang="en-US" sz="2400" dirty="0" smtClean="0"/>
              <a:t>the number </a:t>
            </a:r>
            <a:r>
              <a:rPr lang="en-US" sz="2400" dirty="0"/>
              <a:t>of pages you want the printed worksheet to be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30" y="3257549"/>
            <a:ext cx="4743169" cy="34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 Create </a:t>
            </a:r>
            <a:r>
              <a:rPr lang="en-US" dirty="0"/>
              <a:t>and Apply Cell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You don’t have to apply cell formats one at a time. You can quickly apply several </a:t>
            </a:r>
            <a:r>
              <a:rPr lang="en-US" sz="2800" dirty="0" smtClean="0"/>
              <a:t>formats at </a:t>
            </a:r>
            <a:r>
              <a:rPr lang="en-US" sz="2800" dirty="0"/>
              <a:t>once by clicking a style in the Cell Styles gallery. Some of the categories of styles in </a:t>
            </a:r>
            <a:r>
              <a:rPr lang="en-US" sz="2800" dirty="0" smtClean="0"/>
              <a:t>this gallery </a:t>
            </a:r>
            <a:r>
              <a:rPr lang="en-US" sz="2800" dirty="0"/>
              <a:t>are static, whereas others are dynamic and change according to the theme </a:t>
            </a:r>
            <a:r>
              <a:rPr lang="en-US" sz="2800" dirty="0" smtClean="0"/>
              <a:t>applied to </a:t>
            </a:r>
            <a:r>
              <a:rPr lang="en-US" sz="2800" dirty="0"/>
              <a:t>the worksheet.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1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Apply Cell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99" y="1981388"/>
            <a:ext cx="7817120" cy="47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Apply Cell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9316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need a style that is not already defined, you can manually format a cell and </a:t>
            </a:r>
            <a:r>
              <a:rPr lang="en-US" sz="2800" dirty="0" smtClean="0"/>
              <a:t>then save </a:t>
            </a:r>
            <a:r>
              <a:rPr lang="en-US" sz="2800" dirty="0"/>
              <a:t>the combination of formatting as a cell style that you can easily apply elsewhere.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05" y="4096095"/>
            <a:ext cx="2276190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Topic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Apply and Modify Cell Formats</a:t>
            </a:r>
          </a:p>
          <a:p>
            <a:r>
              <a:rPr lang="en-US" sz="3600" dirty="0" smtClean="0"/>
              <a:t>Merge </a:t>
            </a:r>
            <a:r>
              <a:rPr lang="en-US" sz="3600" dirty="0"/>
              <a:t>or Split Cells</a:t>
            </a:r>
          </a:p>
          <a:p>
            <a:r>
              <a:rPr lang="en-US" sz="3600" dirty="0" smtClean="0"/>
              <a:t>Create </a:t>
            </a:r>
            <a:r>
              <a:rPr lang="en-US" sz="3600" dirty="0"/>
              <a:t>Row and Column Title</a:t>
            </a:r>
          </a:p>
          <a:p>
            <a:r>
              <a:rPr lang="en-US" sz="3600" dirty="0" smtClean="0"/>
              <a:t>Hide </a:t>
            </a:r>
            <a:r>
              <a:rPr lang="en-US" sz="3600" dirty="0"/>
              <a:t>or Unhide Rows and Column</a:t>
            </a:r>
          </a:p>
          <a:p>
            <a:r>
              <a:rPr lang="en-US" sz="3600" dirty="0" smtClean="0"/>
              <a:t>Manipulate </a:t>
            </a:r>
            <a:r>
              <a:rPr lang="en-US" sz="3600" dirty="0"/>
              <a:t>Page Setup Options for Worksheets</a:t>
            </a:r>
          </a:p>
          <a:p>
            <a:r>
              <a:rPr lang="en-US" sz="3600" dirty="0" smtClean="0"/>
              <a:t>Create </a:t>
            </a:r>
            <a:r>
              <a:rPr lang="en-US" sz="3600" dirty="0"/>
              <a:t>and Apply Cell Style</a:t>
            </a:r>
            <a:endParaRPr lang="en-US" sz="36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3.21 Apply </a:t>
            </a:r>
            <a:r>
              <a:rPr lang="en-US" dirty="0"/>
              <a:t>and Modify Cell </a:t>
            </a:r>
            <a:r>
              <a:rPr lang="en-US" dirty="0" smtClean="0"/>
              <a:t>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Formatting Cell </a:t>
            </a:r>
            <a:r>
              <a:rPr lang="en-GB" dirty="0" smtClean="0"/>
              <a:t>Content</a:t>
            </a:r>
          </a:p>
          <a:p>
            <a:r>
              <a:rPr lang="en-GB" dirty="0"/>
              <a:t>Formatting Cell Fills and </a:t>
            </a:r>
            <a:r>
              <a:rPr lang="en-GB" dirty="0" smtClean="0"/>
              <a:t>Borders</a:t>
            </a:r>
          </a:p>
          <a:p>
            <a:r>
              <a:rPr lang="en-GB" dirty="0"/>
              <a:t>Setting Row Height and Column </a:t>
            </a:r>
            <a:r>
              <a:rPr lang="en-GB" dirty="0" smtClean="0"/>
              <a:t>Width</a:t>
            </a:r>
          </a:p>
          <a:p>
            <a:r>
              <a:rPr lang="en-GB" dirty="0"/>
              <a:t>Formatting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1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Cell </a:t>
            </a:r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5129642" cy="42062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By default, the font used for entries in a new Excel worksheet is Calibri, but you can </a:t>
            </a:r>
            <a:r>
              <a:rPr lang="en-GB" dirty="0" smtClean="0"/>
              <a:t>use the </a:t>
            </a:r>
            <a:r>
              <a:rPr lang="en-GB" dirty="0"/>
              <a:t>same techniques you would use in any Office 2010 program to change the </a:t>
            </a:r>
            <a:r>
              <a:rPr lang="en-GB" dirty="0" smtClean="0"/>
              <a:t>font and </a:t>
            </a:r>
            <a:r>
              <a:rPr lang="en-GB" dirty="0"/>
              <a:t>the following font attributes</a:t>
            </a:r>
            <a:r>
              <a:rPr lang="en-GB" dirty="0" smtClean="0"/>
              <a:t>: Size, Style, </a:t>
            </a:r>
            <a:r>
              <a:rPr lang="en-GB" dirty="0" err="1" smtClean="0"/>
              <a:t>Color</a:t>
            </a:r>
            <a:r>
              <a:rPr lang="en-GB" dirty="0" smtClean="0"/>
              <a:t> and Underline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1" y="2142698"/>
            <a:ext cx="4449722" cy="34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wrapping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Excel does not wrap text in a cell. Instead, it allows </a:t>
            </a:r>
            <a:r>
              <a:rPr lang="en-GB" sz="2800" dirty="0" smtClean="0"/>
              <a:t>the entry </a:t>
            </a:r>
            <a:r>
              <a:rPr lang="en-GB" sz="2800" dirty="0"/>
              <a:t>to overflow into the cell to the right if that cell is empty, or hides the </a:t>
            </a:r>
            <a:r>
              <a:rPr lang="en-GB" sz="2800" dirty="0" smtClean="0"/>
              <a:t>part that </a:t>
            </a:r>
            <a:r>
              <a:rPr lang="en-GB" sz="2800" dirty="0"/>
              <a:t>won’t fit if the cell to the right contains its own entry. To make the entire </a:t>
            </a:r>
            <a:r>
              <a:rPr lang="en-GB" sz="2800" dirty="0" smtClean="0"/>
              <a:t>entry visible</a:t>
            </a:r>
            <a:r>
              <a:rPr lang="en-GB" sz="2800" dirty="0"/>
              <a:t>, you can allow the cell entry to wrap to multiple lines, which increases </a:t>
            </a:r>
            <a:r>
              <a:rPr lang="en-GB" sz="2800" dirty="0" smtClean="0"/>
              <a:t>the height </a:t>
            </a:r>
            <a:r>
              <a:rPr lang="en-GB" sz="2800" dirty="0"/>
              <a:t>of the row.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7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Step of Text </a:t>
            </a:r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631508"/>
          </a:xfrm>
        </p:spPr>
        <p:txBody>
          <a:bodyPr/>
          <a:lstStyle/>
          <a:p>
            <a:r>
              <a:rPr lang="lo-LA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ເປັນການຈັດຂໍ້ຄວາມຍາວໃຫ້ຢູ່ໃນ </a:t>
            </a:r>
            <a:r>
              <a:rPr lang="en-US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Cell </a:t>
            </a:r>
            <a:r>
              <a:rPr lang="lo-LA" sz="2400" dirty="0">
                <a:latin typeface="Phetsarath OT" panose="02000500000000020004" pitchFamily="2" charset="0"/>
                <a:cs typeface="Phetsarath OT" panose="02000500000000020004" pitchFamily="2" charset="0"/>
              </a:rPr>
              <a:t>ດຽວ ເພື່ອຄວາມ ເໝາະສົມກັບໜ້າວຽກ</a:t>
            </a:r>
            <a:endParaRPr lang="en-US" sz="2400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88" y="5276828"/>
            <a:ext cx="2780952" cy="10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58" y="2643188"/>
            <a:ext cx="6586187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562" y="5114924"/>
            <a:ext cx="2780952" cy="138095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5694" y="5483719"/>
            <a:ext cx="182880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1.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ພິມຂໍ້ຄວາມ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094959" y="2790525"/>
            <a:ext cx="182880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2.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ເລືອກຄໍາສັ່ງ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5762" y="5262261"/>
            <a:ext cx="182880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hetsarath OT" panose="02000500000000020004" pitchFamily="2" charset="0"/>
                <a:cs typeface="Phetsarath OT" panose="02000500000000020004" pitchFamily="2" charset="0"/>
              </a:rPr>
              <a:t>3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ຜົນໄດ້ຮັບ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Orientation 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/>
              <a:t>entries are horizontal and read from left to right. You </a:t>
            </a:r>
            <a:r>
              <a:rPr lang="en-GB" sz="2800" dirty="0" smtClean="0"/>
              <a:t>can rotate </a:t>
            </a:r>
            <a:r>
              <a:rPr lang="en-GB" sz="2800" dirty="0"/>
              <a:t>entries for special effect or to allow you to display more information on </a:t>
            </a:r>
            <a:r>
              <a:rPr lang="en-GB" sz="2800" dirty="0" smtClean="0"/>
              <a:t>the screen </a:t>
            </a:r>
            <a:r>
              <a:rPr lang="en-GB" sz="2800" dirty="0"/>
              <a:t>or a printed page. This capability is particularly useful when you have </a:t>
            </a:r>
            <a:r>
              <a:rPr lang="en-GB" sz="2800" dirty="0" smtClean="0"/>
              <a:t>long column </a:t>
            </a:r>
            <a:r>
              <a:rPr lang="en-GB" sz="2800" dirty="0"/>
              <a:t>headers above columns of short entries.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409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Step of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931545"/>
          </a:xfrm>
        </p:spPr>
        <p:txBody>
          <a:bodyPr/>
          <a:lstStyle/>
          <a:p>
            <a:pPr marL="0" indent="0">
              <a:buNone/>
            </a:pP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ເປັນການຈັດຂໍ້ຄວາມໃນ </a:t>
            </a:r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Cell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ໃຫ້ໄປຕາມຄວາມຕ້ອງການຂອງຜູ້ໃຊ້ເຊັ່ນວ່າການປັບຄວາມງ່ຽງຂອງຂໍ້ຄວາມເປັນຕົ້ນ.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91" y="4455148"/>
            <a:ext cx="2846270" cy="1302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402" y="2814821"/>
            <a:ext cx="6047619" cy="294285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0" y="4633467"/>
            <a:ext cx="182880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1.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ພິມຂໍ້ຄວາມ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098644" y="4124381"/>
            <a:ext cx="182880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2.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ເລືອກຄໍາສັ່ງ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98644" y="2896114"/>
            <a:ext cx="1828800" cy="850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2. </a:t>
            </a:r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ກົດປຸ່ມ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6094959" y="4974633"/>
            <a:ext cx="1714500" cy="6512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 smtClean="0">
                <a:latin typeface="Phetsarath OT" panose="02000500000000020004" pitchFamily="2" charset="0"/>
                <a:cs typeface="Phetsarath OT" panose="02000500000000020004" pitchFamily="2" charset="0"/>
              </a:rPr>
              <a:t>ສະແດງຜົນ</a:t>
            </a:r>
            <a:endParaRPr lang="en-US" dirty="0"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999</TotalTime>
  <Words>960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Corbel</vt:lpstr>
      <vt:lpstr>Phetsarath OT</vt:lpstr>
      <vt:lpstr>Wingdings</vt:lpstr>
      <vt:lpstr>Banded</vt:lpstr>
      <vt:lpstr>Microsoft excel</vt:lpstr>
      <vt:lpstr>ບົດທີ 3 Formatting Cells and Worksheets</vt:lpstr>
      <vt:lpstr>Topic</vt:lpstr>
      <vt:lpstr>3.21 Apply and Modify Cell Formats</vt:lpstr>
      <vt:lpstr>Formatting Cell Content</vt:lpstr>
      <vt:lpstr>Text wrapping</vt:lpstr>
      <vt:lpstr>Step of Text wrapping</vt:lpstr>
      <vt:lpstr>Orientation By</vt:lpstr>
      <vt:lpstr>Step of Orientation</vt:lpstr>
      <vt:lpstr>Formatting Cell Fills and Borders</vt:lpstr>
      <vt:lpstr>Setting Row Height and Column Width</vt:lpstr>
      <vt:lpstr>Setting Row Height and Column Width</vt:lpstr>
      <vt:lpstr>Formatting Numbers</vt:lpstr>
      <vt:lpstr>Formatting Numbers</vt:lpstr>
      <vt:lpstr>3.2 Merge or Split Cells</vt:lpstr>
      <vt:lpstr>Merge &amp; Center</vt:lpstr>
      <vt:lpstr>Merge Across</vt:lpstr>
      <vt:lpstr>Merge Cells</vt:lpstr>
      <vt:lpstr>3.3 Create Row and Column Title</vt:lpstr>
      <vt:lpstr>3.4 Hide or Unhide Rows and Column</vt:lpstr>
      <vt:lpstr>Hide or Unhide Rows and Column</vt:lpstr>
      <vt:lpstr>3.5 Manipulate Page Setup Options for Worksheets</vt:lpstr>
      <vt:lpstr>Manipulate Page Setup Options for Worksheets</vt:lpstr>
      <vt:lpstr>3.6 Create and Apply Cell Style</vt:lpstr>
      <vt:lpstr>Create and Apply Cell Style</vt:lpstr>
      <vt:lpstr>Create and Apply Cell Style</vt:lpstr>
    </vt:vector>
  </TitlesOfParts>
  <Company>CS.FOS.NUOL, Dongdok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 2013</dc:title>
  <dc:creator>Sommith Thoummaly(s.thoummaly@nuol.edu.la)</dc:creator>
  <cp:lastModifiedBy>Sommith Thoummaly</cp:lastModifiedBy>
  <cp:revision>72</cp:revision>
  <dcterms:created xsi:type="dcterms:W3CDTF">2015-09-17T04:25:41Z</dcterms:created>
  <dcterms:modified xsi:type="dcterms:W3CDTF">2016-11-29T11:24:44Z</dcterms:modified>
</cp:coreProperties>
</file>