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80" r:id="rId3"/>
    <p:sldId id="281" r:id="rId4"/>
    <p:sldId id="282" r:id="rId5"/>
    <p:sldId id="284" r:id="rId6"/>
    <p:sldId id="285" r:id="rId7"/>
    <p:sldId id="286" r:id="rId8"/>
    <p:sldId id="287" r:id="rId9"/>
    <p:sldId id="288" r:id="rId10"/>
    <p:sldId id="289" r:id="rId11"/>
    <p:sldId id="290" r:id="rId12"/>
    <p:sldId id="291" r:id="rId13"/>
    <p:sldId id="293" r:id="rId14"/>
    <p:sldId id="29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A91CA-F722-4532-B98E-3BC1C8E4C084}"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CF342-2C3D-4EC5-AB57-819B61E84349}" type="slidenum">
              <a:rPr lang="en-US" smtClean="0"/>
              <a:t>‹#›</a:t>
            </a:fld>
            <a:endParaRPr lang="en-US"/>
          </a:p>
        </p:txBody>
      </p:sp>
    </p:spTree>
    <p:extLst>
      <p:ext uri="{BB962C8B-B14F-4D97-AF65-F5344CB8AC3E}">
        <p14:creationId xmlns:p14="http://schemas.microsoft.com/office/powerpoint/2010/main" val="1532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12/6/2016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12/6/2016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12/6/2016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thcom@yahoo.com" TargetMode="External"/><Relationship Id="rId2" Type="http://schemas.openxmlformats.org/officeDocument/2006/relationships/hyperlink" Target="mailto:s.Thoummaly@nuol.edu.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excel 2013</a:t>
            </a:r>
          </a:p>
        </p:txBody>
      </p:sp>
      <p:sp>
        <p:nvSpPr>
          <p:cNvPr id="3" name="Subtitle 2"/>
          <p:cNvSpPr>
            <a:spLocks noGrp="1"/>
          </p:cNvSpPr>
          <p:nvPr>
            <p:ph type="subTitle" idx="1"/>
          </p:nvPr>
        </p:nvSpPr>
        <p:spPr/>
        <p:txBody>
          <a:bodyPr/>
          <a:lstStyle/>
          <a:p>
            <a:r>
              <a:rPr lang="en-US" dirty="0"/>
              <a:t>Present by: Sommith THOUMMALY</a:t>
            </a:r>
          </a:p>
          <a:p>
            <a:r>
              <a:rPr lang="en-US" dirty="0">
                <a:hlinkClick r:id="rId2"/>
              </a:rPr>
              <a:t>s.Thoummaly@nuol.edu.la</a:t>
            </a:r>
            <a:endParaRPr lang="en-US" dirty="0"/>
          </a:p>
          <a:p>
            <a:r>
              <a:rPr lang="en-US" dirty="0">
                <a:hlinkClick r:id="rId3"/>
              </a:rPr>
              <a:t>mithcom@yahoo.com</a:t>
            </a:r>
            <a:endParaRPr lang="en-US" dirty="0"/>
          </a:p>
          <a:p>
            <a:endParaRPr lang="en-US" dirty="0"/>
          </a:p>
        </p:txBody>
      </p:sp>
    </p:spTree>
    <p:extLst>
      <p:ext uri="{BB962C8B-B14F-4D97-AF65-F5344CB8AC3E}">
        <p14:creationId xmlns:p14="http://schemas.microsoft.com/office/powerpoint/2010/main" val="427311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Manipulate Window Views</a:t>
            </a:r>
          </a:p>
        </p:txBody>
      </p:sp>
      <p:pic>
        <p:nvPicPr>
          <p:cNvPr id="4" name="Picture 3"/>
          <p:cNvPicPr>
            <a:picLocks noChangeAspect="1"/>
          </p:cNvPicPr>
          <p:nvPr/>
        </p:nvPicPr>
        <p:blipFill>
          <a:blip r:embed="rId2"/>
          <a:stretch>
            <a:fillRect/>
          </a:stretch>
        </p:blipFill>
        <p:spPr>
          <a:xfrm>
            <a:off x="2957513" y="2357651"/>
            <a:ext cx="7386637" cy="4215880"/>
          </a:xfrm>
          <a:prstGeom prst="rect">
            <a:avLst/>
          </a:prstGeom>
        </p:spPr>
      </p:pic>
    </p:spTree>
    <p:extLst>
      <p:ext uri="{BB962C8B-B14F-4D97-AF65-F5344CB8AC3E}">
        <p14:creationId xmlns:p14="http://schemas.microsoft.com/office/powerpoint/2010/main" val="157176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freeze the first row or column of a worksheet</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3600" dirty="0"/>
              <a:t>On the View tab, in the Window group, click the Freeze Panes button, and then click Freeze Top Row or Freeze First Column.</a:t>
            </a:r>
            <a:br>
              <a:rPr lang="en-US" sz="3600" dirty="0"/>
            </a:br>
            <a:endParaRPr lang="en-US" sz="3600" dirty="0"/>
          </a:p>
        </p:txBody>
      </p:sp>
    </p:spTree>
    <p:extLst>
      <p:ext uri="{BB962C8B-B14F-4D97-AF65-F5344CB8AC3E}">
        <p14:creationId xmlns:p14="http://schemas.microsoft.com/office/powerpoint/2010/main" val="185619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freeze multiple rows or columns</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800" dirty="0"/>
              <a:t>1. Select the row below or column to the right of those you want to freeze, by clicking the row heading or column heading.</a:t>
            </a:r>
            <a:br>
              <a:rPr lang="en-US" sz="2800" dirty="0"/>
            </a:br>
            <a:r>
              <a:rPr lang="en-US" sz="2800" b="1" dirty="0"/>
              <a:t>2. </a:t>
            </a:r>
            <a:r>
              <a:rPr lang="en-US" sz="2800" dirty="0"/>
              <a:t>On the View tab, in the Window group, click the Freeze Panes button, and then click Freeze Panes.</a:t>
            </a:r>
            <a:br>
              <a:rPr lang="en-US" sz="2800" dirty="0"/>
            </a:br>
            <a:endParaRPr lang="en-US" sz="2800" dirty="0"/>
          </a:p>
        </p:txBody>
      </p:sp>
    </p:spTree>
    <p:extLst>
      <p:ext uri="{BB962C8B-B14F-4D97-AF65-F5344CB8AC3E}">
        <p14:creationId xmlns:p14="http://schemas.microsoft.com/office/powerpoint/2010/main" val="29472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Multiple Windows</a:t>
            </a:r>
          </a:p>
        </p:txBody>
      </p:sp>
      <p:sp>
        <p:nvSpPr>
          <p:cNvPr id="3" name="Content Placeholder 2"/>
          <p:cNvSpPr>
            <a:spLocks noGrp="1"/>
          </p:cNvSpPr>
          <p:nvPr>
            <p:ph idx="1"/>
          </p:nvPr>
        </p:nvSpPr>
        <p:spPr>
          <a:xfrm>
            <a:off x="1202919" y="2011679"/>
            <a:ext cx="9784080" cy="1731645"/>
          </a:xfrm>
        </p:spPr>
        <p:txBody>
          <a:bodyPr>
            <a:noAutofit/>
          </a:bodyPr>
          <a:lstStyle/>
          <a:p>
            <a:pPr marL="0" indent="0">
              <a:lnSpc>
                <a:spcPct val="150000"/>
              </a:lnSpc>
              <a:buNone/>
            </a:pPr>
            <a:r>
              <a:rPr lang="en-US" sz="2400" dirty="0"/>
              <a:t>You can open multiple windows that all display the current spreadsheet and then arrange those windows in a variety of ways. You can also open and arrange multiple workbook windows. </a:t>
            </a:r>
          </a:p>
          <a:p>
            <a:pPr marL="0" indent="0">
              <a:lnSpc>
                <a:spcPct val="150000"/>
              </a:lnSpc>
              <a:buNone/>
            </a:pPr>
            <a:r>
              <a:rPr lang="en-US" sz="2400" dirty="0"/>
              <a:t>click the New Window button on  the View tab, in the Window group</a:t>
            </a:r>
            <a:br>
              <a:rPr lang="en-US" sz="2400" dirty="0"/>
            </a:br>
            <a:br>
              <a:rPr lang="en-US" sz="2400" dirty="0"/>
            </a:br>
            <a:endParaRPr lang="en-US" sz="2400" dirty="0"/>
          </a:p>
        </p:txBody>
      </p:sp>
      <p:pic>
        <p:nvPicPr>
          <p:cNvPr id="4" name="Picture 3"/>
          <p:cNvPicPr>
            <a:picLocks noChangeAspect="1"/>
          </p:cNvPicPr>
          <p:nvPr/>
        </p:nvPicPr>
        <p:blipFill>
          <a:blip r:embed="rId2"/>
          <a:stretch>
            <a:fillRect/>
          </a:stretch>
        </p:blipFill>
        <p:spPr>
          <a:xfrm>
            <a:off x="7915413" y="4586583"/>
            <a:ext cx="1771512" cy="1917855"/>
          </a:xfrm>
          <a:prstGeom prst="rect">
            <a:avLst/>
          </a:prstGeom>
        </p:spPr>
      </p:pic>
    </p:spTree>
    <p:extLst>
      <p:ext uri="{BB962C8B-B14F-4D97-AF65-F5344CB8AC3E}">
        <p14:creationId xmlns:p14="http://schemas.microsoft.com/office/powerpoint/2010/main" val="427455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Manipulate Workbook Views</a:t>
            </a:r>
          </a:p>
        </p:txBody>
      </p:sp>
      <p:sp>
        <p:nvSpPr>
          <p:cNvPr id="3" name="Content Placeholder 2"/>
          <p:cNvSpPr>
            <a:spLocks noGrp="1"/>
          </p:cNvSpPr>
          <p:nvPr>
            <p:ph idx="1"/>
          </p:nvPr>
        </p:nvSpPr>
        <p:spPr>
          <a:xfrm>
            <a:off x="1202919" y="2011679"/>
            <a:ext cx="9784080" cy="4660583"/>
          </a:xfrm>
        </p:spPr>
        <p:txBody>
          <a:bodyPr>
            <a:noAutofit/>
          </a:bodyPr>
          <a:lstStyle/>
          <a:p>
            <a:pPr marL="0" indent="0">
              <a:lnSpc>
                <a:spcPct val="150000"/>
              </a:lnSpc>
              <a:buNone/>
            </a:pPr>
            <a:r>
              <a:rPr lang="en-US" sz="1800" dirty="0"/>
              <a:t>From the View toolbar at the bottom of the program window, or from the View tab, you can switch among three views of a worksheet:</a:t>
            </a:r>
            <a:br>
              <a:rPr lang="en-US" sz="1800" dirty="0"/>
            </a:br>
            <a:r>
              <a:rPr lang="en-US" sz="1800" dirty="0"/>
              <a:t>● </a:t>
            </a:r>
            <a:r>
              <a:rPr lang="en-US" sz="1800" b="1" dirty="0"/>
              <a:t>Normal </a:t>
            </a:r>
            <a:r>
              <a:rPr lang="en-US" sz="1800" dirty="0"/>
              <a:t>The worksheet is displayed in the window at 100 percent magnification or at whatever zoom level you select. Page breaks are indicated by black dashed lines.</a:t>
            </a:r>
            <a:br>
              <a:rPr lang="en-US" sz="1800" dirty="0"/>
            </a:br>
            <a:r>
              <a:rPr lang="en-US" sz="1800" dirty="0"/>
              <a:t>● </a:t>
            </a:r>
            <a:r>
              <a:rPr lang="en-US" sz="1800" b="1" dirty="0"/>
              <a:t>Page Layout </a:t>
            </a:r>
            <a:r>
              <a:rPr lang="en-US" sz="1800" dirty="0"/>
              <a:t>Each worksheet page appears as it will when printed, with space between the individual pages. A ruler appears at the left edge of the window next to the optional row headings. The page header and footer are visible and you can select them for editing.</a:t>
            </a:r>
            <a:br>
              <a:rPr lang="en-US" sz="1800" dirty="0"/>
            </a:br>
            <a:r>
              <a:rPr lang="en-US" sz="1800" dirty="0"/>
              <a:t>● </a:t>
            </a:r>
            <a:r>
              <a:rPr lang="en-US" sz="1800" b="1" dirty="0"/>
              <a:t>Page Break Preview </a:t>
            </a:r>
            <a:r>
              <a:rPr lang="en-US" sz="1800" dirty="0"/>
              <a:t>The entire worksheet is displayed in the window, with page breaks indicated by bold blue dashed lines and page numbers displayed in the center of each page. You can change the page breaks by dragging the blue lines.</a:t>
            </a:r>
            <a:br>
              <a:rPr lang="en-US" sz="1800" dirty="0"/>
            </a:br>
            <a:endParaRPr lang="en-US" sz="1800" dirty="0"/>
          </a:p>
        </p:txBody>
      </p:sp>
    </p:spTree>
    <p:extLst>
      <p:ext uri="{BB962C8B-B14F-4D97-AF65-F5344CB8AC3E}">
        <p14:creationId xmlns:p14="http://schemas.microsoft.com/office/powerpoint/2010/main" val="301734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o-LA" dirty="0">
                <a:latin typeface="Phetsarath OT" panose="02000500000000020004" pitchFamily="2" charset="0"/>
                <a:cs typeface="Phetsarath OT" panose="02000500000000020004" pitchFamily="2" charset="0"/>
              </a:rPr>
              <a:t>ບົດທີ </a:t>
            </a:r>
            <a:r>
              <a:rPr lang="en-US" dirty="0">
                <a:latin typeface="Phetsarath OT" panose="02000500000000020004" pitchFamily="2" charset="0"/>
                <a:cs typeface="Phetsarath OT" panose="02000500000000020004" pitchFamily="2" charset="0"/>
              </a:rPr>
              <a:t>4</a:t>
            </a:r>
            <a:r>
              <a:rPr lang="lo-LA" dirty="0">
                <a:latin typeface="Phetsarath OT" panose="02000500000000020004" pitchFamily="2" charset="0"/>
                <a:cs typeface="Phetsarath OT" panose="02000500000000020004" pitchFamily="2" charset="0"/>
              </a:rPr>
              <a:t> </a:t>
            </a:r>
            <a:r>
              <a:rPr lang="en-US" b="1" dirty="0"/>
              <a:t>Managing Worksheets and Workbooks</a:t>
            </a:r>
            <a:endParaRPr lang="en-US" dirty="0">
              <a:latin typeface="Phetsarath OT" panose="02000500000000020004" pitchFamily="2" charset="0"/>
              <a:cs typeface="Phetsarath OT" panose="02000500000000020004" pitchFamily="2" charset="0"/>
            </a:endParaRPr>
          </a:p>
        </p:txBody>
      </p:sp>
      <p:sp>
        <p:nvSpPr>
          <p:cNvPr id="3" name="Content Placeholder 2"/>
          <p:cNvSpPr>
            <a:spLocks noGrp="1"/>
          </p:cNvSpPr>
          <p:nvPr>
            <p:ph idx="1"/>
          </p:nvPr>
        </p:nvSpPr>
        <p:spPr/>
        <p:txBody>
          <a:bodyPr>
            <a:normAutofit fontScale="85000" lnSpcReduction="10000"/>
          </a:bodyPr>
          <a:lstStyle/>
          <a:p>
            <a:pPr marL="0" indent="0">
              <a:lnSpc>
                <a:spcPct val="200000"/>
              </a:lnSpc>
              <a:buNone/>
            </a:pPr>
            <a:r>
              <a:rPr lang="lo-LA" sz="3200" dirty="0">
                <a:latin typeface="Phetsarath OT" panose="02000500000000020004" pitchFamily="2" charset="0"/>
                <a:cs typeface="Phetsarath OT" panose="02000500000000020004" pitchFamily="2" charset="0"/>
              </a:rPr>
              <a:t>ໃນບົດນີ້ນັກສຶກສາຈະໄດ້ຮຽນຮູ້ການຈັດການ </a:t>
            </a:r>
            <a:r>
              <a:rPr lang="en-US" sz="3200" dirty="0">
                <a:latin typeface="Phetsarath OT" panose="02000500000000020004" pitchFamily="2" charset="0"/>
                <a:cs typeface="Phetsarath OT" panose="02000500000000020004" pitchFamily="2" charset="0"/>
              </a:rPr>
              <a:t>Worksheet </a:t>
            </a:r>
            <a:r>
              <a:rPr lang="lo-LA" sz="3200" dirty="0">
                <a:latin typeface="Phetsarath OT" panose="02000500000000020004" pitchFamily="2" charset="0"/>
                <a:cs typeface="Phetsarath OT" panose="02000500000000020004" pitchFamily="2" charset="0"/>
              </a:rPr>
              <a:t>ເຊັ່ນ: ການ ເຊື່ອງ, ການສໍາເນົາ</a:t>
            </a:r>
            <a:r>
              <a:rPr lang="th-TH" sz="3200" dirty="0">
                <a:latin typeface="Phetsarath OT" panose="02000500000000020004" pitchFamily="2" charset="0"/>
                <a:cs typeface="Phetsarath OT" panose="02000500000000020004" pitchFamily="2" charset="0"/>
              </a:rPr>
              <a:t> </a:t>
            </a:r>
            <a:r>
              <a:rPr lang="lo-LA" sz="3200" dirty="0">
                <a:latin typeface="Phetsarath OT" panose="02000500000000020004" pitchFamily="2" charset="0"/>
                <a:cs typeface="Phetsarath OT" panose="02000500000000020004" pitchFamily="2" charset="0"/>
              </a:rPr>
              <a:t>ແລະ ອື່ນໆ ນອກຈາກນັ້ນຍັງໄດ້ຮຽນຮູ້ກ່ຽວກັບມູມມອງຂອງໜ້າ </a:t>
            </a:r>
            <a:r>
              <a:rPr lang="en-US" sz="3200" dirty="0">
                <a:latin typeface="Phetsarath OT" panose="02000500000000020004" pitchFamily="2" charset="0"/>
                <a:cs typeface="Phetsarath OT" panose="02000500000000020004" pitchFamily="2" charset="0"/>
              </a:rPr>
              <a:t>Worksheet</a:t>
            </a:r>
            <a:r>
              <a:rPr lang="lo-LA" sz="3200" dirty="0">
                <a:latin typeface="Phetsarath OT" panose="02000500000000020004" pitchFamily="2" charset="0"/>
                <a:cs typeface="Phetsarath OT" panose="02000500000000020004" pitchFamily="2" charset="0"/>
              </a:rPr>
              <a:t> ເຊັ່ນ: ການໃຊ້ຄໍາສັ່ງ </a:t>
            </a:r>
            <a:r>
              <a:rPr lang="en-US" sz="3200" dirty="0">
                <a:latin typeface="Phetsarath OT" panose="02000500000000020004" pitchFamily="2" charset="0"/>
                <a:cs typeface="Phetsarath OT" panose="02000500000000020004" pitchFamily="2" charset="0"/>
              </a:rPr>
              <a:t>Freeze panes</a:t>
            </a:r>
            <a:r>
              <a:rPr lang="lo-LA" sz="3200" dirty="0">
                <a:latin typeface="Phetsarath OT" panose="02000500000000020004" pitchFamily="2" charset="0"/>
                <a:cs typeface="Phetsarath OT" panose="02000500000000020004" pitchFamily="2" charset="0"/>
              </a:rPr>
              <a:t>, ການການເບິ່ງເອກະສານຫຼາຍເອກະສານພ້ອມກັນ. ພ້ອມກັນນັ້ນຍັງໄດ້ຮຽນຮູ້ການເຊື່ອມ ແລະ ຍົກເລີກໜ້າ ວິນໂດ, ການເອົາ ເສັ້ນຂັ້ນລະຫວ່າງ </a:t>
            </a:r>
            <a:r>
              <a:rPr lang="en-US" sz="3200" dirty="0">
                <a:latin typeface="Phetsarath OT" panose="02000500000000020004" pitchFamily="2" charset="0"/>
                <a:cs typeface="Phetsarath OT" panose="02000500000000020004" pitchFamily="2" charset="0"/>
              </a:rPr>
              <a:t>Cell </a:t>
            </a:r>
            <a:r>
              <a:rPr lang="lo-LA" sz="3200" dirty="0">
                <a:latin typeface="Phetsarath OT" panose="02000500000000020004" pitchFamily="2" charset="0"/>
                <a:cs typeface="Phetsarath OT" panose="02000500000000020004" pitchFamily="2" charset="0"/>
              </a:rPr>
              <a:t>ອອກ  ຮູບແບບ</a:t>
            </a:r>
            <a:r>
              <a:rPr lang="en-US" sz="3200" dirty="0">
                <a:latin typeface="Phetsarath OT" panose="02000500000000020004" pitchFamily="2" charset="0"/>
                <a:cs typeface="Phetsarath OT" panose="02000500000000020004" pitchFamily="2" charset="0"/>
              </a:rPr>
              <a:t> Cell </a:t>
            </a:r>
            <a:r>
              <a:rPr lang="lo-LA" sz="3200" dirty="0">
                <a:latin typeface="Phetsarath OT" panose="02000500000000020004" pitchFamily="2" charset="0"/>
                <a:cs typeface="Phetsarath OT" panose="02000500000000020004" pitchFamily="2" charset="0"/>
              </a:rPr>
              <a:t>ເປັນຕົ້ນ.</a:t>
            </a:r>
            <a:endParaRPr lang="en-US" sz="32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359371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hetsarath OT" panose="02000500000000020004" pitchFamily="2" charset="0"/>
                <a:cs typeface="Phetsarath OT" panose="02000500000000020004" pitchFamily="2" charset="0"/>
              </a:rPr>
              <a:t>Topic</a:t>
            </a:r>
          </a:p>
        </p:txBody>
      </p:sp>
      <p:sp>
        <p:nvSpPr>
          <p:cNvPr id="3" name="Content Placeholder 2"/>
          <p:cNvSpPr>
            <a:spLocks noGrp="1"/>
          </p:cNvSpPr>
          <p:nvPr>
            <p:ph idx="1"/>
          </p:nvPr>
        </p:nvSpPr>
        <p:spPr/>
        <p:txBody>
          <a:bodyPr>
            <a:normAutofit/>
          </a:bodyPr>
          <a:lstStyle/>
          <a:p>
            <a:r>
              <a:rPr lang="en-US" sz="3600" dirty="0"/>
              <a:t>Create and Format Worksheets</a:t>
            </a:r>
          </a:p>
          <a:p>
            <a:r>
              <a:rPr lang="en-US" sz="3600" dirty="0"/>
              <a:t>Manipulate Window Views</a:t>
            </a:r>
          </a:p>
          <a:p>
            <a:r>
              <a:rPr lang="en-US" sz="3600" dirty="0"/>
              <a:t>Manipulate Workbook Views</a:t>
            </a:r>
            <a:endParaRPr lang="en-US" sz="36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26148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and Format Worksheets</a:t>
            </a:r>
          </a:p>
        </p:txBody>
      </p:sp>
      <p:sp>
        <p:nvSpPr>
          <p:cNvPr id="3" name="Content Placeholder 2"/>
          <p:cNvSpPr>
            <a:spLocks noGrp="1"/>
          </p:cNvSpPr>
          <p:nvPr>
            <p:ph idx="1"/>
          </p:nvPr>
        </p:nvSpPr>
        <p:spPr>
          <a:xfrm>
            <a:off x="1202919" y="2011679"/>
            <a:ext cx="9784080" cy="4431983"/>
          </a:xfrm>
        </p:spPr>
        <p:txBody>
          <a:bodyPr>
            <a:noAutofit/>
          </a:bodyPr>
          <a:lstStyle/>
          <a:p>
            <a:pPr marL="0" indent="0" algn="just" defTabSz="900113">
              <a:lnSpc>
                <a:spcPct val="150000"/>
              </a:lnSpc>
              <a:buNone/>
            </a:pPr>
            <a:r>
              <a:rPr lang="lo-LA" sz="2400" dirty="0"/>
              <a:t>	</a:t>
            </a:r>
            <a:r>
              <a:rPr lang="en-US" sz="2400" dirty="0"/>
              <a:t>Workbooks commonly include multiple worksheets for a single project or purpose. For</a:t>
            </a:r>
            <a:r>
              <a:rPr lang="lo-LA" sz="2400" dirty="0"/>
              <a:t> </a:t>
            </a:r>
            <a:r>
              <a:rPr lang="en-US" sz="2400" dirty="0"/>
              <a:t>example, the first worksheet might display a simple summary of more complex data</a:t>
            </a:r>
            <a:r>
              <a:rPr lang="lo-LA" sz="2400" dirty="0"/>
              <a:t> </a:t>
            </a:r>
            <a:r>
              <a:rPr lang="en-US" sz="2400" dirty="0"/>
              <a:t>presented on other, purpose-specific worksheets. You can move and copy worksheets</a:t>
            </a:r>
            <a:r>
              <a:rPr lang="lo-LA" sz="2400" dirty="0"/>
              <a:t> </a:t>
            </a:r>
            <a:r>
              <a:rPr lang="en-US" sz="2400" dirty="0"/>
              <a:t>within and between workbooks. You can hide worksheets you don’t need to use or don’t</a:t>
            </a:r>
            <a:r>
              <a:rPr lang="lo-LA" sz="2400" dirty="0"/>
              <a:t> </a:t>
            </a:r>
            <a:r>
              <a:rPr lang="en-US" sz="2400" dirty="0"/>
              <a:t>want other people to see. To work with multiple worksheets at one time—for</a:t>
            </a:r>
            <a:r>
              <a:rPr lang="lo-LA" sz="2400" dirty="0"/>
              <a:t> </a:t>
            </a:r>
            <a:r>
              <a:rPr lang="en-US" sz="2400" dirty="0"/>
              <a:t> example,</a:t>
            </a:r>
            <a:r>
              <a:rPr lang="lo-LA" sz="2400" dirty="0"/>
              <a:t> </a:t>
            </a:r>
            <a:r>
              <a:rPr lang="en-US" sz="2400" dirty="0"/>
              <a:t>to apply formatting to several worksheets at once—you can group the worksheets.</a:t>
            </a:r>
          </a:p>
        </p:txBody>
      </p:sp>
    </p:spTree>
    <p:extLst>
      <p:ext uri="{BB962C8B-B14F-4D97-AF65-F5344CB8AC3E}">
        <p14:creationId xmlns:p14="http://schemas.microsoft.com/office/powerpoint/2010/main" val="411089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and Format Worksheets</a:t>
            </a:r>
          </a:p>
        </p:txBody>
      </p:sp>
      <p:sp>
        <p:nvSpPr>
          <p:cNvPr id="3" name="Content Placeholder 2"/>
          <p:cNvSpPr>
            <a:spLocks noGrp="1"/>
          </p:cNvSpPr>
          <p:nvPr>
            <p:ph idx="1"/>
          </p:nvPr>
        </p:nvSpPr>
        <p:spPr>
          <a:xfrm>
            <a:off x="1202919" y="2011680"/>
            <a:ext cx="9784080" cy="1888808"/>
          </a:xfrm>
        </p:spPr>
        <p:txBody>
          <a:bodyPr>
            <a:normAutofit fontScale="92500" lnSpcReduction="20000"/>
          </a:bodyPr>
          <a:lstStyle/>
          <a:p>
            <a:pPr marL="0" indent="0" algn="just">
              <a:lnSpc>
                <a:spcPct val="150000"/>
              </a:lnSpc>
              <a:buNone/>
            </a:pPr>
            <a:r>
              <a:rPr lang="lo-LA" sz="2400" dirty="0"/>
              <a:t>	</a:t>
            </a:r>
            <a:r>
              <a:rPr lang="en-US" sz="2400" dirty="0"/>
              <a:t>When a workbook contains several sheets, it is helpful to change the names on the sheet</a:t>
            </a:r>
            <a:r>
              <a:rPr lang="lo-LA" sz="2400" dirty="0"/>
              <a:t> </a:t>
            </a:r>
            <a:r>
              <a:rPr lang="en-US" sz="2400" dirty="0"/>
              <a:t>tabs to reflect the worksheet </a:t>
            </a:r>
            <a:r>
              <a:rPr lang="lo-LA" sz="2400" dirty="0"/>
              <a:t> </a:t>
            </a:r>
            <a:r>
              <a:rPr lang="en-US" sz="2400" dirty="0"/>
              <a:t>contents. You can also assign different colors to the tabs to</a:t>
            </a:r>
            <a:r>
              <a:rPr lang="lo-LA" sz="2400" dirty="0"/>
              <a:t> </a:t>
            </a:r>
            <a:r>
              <a:rPr lang="en-US" sz="2400" dirty="0"/>
              <a:t>categorize them or to make them easily distinguishable.</a:t>
            </a:r>
            <a:br>
              <a:rPr lang="en-US" sz="2400" dirty="0"/>
            </a:br>
            <a:endParaRPr lang="en-US" sz="2400" dirty="0"/>
          </a:p>
        </p:txBody>
      </p:sp>
      <p:pic>
        <p:nvPicPr>
          <p:cNvPr id="4" name="Picture 3"/>
          <p:cNvPicPr>
            <a:picLocks noChangeAspect="1"/>
          </p:cNvPicPr>
          <p:nvPr/>
        </p:nvPicPr>
        <p:blipFill>
          <a:blip r:embed="rId2"/>
          <a:stretch>
            <a:fillRect/>
          </a:stretch>
        </p:blipFill>
        <p:spPr>
          <a:xfrm>
            <a:off x="2276758" y="3729130"/>
            <a:ext cx="7743359" cy="2543082"/>
          </a:xfrm>
          <a:prstGeom prst="rect">
            <a:avLst/>
          </a:prstGeom>
        </p:spPr>
      </p:pic>
    </p:spTree>
    <p:extLst>
      <p:ext uri="{BB962C8B-B14F-4D97-AF65-F5344CB8AC3E}">
        <p14:creationId xmlns:p14="http://schemas.microsoft.com/office/powerpoint/2010/main" val="36857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 copy a worksheet within a workbook or to another workbook</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50000"/>
              </a:lnSpc>
              <a:buNone/>
            </a:pPr>
            <a:r>
              <a:rPr lang="en-US" sz="3200" dirty="0"/>
              <a:t>1.Right-click the worksheet tab, and then click Move or Copy.</a:t>
            </a:r>
            <a:br>
              <a:rPr lang="en-US" sz="3200" dirty="0"/>
            </a:br>
            <a:r>
              <a:rPr lang="en-US" sz="3200" b="1" dirty="0"/>
              <a:t>2. </a:t>
            </a:r>
            <a:r>
              <a:rPr lang="en-US" sz="3200" dirty="0"/>
              <a:t>In the Move or Copy dialog box, if you want to copy the worksheet to another workbook, select that workbook in the To book list.</a:t>
            </a:r>
            <a:br>
              <a:rPr lang="en-US" sz="3200" dirty="0"/>
            </a:br>
            <a:r>
              <a:rPr lang="en-US" sz="3200" b="1" dirty="0"/>
              <a:t>3. </a:t>
            </a:r>
            <a:r>
              <a:rPr lang="en-US" sz="3200" dirty="0"/>
              <a:t>In the Before sheet list, click the worksheet you want to position the copy before.</a:t>
            </a:r>
            <a:br>
              <a:rPr lang="en-US" sz="3200" dirty="0"/>
            </a:br>
            <a:r>
              <a:rPr lang="en-US" sz="3200" b="1" dirty="0"/>
              <a:t>4. </a:t>
            </a:r>
            <a:r>
              <a:rPr lang="en-US" sz="3200" dirty="0"/>
              <a:t>Select the Create a copy check box, and then click OK.</a:t>
            </a:r>
            <a:br>
              <a:rPr lang="en-US" sz="3200" dirty="0"/>
            </a:br>
            <a:endParaRPr lang="en-US" sz="3200" dirty="0"/>
          </a:p>
        </p:txBody>
      </p:sp>
    </p:spTree>
    <p:extLst>
      <p:ext uri="{BB962C8B-B14F-4D97-AF65-F5344CB8AC3E}">
        <p14:creationId xmlns:p14="http://schemas.microsoft.com/office/powerpoint/2010/main" val="241275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 hide OR unhide a worksheet</a:t>
            </a:r>
            <a:endParaRPr lang="en-US" dirty="0"/>
          </a:p>
        </p:txBody>
      </p:sp>
      <p:sp>
        <p:nvSpPr>
          <p:cNvPr id="3" name="Content Placeholder 2"/>
          <p:cNvSpPr>
            <a:spLocks noGrp="1"/>
          </p:cNvSpPr>
          <p:nvPr>
            <p:ph idx="1"/>
          </p:nvPr>
        </p:nvSpPr>
        <p:spPr/>
        <p:txBody>
          <a:bodyPr>
            <a:noAutofit/>
          </a:bodyPr>
          <a:lstStyle/>
          <a:p>
            <a:pPr marL="0" indent="0">
              <a:lnSpc>
                <a:spcPct val="160000"/>
              </a:lnSpc>
              <a:buNone/>
            </a:pPr>
            <a:r>
              <a:rPr lang="en-US" sz="2400" dirty="0"/>
              <a:t>HIDE:</a:t>
            </a:r>
          </a:p>
          <a:p>
            <a:pPr marL="0" indent="0">
              <a:lnSpc>
                <a:spcPct val="160000"/>
              </a:lnSpc>
              <a:buNone/>
            </a:pPr>
            <a:r>
              <a:rPr lang="en-US" sz="2400" dirty="0"/>
              <a:t>	Right-click the worksheet tab, and then click Hide</a:t>
            </a:r>
          </a:p>
          <a:p>
            <a:pPr marL="0" indent="0">
              <a:lnSpc>
                <a:spcPct val="160000"/>
              </a:lnSpc>
              <a:buNone/>
            </a:pPr>
            <a:r>
              <a:rPr lang="en-US" sz="2400" dirty="0"/>
              <a:t>UNHIDE:</a:t>
            </a:r>
          </a:p>
          <a:p>
            <a:pPr marL="0" indent="0">
              <a:lnSpc>
                <a:spcPct val="160000"/>
              </a:lnSpc>
              <a:buNone/>
            </a:pPr>
            <a:r>
              <a:rPr lang="en-US" sz="2400" dirty="0"/>
              <a:t>	1. Right-click any worksheet tab, and then click Unhide.</a:t>
            </a:r>
            <a:br>
              <a:rPr lang="en-US" sz="2400" dirty="0"/>
            </a:br>
            <a:r>
              <a:rPr lang="en-US" sz="2400" dirty="0"/>
              <a:t>	</a:t>
            </a:r>
            <a:r>
              <a:rPr lang="en-US" sz="2400" b="1" dirty="0"/>
              <a:t>2. </a:t>
            </a:r>
            <a:r>
              <a:rPr lang="en-US" sz="2400" dirty="0"/>
              <a:t>In the Unhide dialog box, select the worksheet you want to display, and then click OK.</a:t>
            </a:r>
            <a:br>
              <a:rPr lang="en-US" sz="2400" dirty="0"/>
            </a:br>
            <a:br>
              <a:rPr lang="en-US" sz="2400" dirty="0"/>
            </a:br>
            <a:endParaRPr lang="en-US" sz="2400" dirty="0"/>
          </a:p>
        </p:txBody>
      </p:sp>
    </p:spTree>
    <p:extLst>
      <p:ext uri="{BB962C8B-B14F-4D97-AF65-F5344CB8AC3E}">
        <p14:creationId xmlns:p14="http://schemas.microsoft.com/office/powerpoint/2010/main" val="204860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assign a color to a worksheet tab</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3600" dirty="0"/>
              <a:t>	Right-click the tab, click Tab Color, and then in the color palette, click the color you want.</a:t>
            </a:r>
            <a:br>
              <a:rPr lang="en-US" sz="3600" dirty="0"/>
            </a:br>
            <a:endParaRPr lang="en-US" sz="3600" dirty="0"/>
          </a:p>
        </p:txBody>
      </p:sp>
    </p:spTree>
    <p:extLst>
      <p:ext uri="{BB962C8B-B14F-4D97-AF65-F5344CB8AC3E}">
        <p14:creationId xmlns:p14="http://schemas.microsoft.com/office/powerpoint/2010/main" val="382349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Manipulate Window Views.</a:t>
            </a:r>
            <a:br>
              <a:rPr lang="en-US" dirty="0"/>
            </a:br>
            <a:r>
              <a:rPr lang="en-US" dirty="0"/>
              <a:t>Freezing and Splitting Windows</a:t>
            </a:r>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sz="2400" dirty="0"/>
              <a:t>	It can be cumbersome to work in a worksheet that is too long or wide to display legibly in the program window because you have to scroll up and down or back and forth to view data. Similarly, it can be tedious to have to switch back and forth between multiple worksheets in the same workbook if you frequently need to access information in both of them.</a:t>
            </a:r>
            <a:br>
              <a:rPr lang="en-US" sz="2400" dirty="0"/>
            </a:br>
            <a:r>
              <a:rPr lang="en-US" sz="2400" dirty="0"/>
              <a:t>	You can view multiple parts of a worksheet at one time by freezing rows or columns so that they stay in view while you scroll the rest of the worksheet. You can also split the window and then independently scroll and work in two views of the worksheet at one time.</a:t>
            </a:r>
          </a:p>
        </p:txBody>
      </p:sp>
    </p:spTree>
    <p:extLst>
      <p:ext uri="{BB962C8B-B14F-4D97-AF65-F5344CB8AC3E}">
        <p14:creationId xmlns:p14="http://schemas.microsoft.com/office/powerpoint/2010/main" val="2100429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999</TotalTime>
  <Words>324</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Corbel</vt:lpstr>
      <vt:lpstr>DokChampa</vt:lpstr>
      <vt:lpstr>Phetsarath OT</vt:lpstr>
      <vt:lpstr>Wingdings</vt:lpstr>
      <vt:lpstr>Banded</vt:lpstr>
      <vt:lpstr>Microsoft excel 2013</vt:lpstr>
      <vt:lpstr>ບົດທີ 4 Managing Worksheets and Workbooks</vt:lpstr>
      <vt:lpstr>Topic</vt:lpstr>
      <vt:lpstr>Create and Format Worksheets</vt:lpstr>
      <vt:lpstr>Create and Format Worksheets</vt:lpstr>
      <vt:lpstr>To copy a worksheet within a workbook or to another workbook</vt:lpstr>
      <vt:lpstr>To hide OR unhide a worksheet</vt:lpstr>
      <vt:lpstr>To assign a color to a worksheet tab</vt:lpstr>
      <vt:lpstr>Manipulate Window Views. Freezing and Splitting Windows</vt:lpstr>
      <vt:lpstr>Manipulate Window Views</vt:lpstr>
      <vt:lpstr>To freeze the first row or column of a worksheet</vt:lpstr>
      <vt:lpstr>To freeze multiple rows or columns</vt:lpstr>
      <vt:lpstr>Displaying Multiple Windows</vt:lpstr>
      <vt:lpstr>Manipulate Workbook Views</vt:lpstr>
    </vt:vector>
  </TitlesOfParts>
  <Company>CS.FOS.NUOL, Dongdok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excel 2013</dc:title>
  <dc:creator>Sommith Thoummaly(s.thoummaly@nuol.edu.la)</dc:creator>
  <cp:lastModifiedBy>Sommith Thoummaly</cp:lastModifiedBy>
  <cp:revision>78</cp:revision>
  <dcterms:created xsi:type="dcterms:W3CDTF">2015-09-17T04:25:41Z</dcterms:created>
  <dcterms:modified xsi:type="dcterms:W3CDTF">2016-12-06T09:45:20Z</dcterms:modified>
</cp:coreProperties>
</file>