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80" r:id="rId3"/>
    <p:sldId id="281" r:id="rId4"/>
    <p:sldId id="282" r:id="rId5"/>
    <p:sldId id="307" r:id="rId6"/>
    <p:sldId id="283" r:id="rId7"/>
    <p:sldId id="284" r:id="rId8"/>
    <p:sldId id="285" r:id="rId9"/>
    <p:sldId id="28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288" r:id="rId23"/>
    <p:sldId id="289" r:id="rId24"/>
    <p:sldId id="290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91CA-F722-4532-B98E-3BC1C8E4C08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CF342-2C3D-4EC5-AB57-819B61E8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7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thcom@yahoo.com" TargetMode="External"/><Relationship Id="rId2" Type="http://schemas.openxmlformats.org/officeDocument/2006/relationships/hyperlink" Target="mailto:s.Thoummaly@nuol.edu.l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excel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 by: Sommith THOUMMALY</a:t>
            </a:r>
          </a:p>
          <a:p>
            <a:r>
              <a:rPr lang="en-US" dirty="0">
                <a:hlinkClick r:id="rId2"/>
              </a:rPr>
              <a:t>s.Thoummaly@nuol.edu.la</a:t>
            </a:r>
            <a:endParaRPr lang="en-US" dirty="0"/>
          </a:p>
          <a:p>
            <a:r>
              <a:rPr lang="en-US" dirty="0">
                <a:hlinkClick r:id="rId3"/>
              </a:rPr>
              <a:t>mithcom@yahoo.com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10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en-US" dirty="0"/>
              <a:t>Apply Cell References in Formulas</a:t>
            </a:r>
            <a:endParaRPr lang="lo-L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Formulas in an Excel worksheet most often involve functions performed on the values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contained in one or more other cells on the worksheet (or on another worksheet). A reference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that you make in a formula to the contents of a worksheet cell is either a relative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reference, an absolute reference, or a mixed reference. A relative reference changes 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relation to the cell in which the referring formula is originally entered; an absolute reference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doesn’t change. It is important to understand the difference and to know which 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use when creating a formula.</a:t>
            </a:r>
            <a:endParaRPr lang="lo-LA" dirty="0"/>
          </a:p>
        </p:txBody>
      </p:sp>
    </p:spTree>
    <p:extLst>
      <p:ext uri="{BB962C8B-B14F-4D97-AF65-F5344CB8AC3E}">
        <p14:creationId xmlns:p14="http://schemas.microsoft.com/office/powerpoint/2010/main" val="271697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Cell References in Formulas</a:t>
            </a:r>
            <a:endParaRPr lang="lo-L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3" y="2148971"/>
            <a:ext cx="8409710" cy="445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1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5.4 Apply Conditional Logic in Formulas</a:t>
            </a:r>
            <a:endParaRPr lang="lo-L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Conditional Formulas</a:t>
            </a:r>
          </a:p>
          <a:p>
            <a:r>
              <a:rPr lang="en-US" dirty="0"/>
              <a:t>Nesting Functions</a:t>
            </a:r>
            <a:endParaRPr lang="lo-LA" dirty="0"/>
          </a:p>
        </p:txBody>
      </p:sp>
    </p:spTree>
    <p:extLst>
      <p:ext uri="{BB962C8B-B14F-4D97-AF65-F5344CB8AC3E}">
        <p14:creationId xmlns:p14="http://schemas.microsoft.com/office/powerpoint/2010/main" val="4040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Conditional Formulas</a:t>
            </a:r>
            <a:endParaRPr lang="lo-L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You can use a formula to display specific results when certain conditions are met. To do so, you create a formula that uses the conditional logic provided by the IF() function or one of its variations. A basic formula that uses the IF() function performs a logical test and then returns one of two results based on whether the logical test evaluates as TRUE </a:t>
            </a:r>
            <a:r>
              <a:rPr lang="en-US" dirty="0"/>
              <a:t>or FALSE.</a:t>
            </a:r>
          </a:p>
          <a:p>
            <a:pPr marL="0" indent="0">
              <a:buNone/>
            </a:pPr>
            <a:r>
              <a:rPr lang="en-GB" dirty="0"/>
              <a:t>	The correct syntax for the IF() function is as follows:</a:t>
            </a:r>
          </a:p>
          <a:p>
            <a:pPr marL="0" indent="0">
              <a:buNone/>
            </a:pPr>
            <a:r>
              <a:rPr lang="en-GB" i="1" dirty="0"/>
              <a:t>	=IF(</a:t>
            </a:r>
            <a:r>
              <a:rPr lang="en-GB" i="1" dirty="0" err="1"/>
              <a:t>logical_test,value_if_true,value_if_false</a:t>
            </a:r>
            <a:r>
              <a:rPr lang="en-GB" i="1" dirty="0"/>
              <a:t>)</a:t>
            </a:r>
          </a:p>
          <a:p>
            <a:pPr marL="0" indent="0">
              <a:buNone/>
            </a:pPr>
            <a:r>
              <a:rPr lang="en-GB" dirty="0"/>
              <a:t>The logical test and the result can include text strings or calculations. Enclose text strings</a:t>
            </a:r>
          </a:p>
          <a:p>
            <a:pPr marL="0" indent="0">
              <a:buNone/>
            </a:pPr>
            <a:r>
              <a:rPr lang="en-GB" dirty="0"/>
              <a:t>within the formula in quotation marks. Do not enclose numeric values or calculations in</a:t>
            </a:r>
          </a:p>
          <a:p>
            <a:pPr marL="0" indent="0">
              <a:buNone/>
            </a:pPr>
            <a:r>
              <a:rPr lang="en-US" dirty="0"/>
              <a:t>quotation marks.</a:t>
            </a:r>
            <a:endParaRPr lang="lo-LA" dirty="0"/>
          </a:p>
        </p:txBody>
      </p:sp>
    </p:spTree>
    <p:extLst>
      <p:ext uri="{BB962C8B-B14F-4D97-AF65-F5344CB8AC3E}">
        <p14:creationId xmlns:p14="http://schemas.microsoft.com/office/powerpoint/2010/main" val="72793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Conditional Formulas</a:t>
            </a:r>
            <a:endParaRPr lang="lo-LA" dirty="0"/>
          </a:p>
        </p:txBody>
      </p:sp>
      <p:sp>
        <p:nvSpPr>
          <p:cNvPr id="4" name="Rectangle 3"/>
          <p:cNvSpPr/>
          <p:nvPr/>
        </p:nvSpPr>
        <p:spPr>
          <a:xfrm>
            <a:off x="1413163" y="2045379"/>
            <a:ext cx="95738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egoe"/>
              </a:rPr>
              <a:t>Excel 2010 includes the additional conditional logic functions shown in the following table.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"/>
              </a:rPr>
              <a:t>AVERAGEIF() </a:t>
            </a:r>
            <a:r>
              <a:rPr lang="en-GB" dirty="0">
                <a:latin typeface="Segoe"/>
              </a:rPr>
              <a:t>Returns the average of values in a range that meet one or more criteria</a:t>
            </a:r>
            <a:endParaRPr lang="en-US" dirty="0">
              <a:latin typeface="Segoe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Segoe"/>
              </a:rPr>
              <a:t>AVERAGEIFS()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"/>
              </a:rPr>
              <a:t>COUNTIF() </a:t>
            </a:r>
            <a:r>
              <a:rPr lang="en-GB" dirty="0">
                <a:latin typeface="Segoe"/>
              </a:rPr>
              <a:t>Returns the number of cells in a range that meet one or more criteria</a:t>
            </a:r>
            <a:endParaRPr lang="en-US" dirty="0">
              <a:latin typeface="Segoe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Segoe"/>
              </a:rPr>
              <a:t>COUNTIFS()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"/>
              </a:rPr>
              <a:t>SUMIF()      </a:t>
            </a:r>
            <a:r>
              <a:rPr lang="en-GB" dirty="0">
                <a:latin typeface="Segoe"/>
              </a:rPr>
              <a:t>Returns the sum of values in a range that meet one or more criteria</a:t>
            </a:r>
            <a:endParaRPr lang="en-US" dirty="0">
              <a:latin typeface="Segoe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Segoe"/>
              </a:rPr>
              <a:t>SUMIFS()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Segoe"/>
              </a:rPr>
              <a:t>IFERROR() Returns one value if a formula results in an error and another if it doesn’t</a:t>
            </a:r>
            <a:endParaRPr lang="lo-LA" dirty="0"/>
          </a:p>
        </p:txBody>
      </p:sp>
    </p:spTree>
    <p:extLst>
      <p:ext uri="{BB962C8B-B14F-4D97-AF65-F5344CB8AC3E}">
        <p14:creationId xmlns:p14="http://schemas.microsoft.com/office/powerpoint/2010/main" val="346858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Conditional Formulas</a:t>
            </a:r>
            <a:endParaRPr lang="lo-L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000" dirty="0"/>
              <a:t>You can nest additional functions within an IF() function so that Excel evaluates multiple conditions before returning a result. You can use nested functions to do the following: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000" dirty="0"/>
              <a:t>● Perform a calculation that results in an argument used by the IF() function, like this: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000" i="1" dirty="0"/>
              <a:t>=IF(SUM(D1:D8)&gt;=80,”Congratulations, you </a:t>
            </a:r>
            <a:r>
              <a:rPr lang="en-GB" sz="2000" i="1" dirty="0" err="1"/>
              <a:t>passed!”,”Sorry</a:t>
            </a:r>
            <a:r>
              <a:rPr lang="en-GB" sz="2000" i="1" dirty="0"/>
              <a:t>, you failed. Please try </a:t>
            </a:r>
            <a:r>
              <a:rPr lang="en-US" sz="2000" i="1" dirty="0"/>
              <a:t>again.”)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000" dirty="0"/>
              <a:t>● Combine multiple logical tests, like this: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000" i="1" dirty="0"/>
              <a:t>=IF(AND(Year=2011,Month=”July”),B2*C4,”No”)</a:t>
            </a:r>
          </a:p>
          <a:p>
            <a:pPr marL="0" indent="0">
              <a:lnSpc>
                <a:spcPct val="120000"/>
              </a:lnSpc>
              <a:buNone/>
            </a:pPr>
            <a:endParaRPr lang="lo-LA" sz="2000" dirty="0"/>
          </a:p>
        </p:txBody>
      </p:sp>
    </p:spTree>
    <p:extLst>
      <p:ext uri="{BB962C8B-B14F-4D97-AF65-F5344CB8AC3E}">
        <p14:creationId xmlns:p14="http://schemas.microsoft.com/office/powerpoint/2010/main" val="173614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Conditional Formulas</a:t>
            </a:r>
            <a:endParaRPr lang="lo-L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You can add logical tests to a conditional formula by using the following functions: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● AND() Returns a value of TRUE only if every logical test within it is TRUE.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● OR() Returns a value of TRUE if any logical test within it is TRUE.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● NOT() Reverses the logical outcome of a logical test, so if the test is TRUE, NOT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returns FALSE. For example, NOT(A1=3), returns TRUE as long as the value in cell A1 is not equal to 3. You use this function when you want to check whether a cell is not equal to a certain value.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You place the AND(), OR(), and NOT() functions before the associated arguments.</a:t>
            </a:r>
            <a:endParaRPr lang="lo-LA" dirty="0"/>
          </a:p>
        </p:txBody>
      </p:sp>
    </p:spTree>
    <p:extLst>
      <p:ext uri="{BB962C8B-B14F-4D97-AF65-F5344CB8AC3E}">
        <p14:creationId xmlns:p14="http://schemas.microsoft.com/office/powerpoint/2010/main" val="396435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5.5 Apply Named Ranges in Formulas</a:t>
            </a:r>
            <a:endParaRPr lang="lo-L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To simplify the process of creating formulas that refer to a specific range of data, and to</a:t>
            </a:r>
          </a:p>
          <a:p>
            <a:pPr marL="0" indent="0">
              <a:buNone/>
            </a:pPr>
            <a:r>
              <a:rPr lang="en-GB" dirty="0"/>
              <a:t>make your formulas easier to create and read, you can refer to a cell or range of cells by</a:t>
            </a:r>
          </a:p>
          <a:p>
            <a:pPr marL="0" indent="0">
              <a:buNone/>
            </a:pPr>
            <a:r>
              <a:rPr lang="en-GB" dirty="0"/>
              <a:t>a name that you define. For example, you might name a cell containing an interest rate</a:t>
            </a:r>
          </a:p>
          <a:p>
            <a:pPr marL="0" indent="0">
              <a:buNone/>
            </a:pPr>
            <a:r>
              <a:rPr lang="en-GB" i="1" dirty="0"/>
              <a:t>Interest</a:t>
            </a:r>
            <a:r>
              <a:rPr lang="en-GB" dirty="0"/>
              <a:t>, or a range of cells containing nonwork days </a:t>
            </a:r>
            <a:r>
              <a:rPr lang="en-GB" i="1" dirty="0"/>
              <a:t>Holidays</a:t>
            </a:r>
            <a:r>
              <a:rPr lang="en-GB" dirty="0"/>
              <a:t>. In a formula, you can refer</a:t>
            </a:r>
          </a:p>
          <a:p>
            <a:pPr marL="0" indent="0">
              <a:buNone/>
            </a:pPr>
            <a:r>
              <a:rPr lang="en-GB" dirty="0"/>
              <a:t>to a named range by name. Thus a formula might look like this:</a:t>
            </a:r>
          </a:p>
          <a:p>
            <a:pPr marL="0" indent="0">
              <a:buNone/>
            </a:pPr>
            <a:r>
              <a:rPr lang="en-US" i="1" dirty="0"/>
              <a:t>	=WORKDAY(</a:t>
            </a:r>
            <a:r>
              <a:rPr lang="en-US" i="1" dirty="0" err="1"/>
              <a:t>StartDate,WorkingDays,Holidays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GB" dirty="0"/>
              <a:t>A formula that uses named ranges is easier to understand than one that uses standard</a:t>
            </a:r>
          </a:p>
          <a:p>
            <a:pPr marL="0" indent="0">
              <a:buNone/>
            </a:pPr>
            <a:r>
              <a:rPr lang="en-GB" dirty="0"/>
              <a:t>references, which might look like this:</a:t>
            </a:r>
          </a:p>
          <a:p>
            <a:pPr marL="0" indent="0">
              <a:buNone/>
            </a:pPr>
            <a:r>
              <a:rPr lang="en-GB" i="1" dirty="0"/>
              <a:t>	=WORKDAY(B2,B$3,Data!B2:B16)</a:t>
            </a:r>
            <a:endParaRPr lang="lo-LA" dirty="0"/>
          </a:p>
        </p:txBody>
      </p:sp>
    </p:spTree>
    <p:extLst>
      <p:ext uri="{BB962C8B-B14F-4D97-AF65-F5344CB8AC3E}">
        <p14:creationId xmlns:p14="http://schemas.microsoft.com/office/powerpoint/2010/main" val="318982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Manager</a:t>
            </a:r>
            <a:endParaRPr lang="lo-L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37" y="1915947"/>
            <a:ext cx="837364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3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manager</a:t>
            </a:r>
            <a:endParaRPr lang="lo-L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After defining a named range, you can change the name or the cells included in the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named range. You can delete a named range definition from the Name Manager.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Note that deleting a cell from a worksheet does not delete any associated named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range. Invalid named ranges are indicated in the Name Manager by #REF! in the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Value column.</a:t>
            </a:r>
            <a:endParaRPr lang="lo-LA" dirty="0"/>
          </a:p>
        </p:txBody>
      </p:sp>
    </p:spTree>
    <p:extLst>
      <p:ext uri="{BB962C8B-B14F-4D97-AF65-F5344CB8AC3E}">
        <p14:creationId xmlns:p14="http://schemas.microsoft.com/office/powerpoint/2010/main" val="221557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dirty="0">
                <a:latin typeface="Phetsarath OT" panose="02000500000000020004" pitchFamily="2" charset="0"/>
                <a:cs typeface="Phetsarath OT" panose="02000500000000020004" pitchFamily="2" charset="0"/>
              </a:rPr>
              <a:t>ບົດທີ 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5</a:t>
            </a:r>
            <a:r>
              <a:rPr lang="lo-LA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/>
              <a:t>Applying Formulas and Functions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800" dirty="0"/>
              <a:t>	This chapter guides you in studying ways of creating basic formulas, controlling the order in which Excel performs calculations within formulas, calculating data based on</a:t>
            </a:r>
            <a:br>
              <a:rPr lang="en-US" sz="2800" dirty="0"/>
            </a:br>
            <a:r>
              <a:rPr lang="en-US" sz="2800" dirty="0"/>
              <a:t>specific requirements, and referencing data within a formula.</a:t>
            </a:r>
            <a:br>
              <a:rPr lang="en-US" sz="2800" dirty="0"/>
            </a:br>
            <a:endParaRPr lang="en-US" sz="28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16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5.6 Apply Cell Ranges in Formulas</a:t>
            </a:r>
            <a:endParaRPr lang="lo-L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800" dirty="0"/>
              <a:t>You can refer to the content of a range of adjacent cells. For example, you might use a formula to add the values of a range of cells, or to find the maximum value in all the cells in a row. When referencing a range of cells in a formula, the cell references can be relative, absolute, or mixed.</a:t>
            </a:r>
            <a:endParaRPr lang="lo-LA" sz="2800" dirty="0"/>
          </a:p>
        </p:txBody>
      </p:sp>
    </p:spTree>
    <p:extLst>
      <p:ext uri="{BB962C8B-B14F-4D97-AF65-F5344CB8AC3E}">
        <p14:creationId xmlns:p14="http://schemas.microsoft.com/office/powerpoint/2010/main" val="2614767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 Cell Ranges in Formulas</a:t>
            </a:r>
            <a:endParaRPr lang="lo-L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70" y="2000754"/>
            <a:ext cx="7403978" cy="45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31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lo-LA" sz="3600" dirty="0">
                <a:ea typeface="Calibri" panose="020F0502020204030204" pitchFamily="34" charset="0"/>
                <a:cs typeface="Phetsarath OT" panose="02000500000000020004" pitchFamily="2" charset="0"/>
              </a:rPr>
              <a:t>ການນໍາໃຊ້ຟັງຊັນພື້ນຖານຄົ້ນຫາຂໍ້ມູນ </a:t>
            </a:r>
            <a:endParaRPr lang="en-US" sz="36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	</a:t>
            </a:r>
            <a:r>
              <a:rPr lang="lo-LA" sz="3200" dirty="0">
                <a:latin typeface="Phetsarath OT" panose="02000500000000020004" pitchFamily="2" charset="0"/>
                <a:cs typeface="Phetsarath OT" panose="02000500000000020004" pitchFamily="2" charset="0"/>
              </a:rPr>
              <a:t>ຟັງຊັນຄົ້ນຫາເປັນກຸ່ມຟັງຊັນທີ່ໃຊ້ເພື່ອຄົ້ນຫາຂໍ້ມູນຕາມເງື່ອນໄຂທີ່ຕ້ອງການ ທັງນີ້ກໍເພື່ອສະດວກໃນການຈັດການກັບຂໍ້ມູນໃຫ້ໄດ້ຕາມຄວາມຕ້ອງການຂອງຜູ້ໃຊ້.  ໃນກຸ່ມຟັງຊັນຄົ້ນຫານີ້ປະກອບດ້ວຍຫຼາຍຟັງຊັນ, ແຕ່ໃນທີ່ນີ້ຈະນໍາສະເໜີບາງຟັງຊັນທີ່ເຫັນວ່າມີການນໍາໃຊ້ເຂົ້າໃນວຽກງານປະຈໍາວັນເປັນສ່ວນໃຫຍ່.</a:t>
            </a:r>
            <a:endParaRPr lang="en-US" sz="32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6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lo-LA" sz="3600" dirty="0">
                <a:ea typeface="Calibri" panose="020F0502020204030204" pitchFamily="34" charset="0"/>
                <a:cs typeface="Phetsarath OT" panose="02000500000000020004" pitchFamily="2" charset="0"/>
              </a:rPr>
              <a:t>ຟັງຊັນ </a:t>
            </a:r>
            <a:r>
              <a:rPr lang="en-US" sz="3600" dirty="0"/>
              <a:t>CHOOSE</a:t>
            </a:r>
            <a:endParaRPr lang="en-US" sz="36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914400" fontAlgn="base">
              <a:lnSpc>
                <a:spcPct val="170000"/>
              </a:lnSpc>
              <a:spcAft>
                <a:spcPct val="0"/>
              </a:spcAft>
              <a:buClr>
                <a:srgbClr val="CCCCFF"/>
              </a:buClr>
              <a:buSzTx/>
              <a:buNone/>
            </a:pP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ເປັນຟັງຊັນສົ່ງກັບຄ່າທີ່ເລືອກຈາກລາຍການໂດຍກຳ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ນົດດັດສະນີທີ່ໃຊ້ໃນການເລືອກຄ່າ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.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ເຊິ່ງມີຮູບແບບດັ່ງນີ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:</a:t>
            </a:r>
          </a:p>
          <a:p>
            <a:pPr marL="0" lvl="0" indent="0" defTabSz="914400" fontAlgn="base">
              <a:lnSpc>
                <a:spcPct val="170000"/>
              </a:lnSpc>
              <a:spcAft>
                <a:spcPct val="0"/>
              </a:spcAft>
              <a:buClr>
                <a:srgbClr val="CCCCFF"/>
              </a:buClr>
              <a:buSzTx/>
              <a:buNone/>
            </a:pP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	CHOOSE(index_num,value1,value2,…)</a:t>
            </a:r>
          </a:p>
          <a:p>
            <a:pPr marL="0" lvl="0" indent="0" defTabSz="914400" fontAlgn="base">
              <a:lnSpc>
                <a:spcPct val="170000"/>
              </a:lnSpc>
              <a:spcAft>
                <a:spcPct val="0"/>
              </a:spcAft>
              <a:buClr>
                <a:srgbClr val="CCCCFF"/>
              </a:buClr>
              <a:buSzTx/>
              <a:buNone/>
            </a:pP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	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index_num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ແມ່ນກຳນົດຄ່າທີ່ໃຊ້ໃນການບອກລຳ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ດັບທີ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,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ຖ້າເທົ່າ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1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ຟັງຊັນຈະສົ່ງຄ່າ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value1,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ຖ້າເທົ່າ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2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ຟັງຊັນຈະສົ່ງ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value2,….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ແຕ່ຖ້າເປັນເລກເສດກໍຈະປັດເສດ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ລົງໃຫ້ເປັນຈຳນວນເຕັມແລ້ວຈຶ່ງສົ່ງຄ່າ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.</a:t>
            </a:r>
          </a:p>
          <a:p>
            <a:pPr marL="0" lvl="0" indent="0" defTabSz="914400" fontAlgn="base">
              <a:lnSpc>
                <a:spcPct val="170000"/>
              </a:lnSpc>
              <a:spcAft>
                <a:spcPct val="0"/>
              </a:spcAft>
              <a:buClr>
                <a:srgbClr val="CCCCFF"/>
              </a:buClr>
              <a:buSzTx/>
              <a:buNone/>
            </a:pP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	value1,value2,…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ເປັນຄ່າທີ່ສາມາດກຳນົດໄດ້ສູງສຸດ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29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ຄ່າເຊິ່ງເປັນໄດ້ທັງຕົວເລກ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ແລະ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ຂໍ້ຄວາມ</a:t>
            </a:r>
            <a:endParaRPr lang="en-US" sz="20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5736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lo-LA" sz="3600" dirty="0">
                <a:ea typeface="Calibri" panose="020F0502020204030204" pitchFamily="34" charset="0"/>
                <a:cs typeface="Phetsarath OT" panose="02000500000000020004" pitchFamily="2" charset="0"/>
              </a:rPr>
              <a:t>ຕົວຢ່າງການນໍາໃຊ້ຟັງຊັນ </a:t>
            </a:r>
            <a:r>
              <a:rPr lang="en-US" sz="3600" dirty="0"/>
              <a:t>CHOOSE</a:t>
            </a:r>
            <a:endParaRPr lang="en-US" sz="36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86485" y="4017170"/>
            <a:ext cx="12430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 rotWithShape="1">
          <a:blip r:embed="rId2"/>
          <a:srcRect t="20251" r="37846" b="38878"/>
          <a:stretch/>
        </p:blipFill>
        <p:spPr bwMode="auto">
          <a:xfrm>
            <a:off x="1171575" y="3000375"/>
            <a:ext cx="4571999" cy="2300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3"/>
          <a:srcRect t="24995" r="57949" b="36503"/>
          <a:stretch/>
        </p:blipFill>
        <p:spPr bwMode="auto">
          <a:xfrm>
            <a:off x="7604123" y="3000375"/>
            <a:ext cx="3454401" cy="2300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3898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lo-LA" sz="3600" dirty="0">
                <a:ea typeface="Calibri" panose="020F0502020204030204" pitchFamily="34" charset="0"/>
                <a:cs typeface="Phetsarath OT" panose="02000500000000020004" pitchFamily="2" charset="0"/>
              </a:rPr>
              <a:t>ຟັງຊັນ </a:t>
            </a:r>
            <a:r>
              <a:rPr lang="en-US" sz="3600" dirty="0"/>
              <a:t>LOOKUP</a:t>
            </a:r>
            <a:endParaRPr lang="en-US" sz="36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ເປັນຟັງຊັນສົ່ງກັບຄ່າທີ່ຕ້ອງການຈາກຊ່ວງຂໍ້ມູນ</a:t>
            </a:r>
            <a:r>
              <a:rPr lang="en-US" sz="28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8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ຫຼື</a:t>
            </a:r>
            <a:r>
              <a:rPr lang="en-US" sz="2800" dirty="0">
                <a:latin typeface="Phetsarath OT" panose="02000500000000020004" pitchFamily="2" charset="0"/>
                <a:cs typeface="Phetsarath OT" panose="02000500000000020004" pitchFamily="2" charset="0"/>
              </a:rPr>
              <a:t> array </a:t>
            </a:r>
            <a:r>
              <a:rPr lang="en-US" sz="28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ໂດຍການໃຊ້ວຽກຈະມີ</a:t>
            </a:r>
            <a:r>
              <a:rPr lang="en-US" sz="2800" dirty="0">
                <a:latin typeface="Phetsarath OT" panose="02000500000000020004" pitchFamily="2" charset="0"/>
                <a:cs typeface="Phetsarath OT" panose="02000500000000020004" pitchFamily="2" charset="0"/>
              </a:rPr>
              <a:t> 2 </a:t>
            </a:r>
            <a:r>
              <a:rPr lang="en-US" sz="28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ແບບຄື</a:t>
            </a:r>
            <a:r>
              <a:rPr lang="en-US" sz="2800" dirty="0">
                <a:latin typeface="Phetsarath OT" panose="02000500000000020004" pitchFamily="2" charset="0"/>
                <a:cs typeface="Phetsarath OT" panose="02000500000000020004" pitchFamily="2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8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ແບບເວັກເຕີ</a:t>
            </a:r>
            <a:r>
              <a:rPr lang="en-US" sz="28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8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ແບບ</a:t>
            </a:r>
            <a:r>
              <a:rPr lang="en-US" sz="28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8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arry</a:t>
            </a:r>
            <a:endParaRPr lang="en-US" sz="28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2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lo-LA" sz="3600" dirty="0">
                <a:ea typeface="Calibri" panose="020F0502020204030204" pitchFamily="34" charset="0"/>
                <a:cs typeface="Phetsarath OT" panose="02000500000000020004" pitchFamily="2" charset="0"/>
              </a:rPr>
              <a:t>ຟັງຊັນ </a:t>
            </a:r>
            <a:r>
              <a:rPr lang="en-US" sz="3600" dirty="0"/>
              <a:t>LOOKUP</a:t>
            </a:r>
            <a:r>
              <a:rPr lang="en-US" sz="36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36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ແບບເວັກເຕີ</a:t>
            </a:r>
            <a:r>
              <a:rPr lang="en-US" sz="36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	LOOKUP(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lookup_value,lookup_vector,result_vector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).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ແມ່ນຄ່າທີ່ຕ້ອງການນຳໄປຄົ້ນຫາໃນ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lookup_vector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,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ຖ້າຟັງຊັນບໍ່ສາມາດຄົ້ນຫາຄ່າທີ່ກົງກັບ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ກໍຈະສົ່ງຄ່າທີ່ໃຫຍ່ທີ່ສຸດໃນ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array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ແຕ່ນ້ອຍກວ່າ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ແຕ່ຖ້າ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ມີຄ່ານ້ອຍກວ່າຄ່າ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ນ້ອຍສຸດໃນແຖວຫຼືຖັນທຳອິດຈະສະແດງການຜິດພາດອອກມາ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	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lookup_vector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ແມ່ນຊ່ວງ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cell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ແບບ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1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ແຖວ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ຫຼື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1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ຖັນທີ່ຕ້ອງການນຳມາຄົນຫາໃນ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. 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	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result_vector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ແມ່ນຊ່ວງ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cell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ແບບ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1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ແຖວ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ຫຼື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1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ຖັນທີ່ຈະນຳມາຄົ້ນຫາລາຍການທີ່ຈັບຄູ່ກັບ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ໂດຍ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result_vector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ຈະຕ້ອງມີຂະໜາດດຽວກັບ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lookup_vector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556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lo-LA" sz="3600" dirty="0">
                <a:ea typeface="Calibri" panose="020F0502020204030204" pitchFamily="34" charset="0"/>
                <a:cs typeface="Phetsarath OT" panose="02000500000000020004" pitchFamily="2" charset="0"/>
              </a:rPr>
              <a:t>ຟັງຊັນ </a:t>
            </a:r>
            <a:r>
              <a:rPr lang="en-US" sz="3600" dirty="0"/>
              <a:t>LOOKUP </a:t>
            </a:r>
            <a:r>
              <a:rPr lang="en-US" sz="36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ແບບ</a:t>
            </a:r>
            <a:r>
              <a:rPr lang="en-US" sz="36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36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arry</a:t>
            </a:r>
            <a:endParaRPr lang="en-US" sz="36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Phetsarath OT" panose="02000500000000020004" pitchFamily="2" charset="0"/>
                <a:cs typeface="Phetsarath OT" panose="02000500000000020004" pitchFamily="2" charset="0"/>
              </a:rPr>
              <a:t>			LOOKUP(</a:t>
            </a:r>
            <a:r>
              <a:rPr lang="en-US" sz="2000" b="1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sz="2000" b="1" dirty="0">
                <a:latin typeface="Phetsarath OT" panose="02000500000000020004" pitchFamily="2" charset="0"/>
                <a:cs typeface="Phetsarath OT" panose="02000500000000020004" pitchFamily="2" charset="0"/>
              </a:rPr>
              <a:t>, array).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	array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ແມ່ນ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cell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ຂໍ້ມູນທີ່ເປັນໄດ້ທັງຕົວເລກ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,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ຂໍ້ຄວາມ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ຫຼື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ຄ່າຕັກກະສາດທີ່ນຳມາຄົ້ນຫາຂໍ້ມູນທີ່ກົງກັບ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.  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ຖ້າ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array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ມີຈຳນວນຖັນຫຼາຍກວ່າຈຳນວນແຖວ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,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ຟັງຊັນຈະຫາຄ່າ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ຈາກແຖວທຳອິດ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ຖ້າ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array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ມີຈຳນວນຖັນນ້ອຍກວ່າຫຼືເທົ່າກັບຈຳນວນແຖວ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,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ຟັງຊັນ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ຈະຫາຄ່າ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ຈາກຖັນທຳອິດ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081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lo-LA" sz="3600" dirty="0">
                <a:ea typeface="Calibri" panose="020F0502020204030204" pitchFamily="34" charset="0"/>
                <a:cs typeface="Phetsarath OT" panose="02000500000000020004" pitchFamily="2" charset="0"/>
              </a:rPr>
              <a:t>ຟັງຊັນ </a:t>
            </a:r>
            <a:r>
              <a:rPr lang="en-US" sz="3600" dirty="0">
                <a:ea typeface="Calibri" panose="020F0502020204030204" pitchFamily="34" charset="0"/>
                <a:cs typeface="Phetsarath OT" panose="02000500000000020004" pitchFamily="2" charset="0"/>
              </a:rPr>
              <a:t>H</a:t>
            </a:r>
            <a:r>
              <a:rPr lang="en-US" sz="3600" dirty="0"/>
              <a:t>LOOKUP</a:t>
            </a:r>
            <a:endParaRPr lang="en-US" sz="36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	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ເປັນຟັງຊັນຄົ້ນຫາຄ່າຈາກແຖວທຳອິດຂອງຂໍ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້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ມູນແລ້ວສົ່ງຄ່າທີ່ຢູ່ຖັນໃນແຖວນັ້ນກັບ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.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ເຊິ່ງມີຮູບແບບ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ດັ່ງນີ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້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 HLOOKUP(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lookup_value,table_array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, </a:t>
            </a:r>
            <a:r>
              <a:rPr lang="en-US" sz="20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row_index_num,range_lookup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86754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lo-LA" sz="3600" dirty="0"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ຟັງຊັນ </a:t>
            </a:r>
            <a:r>
              <a:rPr lang="en-US" sz="3600" dirty="0"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H</a:t>
            </a:r>
            <a:r>
              <a:rPr lang="en-US" sz="3600" dirty="0">
                <a:latin typeface="Phetsarath OT" panose="02000500000000020004" pitchFamily="2" charset="0"/>
                <a:cs typeface="Phetsarath OT" panose="02000500000000020004" pitchFamily="2" charset="0"/>
              </a:rPr>
              <a:t>LOOKUP (</a:t>
            </a:r>
            <a:r>
              <a:rPr lang="lo-LA" sz="3600" dirty="0">
                <a:latin typeface="Phetsarath OT" panose="02000500000000020004" pitchFamily="2" charset="0"/>
                <a:cs typeface="Phetsarath OT" panose="02000500000000020004" pitchFamily="2" charset="0"/>
              </a:rPr>
              <a:t>ຕໍ່</a:t>
            </a:r>
            <a:r>
              <a:rPr lang="en-US" sz="3600" dirty="0">
                <a:latin typeface="Phetsarath OT" panose="02000500000000020004" pitchFamily="2" charset="0"/>
                <a:cs typeface="Phetsarath OT" panose="02000500000000020004" pitchFamily="2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	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ແມ່ນຄ່າທີ່ຕ້ອງການຄົ້ນຫາຈາກ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ແຖວຫຼືຖັນເທິງສຸດຂອງຕາຕະລາງເຊິ່ງເປັນໄດ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້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ທັງຂໍ້ຄວາມ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,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ຕົວເລກ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ຫຼື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ການອ້າງອີງ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	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table_array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ການອ້າງອີງໄປຍັງຕາຕະລາງທີ່ຕ້ອງ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ການນຳມາຄົ້ນຫາທີ່ກົງກັບ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, 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ຖ້າ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ມີຄ່ານ້ອຍກວ່າຄ່າທີ່ນ້ອຍທີ່ສຸດໃນ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ແຖວທຳອິດຂອງ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table_array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ຟັງຊັນຈະສະແດງ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ຂໍ້ຜິດພາດອອກມາ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711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Create Formulas </a:t>
            </a:r>
          </a:p>
          <a:p>
            <a:r>
              <a:rPr lang="en-US" sz="3200" dirty="0"/>
              <a:t>Enforce Precedence</a:t>
            </a:r>
          </a:p>
          <a:p>
            <a:r>
              <a:rPr lang="en-US" sz="3200" dirty="0"/>
              <a:t>Apply Cell References in Formulas</a:t>
            </a:r>
          </a:p>
          <a:p>
            <a:r>
              <a:rPr lang="en-US" sz="3200" dirty="0"/>
              <a:t>Apply Conditional Logic in Formulas</a:t>
            </a:r>
          </a:p>
          <a:p>
            <a:r>
              <a:rPr lang="en-US" sz="3200" dirty="0"/>
              <a:t>Apply Named Ranges in Formulas</a:t>
            </a:r>
          </a:p>
          <a:p>
            <a:r>
              <a:rPr lang="en-US" sz="3200" dirty="0"/>
              <a:t>Apply Cell Ranges in Formulas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3434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lo-LA" sz="3600" dirty="0"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ຟັງຊັນ </a:t>
            </a:r>
            <a:r>
              <a:rPr lang="en-US" sz="3600" dirty="0"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H</a:t>
            </a:r>
            <a:r>
              <a:rPr lang="en-US" sz="3600" dirty="0">
                <a:latin typeface="Phetsarath OT" panose="02000500000000020004" pitchFamily="2" charset="0"/>
                <a:cs typeface="Phetsarath OT" panose="02000500000000020004" pitchFamily="2" charset="0"/>
              </a:rPr>
              <a:t>LOOKUP (</a:t>
            </a:r>
            <a:r>
              <a:rPr lang="lo-LA" sz="3600" dirty="0">
                <a:latin typeface="Phetsarath OT" panose="02000500000000020004" pitchFamily="2" charset="0"/>
                <a:cs typeface="Phetsarath OT" panose="02000500000000020004" pitchFamily="2" charset="0"/>
              </a:rPr>
              <a:t>ຕໍ່</a:t>
            </a:r>
            <a:r>
              <a:rPr lang="en-US" sz="3600" dirty="0">
                <a:latin typeface="Phetsarath OT" panose="02000500000000020004" pitchFamily="2" charset="0"/>
                <a:cs typeface="Phetsarath OT" panose="02000500000000020004" pitchFamily="2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	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row_index_num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ໝາຍເຖິງແຖວໃນ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table_array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ທີ່ຕ້ອງການໃຫ້ສົງຄ່າທີ່ກົງກັບ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ກັບ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,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ຖ້າ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row_index_num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ເທົ່າກັບ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1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ຟັງຊັນຈະສົ່ງກັບຄ່າໃນແຖວ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ທຳອິດຂອງ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table_array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,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ຖ້າ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row_index_num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ເທົ່າກັບ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2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ຟັງຊັນຈະສົ່ງກັບຄ່າໃນແຖວທີ່ສອງຂອງ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table_array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..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	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range_lookup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ຄ່າຕັກກະສາດທີ່ກຳນົດໃຫ້ຟັງຊັນຄົ້ນ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ຫາຄ່າທີ່ກົງກັນຢ່າງຖຶກຕອ້ງຫຼືໃກ້ຄຽງ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.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ຖ້າ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range_lookup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ເປັນ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TRUE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ຫຼືບໍ່ໃສ່ຄ່າຟັງຊັນຈະສົ່ງຄ່າຖືກຕ້ອງແຕ່ຖ້າບໍ່ພົບກໍຈະສົ່ງຄ່າ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ທີ່ກົງກັນໂດຍປະມານເຊິ່ງເປັນຄ່າທີ່ຕຳແໜ່ງໃຫຍ່ທີ່ສຸດແຕ່ນ້ອຍກວ່າຕຳແໜ່ງ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ບໍ່ດັງນັ້ນຈະສົ່ງຄ່າຜິດພາດອອກມາ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.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	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14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lo-LA" sz="3600" dirty="0">
                <a:ea typeface="Calibri" panose="020F0502020204030204" pitchFamily="34" charset="0"/>
                <a:cs typeface="Phetsarath OT" panose="02000500000000020004" pitchFamily="2" charset="0"/>
              </a:rPr>
              <a:t>ຟັງຊັນ </a:t>
            </a:r>
            <a:r>
              <a:rPr lang="en-US" sz="3600" dirty="0">
                <a:ea typeface="Calibri" panose="020F0502020204030204" pitchFamily="34" charset="0"/>
                <a:cs typeface="Phetsarath OT" panose="02000500000000020004" pitchFamily="2" charset="0"/>
              </a:rPr>
              <a:t>V</a:t>
            </a:r>
            <a:r>
              <a:rPr lang="en-US" sz="3600" dirty="0"/>
              <a:t>LOOKUP</a:t>
            </a:r>
            <a:endParaRPr lang="en-US" sz="36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	ເປັນຟັງຊັນຄົ້ນຫາຄ່າຈາກຖັນທຳອິດຂອງຂໍ້ມູນແລ້ວສົ່ງຄ່າທີ່ຢູ່ຖັນໃນແຖວນັ້ນກັບ.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ເຊິ່ງມີຮູບແບບ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ດັ່ງນີ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VLOOKUP(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lookup_value,table_array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,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col_index_num,range_lookup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75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lo-LA" sz="3600" dirty="0"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ຟັງຊັນ </a:t>
            </a:r>
            <a:r>
              <a:rPr lang="en-US" sz="3600" dirty="0"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V</a:t>
            </a:r>
            <a:r>
              <a:rPr lang="en-US" sz="3600" dirty="0">
                <a:latin typeface="Phetsarath OT" panose="02000500000000020004" pitchFamily="2" charset="0"/>
                <a:cs typeface="Phetsarath OT" panose="02000500000000020004" pitchFamily="2" charset="0"/>
              </a:rPr>
              <a:t>LOOKUP (</a:t>
            </a:r>
            <a:r>
              <a:rPr lang="lo-LA" sz="3600" dirty="0">
                <a:latin typeface="Phetsarath OT" panose="02000500000000020004" pitchFamily="2" charset="0"/>
                <a:cs typeface="Phetsarath OT" panose="02000500000000020004" pitchFamily="2" charset="0"/>
              </a:rPr>
              <a:t>ຕໍ່</a:t>
            </a:r>
            <a:r>
              <a:rPr lang="en-US" sz="3600" dirty="0">
                <a:latin typeface="Phetsarath OT" panose="02000500000000020004" pitchFamily="2" charset="0"/>
                <a:cs typeface="Phetsarath OT" panose="02000500000000020004" pitchFamily="2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	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ແມ່ນຄ່າທີ່ຕ້ອງການຄົ້ນຫາຈາກ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ແຖວ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ຫຼືຖັນເທິງສຸດຂອງຕາຕະລາງເຊິ່ງເປັນໄດ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້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ທັງຂໍ້ຄວາມ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,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ຕົວເລກ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ຫຼື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ການອ້າງອີງ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	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table_array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ການອ້າງອີງໄປຍັງຕາຕະລາງທີ່ຕ້ອງ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ການນຳມາຄົ້ນຫາທີ່ກົງກັບ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872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lo-LA" sz="3600" dirty="0"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ຟັງຊັນ </a:t>
            </a:r>
            <a:r>
              <a:rPr lang="en-US" sz="3600" dirty="0"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V</a:t>
            </a:r>
            <a:r>
              <a:rPr lang="en-US" sz="3600" dirty="0">
                <a:latin typeface="Phetsarath OT" panose="02000500000000020004" pitchFamily="2" charset="0"/>
                <a:cs typeface="Phetsarath OT" panose="02000500000000020004" pitchFamily="2" charset="0"/>
              </a:rPr>
              <a:t>LOOKUP (</a:t>
            </a:r>
            <a:r>
              <a:rPr lang="lo-LA" sz="3600" dirty="0">
                <a:latin typeface="Phetsarath OT" panose="02000500000000020004" pitchFamily="2" charset="0"/>
                <a:cs typeface="Phetsarath OT" panose="02000500000000020004" pitchFamily="2" charset="0"/>
              </a:rPr>
              <a:t>ຕໍ່</a:t>
            </a:r>
            <a:r>
              <a:rPr lang="en-US" sz="3600" dirty="0">
                <a:latin typeface="Phetsarath OT" panose="02000500000000020004" pitchFamily="2" charset="0"/>
                <a:cs typeface="Phetsarath OT" panose="02000500000000020004" pitchFamily="2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	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col_index_num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ໝາຍເຖິງຖັນໃນ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table_array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ທີ່ຕ້ອງການໃຫ້ສົງຄ່າທີ່ກົງກັບ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ກັບ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,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ຖ້າ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row_index_num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ເທົ່າກັບ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1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ຟັງຊັນຈະສົ່ງກັບຄ່າໃນຖັນ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ທຳອິດຂອງ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table_array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,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ຖ້າ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row_index_num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ເທົ່າກັບ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2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ຟັງຊັນຈະສົ່ງກັບຄ່າໃນຖັນທີ່ສອງຂອງ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table_array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...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	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range_lookup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ຄ່າຕັກກະສາດທີ່ກຳນົດໃຫ້ຟັງຊັນຄົ້ນ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ຫາຄ່າທີ່ກົງກັນຢ່າງຖຶກຕອ້ງຫຼືໃກ້ຄຽງ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.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ຖ້າ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range_lookup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ເປັນ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TRUE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ຫຼື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ບໍ່ໃສ່ຄ່າຟັງຊັນຈະສົ່ງຄ່າຖືກຕ້ອງແຕ່ຖ້າບໍ່ພົບກໍຈະສົ່ງຄ່າ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 ທີ່ກົງກັນໂດຍປະມານເຊິ່ງເປັນຄ່າທີ່ຕຳແໜ່ງໃຫຍ່ທີ່ສຸດແຕ່ນ້ອຍກວ່າຕຳແໜ່ງ </a:t>
            </a:r>
            <a:r>
              <a:rPr lang="en-US" sz="2400" dirty="0" err="1">
                <a:latin typeface="Phetsarath OT" panose="02000500000000020004" pitchFamily="2" charset="0"/>
                <a:cs typeface="Phetsarath OT" panose="02000500000000020004" pitchFamily="2" charset="0"/>
              </a:rPr>
              <a:t>lookup_value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24511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Create Formulas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	Formulas in Excel can be made up of values that you enter, cell references, names, mathematical operators, and functions. A function can be thought of as a service provided by Excel to do a specific task. That task might be to perform a math operation, to make a decision based on information you give it, or to perform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an action on some text.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999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Formulas </a:t>
            </a:r>
            <a:endParaRPr lang="lo-L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 function is always indicated by the function name followed by a set of parentheses. For</a:t>
            </a:r>
          </a:p>
          <a:p>
            <a:pPr marL="0" indent="0">
              <a:buNone/>
            </a:pPr>
            <a:r>
              <a:rPr lang="en-GB" dirty="0"/>
              <a:t>most functions, arguments inside the parentheses either tell the function what to do or</a:t>
            </a:r>
          </a:p>
          <a:p>
            <a:pPr marL="0" indent="0">
              <a:buNone/>
            </a:pPr>
            <a:r>
              <a:rPr lang="en-GB" dirty="0"/>
              <a:t>indicate the values that the function is to work with. An argument can be a value that you</a:t>
            </a:r>
          </a:p>
          <a:p>
            <a:pPr marL="0" indent="0">
              <a:buNone/>
            </a:pPr>
            <a:r>
              <a:rPr lang="en-GB" dirty="0"/>
              <a:t>enter, a cell reference, a range reference, a name, or even another function. The number</a:t>
            </a:r>
          </a:p>
          <a:p>
            <a:pPr marL="0" indent="0">
              <a:buNone/>
            </a:pPr>
            <a:r>
              <a:rPr lang="en-GB" dirty="0"/>
              <a:t>and type of arguments vary depending on which function you’re using. It is important to</a:t>
            </a:r>
          </a:p>
          <a:p>
            <a:pPr marL="0" indent="0">
              <a:buNone/>
            </a:pPr>
            <a:r>
              <a:rPr lang="en-GB" dirty="0"/>
              <a:t>understand the syntax of common functions and be able to correctly enter the function</a:t>
            </a:r>
          </a:p>
          <a:p>
            <a:pPr marL="0" indent="0">
              <a:buNone/>
            </a:pPr>
            <a:r>
              <a:rPr lang="en-GB" dirty="0"/>
              <a:t>arguments. Fortunately, you don’t have to memorize anything; Excel 2010 does an excellent</a:t>
            </a:r>
          </a:p>
          <a:p>
            <a:pPr marL="0" indent="0">
              <a:buNone/>
            </a:pPr>
            <a:r>
              <a:rPr lang="en-GB" dirty="0"/>
              <a:t>job of walking you through the process of using a function within a formula. You can</a:t>
            </a:r>
          </a:p>
          <a:p>
            <a:pPr marL="0" indent="0">
              <a:buNone/>
            </a:pPr>
            <a:r>
              <a:rPr lang="en-GB" dirty="0"/>
              <a:t>type a function’s syntax yourself if you want, but it’s almost always easier to let Excel guide</a:t>
            </a:r>
          </a:p>
          <a:p>
            <a:pPr marL="0" indent="0">
              <a:buNone/>
            </a:pPr>
            <a:r>
              <a:rPr lang="en-US" dirty="0"/>
              <a:t>you through the process.</a:t>
            </a:r>
            <a:endParaRPr lang="lo-LA" dirty="0"/>
          </a:p>
        </p:txBody>
      </p:sp>
    </p:spTree>
    <p:extLst>
      <p:ext uri="{BB962C8B-B14F-4D97-AF65-F5344CB8AC3E}">
        <p14:creationId xmlns:p14="http://schemas.microsoft.com/office/powerpoint/2010/main" val="381838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7743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 following table describes other functions  that allow you to summarize information from sets of cells.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59" y="2586039"/>
            <a:ext cx="8448199" cy="31861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70859" y="5934670"/>
            <a:ext cx="9010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Segoe"/>
              </a:rPr>
              <a:t>Each of these functions takes up to 255 arguments; each argument can be a range or</a:t>
            </a:r>
            <a:br>
              <a:rPr lang="en-US" dirty="0">
                <a:solidFill>
                  <a:srgbClr val="231F20"/>
                </a:solidFill>
                <a:latin typeface="Segoe"/>
              </a:rPr>
            </a:br>
            <a:r>
              <a:rPr lang="en-US" dirty="0">
                <a:solidFill>
                  <a:srgbClr val="231F20"/>
                </a:solidFill>
                <a:latin typeface="Segoe"/>
              </a:rPr>
              <a:t>named reference and can refer to thousands of values</a:t>
            </a:r>
            <a:br>
              <a:rPr lang="en-US" dirty="0">
                <a:solidFill>
                  <a:srgbClr val="231F20"/>
                </a:solidFill>
                <a:latin typeface="Sego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4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1458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Also in the table, any argument specified as a value can be any type of value. In the case of the COUNT() function, it will simply ignore any value that it can’t interpret as a number. In the case of COUNTA(), it will count every cell that isn’t empty.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3" y="3157538"/>
            <a:ext cx="4673730" cy="34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0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Enforce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A formula can involve multiple types of calculations. Unless you specify another order of</a:t>
            </a:r>
            <a:br>
              <a:rPr lang="en-US" dirty="0"/>
            </a:br>
            <a:r>
              <a:rPr lang="en-US" dirty="0"/>
              <a:t>precedence, Excel evaluates formula content and processes calculations in this order:</a:t>
            </a:r>
            <a:br>
              <a:rPr lang="en-US" dirty="0"/>
            </a:br>
            <a:r>
              <a:rPr lang="en-US" dirty="0"/>
              <a:t>1 . Reference operators The colon (:), space ( ), and comma (,) symbols</a:t>
            </a:r>
            <a:br>
              <a:rPr lang="en-US" dirty="0"/>
            </a:br>
            <a:r>
              <a:rPr lang="en-US" dirty="0"/>
              <a:t>2 . Negation The negative (–) symbol in phrases such as –1</a:t>
            </a:r>
            <a:br>
              <a:rPr lang="en-US" dirty="0"/>
            </a:br>
            <a:r>
              <a:rPr lang="en-US" dirty="0"/>
              <a:t>3 . Percentage The percent (%) symbol</a:t>
            </a:r>
            <a:br>
              <a:rPr lang="en-US" dirty="0"/>
            </a:br>
            <a:r>
              <a:rPr lang="en-US" dirty="0"/>
              <a:t>4 . Exponentiation The raising to a power (^) symbol</a:t>
            </a:r>
            <a:br>
              <a:rPr lang="en-US" dirty="0"/>
            </a:br>
            <a:r>
              <a:rPr lang="en-US" dirty="0"/>
              <a:t>5 . Multiplication and division The multiply (*) and divide (/) symbols</a:t>
            </a:r>
            <a:br>
              <a:rPr lang="en-US" dirty="0"/>
            </a:br>
            <a:r>
              <a:rPr lang="en-US" dirty="0"/>
              <a:t>6 . Addition and subtraction The plus (+) and minus (-) symbols</a:t>
            </a:r>
            <a:br>
              <a:rPr lang="en-US" dirty="0"/>
            </a:br>
            <a:r>
              <a:rPr lang="en-US" dirty="0"/>
              <a:t>7 . Concatenation The and (&amp;) symbol connecting two strings of text</a:t>
            </a:r>
            <a:br>
              <a:rPr lang="en-US" dirty="0"/>
            </a:br>
            <a:r>
              <a:rPr lang="en-US" dirty="0"/>
              <a:t>8 . Comparison The equal (=), less than (&lt;), and greater than (&gt;) symbols and any combination thereof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7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Enforce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2984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If multiple calculations within a formula have the same precedence, Excel processes them in order from left to right.</a:t>
            </a:r>
            <a:br>
              <a:rPr lang="en-US" sz="2400" dirty="0"/>
            </a:br>
            <a:r>
              <a:rPr lang="en-US" sz="2400" dirty="0"/>
              <a:t>The following table illustrates the effect of changing precedence within a simple formula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57" y="4310140"/>
            <a:ext cx="8456380" cy="231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5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1317</TotalTime>
  <Words>1240</Words>
  <Application>Microsoft Office PowerPoint</Application>
  <PresentationFormat>Widescreen</PresentationFormat>
  <Paragraphs>140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Corbel</vt:lpstr>
      <vt:lpstr>DokChampa</vt:lpstr>
      <vt:lpstr>Phetsarath OT</vt:lpstr>
      <vt:lpstr>Segoe</vt:lpstr>
      <vt:lpstr>Wingdings</vt:lpstr>
      <vt:lpstr>Banded</vt:lpstr>
      <vt:lpstr>Microsoft excel 2013</vt:lpstr>
      <vt:lpstr>ບົດທີ 5 Applying Formulas and Functions</vt:lpstr>
      <vt:lpstr>topic</vt:lpstr>
      <vt:lpstr>5.1 Create Formulas </vt:lpstr>
      <vt:lpstr>Create Formulas </vt:lpstr>
      <vt:lpstr>functions</vt:lpstr>
      <vt:lpstr>functions</vt:lpstr>
      <vt:lpstr>5.2 Enforce Precedence</vt:lpstr>
      <vt:lpstr>Enforce Precedence</vt:lpstr>
      <vt:lpstr>5.3 Apply Cell References in Formulas</vt:lpstr>
      <vt:lpstr>Apply Cell References in Formulas</vt:lpstr>
      <vt:lpstr>5.4 Apply Conditional Logic in Formulas</vt:lpstr>
      <vt:lpstr>Creating Conditional Formulas</vt:lpstr>
      <vt:lpstr>Creating Conditional Formulas</vt:lpstr>
      <vt:lpstr>Creating Conditional Formulas</vt:lpstr>
      <vt:lpstr>Creating Conditional Formulas</vt:lpstr>
      <vt:lpstr>5.5 Apply Named Ranges in Formulas</vt:lpstr>
      <vt:lpstr>Name Manager</vt:lpstr>
      <vt:lpstr>Name manager</vt:lpstr>
      <vt:lpstr>5.6 Apply Cell Ranges in Formulas</vt:lpstr>
      <vt:lpstr>Apply Cell Ranges in Formulas</vt:lpstr>
      <vt:lpstr>ການນໍາໃຊ້ຟັງຊັນພື້ນຖານຄົ້ນຫາຂໍ້ມູນ </vt:lpstr>
      <vt:lpstr>ຟັງຊັນ CHOOSE</vt:lpstr>
      <vt:lpstr>ຕົວຢ່າງການນໍາໃຊ້ຟັງຊັນ CHOOSE</vt:lpstr>
      <vt:lpstr>ຟັງຊັນ LOOKUP</vt:lpstr>
      <vt:lpstr>ຟັງຊັນ LOOKUP ແບບເວັກເຕີ </vt:lpstr>
      <vt:lpstr>ຟັງຊັນ LOOKUP ແບບ arry</vt:lpstr>
      <vt:lpstr>ຟັງຊັນ HLOOKUP</vt:lpstr>
      <vt:lpstr>ຟັງຊັນ HLOOKUP (ຕໍ່)</vt:lpstr>
      <vt:lpstr>ຟັງຊັນ HLOOKUP (ຕໍ່)</vt:lpstr>
      <vt:lpstr>ຟັງຊັນ VLOOKUP</vt:lpstr>
      <vt:lpstr>ຟັງຊັນ VLOOKUP (ຕໍ່)</vt:lpstr>
      <vt:lpstr>ຟັງຊັນ VLOOKUP (ຕໍ່)</vt:lpstr>
    </vt:vector>
  </TitlesOfParts>
  <Company>CS.FOS.NUOL, Dongdok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excel 2013</dc:title>
  <dc:creator>Sommith Thoummaly(s.thoummaly@nuol.edu.la)</dc:creator>
  <cp:lastModifiedBy>Sommith Thoummaly</cp:lastModifiedBy>
  <cp:revision>95</cp:revision>
  <dcterms:created xsi:type="dcterms:W3CDTF">2015-09-17T04:25:41Z</dcterms:created>
  <dcterms:modified xsi:type="dcterms:W3CDTF">2016-12-13T02:47:47Z</dcterms:modified>
</cp:coreProperties>
</file>