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56" r:id="rId2"/>
    <p:sldId id="280" r:id="rId3"/>
    <p:sldId id="281" r:id="rId4"/>
    <p:sldId id="282" r:id="rId5"/>
    <p:sldId id="284" r:id="rId6"/>
    <p:sldId id="283" r:id="rId7"/>
    <p:sldId id="285" r:id="rId8"/>
    <p:sldId id="286" r:id="rId9"/>
    <p:sldId id="287" r:id="rId10"/>
    <p:sldId id="288" r:id="rId11"/>
    <p:sldId id="289" r:id="rId12"/>
    <p:sldId id="290" r:id="rId13"/>
    <p:sldId id="294" r:id="rId14"/>
    <p:sldId id="295"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8A91CA-F722-4532-B98E-3BC1C8E4C084}" type="datetimeFigureOut">
              <a:rPr lang="en-US" smtClean="0"/>
              <a:t>12/19/2016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CF342-2C3D-4EC5-AB57-819B61E84349}" type="slidenum">
              <a:rPr lang="en-US" smtClean="0"/>
              <a:t>‹#›</a:t>
            </a:fld>
            <a:endParaRPr lang="en-US"/>
          </a:p>
        </p:txBody>
      </p:sp>
    </p:spTree>
    <p:extLst>
      <p:ext uri="{BB962C8B-B14F-4D97-AF65-F5344CB8AC3E}">
        <p14:creationId xmlns:p14="http://schemas.microsoft.com/office/powerpoint/2010/main" val="1532073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12/19/2016</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12/19/2016</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12/19/2016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12/19/2016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12/19/2016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12/19/2016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12/19/2016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12/19/2016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12/19/2016</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ithcom@yahoo.com" TargetMode="External"/><Relationship Id="rId2" Type="http://schemas.openxmlformats.org/officeDocument/2006/relationships/hyperlink" Target="mailto:s.Thoummaly@nuol.edu.l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Microsoft excel 2013</a:t>
            </a:r>
          </a:p>
        </p:txBody>
      </p:sp>
      <p:sp>
        <p:nvSpPr>
          <p:cNvPr id="3" name="Subtitle 2"/>
          <p:cNvSpPr>
            <a:spLocks noGrp="1"/>
          </p:cNvSpPr>
          <p:nvPr>
            <p:ph type="subTitle" idx="1"/>
          </p:nvPr>
        </p:nvSpPr>
        <p:spPr/>
        <p:txBody>
          <a:bodyPr/>
          <a:lstStyle/>
          <a:p>
            <a:r>
              <a:rPr lang="en-US" dirty="0"/>
              <a:t>Present by: Sommith THOUMMALY</a:t>
            </a:r>
          </a:p>
          <a:p>
            <a:r>
              <a:rPr lang="en-US" dirty="0">
                <a:hlinkClick r:id="rId2"/>
              </a:rPr>
              <a:t>s.Thoummaly@nuol.edu.la</a:t>
            </a:r>
            <a:endParaRPr lang="en-US" dirty="0"/>
          </a:p>
          <a:p>
            <a:r>
              <a:rPr lang="en-US" dirty="0">
                <a:hlinkClick r:id="rId3"/>
              </a:rPr>
              <a:t>mithcom@yahoo.com</a:t>
            </a:r>
            <a:endParaRPr lang="en-US" dirty="0"/>
          </a:p>
          <a:p>
            <a:endParaRPr lang="en-US" dirty="0"/>
          </a:p>
        </p:txBody>
      </p:sp>
    </p:spTree>
    <p:extLst>
      <p:ext uri="{BB962C8B-B14F-4D97-AF65-F5344CB8AC3E}">
        <p14:creationId xmlns:p14="http://schemas.microsoft.com/office/powerpoint/2010/main" val="4273110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To change the type of a selected chart</a:t>
            </a:r>
            <a:endParaRPr lang="en-US" dirty="0"/>
          </a:p>
        </p:txBody>
      </p:sp>
      <p:sp>
        <p:nvSpPr>
          <p:cNvPr id="3" name="Content Placeholder 2"/>
          <p:cNvSpPr>
            <a:spLocks noGrp="1"/>
          </p:cNvSpPr>
          <p:nvPr>
            <p:ph idx="1"/>
          </p:nvPr>
        </p:nvSpPr>
        <p:spPr/>
        <p:txBody>
          <a:bodyPr>
            <a:normAutofit/>
          </a:bodyPr>
          <a:lstStyle/>
          <a:p>
            <a:pPr marL="0" indent="0">
              <a:lnSpc>
                <a:spcPct val="150000"/>
              </a:lnSpc>
              <a:buNone/>
            </a:pPr>
            <a:r>
              <a:rPr lang="en-US" sz="3600" b="1" dirty="0"/>
              <a:t>1. </a:t>
            </a:r>
            <a:r>
              <a:rPr lang="en-US" sz="3600" dirty="0"/>
              <a:t>On the Chart Tools Design contextual tab, in the Type group, click the Change Chart Type button.</a:t>
            </a:r>
            <a:br>
              <a:rPr lang="en-US" sz="3600" dirty="0"/>
            </a:br>
            <a:r>
              <a:rPr lang="en-US" sz="3600" b="1" dirty="0"/>
              <a:t>2. </a:t>
            </a:r>
            <a:r>
              <a:rPr lang="en-US" sz="3600" dirty="0"/>
              <a:t>In the Change Chart Type dialog box, click a new type and sub-type, and then click OK</a:t>
            </a:r>
            <a:br>
              <a:rPr lang="en-US" sz="3600" dirty="0"/>
            </a:br>
            <a:endParaRPr lang="en-US" sz="3600" dirty="0"/>
          </a:p>
        </p:txBody>
      </p:sp>
    </p:spTree>
    <p:extLst>
      <p:ext uri="{BB962C8B-B14F-4D97-AF65-F5344CB8AC3E}">
        <p14:creationId xmlns:p14="http://schemas.microsoft.com/office/powerpoint/2010/main" val="358728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To switch rows and columns in a selected chart</a:t>
            </a:r>
            <a:endParaRPr lang="en-US" dirty="0"/>
          </a:p>
        </p:txBody>
      </p:sp>
      <p:sp>
        <p:nvSpPr>
          <p:cNvPr id="3" name="Content Placeholder 2"/>
          <p:cNvSpPr>
            <a:spLocks noGrp="1"/>
          </p:cNvSpPr>
          <p:nvPr>
            <p:ph idx="1"/>
          </p:nvPr>
        </p:nvSpPr>
        <p:spPr/>
        <p:txBody>
          <a:bodyPr>
            <a:normAutofit/>
          </a:bodyPr>
          <a:lstStyle/>
          <a:p>
            <a:pPr marL="0" indent="0">
              <a:lnSpc>
                <a:spcPct val="150000"/>
              </a:lnSpc>
              <a:buNone/>
            </a:pPr>
            <a:r>
              <a:rPr lang="en-US" sz="3200" dirty="0"/>
              <a:t>On the Design contextual tab, in the Data group, click the Switch Row/Column button. </a:t>
            </a:r>
            <a:br>
              <a:rPr lang="en-US" sz="3200" dirty="0"/>
            </a:br>
            <a:endParaRPr lang="en-US" sz="3200" dirty="0"/>
          </a:p>
        </p:txBody>
      </p:sp>
    </p:spTree>
    <p:extLst>
      <p:ext uri="{BB962C8B-B14F-4D97-AF65-F5344CB8AC3E}">
        <p14:creationId xmlns:p14="http://schemas.microsoft.com/office/powerpoint/2010/main" val="3595477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Layouts and Styles</a:t>
            </a:r>
          </a:p>
        </p:txBody>
      </p:sp>
      <p:sp>
        <p:nvSpPr>
          <p:cNvPr id="3" name="Content Placeholder 2"/>
          <p:cNvSpPr>
            <a:spLocks noGrp="1"/>
          </p:cNvSpPr>
          <p:nvPr>
            <p:ph idx="1"/>
          </p:nvPr>
        </p:nvSpPr>
        <p:spPr>
          <a:xfrm>
            <a:off x="1202919" y="2011681"/>
            <a:ext cx="9784080" cy="860108"/>
          </a:xfrm>
        </p:spPr>
        <p:txBody>
          <a:bodyPr>
            <a:normAutofit fontScale="92500" lnSpcReduction="10000"/>
          </a:bodyPr>
          <a:lstStyle/>
          <a:p>
            <a:r>
              <a:rPr lang="en-US" dirty="0"/>
              <a:t>You can apply predefined combinations of layouts and styles to quickly format a chart. You can also apply a shape style to the chart area to set it off from the rest of the sheet.</a:t>
            </a:r>
            <a:br>
              <a:rPr lang="en-US" dirty="0"/>
            </a:br>
            <a:endParaRPr lang="en-US" dirty="0"/>
          </a:p>
        </p:txBody>
      </p:sp>
      <p:pic>
        <p:nvPicPr>
          <p:cNvPr id="4" name="Picture 3"/>
          <p:cNvPicPr>
            <a:picLocks noChangeAspect="1"/>
          </p:cNvPicPr>
          <p:nvPr/>
        </p:nvPicPr>
        <p:blipFill>
          <a:blip r:embed="rId2"/>
          <a:stretch>
            <a:fillRect/>
          </a:stretch>
        </p:blipFill>
        <p:spPr>
          <a:xfrm>
            <a:off x="1991204" y="2871789"/>
            <a:ext cx="7666667" cy="3723809"/>
          </a:xfrm>
          <a:prstGeom prst="rect">
            <a:avLst/>
          </a:prstGeom>
        </p:spPr>
      </p:pic>
    </p:spTree>
    <p:extLst>
      <p:ext uri="{BB962C8B-B14F-4D97-AF65-F5344CB8AC3E}">
        <p14:creationId xmlns:p14="http://schemas.microsoft.com/office/powerpoint/2010/main" val="200870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Moving and Sizing Charts</a:t>
            </a:r>
          </a:p>
        </p:txBody>
      </p:sp>
      <p:sp>
        <p:nvSpPr>
          <p:cNvPr id="3" name="Content Placeholder 2"/>
          <p:cNvSpPr>
            <a:spLocks noGrp="1"/>
          </p:cNvSpPr>
          <p:nvPr>
            <p:ph idx="1"/>
          </p:nvPr>
        </p:nvSpPr>
        <p:spPr>
          <a:xfrm>
            <a:off x="1202919" y="2011680"/>
            <a:ext cx="9784080" cy="2160270"/>
          </a:xfrm>
        </p:spPr>
        <p:txBody>
          <a:bodyPr>
            <a:normAutofit lnSpcReduction="10000"/>
          </a:bodyPr>
          <a:lstStyle/>
          <a:p>
            <a:pPr marL="0" indent="0">
              <a:buNone/>
            </a:pPr>
            <a:r>
              <a:rPr lang="en-US" dirty="0"/>
              <a:t>	The charts you create often don’t appear where you want them on a worksheet, and they are often too big or too small to adequately show their data. You can move and size a  chart by using simple dragging techniques.</a:t>
            </a:r>
          </a:p>
          <a:p>
            <a:pPr marL="0" indent="0">
              <a:buNone/>
            </a:pPr>
            <a:r>
              <a:rPr lang="en-US" dirty="0"/>
              <a:t>	If you prefer to display a chart on its own sheet instead of embedding it in the worksheet containing its data, you can easily move it. You can also move it to any other existing worksheet in the workbook.</a:t>
            </a:r>
            <a:br>
              <a:rPr lang="en-US" dirty="0"/>
            </a:br>
            <a:endParaRPr lang="en-US" dirty="0"/>
          </a:p>
        </p:txBody>
      </p:sp>
      <p:pic>
        <p:nvPicPr>
          <p:cNvPr id="4" name="Picture 3"/>
          <p:cNvPicPr>
            <a:picLocks noChangeAspect="1"/>
          </p:cNvPicPr>
          <p:nvPr/>
        </p:nvPicPr>
        <p:blipFill>
          <a:blip r:embed="rId2"/>
          <a:stretch>
            <a:fillRect/>
          </a:stretch>
        </p:blipFill>
        <p:spPr>
          <a:xfrm>
            <a:off x="3261625" y="4024463"/>
            <a:ext cx="5666667" cy="2409524"/>
          </a:xfrm>
          <a:prstGeom prst="rect">
            <a:avLst/>
          </a:prstGeom>
        </p:spPr>
      </p:pic>
    </p:spTree>
    <p:extLst>
      <p:ext uri="{BB962C8B-B14F-4D97-AF65-F5344CB8AC3E}">
        <p14:creationId xmlns:p14="http://schemas.microsoft.com/office/powerpoint/2010/main" val="4175112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Editing Data</a:t>
            </a:r>
          </a:p>
        </p:txBody>
      </p:sp>
      <p:sp>
        <p:nvSpPr>
          <p:cNvPr id="3" name="Content Placeholder 2"/>
          <p:cNvSpPr>
            <a:spLocks noGrp="1"/>
          </p:cNvSpPr>
          <p:nvPr>
            <p:ph idx="1"/>
          </p:nvPr>
        </p:nvSpPr>
        <p:spPr>
          <a:xfrm>
            <a:off x="1202919" y="2011680"/>
            <a:ext cx="9784080" cy="2331720"/>
          </a:xfrm>
        </p:spPr>
        <p:txBody>
          <a:bodyPr>
            <a:normAutofit fontScale="92500" lnSpcReduction="10000"/>
          </a:bodyPr>
          <a:lstStyle/>
          <a:p>
            <a:pPr marL="0" indent="0">
              <a:lnSpc>
                <a:spcPct val="150000"/>
              </a:lnSpc>
              <a:buNone/>
            </a:pPr>
            <a:r>
              <a:rPr lang="en-US" dirty="0"/>
              <a:t>A chart is linked to its worksheet data, so any changes you make to the plotted data are immediately reflected in the chart. If you add or delete values in a data series or add or remove an entire series, you need to increase or decrease the range of the plotted data in the worksheet.</a:t>
            </a:r>
            <a:br>
              <a:rPr lang="en-US" dirty="0"/>
            </a:br>
            <a:endParaRPr lang="en-US" dirty="0"/>
          </a:p>
        </p:txBody>
      </p:sp>
      <p:pic>
        <p:nvPicPr>
          <p:cNvPr id="4" name="Picture 3"/>
          <p:cNvPicPr>
            <a:picLocks noChangeAspect="1"/>
          </p:cNvPicPr>
          <p:nvPr/>
        </p:nvPicPr>
        <p:blipFill>
          <a:blip r:embed="rId2"/>
          <a:stretch>
            <a:fillRect/>
          </a:stretch>
        </p:blipFill>
        <p:spPr>
          <a:xfrm>
            <a:off x="3971925" y="3510122"/>
            <a:ext cx="6028833" cy="3233382"/>
          </a:xfrm>
          <a:prstGeom prst="rect">
            <a:avLst/>
          </a:prstGeom>
        </p:spPr>
      </p:pic>
    </p:spTree>
    <p:extLst>
      <p:ext uri="{BB962C8B-B14F-4D97-AF65-F5344CB8AC3E}">
        <p14:creationId xmlns:p14="http://schemas.microsoft.com/office/powerpoint/2010/main" val="1198640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Chart Elements</a:t>
            </a:r>
          </a:p>
        </p:txBody>
      </p:sp>
      <p:sp>
        <p:nvSpPr>
          <p:cNvPr id="3" name="Content Placeholder 2"/>
          <p:cNvSpPr>
            <a:spLocks noGrp="1"/>
          </p:cNvSpPr>
          <p:nvPr>
            <p:ph idx="1"/>
          </p:nvPr>
        </p:nvSpPr>
        <p:spPr>
          <a:xfrm>
            <a:off x="1202919" y="2011680"/>
            <a:ext cx="9784080" cy="4403408"/>
          </a:xfrm>
        </p:spPr>
        <p:txBody>
          <a:bodyPr>
            <a:noAutofit/>
          </a:bodyPr>
          <a:lstStyle/>
          <a:p>
            <a:pPr marL="0" indent="0">
              <a:lnSpc>
                <a:spcPct val="150000"/>
              </a:lnSpc>
              <a:buNone/>
            </a:pPr>
            <a:r>
              <a:rPr lang="en-US" sz="3200" dirty="0"/>
              <a:t>To augment the usefulness or the attractiveness of a chart, you can add elements such as a title, axis labels, data labels, a data table, and gridlines. You can adjust each element, as well as the plot area (the area defined by the axes) and the chart area (the entire chart object), in appropriate ways.</a:t>
            </a:r>
            <a:br>
              <a:rPr lang="en-US" sz="3200" dirty="0"/>
            </a:br>
            <a:endParaRPr lang="en-US" sz="3200" dirty="0"/>
          </a:p>
        </p:txBody>
      </p:sp>
    </p:spTree>
    <p:extLst>
      <p:ext uri="{BB962C8B-B14F-4D97-AF65-F5344CB8AC3E}">
        <p14:creationId xmlns:p14="http://schemas.microsoft.com/office/powerpoint/2010/main" val="2919480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Chart Elements</a:t>
            </a:r>
          </a:p>
        </p:txBody>
      </p:sp>
      <p:pic>
        <p:nvPicPr>
          <p:cNvPr id="4" name="Picture 3"/>
          <p:cNvPicPr>
            <a:picLocks noChangeAspect="1"/>
          </p:cNvPicPr>
          <p:nvPr/>
        </p:nvPicPr>
        <p:blipFill>
          <a:blip r:embed="rId2"/>
          <a:stretch>
            <a:fillRect/>
          </a:stretch>
        </p:blipFill>
        <p:spPr>
          <a:xfrm>
            <a:off x="1571625" y="1971929"/>
            <a:ext cx="9058275" cy="4679601"/>
          </a:xfrm>
          <a:prstGeom prst="rect">
            <a:avLst/>
          </a:prstGeom>
        </p:spPr>
      </p:pic>
    </p:spTree>
    <p:extLst>
      <p:ext uri="{BB962C8B-B14F-4D97-AF65-F5344CB8AC3E}">
        <p14:creationId xmlns:p14="http://schemas.microsoft.com/office/powerpoint/2010/main" val="1544465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6.2 Apply and Manipulate Illustrations</a:t>
            </a:r>
            <a:endParaRPr lang="lo-LA" dirty="0"/>
          </a:p>
        </p:txBody>
      </p:sp>
      <p:sp>
        <p:nvSpPr>
          <p:cNvPr id="3" name="Content Placeholder 2"/>
          <p:cNvSpPr>
            <a:spLocks noGrp="1"/>
          </p:cNvSpPr>
          <p:nvPr>
            <p:ph idx="1"/>
          </p:nvPr>
        </p:nvSpPr>
        <p:spPr/>
        <p:txBody>
          <a:bodyPr>
            <a:normAutofit/>
          </a:bodyPr>
          <a:lstStyle/>
          <a:p>
            <a:r>
              <a:rPr lang="en-GB" sz="3200" dirty="0"/>
              <a:t>Inserting and Formatting Clip Art</a:t>
            </a:r>
          </a:p>
          <a:p>
            <a:r>
              <a:rPr lang="en-US" sz="3200" dirty="0"/>
              <a:t>Inserting and Modifying SmartArt Diagrams</a:t>
            </a:r>
          </a:p>
          <a:p>
            <a:r>
              <a:rPr lang="en-US" sz="3200" dirty="0"/>
              <a:t>Inserting and Formatting Shapes</a:t>
            </a:r>
          </a:p>
          <a:p>
            <a:r>
              <a:rPr lang="en-US" sz="3200" dirty="0"/>
              <a:t>Capturing Screenshots</a:t>
            </a:r>
            <a:endParaRPr lang="lo-LA" sz="3200" dirty="0"/>
          </a:p>
        </p:txBody>
      </p:sp>
    </p:spTree>
    <p:extLst>
      <p:ext uri="{BB962C8B-B14F-4D97-AF65-F5344CB8AC3E}">
        <p14:creationId xmlns:p14="http://schemas.microsoft.com/office/powerpoint/2010/main" val="2169360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Inserting and Formatting Clip Art</a:t>
            </a:r>
            <a:endParaRPr lang="lo-LA" dirty="0"/>
          </a:p>
        </p:txBody>
      </p:sp>
      <p:sp>
        <p:nvSpPr>
          <p:cNvPr id="3" name="Content Placeholder 2"/>
          <p:cNvSpPr>
            <a:spLocks noGrp="1"/>
          </p:cNvSpPr>
          <p:nvPr>
            <p:ph idx="1"/>
          </p:nvPr>
        </p:nvSpPr>
        <p:spPr>
          <a:xfrm>
            <a:off x="1202919" y="2011680"/>
            <a:ext cx="9784080" cy="440575"/>
          </a:xfrm>
        </p:spPr>
        <p:txBody>
          <a:bodyPr/>
          <a:lstStyle/>
          <a:p>
            <a:r>
              <a:rPr lang="en-GB" dirty="0"/>
              <a:t>You can use royalty-free clip art objects to add visual interest to worksheets.</a:t>
            </a:r>
            <a:endParaRPr lang="lo-LA" dirty="0"/>
          </a:p>
        </p:txBody>
      </p:sp>
      <p:pic>
        <p:nvPicPr>
          <p:cNvPr id="4" name="Picture 3" descr="Screen Clipping"/>
          <p:cNvPicPr>
            <a:picLocks noChangeAspect="1"/>
          </p:cNvPicPr>
          <p:nvPr/>
        </p:nvPicPr>
        <p:blipFill>
          <a:blip r:embed="rId2"/>
          <a:stretch>
            <a:fillRect/>
          </a:stretch>
        </p:blipFill>
        <p:spPr>
          <a:xfrm>
            <a:off x="3330362" y="2452255"/>
            <a:ext cx="5115639" cy="3658111"/>
          </a:xfrm>
          <a:prstGeom prst="rect">
            <a:avLst/>
          </a:prstGeom>
        </p:spPr>
      </p:pic>
    </p:spTree>
    <p:extLst>
      <p:ext uri="{BB962C8B-B14F-4D97-AF65-F5344CB8AC3E}">
        <p14:creationId xmlns:p14="http://schemas.microsoft.com/office/powerpoint/2010/main" val="318319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Inserting and Modifying SmartArt Diagrams</a:t>
            </a:r>
            <a:endParaRPr lang="lo-LA" dirty="0"/>
          </a:p>
        </p:txBody>
      </p:sp>
      <p:sp>
        <p:nvSpPr>
          <p:cNvPr id="3" name="Content Placeholder 2"/>
          <p:cNvSpPr>
            <a:spLocks noGrp="1"/>
          </p:cNvSpPr>
          <p:nvPr>
            <p:ph idx="1"/>
          </p:nvPr>
        </p:nvSpPr>
        <p:spPr/>
        <p:txBody>
          <a:bodyPr>
            <a:noAutofit/>
          </a:bodyPr>
          <a:lstStyle/>
          <a:p>
            <a:pPr marL="0" indent="0">
              <a:lnSpc>
                <a:spcPct val="150000"/>
              </a:lnSpc>
              <a:buNone/>
            </a:pPr>
            <a:r>
              <a:rPr lang="en-GB" sz="2000" dirty="0"/>
              <a:t>When you create a worksheet that includes details of a process such as a project schedule, you might want to create an accompanying diagram to illustrate the process visually. You can create professional-looking business diagrams by using the SmartArt graphics feature. By using predefined sets of formatting, you can easily create the type of diagram best suited to the worksheet’s information. After selecting the type of diagram you want and inserting it into the document, you add text either directly in the diagram’s shapes or from its text pane. SmartArt diagrams can consist of only text, or </a:t>
            </a:r>
            <a:r>
              <a:rPr lang="en-US" sz="2000" dirty="0"/>
              <a:t>of text and pictures.</a:t>
            </a:r>
          </a:p>
        </p:txBody>
      </p:sp>
    </p:spTree>
    <p:extLst>
      <p:ext uri="{BB962C8B-B14F-4D97-AF65-F5344CB8AC3E}">
        <p14:creationId xmlns:p14="http://schemas.microsoft.com/office/powerpoint/2010/main" val="2359494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o-LA" dirty="0">
                <a:latin typeface="Phetsarath OT" panose="02000500000000020004" pitchFamily="2" charset="0"/>
                <a:cs typeface="Phetsarath OT" panose="02000500000000020004" pitchFamily="2" charset="0"/>
              </a:rPr>
              <a:t>ບົດທີ </a:t>
            </a:r>
            <a:r>
              <a:rPr lang="en-US" dirty="0">
                <a:latin typeface="Phetsarath OT" panose="02000500000000020004" pitchFamily="2" charset="0"/>
                <a:cs typeface="Phetsarath OT" panose="02000500000000020004" pitchFamily="2" charset="0"/>
              </a:rPr>
              <a:t>6</a:t>
            </a:r>
            <a:r>
              <a:rPr lang="lo-LA" dirty="0">
                <a:latin typeface="Phetsarath OT" panose="02000500000000020004" pitchFamily="2" charset="0"/>
                <a:cs typeface="Phetsarath OT" panose="02000500000000020004" pitchFamily="2" charset="0"/>
              </a:rPr>
              <a:t> </a:t>
            </a:r>
            <a:r>
              <a:rPr lang="en-US" dirty="0"/>
              <a:t>Presenting Data Visually</a:t>
            </a:r>
            <a:endParaRPr lang="en-US" dirty="0">
              <a:latin typeface="Phetsarath OT" panose="02000500000000020004" pitchFamily="2" charset="0"/>
              <a:cs typeface="Phetsarath OT" panose="02000500000000020004" pitchFamily="2" charset="0"/>
            </a:endParaRPr>
          </a:p>
        </p:txBody>
      </p:sp>
      <p:sp>
        <p:nvSpPr>
          <p:cNvPr id="3" name="Content Placeholder 2"/>
          <p:cNvSpPr>
            <a:spLocks noGrp="1"/>
          </p:cNvSpPr>
          <p:nvPr>
            <p:ph idx="1"/>
          </p:nvPr>
        </p:nvSpPr>
        <p:spPr/>
        <p:txBody>
          <a:bodyPr>
            <a:noAutofit/>
          </a:bodyPr>
          <a:lstStyle/>
          <a:p>
            <a:pPr marL="0" indent="0">
              <a:lnSpc>
                <a:spcPct val="150000"/>
              </a:lnSpc>
              <a:buNone/>
            </a:pPr>
            <a:r>
              <a:rPr lang="en-US" sz="2400" dirty="0"/>
              <a:t>	You can insert many of the same graphic elements in an Excel workbook that you can insert in other Microsoft Office documents, including clip art, SmartArt diagrams, shapes, screenshots, and pictures. You can also express numeric data by creating charts, and summarize numeric data by using </a:t>
            </a:r>
            <a:r>
              <a:rPr lang="en-US" sz="2400" dirty="0" err="1"/>
              <a:t>sparklines</a:t>
            </a:r>
            <a:r>
              <a:rPr lang="en-US" sz="2400" dirty="0"/>
              <a:t>.</a:t>
            </a:r>
            <a:br>
              <a:rPr lang="en-US" sz="2400" dirty="0"/>
            </a:br>
            <a:r>
              <a:rPr lang="en-US" sz="2400" dirty="0"/>
              <a:t>	This chapter guides you in studying ways of inserting and modifying charts, graphics images, and </a:t>
            </a:r>
            <a:r>
              <a:rPr lang="en-US" sz="2400" dirty="0" err="1"/>
              <a:t>sparklines</a:t>
            </a:r>
            <a:r>
              <a:rPr lang="en-US" sz="2400" dirty="0"/>
              <a:t>.</a:t>
            </a:r>
            <a:br>
              <a:rPr lang="en-US" sz="2400" dirty="0"/>
            </a:br>
            <a:endParaRPr lang="en-US" sz="2400" dirty="0">
              <a:latin typeface="Phetsarath OT" panose="02000500000000020004" pitchFamily="2" charset="0"/>
              <a:cs typeface="Phetsarath OT" panose="02000500000000020004" pitchFamily="2" charset="0"/>
            </a:endParaRPr>
          </a:p>
        </p:txBody>
      </p:sp>
    </p:spTree>
    <p:extLst>
      <p:ext uri="{BB962C8B-B14F-4D97-AF65-F5344CB8AC3E}">
        <p14:creationId xmlns:p14="http://schemas.microsoft.com/office/powerpoint/2010/main" val="3593716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and Modifying SmartArt Diagrams Sample</a:t>
            </a:r>
            <a:endParaRPr lang="lo-LA" dirty="0"/>
          </a:p>
        </p:txBody>
      </p:sp>
      <p:pic>
        <p:nvPicPr>
          <p:cNvPr id="5" name="Picture 4" descr="Screen Clipping"/>
          <p:cNvPicPr>
            <a:picLocks noChangeAspect="1"/>
          </p:cNvPicPr>
          <p:nvPr/>
        </p:nvPicPr>
        <p:blipFill>
          <a:blip r:embed="rId2"/>
          <a:stretch>
            <a:fillRect/>
          </a:stretch>
        </p:blipFill>
        <p:spPr>
          <a:xfrm>
            <a:off x="2348429" y="2066736"/>
            <a:ext cx="7862371" cy="4283120"/>
          </a:xfrm>
          <a:prstGeom prst="rect">
            <a:avLst/>
          </a:prstGeom>
        </p:spPr>
      </p:pic>
    </p:spTree>
    <p:extLst>
      <p:ext uri="{BB962C8B-B14F-4D97-AF65-F5344CB8AC3E}">
        <p14:creationId xmlns:p14="http://schemas.microsoft.com/office/powerpoint/2010/main" val="2869719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and Formatting Shapes</a:t>
            </a:r>
            <a:endParaRPr lang="lo-LA" dirty="0"/>
          </a:p>
        </p:txBody>
      </p:sp>
      <p:sp>
        <p:nvSpPr>
          <p:cNvPr id="3" name="Content Placeholder 2"/>
          <p:cNvSpPr>
            <a:spLocks noGrp="1"/>
          </p:cNvSpPr>
          <p:nvPr>
            <p:ph idx="1"/>
          </p:nvPr>
        </p:nvSpPr>
        <p:spPr/>
        <p:txBody>
          <a:bodyPr/>
          <a:lstStyle/>
          <a:p>
            <a:pPr marL="0" indent="0">
              <a:lnSpc>
                <a:spcPct val="150000"/>
              </a:lnSpc>
              <a:buNone/>
            </a:pPr>
            <a:r>
              <a:rPr lang="en-GB" dirty="0"/>
              <a:t>To emphasize an important area of a worksheet, you can draw shapes (such as arrows) to which you can add text (such as assumptions or warnings). You can format a shape by changing its style, </a:t>
            </a:r>
            <a:r>
              <a:rPr lang="en-GB" dirty="0" err="1"/>
              <a:t>color</a:t>
            </a:r>
            <a:r>
              <a:rPr lang="en-GB" dirty="0"/>
              <a:t>, or outline. You can add text to shapes and format the text by using normal formatting techniques or WordArt styles; or by specifying the fill, outline, and effects to be applied to the text. You can format shapes by using built-in styles or by specifying the fill, outline, and effects to be applied to the shape.</a:t>
            </a:r>
            <a:endParaRPr lang="lo-LA" dirty="0"/>
          </a:p>
        </p:txBody>
      </p:sp>
    </p:spTree>
    <p:extLst>
      <p:ext uri="{BB962C8B-B14F-4D97-AF65-F5344CB8AC3E}">
        <p14:creationId xmlns:p14="http://schemas.microsoft.com/office/powerpoint/2010/main" val="3622646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and Formatting Shapes</a:t>
            </a:r>
            <a:endParaRPr lang="lo-LA" dirty="0"/>
          </a:p>
        </p:txBody>
      </p:sp>
      <p:pic>
        <p:nvPicPr>
          <p:cNvPr id="4" name="Picture 3" descr="Screen Clipping"/>
          <p:cNvPicPr>
            <a:picLocks noChangeAspect="1"/>
          </p:cNvPicPr>
          <p:nvPr/>
        </p:nvPicPr>
        <p:blipFill>
          <a:blip r:embed="rId2"/>
          <a:stretch>
            <a:fillRect/>
          </a:stretch>
        </p:blipFill>
        <p:spPr>
          <a:xfrm>
            <a:off x="2337269" y="2332231"/>
            <a:ext cx="7515380" cy="2516860"/>
          </a:xfrm>
          <a:prstGeom prst="rect">
            <a:avLst/>
          </a:prstGeom>
        </p:spPr>
      </p:pic>
      <p:sp>
        <p:nvSpPr>
          <p:cNvPr id="5" name="Rectangle 4"/>
          <p:cNvSpPr/>
          <p:nvPr/>
        </p:nvSpPr>
        <p:spPr>
          <a:xfrm>
            <a:off x="2189018" y="4849091"/>
            <a:ext cx="8215745" cy="1705595"/>
          </a:xfrm>
          <a:prstGeom prst="rect">
            <a:avLst/>
          </a:prstGeom>
        </p:spPr>
        <p:txBody>
          <a:bodyPr wrap="square">
            <a:spAutoFit/>
          </a:bodyPr>
          <a:lstStyle/>
          <a:p>
            <a:pPr>
              <a:lnSpc>
                <a:spcPct val="150000"/>
              </a:lnSpc>
            </a:pPr>
            <a:r>
              <a:rPr lang="en-GB" dirty="0">
                <a:latin typeface="Segoe"/>
              </a:rPr>
              <a:t>If you build a picture by drawing individual shapes, you can group them so that they act as one object. If you move or size a grouped object, the shapes retain their positions in relation to each other. To break the bond, you ungroup the object.</a:t>
            </a:r>
            <a:endParaRPr lang="lo-LA" dirty="0"/>
          </a:p>
        </p:txBody>
      </p:sp>
    </p:spTree>
    <p:extLst>
      <p:ext uri="{BB962C8B-B14F-4D97-AF65-F5344CB8AC3E}">
        <p14:creationId xmlns:p14="http://schemas.microsoft.com/office/powerpoint/2010/main" val="2226704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Capturing Screenshots</a:t>
            </a:r>
            <a:endParaRPr lang="lo-LA" dirty="0"/>
          </a:p>
        </p:txBody>
      </p:sp>
      <p:sp>
        <p:nvSpPr>
          <p:cNvPr id="3" name="Content Placeholder 2"/>
          <p:cNvSpPr>
            <a:spLocks noGrp="1"/>
          </p:cNvSpPr>
          <p:nvPr>
            <p:ph idx="1"/>
          </p:nvPr>
        </p:nvSpPr>
        <p:spPr>
          <a:xfrm>
            <a:off x="1202919" y="2011680"/>
            <a:ext cx="9784080" cy="1881447"/>
          </a:xfrm>
        </p:spPr>
        <p:txBody>
          <a:bodyPr/>
          <a:lstStyle/>
          <a:p>
            <a:pPr>
              <a:lnSpc>
                <a:spcPct val="150000"/>
              </a:lnSpc>
            </a:pPr>
            <a:r>
              <a:rPr lang="en-GB" dirty="0"/>
              <a:t>You can capture and insert images of content displayed on your computer screen directly from Excel. By using the built-in screen clipping tool, you can insert screen captures of entire windows or selected areas of on-screen content.</a:t>
            </a:r>
            <a:endParaRPr lang="lo-LA" dirty="0"/>
          </a:p>
        </p:txBody>
      </p:sp>
      <p:pic>
        <p:nvPicPr>
          <p:cNvPr id="4" name="Picture 3" descr="Screen Clipping"/>
          <p:cNvPicPr>
            <a:picLocks noChangeAspect="1"/>
          </p:cNvPicPr>
          <p:nvPr/>
        </p:nvPicPr>
        <p:blipFill>
          <a:blip r:embed="rId2"/>
          <a:stretch>
            <a:fillRect/>
          </a:stretch>
        </p:blipFill>
        <p:spPr>
          <a:xfrm>
            <a:off x="3616036" y="3602849"/>
            <a:ext cx="5818909" cy="2838846"/>
          </a:xfrm>
          <a:prstGeom prst="rect">
            <a:avLst/>
          </a:prstGeom>
        </p:spPr>
      </p:pic>
    </p:spTree>
    <p:extLst>
      <p:ext uri="{BB962C8B-B14F-4D97-AF65-F5344CB8AC3E}">
        <p14:creationId xmlns:p14="http://schemas.microsoft.com/office/powerpoint/2010/main" val="3718617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6.3 Create and Modify Images</a:t>
            </a:r>
            <a:endParaRPr lang="lo-LA" dirty="0"/>
          </a:p>
        </p:txBody>
      </p:sp>
      <p:sp>
        <p:nvSpPr>
          <p:cNvPr id="3" name="Content Placeholder 2"/>
          <p:cNvSpPr>
            <a:spLocks noGrp="1"/>
          </p:cNvSpPr>
          <p:nvPr>
            <p:ph idx="1"/>
          </p:nvPr>
        </p:nvSpPr>
        <p:spPr/>
        <p:txBody>
          <a:bodyPr>
            <a:normAutofit/>
          </a:bodyPr>
          <a:lstStyle/>
          <a:p>
            <a:pPr marL="0" indent="0">
              <a:lnSpc>
                <a:spcPct val="150000"/>
              </a:lnSpc>
              <a:buNone/>
            </a:pPr>
            <a:r>
              <a:rPr lang="en-GB" sz="2400" dirty="0"/>
              <a:t>You might want to add images created and saved in other programs or scanned photographs and illustrations to a worksheet such as a </a:t>
            </a:r>
            <a:r>
              <a:rPr lang="en-GB" sz="2400" dirty="0" err="1"/>
              <a:t>catalog</a:t>
            </a:r>
            <a:r>
              <a:rPr lang="en-GB" sz="2400" dirty="0"/>
              <a:t> of products or a list of employees. If a worksheet will be distributed to people outside your company, you might want to add a logo to the worksheet’s header or footer to establish content ownership and reinforce </a:t>
            </a:r>
            <a:r>
              <a:rPr lang="en-US" sz="2400" dirty="0"/>
              <a:t>your business identity</a:t>
            </a:r>
            <a:endParaRPr lang="lo-LA" sz="2400" dirty="0"/>
          </a:p>
        </p:txBody>
      </p:sp>
    </p:spTree>
    <p:extLst>
      <p:ext uri="{BB962C8B-B14F-4D97-AF65-F5344CB8AC3E}">
        <p14:creationId xmlns:p14="http://schemas.microsoft.com/office/powerpoint/2010/main" val="933770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Create and Modify Images sample</a:t>
            </a:r>
            <a:endParaRPr lang="lo-LA" dirty="0"/>
          </a:p>
        </p:txBody>
      </p:sp>
      <p:pic>
        <p:nvPicPr>
          <p:cNvPr id="5" name="Picture 4" descr="Screen Clipping"/>
          <p:cNvPicPr>
            <a:picLocks noChangeAspect="1"/>
          </p:cNvPicPr>
          <p:nvPr/>
        </p:nvPicPr>
        <p:blipFill>
          <a:blip r:embed="rId2"/>
          <a:stretch>
            <a:fillRect/>
          </a:stretch>
        </p:blipFill>
        <p:spPr>
          <a:xfrm>
            <a:off x="2818178" y="2601863"/>
            <a:ext cx="6838439" cy="3713760"/>
          </a:xfrm>
          <a:prstGeom prst="rect">
            <a:avLst/>
          </a:prstGeom>
        </p:spPr>
      </p:pic>
    </p:spTree>
    <p:extLst>
      <p:ext uri="{BB962C8B-B14F-4D97-AF65-F5344CB8AC3E}">
        <p14:creationId xmlns:p14="http://schemas.microsoft.com/office/powerpoint/2010/main" val="1438370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Create and Modify Images</a:t>
            </a:r>
            <a:endParaRPr lang="lo-LA" dirty="0"/>
          </a:p>
        </p:txBody>
      </p:sp>
      <p:sp>
        <p:nvSpPr>
          <p:cNvPr id="3" name="Content Placeholder 2"/>
          <p:cNvSpPr>
            <a:spLocks noGrp="1"/>
          </p:cNvSpPr>
          <p:nvPr>
            <p:ph idx="1"/>
          </p:nvPr>
        </p:nvSpPr>
        <p:spPr/>
        <p:txBody>
          <a:bodyPr/>
          <a:lstStyle/>
          <a:p>
            <a:pPr marL="0" indent="0">
              <a:lnSpc>
                <a:spcPct val="150000"/>
              </a:lnSpc>
              <a:buNone/>
            </a:pPr>
            <a:r>
              <a:rPr lang="en-GB" dirty="0"/>
              <a:t>After you insert an image in a document, you can modify it in many ways. For example, you can crop or resize a picture, change its brightness and contrast, </a:t>
            </a:r>
            <a:r>
              <a:rPr lang="en-GB" dirty="0" err="1"/>
              <a:t>recolor</a:t>
            </a:r>
            <a:r>
              <a:rPr lang="en-GB" dirty="0"/>
              <a:t> it, apply artistic effects to it, and compress it to reduce the size of the document containing it. You can apply a wide range of preformatted styles to a picture to change its shape and orientation, as well as add borders and picture effects.</a:t>
            </a:r>
            <a:endParaRPr lang="lo-LA" dirty="0"/>
          </a:p>
        </p:txBody>
      </p:sp>
    </p:spTree>
    <p:extLst>
      <p:ext uri="{BB962C8B-B14F-4D97-AF65-F5344CB8AC3E}">
        <p14:creationId xmlns:p14="http://schemas.microsoft.com/office/powerpoint/2010/main" val="1956006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6.4 Apply </a:t>
            </a:r>
            <a:r>
              <a:rPr lang="en-US" dirty="0" err="1"/>
              <a:t>Sparklines</a:t>
            </a:r>
            <a:endParaRPr lang="lo-LA" dirty="0"/>
          </a:p>
        </p:txBody>
      </p:sp>
      <p:sp>
        <p:nvSpPr>
          <p:cNvPr id="3" name="Content Placeholder 2"/>
          <p:cNvSpPr>
            <a:spLocks noGrp="1"/>
          </p:cNvSpPr>
          <p:nvPr>
            <p:ph idx="1"/>
          </p:nvPr>
        </p:nvSpPr>
        <p:spPr/>
        <p:txBody>
          <a:bodyPr>
            <a:normAutofit/>
          </a:bodyPr>
          <a:lstStyle/>
          <a:p>
            <a:pPr marL="0" indent="0">
              <a:lnSpc>
                <a:spcPct val="150000"/>
              </a:lnSpc>
              <a:buNone/>
            </a:pPr>
            <a:r>
              <a:rPr lang="en-GB" dirty="0"/>
              <a:t>	</a:t>
            </a:r>
            <a:r>
              <a:rPr lang="en-GB" dirty="0" err="1"/>
              <a:t>Sparklines</a:t>
            </a:r>
            <a:r>
              <a:rPr lang="en-GB" dirty="0"/>
              <a:t> are miniature charts that summarize worksheet data in a single cell. Excel 2010 includes three types of </a:t>
            </a:r>
            <a:r>
              <a:rPr lang="en-GB" dirty="0" err="1"/>
              <a:t>sparklines</a:t>
            </a:r>
            <a:r>
              <a:rPr lang="en-GB" dirty="0"/>
              <a:t>: Line, Column, and Win/Loss. A Line or Column </a:t>
            </a:r>
            <a:r>
              <a:rPr lang="en-GB" dirty="0" err="1"/>
              <a:t>sparkline</a:t>
            </a:r>
            <a:r>
              <a:rPr lang="en-GB" dirty="0"/>
              <a:t> resembles a chart of the same type. A Win/Loss </a:t>
            </a:r>
            <a:r>
              <a:rPr lang="en-GB" dirty="0" err="1"/>
              <a:t>sparkline</a:t>
            </a:r>
            <a:r>
              <a:rPr lang="en-GB" dirty="0"/>
              <a:t> indicates whether each data point is positive, zero, or negative.</a:t>
            </a:r>
          </a:p>
          <a:p>
            <a:pPr marL="0" indent="0">
              <a:buNone/>
            </a:pPr>
            <a:r>
              <a:rPr lang="en-GB" dirty="0"/>
              <a:t>	A </a:t>
            </a:r>
            <a:r>
              <a:rPr lang="en-GB" dirty="0" err="1"/>
              <a:t>sparkline</a:t>
            </a:r>
            <a:r>
              <a:rPr lang="en-GB" dirty="0"/>
              <a:t> consists of a series of markers. Depending on the </a:t>
            </a:r>
            <a:r>
              <a:rPr lang="en-GB" dirty="0" err="1"/>
              <a:t>sparkline</a:t>
            </a:r>
            <a:r>
              <a:rPr lang="en-GB" dirty="0"/>
              <a:t> type, you can choose to accentuate the following markers:</a:t>
            </a:r>
          </a:p>
          <a:p>
            <a:pPr marL="0" indent="0">
              <a:buNone/>
            </a:pPr>
            <a:r>
              <a:rPr lang="en-US" dirty="0"/>
              <a:t> First point,  Last point,  High point,  Low point and  Negative points</a:t>
            </a:r>
          </a:p>
          <a:p>
            <a:pPr marL="0" indent="0">
              <a:buNone/>
            </a:pPr>
            <a:r>
              <a:rPr lang="en-GB" dirty="0"/>
              <a:t>	You can apply styles and other formatting to </a:t>
            </a:r>
            <a:r>
              <a:rPr lang="en-GB" dirty="0" err="1"/>
              <a:t>sparklines</a:t>
            </a:r>
            <a:r>
              <a:rPr lang="en-GB" dirty="0"/>
              <a:t> in the same way that you do to </a:t>
            </a:r>
            <a:r>
              <a:rPr lang="en-US" dirty="0"/>
              <a:t>other graphic elements.</a:t>
            </a:r>
          </a:p>
          <a:p>
            <a:pPr marL="0" indent="0">
              <a:buNone/>
            </a:pPr>
            <a:endParaRPr lang="lo-LA" dirty="0"/>
          </a:p>
        </p:txBody>
      </p:sp>
    </p:spTree>
    <p:extLst>
      <p:ext uri="{BB962C8B-B14F-4D97-AF65-F5344CB8AC3E}">
        <p14:creationId xmlns:p14="http://schemas.microsoft.com/office/powerpoint/2010/main" val="24947596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 </a:t>
            </a:r>
            <a:r>
              <a:rPr lang="en-US" dirty="0" err="1"/>
              <a:t>Sparklines</a:t>
            </a:r>
            <a:r>
              <a:rPr lang="en-US" dirty="0"/>
              <a:t> sample</a:t>
            </a:r>
            <a:endParaRPr lang="lo-LA" dirty="0"/>
          </a:p>
        </p:txBody>
      </p:sp>
      <p:pic>
        <p:nvPicPr>
          <p:cNvPr id="4" name="Picture 3" descr="Screen Clipping"/>
          <p:cNvPicPr>
            <a:picLocks noChangeAspect="1"/>
          </p:cNvPicPr>
          <p:nvPr/>
        </p:nvPicPr>
        <p:blipFill>
          <a:blip r:embed="rId2"/>
          <a:stretch>
            <a:fillRect/>
          </a:stretch>
        </p:blipFill>
        <p:spPr>
          <a:xfrm>
            <a:off x="1593273" y="2118281"/>
            <a:ext cx="9393726" cy="4191824"/>
          </a:xfrm>
          <a:prstGeom prst="rect">
            <a:avLst/>
          </a:prstGeom>
        </p:spPr>
      </p:pic>
    </p:spTree>
    <p:extLst>
      <p:ext uri="{BB962C8B-B14F-4D97-AF65-F5344CB8AC3E}">
        <p14:creationId xmlns:p14="http://schemas.microsoft.com/office/powerpoint/2010/main" val="3377846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4800" dirty="0"/>
          </a:p>
          <a:p>
            <a:pPr marL="0" indent="0" algn="ctr">
              <a:buNone/>
            </a:pPr>
            <a:r>
              <a:rPr lang="en-US" sz="4800" dirty="0"/>
              <a:t>Thank you</a:t>
            </a:r>
          </a:p>
          <a:p>
            <a:pPr marL="0" indent="0" algn="ctr">
              <a:buNone/>
            </a:pPr>
            <a:r>
              <a:rPr lang="en-US" sz="4800" dirty="0"/>
              <a:t>Q &amp; A</a:t>
            </a:r>
            <a:endParaRPr lang="lo-LA" sz="4800" dirty="0"/>
          </a:p>
        </p:txBody>
      </p:sp>
    </p:spTree>
    <p:extLst>
      <p:ext uri="{BB962C8B-B14F-4D97-AF65-F5344CB8AC3E}">
        <p14:creationId xmlns:p14="http://schemas.microsoft.com/office/powerpoint/2010/main" val="2644837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a:xfrm>
            <a:off x="1202919" y="1968818"/>
            <a:ext cx="9784080" cy="4206240"/>
          </a:xfrm>
        </p:spPr>
        <p:txBody>
          <a:bodyPr>
            <a:noAutofit/>
          </a:bodyPr>
          <a:lstStyle/>
          <a:p>
            <a:r>
              <a:rPr lang="en-US" sz="3600" dirty="0"/>
              <a:t>Create Charts Based on Worksheet Data</a:t>
            </a:r>
          </a:p>
          <a:p>
            <a:r>
              <a:rPr lang="en-US" sz="3600" dirty="0"/>
              <a:t>Apply and Manipulate Illustrations</a:t>
            </a:r>
          </a:p>
          <a:p>
            <a:r>
              <a:rPr lang="en-US" sz="3600" dirty="0"/>
              <a:t>Create and Modify Images</a:t>
            </a:r>
          </a:p>
          <a:p>
            <a:r>
              <a:rPr lang="en-US" sz="3600" dirty="0"/>
              <a:t>Apply </a:t>
            </a:r>
            <a:r>
              <a:rPr lang="en-US" sz="3600" dirty="0" err="1"/>
              <a:t>Sparklines</a:t>
            </a:r>
            <a:br>
              <a:rPr lang="en-US" sz="3600" dirty="0"/>
            </a:br>
            <a:endParaRPr lang="en-US" sz="3600" dirty="0"/>
          </a:p>
        </p:txBody>
      </p:sp>
    </p:spTree>
    <p:extLst>
      <p:ext uri="{BB962C8B-B14F-4D97-AF65-F5344CB8AC3E}">
        <p14:creationId xmlns:p14="http://schemas.microsoft.com/office/powerpoint/2010/main" val="2936739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6.1 Create Charts Based on Worksheet Data</a:t>
            </a:r>
          </a:p>
        </p:txBody>
      </p:sp>
      <p:sp>
        <p:nvSpPr>
          <p:cNvPr id="3" name="Content Placeholder 2"/>
          <p:cNvSpPr>
            <a:spLocks noGrp="1"/>
          </p:cNvSpPr>
          <p:nvPr>
            <p:ph idx="1"/>
          </p:nvPr>
        </p:nvSpPr>
        <p:spPr/>
        <p:txBody>
          <a:bodyPr>
            <a:normAutofit fontScale="92500" lnSpcReduction="20000"/>
          </a:bodyPr>
          <a:lstStyle/>
          <a:p>
            <a:pPr marL="0" indent="0">
              <a:lnSpc>
                <a:spcPct val="150000"/>
              </a:lnSpc>
              <a:buNone/>
            </a:pPr>
            <a:r>
              <a:rPr lang="en-US" dirty="0"/>
              <a:t>	</a:t>
            </a:r>
            <a:r>
              <a:rPr lang="en-US" sz="3600" dirty="0"/>
              <a:t>Charts are an important tool for data analysis and are therefore a common component  of certain types of worksheets. You can easily plot selected data as a chart to make it easy to identify trends and relationships that might not be obvious from the data itself</a:t>
            </a:r>
            <a:br>
              <a:rPr lang="en-US" sz="3600" dirty="0"/>
            </a:br>
            <a:endParaRPr lang="en-US" sz="3600" dirty="0"/>
          </a:p>
        </p:txBody>
      </p:sp>
    </p:spTree>
    <p:extLst>
      <p:ext uri="{BB962C8B-B14F-4D97-AF65-F5344CB8AC3E}">
        <p14:creationId xmlns:p14="http://schemas.microsoft.com/office/powerpoint/2010/main" val="3261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Plotting Charts</a:t>
            </a:r>
          </a:p>
        </p:txBody>
      </p:sp>
      <p:sp>
        <p:nvSpPr>
          <p:cNvPr id="3" name="Content Placeholder 2"/>
          <p:cNvSpPr>
            <a:spLocks noGrp="1"/>
          </p:cNvSpPr>
          <p:nvPr>
            <p:ph idx="1"/>
          </p:nvPr>
        </p:nvSpPr>
        <p:spPr>
          <a:xfrm>
            <a:off x="1202919" y="2011680"/>
            <a:ext cx="9784080" cy="1017270"/>
          </a:xfrm>
        </p:spPr>
        <p:txBody>
          <a:bodyPr>
            <a:normAutofit fontScale="85000" lnSpcReduction="10000"/>
          </a:bodyPr>
          <a:lstStyle/>
          <a:p>
            <a:pPr marL="0" indent="0">
              <a:lnSpc>
                <a:spcPct val="150000"/>
              </a:lnSpc>
              <a:buNone/>
            </a:pPr>
            <a:r>
              <a:rPr lang="en-US" sz="2400" dirty="0"/>
              <a:t>Different types of data are best suited for different types of charts. The following table shows the available chart types and the type of data they are particularly useful for plotting.</a:t>
            </a:r>
          </a:p>
        </p:txBody>
      </p:sp>
      <p:pic>
        <p:nvPicPr>
          <p:cNvPr id="4" name="Picture 3"/>
          <p:cNvPicPr>
            <a:picLocks noChangeAspect="1"/>
          </p:cNvPicPr>
          <p:nvPr/>
        </p:nvPicPr>
        <p:blipFill>
          <a:blip r:embed="rId2"/>
          <a:stretch>
            <a:fillRect/>
          </a:stretch>
        </p:blipFill>
        <p:spPr>
          <a:xfrm>
            <a:off x="2721001" y="3028950"/>
            <a:ext cx="6747916" cy="3724734"/>
          </a:xfrm>
          <a:prstGeom prst="rect">
            <a:avLst/>
          </a:prstGeom>
        </p:spPr>
      </p:pic>
    </p:spTree>
    <p:extLst>
      <p:ext uri="{BB962C8B-B14F-4D97-AF65-F5344CB8AC3E}">
        <p14:creationId xmlns:p14="http://schemas.microsoft.com/office/powerpoint/2010/main" val="368061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Plotting Charts</a:t>
            </a:r>
          </a:p>
        </p:txBody>
      </p:sp>
      <p:pic>
        <p:nvPicPr>
          <p:cNvPr id="4" name="Picture 3"/>
          <p:cNvPicPr>
            <a:picLocks noChangeAspect="1"/>
          </p:cNvPicPr>
          <p:nvPr/>
        </p:nvPicPr>
        <p:blipFill>
          <a:blip r:embed="rId2"/>
          <a:stretch>
            <a:fillRect/>
          </a:stretch>
        </p:blipFill>
        <p:spPr>
          <a:xfrm>
            <a:off x="2357929" y="2014197"/>
            <a:ext cx="6628908" cy="4592944"/>
          </a:xfrm>
          <a:prstGeom prst="rect">
            <a:avLst/>
          </a:prstGeom>
        </p:spPr>
      </p:pic>
    </p:spTree>
    <p:extLst>
      <p:ext uri="{BB962C8B-B14F-4D97-AF65-F5344CB8AC3E}">
        <p14:creationId xmlns:p14="http://schemas.microsoft.com/office/powerpoint/2010/main" val="3786692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Plotting Charts</a:t>
            </a:r>
          </a:p>
        </p:txBody>
      </p:sp>
      <p:sp>
        <p:nvSpPr>
          <p:cNvPr id="3" name="Content Placeholder 2"/>
          <p:cNvSpPr>
            <a:spLocks noGrp="1"/>
          </p:cNvSpPr>
          <p:nvPr>
            <p:ph idx="1"/>
          </p:nvPr>
        </p:nvSpPr>
        <p:spPr/>
        <p:txBody>
          <a:bodyPr>
            <a:normAutofit fontScale="77500" lnSpcReduction="20000"/>
          </a:bodyPr>
          <a:lstStyle/>
          <a:p>
            <a:pPr marL="0" indent="0" algn="just">
              <a:lnSpc>
                <a:spcPct val="150000"/>
              </a:lnSpc>
              <a:buNone/>
            </a:pPr>
            <a:r>
              <a:rPr lang="en-US" dirty="0"/>
              <a:t>When you plot worksheet data, a row or column of values, which in the charting world</a:t>
            </a:r>
            <a:br>
              <a:rPr lang="en-US" dirty="0"/>
            </a:br>
            <a:r>
              <a:rPr lang="en-US" dirty="0"/>
              <a:t>are called </a:t>
            </a:r>
            <a:r>
              <a:rPr lang="en-US" i="1" dirty="0"/>
              <a:t>data points</a:t>
            </a:r>
            <a:r>
              <a:rPr lang="en-US" dirty="0"/>
              <a:t>, constitutes a set of data called a </a:t>
            </a:r>
            <a:r>
              <a:rPr lang="en-US" i="1" dirty="0"/>
              <a:t>data series</a:t>
            </a:r>
            <a:r>
              <a:rPr lang="en-US" dirty="0"/>
              <a:t>. Each data point in a</a:t>
            </a:r>
            <a:br>
              <a:rPr lang="en-US" dirty="0"/>
            </a:br>
            <a:r>
              <a:rPr lang="en-US" dirty="0"/>
              <a:t>data series is represented graphically in the chart by a data marker and in the chart legend</a:t>
            </a:r>
            <a:br>
              <a:rPr lang="en-US" dirty="0"/>
            </a:br>
            <a:r>
              <a:rPr lang="en-US" dirty="0"/>
              <a:t>by a unique color or pattern. The data is plotted against an x-axis (or </a:t>
            </a:r>
            <a:r>
              <a:rPr lang="en-US" i="1" dirty="0"/>
              <a:t>category axis</a:t>
            </a:r>
            <a:r>
              <a:rPr lang="en-US" dirty="0"/>
              <a:t>) and a</a:t>
            </a:r>
            <a:br>
              <a:rPr lang="en-US" dirty="0"/>
            </a:br>
            <a:r>
              <a:rPr lang="en-US" dirty="0"/>
              <a:t>y-axis (or </a:t>
            </a:r>
            <a:r>
              <a:rPr lang="en-US" i="1" dirty="0"/>
              <a:t>value axis</a:t>
            </a:r>
            <a:r>
              <a:rPr lang="en-US" dirty="0"/>
              <a:t>). Three-dimensional charts also have a z-axis (or </a:t>
            </a:r>
            <a:r>
              <a:rPr lang="en-US" i="1" dirty="0"/>
              <a:t>series axis</a:t>
            </a:r>
            <a:r>
              <a:rPr lang="en-US" dirty="0"/>
              <a:t>). Sometimes a chart does not produce the results you expect because the data series are plotted against the wrong axes; that is, Excel is plotting the data by row when it should be plotting by column, or vice versa. You can quickly switch the rows and columns to see whether that produces the desired effect. To see what Excel is doing behind the scenes, you can open the Select Data Source dialog box, which shows you exactly what is</a:t>
            </a:r>
          </a:p>
          <a:p>
            <a:pPr marL="0" indent="0">
              <a:lnSpc>
                <a:spcPct val="150000"/>
              </a:lnSpc>
              <a:buNone/>
            </a:pPr>
            <a:r>
              <a:rPr lang="en-US" dirty="0"/>
              <a:t> plotted where.</a:t>
            </a:r>
            <a:br>
              <a:rPr lang="en-US" dirty="0"/>
            </a:br>
            <a:endParaRPr lang="en-US" dirty="0"/>
          </a:p>
        </p:txBody>
      </p:sp>
    </p:spTree>
    <p:extLst>
      <p:ext uri="{BB962C8B-B14F-4D97-AF65-F5344CB8AC3E}">
        <p14:creationId xmlns:p14="http://schemas.microsoft.com/office/powerpoint/2010/main" val="2157640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Plotting Charts</a:t>
            </a:r>
          </a:p>
        </p:txBody>
      </p:sp>
      <p:pic>
        <p:nvPicPr>
          <p:cNvPr id="4" name="Picture 3"/>
          <p:cNvPicPr>
            <a:picLocks noChangeAspect="1"/>
          </p:cNvPicPr>
          <p:nvPr/>
        </p:nvPicPr>
        <p:blipFill>
          <a:blip r:embed="rId2"/>
          <a:stretch>
            <a:fillRect/>
          </a:stretch>
        </p:blipFill>
        <p:spPr>
          <a:xfrm>
            <a:off x="1934034" y="2171947"/>
            <a:ext cx="8552991" cy="4619945"/>
          </a:xfrm>
          <a:prstGeom prst="rect">
            <a:avLst/>
          </a:prstGeom>
        </p:spPr>
      </p:pic>
    </p:spTree>
    <p:extLst>
      <p:ext uri="{BB962C8B-B14F-4D97-AF65-F5344CB8AC3E}">
        <p14:creationId xmlns:p14="http://schemas.microsoft.com/office/powerpoint/2010/main" val="3782706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To plot selected data as a chart on the worksheet</a:t>
            </a:r>
            <a:endParaRPr lang="en-US" dirty="0"/>
          </a:p>
        </p:txBody>
      </p:sp>
      <p:sp>
        <p:nvSpPr>
          <p:cNvPr id="3" name="Content Placeholder 2"/>
          <p:cNvSpPr>
            <a:spLocks noGrp="1"/>
          </p:cNvSpPr>
          <p:nvPr>
            <p:ph idx="1"/>
          </p:nvPr>
        </p:nvSpPr>
        <p:spPr/>
        <p:txBody>
          <a:bodyPr>
            <a:normAutofit/>
          </a:bodyPr>
          <a:lstStyle/>
          <a:p>
            <a:pPr marL="0" indent="0">
              <a:lnSpc>
                <a:spcPct val="150000"/>
              </a:lnSpc>
              <a:buNone/>
            </a:pPr>
            <a:r>
              <a:rPr lang="en-US" sz="2800" b="1" dirty="0"/>
              <a:t>Tip: </a:t>
            </a:r>
            <a:r>
              <a:rPr lang="en-US" sz="2800" dirty="0"/>
              <a:t> Before plotting the data, ensure that it is correctly set up for the type of chart you want to create . For example, a pie chart can display only one data series .</a:t>
            </a:r>
          </a:p>
          <a:p>
            <a:pPr marL="0" indent="0">
              <a:lnSpc>
                <a:spcPct val="150000"/>
              </a:lnSpc>
              <a:buNone/>
            </a:pPr>
            <a:r>
              <a:rPr lang="en-US" sz="2800" dirty="0"/>
              <a:t>	On the Insert tab, in the Charts group, click the button of the chart type you want, and then click a sub-type</a:t>
            </a:r>
            <a:br>
              <a:rPr lang="en-US" sz="2800" dirty="0"/>
            </a:br>
            <a:endParaRPr lang="en-US" sz="2800" dirty="0"/>
          </a:p>
        </p:txBody>
      </p:sp>
    </p:spTree>
    <p:extLst>
      <p:ext uri="{BB962C8B-B14F-4D97-AF65-F5344CB8AC3E}">
        <p14:creationId xmlns:p14="http://schemas.microsoft.com/office/powerpoint/2010/main" val="4719317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1383</TotalTime>
  <Words>940</Words>
  <Application>Microsoft Office PowerPoint</Application>
  <PresentationFormat>Widescreen</PresentationFormat>
  <Paragraphs>67</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Calibri</vt:lpstr>
      <vt:lpstr>Corbel</vt:lpstr>
      <vt:lpstr>DokChampa</vt:lpstr>
      <vt:lpstr>Phetsarath OT</vt:lpstr>
      <vt:lpstr>Segoe</vt:lpstr>
      <vt:lpstr>Wingdings</vt:lpstr>
      <vt:lpstr>Banded</vt:lpstr>
      <vt:lpstr>Microsoft excel 2013</vt:lpstr>
      <vt:lpstr>ບົດທີ 6 Presenting Data Visually</vt:lpstr>
      <vt:lpstr>Topics</vt:lpstr>
      <vt:lpstr>6.1 Create Charts Based on Worksheet Data</vt:lpstr>
      <vt:lpstr>Plotting Charts</vt:lpstr>
      <vt:lpstr>Plotting Charts</vt:lpstr>
      <vt:lpstr>Plotting Charts</vt:lpstr>
      <vt:lpstr>Plotting Charts</vt:lpstr>
      <vt:lpstr>To plot selected data as a chart on the worksheet</vt:lpstr>
      <vt:lpstr>To change the type of a selected chart</vt:lpstr>
      <vt:lpstr>To switch rows and columns in a selected chart</vt:lpstr>
      <vt:lpstr>Applying Layouts and Styles</vt:lpstr>
      <vt:lpstr>Moving and Sizing Charts</vt:lpstr>
      <vt:lpstr>Editing Data</vt:lpstr>
      <vt:lpstr>Configuring Chart Elements</vt:lpstr>
      <vt:lpstr>Configuring Chart Elements</vt:lpstr>
      <vt:lpstr>6.2 Apply and Manipulate Illustrations</vt:lpstr>
      <vt:lpstr>Inserting and Formatting Clip Art</vt:lpstr>
      <vt:lpstr>Inserting and Modifying SmartArt Diagrams</vt:lpstr>
      <vt:lpstr>Inserting and Modifying SmartArt Diagrams Sample</vt:lpstr>
      <vt:lpstr>Inserting and Formatting Shapes</vt:lpstr>
      <vt:lpstr>Inserting and Formatting Shapes</vt:lpstr>
      <vt:lpstr>Capturing Screenshots</vt:lpstr>
      <vt:lpstr>6.3 Create and Modify Images</vt:lpstr>
      <vt:lpstr>Create and Modify Images sample</vt:lpstr>
      <vt:lpstr>Create and Modify Images</vt:lpstr>
      <vt:lpstr>6.4 Apply Sparklines</vt:lpstr>
      <vt:lpstr>Apply Sparklines sample</vt:lpstr>
      <vt:lpstr>PowerPoint Presentation</vt:lpstr>
    </vt:vector>
  </TitlesOfParts>
  <Company>CS.FOS.NUOL, Dongdok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excel 2013</dc:title>
  <dc:creator>Sommith Thoummaly(s.thoummaly@nuol.edu.la)</dc:creator>
  <cp:lastModifiedBy>Sommith Thoummaly</cp:lastModifiedBy>
  <cp:revision>100</cp:revision>
  <dcterms:created xsi:type="dcterms:W3CDTF">2015-09-17T04:25:41Z</dcterms:created>
  <dcterms:modified xsi:type="dcterms:W3CDTF">2016-12-19T02:42:23Z</dcterms:modified>
</cp:coreProperties>
</file>