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80" r:id="rId3"/>
    <p:sldId id="303" r:id="rId4"/>
    <p:sldId id="281"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7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A91CA-F722-4532-B98E-3BC1C8E4C084}" type="datetimeFigureOut">
              <a:rPr lang="en-US" smtClean="0"/>
              <a:t>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CF342-2C3D-4EC5-AB57-819B61E84349}" type="slidenum">
              <a:rPr lang="en-US" smtClean="0"/>
              <a:t>‹#›</a:t>
            </a:fld>
            <a:endParaRPr lang="en-US"/>
          </a:p>
        </p:txBody>
      </p:sp>
    </p:spTree>
    <p:extLst>
      <p:ext uri="{BB962C8B-B14F-4D97-AF65-F5344CB8AC3E}">
        <p14:creationId xmlns:p14="http://schemas.microsoft.com/office/powerpoint/2010/main" val="1532073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1/3/2017</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1/3/2017</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1/3/2017</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ithcom@yahoo.com" TargetMode="External"/><Relationship Id="rId2" Type="http://schemas.openxmlformats.org/officeDocument/2006/relationships/hyperlink" Target="mailto:s.Thoummaly@nuol.edu.l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Microsoft excel 2013</a:t>
            </a:r>
          </a:p>
        </p:txBody>
      </p:sp>
      <p:sp>
        <p:nvSpPr>
          <p:cNvPr id="3" name="Subtitle 2"/>
          <p:cNvSpPr>
            <a:spLocks noGrp="1"/>
          </p:cNvSpPr>
          <p:nvPr>
            <p:ph type="subTitle" idx="1"/>
          </p:nvPr>
        </p:nvSpPr>
        <p:spPr/>
        <p:txBody>
          <a:bodyPr/>
          <a:lstStyle/>
          <a:p>
            <a:r>
              <a:rPr lang="en-US" dirty="0"/>
              <a:t>Present by: Sommith THOUMMALY</a:t>
            </a:r>
          </a:p>
          <a:p>
            <a:r>
              <a:rPr lang="en-US" dirty="0">
                <a:hlinkClick r:id="rId2"/>
              </a:rPr>
              <a:t>s.Thoummaly@nuol.edu.la</a:t>
            </a:r>
            <a:endParaRPr lang="en-US" dirty="0"/>
          </a:p>
          <a:p>
            <a:r>
              <a:rPr lang="en-US" dirty="0">
                <a:hlinkClick r:id="rId3"/>
              </a:rPr>
              <a:t>mithcom@yahoo.com</a:t>
            </a:r>
            <a:endParaRPr lang="en-US" dirty="0"/>
          </a:p>
          <a:p>
            <a:endParaRPr lang="en-US" dirty="0"/>
          </a:p>
        </p:txBody>
      </p:sp>
    </p:spTree>
    <p:extLst>
      <p:ext uri="{BB962C8B-B14F-4D97-AF65-F5344CB8AC3E}">
        <p14:creationId xmlns:p14="http://schemas.microsoft.com/office/powerpoint/2010/main" val="4273110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 Data</a:t>
            </a:r>
            <a:endParaRPr lang="lo-LA" dirty="0"/>
          </a:p>
        </p:txBody>
      </p:sp>
      <p:sp>
        <p:nvSpPr>
          <p:cNvPr id="3" name="Content Placeholder 2"/>
          <p:cNvSpPr>
            <a:spLocks noGrp="1"/>
          </p:cNvSpPr>
          <p:nvPr>
            <p:ph idx="1"/>
          </p:nvPr>
        </p:nvSpPr>
        <p:spPr>
          <a:xfrm>
            <a:off x="1202919" y="2011680"/>
            <a:ext cx="9784080" cy="1618211"/>
          </a:xfrm>
        </p:spPr>
        <p:txBody>
          <a:bodyPr/>
          <a:lstStyle/>
          <a:p>
            <a:pPr marL="0" indent="0">
              <a:buNone/>
            </a:pPr>
            <a:r>
              <a:rPr lang="en-GB" dirty="0"/>
              <a:t>You can also specify whether entries starting with uppercase and lowercase letters</a:t>
            </a:r>
          </a:p>
          <a:p>
            <a:pPr marL="0" indent="0">
              <a:buNone/>
            </a:pPr>
            <a:r>
              <a:rPr lang="en-GB" dirty="0"/>
              <a:t>should be sorted separately and the orientation of the sort (whether you want to</a:t>
            </a:r>
          </a:p>
          <a:p>
            <a:pPr marL="0" indent="0">
              <a:buNone/>
            </a:pPr>
            <a:r>
              <a:rPr lang="en-US" dirty="0"/>
              <a:t>sort columns or rows).</a:t>
            </a:r>
            <a:endParaRPr lang="lo-LA" dirty="0"/>
          </a:p>
        </p:txBody>
      </p:sp>
      <p:pic>
        <p:nvPicPr>
          <p:cNvPr id="4" name="Picture 3" descr="Screen Clipping"/>
          <p:cNvPicPr>
            <a:picLocks noChangeAspect="1"/>
          </p:cNvPicPr>
          <p:nvPr/>
        </p:nvPicPr>
        <p:blipFill>
          <a:blip r:embed="rId2"/>
          <a:stretch>
            <a:fillRect/>
          </a:stretch>
        </p:blipFill>
        <p:spPr>
          <a:xfrm>
            <a:off x="3911376" y="3380868"/>
            <a:ext cx="6507242" cy="2876171"/>
          </a:xfrm>
          <a:prstGeom prst="rect">
            <a:avLst/>
          </a:prstGeom>
        </p:spPr>
      </p:pic>
    </p:spTree>
    <p:extLst>
      <p:ext uri="{BB962C8B-B14F-4D97-AF65-F5344CB8AC3E}">
        <p14:creationId xmlns:p14="http://schemas.microsoft.com/office/powerpoint/2010/main" val="146730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 Conditional Formatting</a:t>
            </a:r>
            <a:endParaRPr lang="lo-LA" dirty="0"/>
          </a:p>
        </p:txBody>
      </p:sp>
      <p:sp>
        <p:nvSpPr>
          <p:cNvPr id="3" name="Content Placeholder 2"/>
          <p:cNvSpPr>
            <a:spLocks noGrp="1"/>
          </p:cNvSpPr>
          <p:nvPr>
            <p:ph idx="1"/>
          </p:nvPr>
        </p:nvSpPr>
        <p:spPr/>
        <p:txBody>
          <a:bodyPr>
            <a:normAutofit fontScale="92500"/>
          </a:bodyPr>
          <a:lstStyle/>
          <a:p>
            <a:pPr marL="0" indent="0">
              <a:lnSpc>
                <a:spcPct val="150000"/>
              </a:lnSpc>
              <a:buNone/>
            </a:pPr>
            <a:r>
              <a:rPr lang="en-GB" sz="2800" dirty="0"/>
              <a:t>	You can make worksheet data easier to interpret by using conditional formatting to format cells based on their values. If a value meets a particular condition, Excel applies the formatting; if it doesn’t, the formatting is not applied.</a:t>
            </a:r>
          </a:p>
          <a:p>
            <a:pPr marL="0" indent="0">
              <a:lnSpc>
                <a:spcPct val="150000"/>
              </a:lnSpc>
              <a:buNone/>
            </a:pPr>
            <a:r>
              <a:rPr lang="en-GB" sz="2800" dirty="0"/>
              <a:t>	You set up conditional formatting by specifying the condition, which is called a </a:t>
            </a:r>
            <a:r>
              <a:rPr lang="en-GB" sz="2800" i="1" dirty="0"/>
              <a:t>rule</a:t>
            </a:r>
            <a:r>
              <a:rPr lang="en-GB" sz="2800" dirty="0"/>
              <a:t>. You can select from the following types of rules:</a:t>
            </a:r>
            <a:endParaRPr lang="lo-LA" sz="2800" dirty="0"/>
          </a:p>
        </p:txBody>
      </p:sp>
    </p:spTree>
    <p:extLst>
      <p:ext uri="{BB962C8B-B14F-4D97-AF65-F5344CB8AC3E}">
        <p14:creationId xmlns:p14="http://schemas.microsoft.com/office/powerpoint/2010/main" val="2797727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 Conditional Formatting</a:t>
            </a:r>
            <a:endParaRPr lang="lo-LA" dirty="0"/>
          </a:p>
        </p:txBody>
      </p:sp>
      <p:pic>
        <p:nvPicPr>
          <p:cNvPr id="4" name="Picture 3" descr="Screen Clipping"/>
          <p:cNvPicPr>
            <a:picLocks noChangeAspect="1"/>
          </p:cNvPicPr>
          <p:nvPr/>
        </p:nvPicPr>
        <p:blipFill>
          <a:blip r:embed="rId2"/>
          <a:stretch>
            <a:fillRect/>
          </a:stretch>
        </p:blipFill>
        <p:spPr>
          <a:xfrm>
            <a:off x="2704429" y="1964992"/>
            <a:ext cx="6781059" cy="4711988"/>
          </a:xfrm>
          <a:prstGeom prst="rect">
            <a:avLst/>
          </a:prstGeom>
        </p:spPr>
      </p:pic>
    </p:spTree>
    <p:extLst>
      <p:ext uri="{BB962C8B-B14F-4D97-AF65-F5344CB8AC3E}">
        <p14:creationId xmlns:p14="http://schemas.microsoft.com/office/powerpoint/2010/main" val="2415409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 Conditional Formatting</a:t>
            </a:r>
            <a:endParaRPr lang="lo-LA" dirty="0"/>
          </a:p>
        </p:txBody>
      </p:sp>
      <p:pic>
        <p:nvPicPr>
          <p:cNvPr id="4" name="Picture 3" descr="Screen Clipping"/>
          <p:cNvPicPr>
            <a:picLocks noChangeAspect="1"/>
          </p:cNvPicPr>
          <p:nvPr/>
        </p:nvPicPr>
        <p:blipFill>
          <a:blip r:embed="rId2"/>
          <a:stretch>
            <a:fillRect/>
          </a:stretch>
        </p:blipFill>
        <p:spPr>
          <a:xfrm>
            <a:off x="2170111" y="2221660"/>
            <a:ext cx="7849695" cy="3772426"/>
          </a:xfrm>
          <a:prstGeom prst="rect">
            <a:avLst/>
          </a:prstGeom>
        </p:spPr>
      </p:pic>
    </p:spTree>
    <p:extLst>
      <p:ext uri="{BB962C8B-B14F-4D97-AF65-F5344CB8AC3E}">
        <p14:creationId xmlns:p14="http://schemas.microsoft.com/office/powerpoint/2010/main" val="651946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 Conditional Formatting</a:t>
            </a:r>
            <a:endParaRPr lang="lo-LA" dirty="0"/>
          </a:p>
        </p:txBody>
      </p:sp>
      <p:pic>
        <p:nvPicPr>
          <p:cNvPr id="4" name="Picture 3" descr="Screen Clipping"/>
          <p:cNvPicPr>
            <a:picLocks noChangeAspect="1"/>
          </p:cNvPicPr>
          <p:nvPr/>
        </p:nvPicPr>
        <p:blipFill>
          <a:blip r:embed="rId2"/>
          <a:stretch>
            <a:fillRect/>
          </a:stretch>
        </p:blipFill>
        <p:spPr>
          <a:xfrm>
            <a:off x="4698548" y="2118255"/>
            <a:ext cx="3378654" cy="4519404"/>
          </a:xfrm>
          <a:prstGeom prst="rect">
            <a:avLst/>
          </a:prstGeom>
        </p:spPr>
      </p:pic>
    </p:spTree>
    <p:extLst>
      <p:ext uri="{BB962C8B-B14F-4D97-AF65-F5344CB8AC3E}">
        <p14:creationId xmlns:p14="http://schemas.microsoft.com/office/powerpoint/2010/main" val="641921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 Conditional Formatting</a:t>
            </a:r>
            <a:endParaRPr lang="lo-LA" dirty="0"/>
          </a:p>
        </p:txBody>
      </p:sp>
      <p:sp>
        <p:nvSpPr>
          <p:cNvPr id="3" name="Content Placeholder 2"/>
          <p:cNvSpPr>
            <a:spLocks noGrp="1"/>
          </p:cNvSpPr>
          <p:nvPr>
            <p:ph idx="1"/>
          </p:nvPr>
        </p:nvSpPr>
        <p:spPr>
          <a:xfrm>
            <a:off x="1202919" y="2011680"/>
            <a:ext cx="9784080" cy="592975"/>
          </a:xfrm>
        </p:spPr>
        <p:txBody>
          <a:bodyPr/>
          <a:lstStyle/>
          <a:p>
            <a:pPr marL="0" indent="0">
              <a:buNone/>
            </a:pPr>
            <a:r>
              <a:rPr lang="en-GB" dirty="0"/>
              <a:t>You can also define a rule from scratch in the New Formatting Rule dialog box.</a:t>
            </a:r>
            <a:endParaRPr lang="lo-LA" dirty="0"/>
          </a:p>
        </p:txBody>
      </p:sp>
      <p:pic>
        <p:nvPicPr>
          <p:cNvPr id="4" name="Picture 3" descr="Screen Clipping"/>
          <p:cNvPicPr>
            <a:picLocks noChangeAspect="1"/>
          </p:cNvPicPr>
          <p:nvPr/>
        </p:nvPicPr>
        <p:blipFill>
          <a:blip r:embed="rId2"/>
          <a:stretch>
            <a:fillRect/>
          </a:stretch>
        </p:blipFill>
        <p:spPr>
          <a:xfrm>
            <a:off x="2598077" y="2604655"/>
            <a:ext cx="6993764" cy="4127204"/>
          </a:xfrm>
          <a:prstGeom prst="rect">
            <a:avLst/>
          </a:prstGeom>
        </p:spPr>
      </p:pic>
    </p:spTree>
    <p:extLst>
      <p:ext uri="{BB962C8B-B14F-4D97-AF65-F5344CB8AC3E}">
        <p14:creationId xmlns:p14="http://schemas.microsoft.com/office/powerpoint/2010/main" val="2565398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 Conditional Formatting</a:t>
            </a:r>
            <a:endParaRPr lang="lo-LA" dirty="0"/>
          </a:p>
        </p:txBody>
      </p:sp>
      <p:sp>
        <p:nvSpPr>
          <p:cNvPr id="3" name="Content Placeholder 2"/>
          <p:cNvSpPr>
            <a:spLocks noGrp="1"/>
          </p:cNvSpPr>
          <p:nvPr>
            <p:ph idx="1"/>
          </p:nvPr>
        </p:nvSpPr>
        <p:spPr/>
        <p:txBody>
          <a:bodyPr>
            <a:normAutofit fontScale="85000" lnSpcReduction="10000"/>
          </a:bodyPr>
          <a:lstStyle/>
          <a:p>
            <a:pPr marL="0" indent="0">
              <a:lnSpc>
                <a:spcPct val="150000"/>
              </a:lnSpc>
              <a:buNone/>
            </a:pPr>
            <a:r>
              <a:rPr lang="en-GB" dirty="0"/>
              <a:t>	The options available in the Edit The Rule Description area vary depending on the selection in the Select A Rule Type list. You can define multiple conditions for the same range </a:t>
            </a:r>
            <a:r>
              <a:rPr lang="en-US" dirty="0"/>
              <a:t>of cells or table.</a:t>
            </a:r>
          </a:p>
          <a:p>
            <a:pPr marL="0" indent="0">
              <a:buNone/>
            </a:pPr>
            <a:r>
              <a:rPr lang="en-GB" dirty="0"/>
              <a:t>	All the rules you create are listed in the Conditional Formatting Rules Manager, where</a:t>
            </a:r>
          </a:p>
          <a:p>
            <a:pPr marL="0" indent="0">
              <a:buNone/>
            </a:pPr>
            <a:r>
              <a:rPr lang="en-GB" dirty="0"/>
              <a:t>you can do the following:</a:t>
            </a:r>
          </a:p>
          <a:p>
            <a:pPr marL="0" indent="0">
              <a:buNone/>
            </a:pPr>
            <a:r>
              <a:rPr lang="en-US" dirty="0"/>
              <a:t>● Create and delete rules.</a:t>
            </a:r>
          </a:p>
          <a:p>
            <a:pPr marL="0" indent="0">
              <a:buNone/>
            </a:pPr>
            <a:r>
              <a:rPr lang="en-US" dirty="0"/>
              <a:t>● Edit a selected rule.</a:t>
            </a:r>
          </a:p>
          <a:p>
            <a:pPr marL="0" indent="0">
              <a:buNone/>
            </a:pPr>
            <a:r>
              <a:rPr lang="en-GB" dirty="0"/>
              <a:t>● Adjust the order in which Excel processes the selected rule.</a:t>
            </a:r>
          </a:p>
          <a:p>
            <a:pPr marL="0" indent="0">
              <a:buNone/>
            </a:pPr>
            <a:r>
              <a:rPr lang="en-GB" dirty="0"/>
              <a:t>● Specify whether Excel should stop processing rules after a cell has met the conditions</a:t>
            </a:r>
          </a:p>
          <a:p>
            <a:pPr marL="0" indent="0">
              <a:buNone/>
            </a:pPr>
            <a:r>
              <a:rPr lang="en-US" dirty="0"/>
              <a:t>of the selected rule.</a:t>
            </a:r>
            <a:endParaRPr lang="lo-LA" dirty="0"/>
          </a:p>
        </p:txBody>
      </p:sp>
    </p:spTree>
    <p:extLst>
      <p:ext uri="{BB962C8B-B14F-4D97-AF65-F5344CB8AC3E}">
        <p14:creationId xmlns:p14="http://schemas.microsoft.com/office/powerpoint/2010/main" val="697650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 Conditional Formatting</a:t>
            </a:r>
            <a:endParaRPr lang="lo-LA" dirty="0"/>
          </a:p>
        </p:txBody>
      </p:sp>
      <p:pic>
        <p:nvPicPr>
          <p:cNvPr id="4" name="Picture 3" descr="Screen Clipping"/>
          <p:cNvPicPr>
            <a:picLocks noChangeAspect="1"/>
          </p:cNvPicPr>
          <p:nvPr/>
        </p:nvPicPr>
        <p:blipFill>
          <a:blip r:embed="rId2"/>
          <a:stretch>
            <a:fillRect/>
          </a:stretch>
        </p:blipFill>
        <p:spPr>
          <a:xfrm>
            <a:off x="2022453" y="2227706"/>
            <a:ext cx="8145012" cy="3982006"/>
          </a:xfrm>
          <a:prstGeom prst="rect">
            <a:avLst/>
          </a:prstGeom>
        </p:spPr>
      </p:pic>
    </p:spTree>
    <p:extLst>
      <p:ext uri="{BB962C8B-B14F-4D97-AF65-F5344CB8AC3E}">
        <p14:creationId xmlns:p14="http://schemas.microsoft.com/office/powerpoint/2010/main" val="4254664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o-LA" dirty="0">
                <a:latin typeface="Phetsarath OT" panose="02000500000000020004" pitchFamily="2" charset="0"/>
                <a:cs typeface="Phetsarath OT" panose="02000500000000020004" pitchFamily="2" charset="0"/>
              </a:rPr>
              <a:t>ບົດທີ </a:t>
            </a:r>
            <a:r>
              <a:rPr lang="en-US" dirty="0">
                <a:latin typeface="Phetsarath OT" panose="02000500000000020004" pitchFamily="2" charset="0"/>
                <a:cs typeface="Phetsarath OT" panose="02000500000000020004" pitchFamily="2" charset="0"/>
              </a:rPr>
              <a:t>8</a:t>
            </a:r>
            <a:r>
              <a:rPr lang="lo-LA" dirty="0">
                <a:latin typeface="Phetsarath OT" panose="02000500000000020004" pitchFamily="2" charset="0"/>
                <a:cs typeface="Phetsarath OT" panose="02000500000000020004" pitchFamily="2" charset="0"/>
              </a:rPr>
              <a:t> </a:t>
            </a:r>
            <a:r>
              <a:rPr lang="en-US" dirty="0"/>
              <a:t>Analyzing and Organizing Data</a:t>
            </a:r>
            <a:br>
              <a:rPr lang="en-US" dirty="0"/>
            </a:br>
            <a:endParaRPr lang="en-US" dirty="0">
              <a:latin typeface="Phetsarath OT" panose="02000500000000020004" pitchFamily="2" charset="0"/>
              <a:cs typeface="Phetsarath OT" panose="02000500000000020004" pitchFamily="2" charset="0"/>
            </a:endParaRPr>
          </a:p>
        </p:txBody>
      </p:sp>
      <p:sp>
        <p:nvSpPr>
          <p:cNvPr id="3" name="Content Placeholder 2"/>
          <p:cNvSpPr>
            <a:spLocks noGrp="1"/>
          </p:cNvSpPr>
          <p:nvPr>
            <p:ph idx="1"/>
          </p:nvPr>
        </p:nvSpPr>
        <p:spPr/>
        <p:txBody>
          <a:bodyPr>
            <a:noAutofit/>
          </a:bodyPr>
          <a:lstStyle/>
          <a:p>
            <a:pPr marL="0" indent="0">
              <a:lnSpc>
                <a:spcPct val="150000"/>
              </a:lnSpc>
              <a:buNone/>
            </a:pPr>
            <a:r>
              <a:rPr lang="en-US" sz="2400" dirty="0"/>
              <a:t>	A single Excel workbook can contain over one million rows and 16,000 columns of data. Although it’s unlikely that you’ll be working with that much data in Excel, you might frequently need to locate specific types of information within a data set or an Excel table. You can filter data to display only the records that meet specific criteria, and sort data to organize it in a logical manner. You can also format the cells within a data range to visually identify data that meets a range of conditions.</a:t>
            </a:r>
            <a:endParaRPr lang="en-US" sz="2400" dirty="0">
              <a:latin typeface="Phetsarath OT" panose="02000500000000020004" pitchFamily="2" charset="0"/>
              <a:cs typeface="Phetsarath OT" panose="02000500000000020004" pitchFamily="2" charset="0"/>
            </a:endParaRPr>
          </a:p>
        </p:txBody>
      </p:sp>
    </p:spTree>
    <p:extLst>
      <p:ext uri="{BB962C8B-B14F-4D97-AF65-F5344CB8AC3E}">
        <p14:creationId xmlns:p14="http://schemas.microsoft.com/office/powerpoint/2010/main" val="359371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endParaRPr lang="lo-LA" dirty="0"/>
          </a:p>
        </p:txBody>
      </p:sp>
      <p:sp>
        <p:nvSpPr>
          <p:cNvPr id="3" name="Content Placeholder 2"/>
          <p:cNvSpPr>
            <a:spLocks noGrp="1"/>
          </p:cNvSpPr>
          <p:nvPr>
            <p:ph idx="1"/>
          </p:nvPr>
        </p:nvSpPr>
        <p:spPr/>
        <p:txBody>
          <a:bodyPr>
            <a:normAutofit/>
          </a:bodyPr>
          <a:lstStyle/>
          <a:p>
            <a:pPr marL="0" indent="0">
              <a:lnSpc>
                <a:spcPct val="150000"/>
              </a:lnSpc>
              <a:buNone/>
            </a:pPr>
            <a:r>
              <a:rPr lang="en-GB" sz="2800" dirty="0"/>
              <a:t>This chapter guides you in studying ways of filtering data to locate entries that match specific criteria, sorting data by one or more fields, and formatting data based on a set </a:t>
            </a:r>
            <a:r>
              <a:rPr lang="en-US" sz="2800" dirty="0"/>
              <a:t>of conditions.</a:t>
            </a:r>
            <a:endParaRPr lang="lo-LA" sz="2800" dirty="0"/>
          </a:p>
        </p:txBody>
      </p:sp>
    </p:spTree>
    <p:extLst>
      <p:ext uri="{BB962C8B-B14F-4D97-AF65-F5344CB8AC3E}">
        <p14:creationId xmlns:p14="http://schemas.microsoft.com/office/powerpoint/2010/main" val="4053664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normAutofit/>
          </a:bodyPr>
          <a:lstStyle/>
          <a:p>
            <a:r>
              <a:rPr lang="en-US" sz="3200" dirty="0"/>
              <a:t>Filter Data</a:t>
            </a:r>
          </a:p>
          <a:p>
            <a:r>
              <a:rPr lang="en-US" sz="3200" dirty="0"/>
              <a:t>Sort Data</a:t>
            </a:r>
          </a:p>
          <a:p>
            <a:r>
              <a:rPr lang="en-US" sz="3200" dirty="0"/>
              <a:t>Apply Conditional Formatting</a:t>
            </a:r>
            <a:endParaRPr lang="en-US" sz="3200" dirty="0"/>
          </a:p>
        </p:txBody>
      </p:sp>
    </p:spTree>
    <p:extLst>
      <p:ext uri="{BB962C8B-B14F-4D97-AF65-F5344CB8AC3E}">
        <p14:creationId xmlns:p14="http://schemas.microsoft.com/office/powerpoint/2010/main" val="3469445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 Data</a:t>
            </a:r>
            <a:endParaRPr lang="lo-LA" dirty="0"/>
          </a:p>
        </p:txBody>
      </p:sp>
      <p:sp>
        <p:nvSpPr>
          <p:cNvPr id="3" name="Content Placeholder 2"/>
          <p:cNvSpPr>
            <a:spLocks noGrp="1"/>
          </p:cNvSpPr>
          <p:nvPr>
            <p:ph idx="1"/>
          </p:nvPr>
        </p:nvSpPr>
        <p:spPr>
          <a:xfrm>
            <a:off x="1202919" y="2011680"/>
            <a:ext cx="9784080" cy="828502"/>
          </a:xfrm>
        </p:spPr>
        <p:txBody>
          <a:bodyPr/>
          <a:lstStyle/>
          <a:p>
            <a:pPr marL="0" indent="0">
              <a:buNone/>
            </a:pPr>
            <a:r>
              <a:rPr lang="en-GB" dirty="0"/>
              <a:t>To locate a specific value, you can apply a filter. To filter by multiple criteria, you can apply additional filters to the results of the first one.</a:t>
            </a:r>
            <a:endParaRPr lang="lo-LA" dirty="0"/>
          </a:p>
        </p:txBody>
      </p:sp>
      <p:pic>
        <p:nvPicPr>
          <p:cNvPr id="4" name="Picture 3" descr="Screen Clipping"/>
          <p:cNvPicPr>
            <a:picLocks noChangeAspect="1"/>
          </p:cNvPicPr>
          <p:nvPr/>
        </p:nvPicPr>
        <p:blipFill>
          <a:blip r:embed="rId2"/>
          <a:stretch>
            <a:fillRect/>
          </a:stretch>
        </p:blipFill>
        <p:spPr>
          <a:xfrm>
            <a:off x="2258291" y="2840182"/>
            <a:ext cx="7991017" cy="3831684"/>
          </a:xfrm>
          <a:prstGeom prst="rect">
            <a:avLst/>
          </a:prstGeom>
        </p:spPr>
      </p:pic>
    </p:spTree>
    <p:extLst>
      <p:ext uri="{BB962C8B-B14F-4D97-AF65-F5344CB8AC3E}">
        <p14:creationId xmlns:p14="http://schemas.microsoft.com/office/powerpoint/2010/main" val="1192480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 Data</a:t>
            </a:r>
            <a:endParaRPr lang="lo-LA" dirty="0"/>
          </a:p>
        </p:txBody>
      </p:sp>
      <p:sp>
        <p:nvSpPr>
          <p:cNvPr id="3" name="Content Placeholder 2"/>
          <p:cNvSpPr>
            <a:spLocks noGrp="1"/>
          </p:cNvSpPr>
          <p:nvPr>
            <p:ph idx="1"/>
          </p:nvPr>
        </p:nvSpPr>
        <p:spPr>
          <a:xfrm>
            <a:off x="1202919" y="2011680"/>
            <a:ext cx="9784080" cy="1354975"/>
          </a:xfrm>
        </p:spPr>
        <p:txBody>
          <a:bodyPr/>
          <a:lstStyle/>
          <a:p>
            <a:pPr marL="0" indent="0">
              <a:buNone/>
            </a:pPr>
            <a:r>
              <a:rPr lang="en-GB" dirty="0"/>
              <a:t>In addition to filtering on entire values, you can use ready-made filters to locate values that meet certain criteria. The criteria vary depending on the number format. If the worksheet or table is formatted, you can filter for the cell </a:t>
            </a:r>
            <a:r>
              <a:rPr lang="en-GB" dirty="0" err="1"/>
              <a:t>color</a:t>
            </a:r>
            <a:r>
              <a:rPr lang="en-GB" dirty="0"/>
              <a:t>, font </a:t>
            </a:r>
            <a:r>
              <a:rPr lang="en-GB" dirty="0" err="1"/>
              <a:t>color</a:t>
            </a:r>
            <a:r>
              <a:rPr lang="en-GB" dirty="0"/>
              <a:t>, or cell icon.</a:t>
            </a:r>
          </a:p>
        </p:txBody>
      </p:sp>
      <p:pic>
        <p:nvPicPr>
          <p:cNvPr id="4" name="Picture 3" descr="Screen Clipping"/>
          <p:cNvPicPr>
            <a:picLocks noChangeAspect="1"/>
          </p:cNvPicPr>
          <p:nvPr/>
        </p:nvPicPr>
        <p:blipFill>
          <a:blip r:embed="rId2"/>
          <a:stretch>
            <a:fillRect/>
          </a:stretch>
        </p:blipFill>
        <p:spPr>
          <a:xfrm>
            <a:off x="5039627" y="3063484"/>
            <a:ext cx="4145937" cy="3722315"/>
          </a:xfrm>
          <a:prstGeom prst="rect">
            <a:avLst/>
          </a:prstGeom>
        </p:spPr>
      </p:pic>
    </p:spTree>
    <p:extLst>
      <p:ext uri="{BB962C8B-B14F-4D97-AF65-F5344CB8AC3E}">
        <p14:creationId xmlns:p14="http://schemas.microsoft.com/office/powerpoint/2010/main" val="649662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 Data</a:t>
            </a:r>
            <a:endParaRPr lang="lo-LA" dirty="0"/>
          </a:p>
        </p:txBody>
      </p:sp>
      <p:sp>
        <p:nvSpPr>
          <p:cNvPr id="3" name="Content Placeholder 2"/>
          <p:cNvSpPr>
            <a:spLocks noGrp="1"/>
          </p:cNvSpPr>
          <p:nvPr>
            <p:ph idx="1"/>
          </p:nvPr>
        </p:nvSpPr>
        <p:spPr/>
        <p:txBody>
          <a:bodyPr>
            <a:normAutofit/>
          </a:bodyPr>
          <a:lstStyle/>
          <a:p>
            <a:pPr marL="0" indent="0">
              <a:lnSpc>
                <a:spcPct val="150000"/>
              </a:lnSpc>
              <a:buNone/>
            </a:pPr>
            <a:r>
              <a:rPr lang="en-GB" dirty="0"/>
              <a:t>	If none of the ready-made criteria meets your needs, you can create criteria from scratch.</a:t>
            </a:r>
          </a:p>
          <a:p>
            <a:pPr marL="0" indent="0">
              <a:lnSpc>
                <a:spcPct val="150000"/>
              </a:lnSpc>
              <a:buNone/>
            </a:pPr>
            <a:r>
              <a:rPr lang="en-GB" dirty="0"/>
              <a:t>	The location of the selection determines which columns in the range are filtered. If you select a populated cell in a data range, filter buttons appear in the column headers for all columns in the range. If you select a row, filter buttons appear in that row, and you can filter only the cells below that row. If you select a column, a filter button appears in the first cell of only that column.</a:t>
            </a:r>
            <a:endParaRPr lang="lo-LA" dirty="0"/>
          </a:p>
        </p:txBody>
      </p:sp>
    </p:spTree>
    <p:extLst>
      <p:ext uri="{BB962C8B-B14F-4D97-AF65-F5344CB8AC3E}">
        <p14:creationId xmlns:p14="http://schemas.microsoft.com/office/powerpoint/2010/main" val="395561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 Data</a:t>
            </a:r>
            <a:endParaRPr lang="lo-LA" dirty="0"/>
          </a:p>
        </p:txBody>
      </p:sp>
      <p:pic>
        <p:nvPicPr>
          <p:cNvPr id="4" name="Picture 3" descr="Screen Clipping"/>
          <p:cNvPicPr>
            <a:picLocks noChangeAspect="1"/>
          </p:cNvPicPr>
          <p:nvPr/>
        </p:nvPicPr>
        <p:blipFill>
          <a:blip r:embed="rId2"/>
          <a:stretch>
            <a:fillRect/>
          </a:stretch>
        </p:blipFill>
        <p:spPr>
          <a:xfrm>
            <a:off x="1792814" y="2303545"/>
            <a:ext cx="8226846" cy="3501509"/>
          </a:xfrm>
          <a:prstGeom prst="rect">
            <a:avLst/>
          </a:prstGeom>
        </p:spPr>
      </p:pic>
    </p:spTree>
    <p:extLst>
      <p:ext uri="{BB962C8B-B14F-4D97-AF65-F5344CB8AC3E}">
        <p14:creationId xmlns:p14="http://schemas.microsoft.com/office/powerpoint/2010/main" val="1873653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 Data</a:t>
            </a:r>
            <a:endParaRPr lang="lo-LA" dirty="0"/>
          </a:p>
        </p:txBody>
      </p:sp>
      <p:sp>
        <p:nvSpPr>
          <p:cNvPr id="3" name="Content Placeholder 2"/>
          <p:cNvSpPr>
            <a:spLocks noGrp="1"/>
          </p:cNvSpPr>
          <p:nvPr>
            <p:ph idx="1"/>
          </p:nvPr>
        </p:nvSpPr>
        <p:spPr/>
        <p:txBody>
          <a:bodyPr>
            <a:normAutofit/>
          </a:bodyPr>
          <a:lstStyle/>
          <a:p>
            <a:pPr marL="0" indent="0">
              <a:lnSpc>
                <a:spcPct val="150000"/>
              </a:lnSpc>
              <a:buNone/>
            </a:pPr>
            <a:r>
              <a:rPr lang="en-GB" dirty="0"/>
              <a:t>	You can sort the values in one or more columns in a worksheet or table in either ascending or descending order. To sort on multiple columns, you specify in the Sort dialog box the order in which you want them to be sorted.</a:t>
            </a:r>
          </a:p>
          <a:p>
            <a:pPr marL="0" indent="0">
              <a:lnSpc>
                <a:spcPct val="150000"/>
              </a:lnSpc>
              <a:buNone/>
            </a:pPr>
            <a:r>
              <a:rPr lang="en-GB" dirty="0"/>
              <a:t>	By default, Excel assumes that the first row in the worksheet contains column headers and does not include it in the sort. It also assumes that you want to sort on the cells’ values, but if the worksheet or table is formatted, you can specify that you want to sort on any of the following: </a:t>
            </a:r>
            <a:r>
              <a:rPr lang="en-US" dirty="0"/>
              <a:t> Cell color,  Font color and  Cell icon</a:t>
            </a:r>
            <a:endParaRPr lang="lo-LA" dirty="0"/>
          </a:p>
        </p:txBody>
      </p:sp>
    </p:spTree>
    <p:extLst>
      <p:ext uri="{BB962C8B-B14F-4D97-AF65-F5344CB8AC3E}">
        <p14:creationId xmlns:p14="http://schemas.microsoft.com/office/powerpoint/2010/main" val="7861077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1340</TotalTime>
  <Words>239</Words>
  <Application>Microsoft Office PowerPoint</Application>
  <PresentationFormat>Widescreen</PresentationFormat>
  <Paragraphs>45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Corbel</vt:lpstr>
      <vt:lpstr>DokChampa</vt:lpstr>
      <vt:lpstr>Phetsarath OT</vt:lpstr>
      <vt:lpstr>Wingdings</vt:lpstr>
      <vt:lpstr>Banded</vt:lpstr>
      <vt:lpstr>Microsoft excel 2013</vt:lpstr>
      <vt:lpstr>ບົດທີ 8 Analyzing and Organizing Data </vt:lpstr>
      <vt:lpstr>Objective</vt:lpstr>
      <vt:lpstr>topics</vt:lpstr>
      <vt:lpstr>Filter Data</vt:lpstr>
      <vt:lpstr>Filter Data</vt:lpstr>
      <vt:lpstr>Filter Data</vt:lpstr>
      <vt:lpstr>Filter Data</vt:lpstr>
      <vt:lpstr>Sort Data</vt:lpstr>
      <vt:lpstr>Sort Data</vt:lpstr>
      <vt:lpstr>Apply Conditional Formatting</vt:lpstr>
      <vt:lpstr>Apply Conditional Formatting</vt:lpstr>
      <vt:lpstr>Apply Conditional Formatting</vt:lpstr>
      <vt:lpstr>Apply Conditional Formatting</vt:lpstr>
      <vt:lpstr>Apply Conditional Formatting</vt:lpstr>
      <vt:lpstr>Apply Conditional Formatting</vt:lpstr>
      <vt:lpstr>Apply Conditional Formatting</vt:lpstr>
    </vt:vector>
  </TitlesOfParts>
  <Company>CS.FOS.NUOL, Dongdok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excel 2013</dc:title>
  <dc:creator>Sommith Thoummaly(s.thoummaly@nuol.edu.la)</dc:creator>
  <cp:lastModifiedBy>Sommith Thoummaly</cp:lastModifiedBy>
  <cp:revision>101</cp:revision>
  <dcterms:created xsi:type="dcterms:W3CDTF">2015-09-17T04:25:41Z</dcterms:created>
  <dcterms:modified xsi:type="dcterms:W3CDTF">2017-01-03T04:14:11Z</dcterms:modified>
</cp:coreProperties>
</file>