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943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884-C37D-424C-97E5-E8947F9BED3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E4DE-915C-4DCA-AA19-760988B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171E50-2997-4950-8D4A-F736F8CC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462" y="2119609"/>
            <a:ext cx="8081075" cy="970795"/>
          </a:xfrm>
        </p:spPr>
        <p:txBody>
          <a:bodyPr>
            <a:noAutofit/>
          </a:bodyPr>
          <a:lstStyle/>
          <a:p>
            <a:r>
              <a:rPr lang="lo-LA" sz="32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ສະມາສິກກຸ່ມມີ</a:t>
            </a:r>
            <a:r>
              <a:rPr lang="en-US" sz="32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: 9 </a:t>
            </a:r>
            <a:r>
              <a:rPr lang="lo-LA" sz="32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ສະຫາຍ</a:t>
            </a:r>
            <a:endParaRPr lang="en-US" sz="3200" b="1" dirty="0">
              <a:solidFill>
                <a:srgbClr val="0070C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1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ນາງ ມ່ວນທະລາ ສີພັນທອງ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5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ທ້າວ ສຸວັນ ດວງຄໍາດີ</a:t>
            </a: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2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ນາງ ດຽວຄຳໃຍວິດວງ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                  6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ພຣະ ມີໄຊ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ຫີນສີລາ</a:t>
            </a: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3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ນາງ ບີ່ວາງ                          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7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ທ້າວ ນ້ອຍຈັນ</a:t>
            </a:r>
          </a:p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4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ທ້າວ ຕູ້ຢ່າງ                         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8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ທ້າວ ນູ່ຊົວ ເຮີ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  <a:p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     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9 </a:t>
            </a:r>
            <a:r>
              <a:rPr lang="lo-LA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ພຣະ ບຸນຄ້ຳ ພົມມະສຸລິນ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E5B509-AE3D-402F-8149-F9EEF77DDAB2}"/>
              </a:ext>
            </a:extLst>
          </p:cNvPr>
          <p:cNvSpPr txBox="1">
            <a:spLocks/>
          </p:cNvSpPr>
          <p:nvPr/>
        </p:nvSpPr>
        <p:spPr>
          <a:xfrm>
            <a:off x="2055462" y="1571247"/>
            <a:ext cx="3483244" cy="46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32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ສອນໂດຍ</a:t>
            </a:r>
            <a:r>
              <a:rPr lang="en-US" sz="32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:</a:t>
            </a:r>
            <a:r>
              <a:rPr lang="lo-LA" sz="32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ອຈ ຈິດນາວັນ</a:t>
            </a:r>
            <a:endParaRPr lang="en-US" sz="3200" b="1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1113A6-0D19-411B-A551-8D30AD8FCB61}"/>
              </a:ext>
            </a:extLst>
          </p:cNvPr>
          <p:cNvSpPr txBox="1">
            <a:spLocks/>
          </p:cNvSpPr>
          <p:nvPr/>
        </p:nvSpPr>
        <p:spPr>
          <a:xfrm>
            <a:off x="2765156" y="981991"/>
            <a:ext cx="6966488" cy="97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3200" b="1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ບົດລາຍງານ ກຸ່ມ </a:t>
            </a:r>
            <a:r>
              <a:rPr lang="en-US" sz="3200" b="1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2 : </a:t>
            </a:r>
            <a:r>
              <a:rPr lang="lo-LA" sz="3200" b="1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ບົດທີ່ </a:t>
            </a:r>
            <a:r>
              <a:rPr lang="en-US" sz="3200" b="1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4 </a:t>
            </a:r>
            <a:r>
              <a:rPr lang="en-US" sz="3200" b="1" dirty="0">
                <a:solidFill>
                  <a:srgbClr val="002060"/>
                </a:solidFill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Stack</a:t>
            </a:r>
            <a:r>
              <a:rPr lang="th-TH" sz="3200" b="1" dirty="0">
                <a:solidFill>
                  <a:srgbClr val="002060"/>
                </a:solidFill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ແລະ </a:t>
            </a:r>
            <a:r>
              <a:rPr lang="en-US" sz="3200" b="1" dirty="0">
                <a:solidFill>
                  <a:srgbClr val="002060"/>
                </a:solidFill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Queue</a:t>
            </a:r>
            <a:endParaRPr lang="en-US" sz="3200" b="1" dirty="0">
              <a:solidFill>
                <a:srgbClr val="00206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D72E1E-1010-4E95-B801-AF01F4CB06DD}"/>
              </a:ext>
            </a:extLst>
          </p:cNvPr>
          <p:cNvSpPr txBox="1">
            <a:spLocks/>
          </p:cNvSpPr>
          <p:nvPr/>
        </p:nvSpPr>
        <p:spPr>
          <a:xfrm>
            <a:off x="7830518" y="1571247"/>
            <a:ext cx="3483244" cy="46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3200" b="1" dirty="0">
                <a:solidFill>
                  <a:schemeClr val="accent4">
                    <a:lumMod val="75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ຫ້ອງ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2Cw1</a:t>
            </a:r>
          </a:p>
        </p:txBody>
      </p:sp>
    </p:spTree>
    <p:extLst>
      <p:ext uri="{BB962C8B-B14F-4D97-AF65-F5344CB8AC3E}">
        <p14:creationId xmlns:p14="http://schemas.microsoft.com/office/powerpoint/2010/main" val="38086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70C-886A-4A28-B329-2DBE809F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5" y="1367564"/>
            <a:ext cx="7780150" cy="100243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8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.</a:t>
            </a:r>
            <a:r>
              <a:rPr lang="th-TH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Abstr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 Data Type 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ຂອງ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Queue (Queue ADT)</a:t>
            </a:r>
            <a:b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</a:b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E1818-7B34-4D7F-87C1-4CF3817B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0221"/>
            <a:ext cx="8000999" cy="4516779"/>
          </a:xfrm>
        </p:spPr>
      </p:pic>
    </p:spTree>
    <p:extLst>
      <p:ext uri="{BB962C8B-B14F-4D97-AF65-F5344CB8AC3E}">
        <p14:creationId xmlns:p14="http://schemas.microsoft.com/office/powerpoint/2010/main" val="39550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D8F93A-F5F2-4735-9E9B-4496F765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1584"/>
            <a:ext cx="8787539" cy="100243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9.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ການອອກແບບຄິວດ້ວຍ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Array (Queue Array Design)</a:t>
            </a: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D8436-38CB-445B-AC49-23261823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0" y="2184018"/>
            <a:ext cx="10820400" cy="3906816"/>
          </a:xfrm>
        </p:spPr>
        <p:txBody>
          <a:bodyPr>
            <a:normAutofit/>
          </a:bodyPr>
          <a:lstStyle/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ສຳ ລັບໂຄງສ້າງຂໍ້ມູນແຕ່ລະແຖວ</a:t>
            </a:r>
            <a:r>
              <a:rPr lang="en-US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ພວກເຮົາ ຈຳ ເປັນຕ້ອງເກັບຄ່າຄຸນຄ່າຕໍ່ໄປນີ້:</a:t>
            </a:r>
            <a:endParaRPr lang="en-US" sz="3200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32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1.</a:t>
            </a:r>
            <a:r>
              <a:rPr lang="en-US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Queue [] </a:t>
            </a: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ອາເລທີ່ເກັບສະມາຊິກແຕ່ລະຄົນໃນແຖວ. </a:t>
            </a: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2.ດ້ານໜ້າ ຕຳ ແໜ່ງ ຂອງຫົວທ້າຍຂອງແຖວ.</a:t>
            </a: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32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3.</a:t>
            </a: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ຕຳ ແໜ່ງ ຂອງທ້າຍແຖວ.</a:t>
            </a: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32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4.</a:t>
            </a:r>
            <a:r>
              <a:rPr lang="en-US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size </a:t>
            </a:r>
            <a:r>
              <a:rPr lang="lo-LA" sz="32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ຈຳ ນວນສະມາຊິກທັງ ໝົດ ທີ່ຢູ່ໃນແຖວ.</a:t>
            </a:r>
            <a:endParaRPr lang="en-US" sz="32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83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813-A4B3-433C-8C4F-7DBE20EA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53" y="1353309"/>
            <a:ext cx="9047136" cy="5994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10</a:t>
            </a:r>
            <a:r>
              <a:rPr lang="en-US" sz="24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. </a:t>
            </a:r>
            <a:r>
              <a:rPr lang="lo-LA" sz="24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ແນວຄິດພື້ນຖາມກຽ່ວກັບລາຍການແແບບເສັ້ນຊື່ </a:t>
            </a:r>
            <a:r>
              <a:rPr lang="en-US" sz="24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(Linear list concepts)</a:t>
            </a:r>
            <a:endParaRPr lang="en-US" sz="24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67CF-8F23-451E-B7C2-10BB2D9B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58606"/>
          </a:xfrm>
        </p:spPr>
        <p:txBody>
          <a:bodyPr/>
          <a:lstStyle/>
          <a:p>
            <a:pPr marL="0" indent="0">
              <a:buNone/>
            </a:pPr>
            <a:r>
              <a:rPr lang="lo-LA" sz="2400" dirty="0">
                <a:effectLst/>
                <a:latin typeface="Lao_LuangPhabang" panose="02000500000000000001" pitchFamily="2" charset="-34"/>
                <a:cs typeface="Lao_LuangPhabang" panose="02000500000000000001" pitchFamily="2" charset="-34"/>
              </a:rPr>
              <a:t>ການຈັດຮຽງ ລຳ ດັບຂອງຂໍ້ມູນພາຍໃນບັນຊີທີ່ເປັນ ລຳ ດັບ. ສາມາດອະທິບາຍໄດ້ສະມາຊິກແຕ່ລະຄົນຫຼືອົງປະກອບໃດ ໜຶ່ງ ເຊື່ອມໂຍງກັບອົງປະກອບຕໍ່ໄປເປັນລາຍຊື່ຕໍ່ເນື່ອງ.</a:t>
            </a:r>
            <a:endParaRPr lang="en-US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F5957-F8C5-4CE6-BB45-5AB3F8FA27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1" y="4374522"/>
            <a:ext cx="7603340" cy="2260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793934-72D8-40FE-AB82-724B54929FA6}"/>
              </a:ext>
            </a:extLst>
          </p:cNvPr>
          <p:cNvSpPr txBox="1">
            <a:spLocks/>
          </p:cNvSpPr>
          <p:nvPr/>
        </p:nvSpPr>
        <p:spPr>
          <a:xfrm>
            <a:off x="555007" y="3680748"/>
            <a:ext cx="1555135" cy="71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3600" dirty="0">
                <a:solidFill>
                  <a:srgbClr val="00B05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ຕົວຢ່າງ</a:t>
            </a:r>
            <a:endParaRPr lang="en-US" sz="3600" dirty="0">
              <a:solidFill>
                <a:srgbClr val="00B05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85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6115-2FC9-4AFF-A7ED-54BFA2D9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2" y="1291315"/>
            <a:ext cx="10369903" cy="69246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11.</a:t>
            </a:r>
            <a:r>
              <a:rPr lang="lo-LA" sz="40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ລາຍການເຊື່ອມຕໍ່ແບບເສັ້ນຊື່ດ່ຽວ </a:t>
            </a:r>
            <a:r>
              <a:rPr lang="en-US" sz="40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(Single Linked List)</a:t>
            </a:r>
            <a:endParaRPr lang="en-US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E68A-583A-40A7-8EC6-64186E41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66685"/>
            <a:ext cx="10820400" cy="874104"/>
          </a:xfrm>
        </p:spPr>
        <p:txBody>
          <a:bodyPr>
            <a:normAutofit/>
          </a:bodyPr>
          <a:lstStyle/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ລາຍຊື່ການປະຕິບັດງານຂັ້ນພື້ນຖານ ມັນປະກອບດ້ວຍການແຊກ (ການແຊກ)</a:t>
            </a:r>
            <a:r>
              <a:rPr lang="en-US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ການລຶບ (ລຶບ).</a:t>
            </a:r>
            <a:endParaRPr lang="en-US" sz="2800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ການອ່ານ (ດຶງຂໍ້ມູນ) ແລະຜ່ານລາຍຊື່ (</a:t>
            </a:r>
            <a:r>
              <a:rPr lang="en-US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Traversal) </a:t>
            </a: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ໂດຍການໃສ່ແມ່ນການເພີ່ມສະມາຊິກ.</a:t>
            </a:r>
            <a:endParaRPr lang="en-US" sz="2800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74064-AE87-43D1-A665-7C13DC6C6B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1" y="1869097"/>
            <a:ext cx="9710045" cy="2287242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B40554-7895-471F-82C7-1ECAA5F66754}"/>
              </a:ext>
            </a:extLst>
          </p:cNvPr>
          <p:cNvSpPr txBox="1">
            <a:spLocks/>
          </p:cNvSpPr>
          <p:nvPr/>
        </p:nvSpPr>
        <p:spPr>
          <a:xfrm>
            <a:off x="512980" y="4515278"/>
            <a:ext cx="10011906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E44C2-F909-4188-A167-DBF99657CC41}"/>
              </a:ext>
            </a:extLst>
          </p:cNvPr>
          <p:cNvSpPr txBox="1"/>
          <p:nvPr/>
        </p:nvSpPr>
        <p:spPr>
          <a:xfrm>
            <a:off x="814841" y="4536048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24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ການດຳເນິນງານພື້ນຖານຂອງລິສ</a:t>
            </a:r>
            <a:r>
              <a:rPr lang="en-US" sz="24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(Basic Operations)</a:t>
            </a:r>
            <a:endParaRPr lang="en-US" sz="24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67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5F21-D7FC-4366-B04B-6752C691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48840"/>
            <a:ext cx="10273568" cy="167640"/>
          </a:xfrm>
        </p:spPr>
        <p:txBody>
          <a:bodyPr>
            <a:noAutofit/>
          </a:bodyPr>
          <a:lstStyle/>
          <a:p>
            <a:pPr algn="l"/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12. </a:t>
            </a:r>
            <a:r>
              <a:rPr kumimoji="0" lang="lo-LA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ລາ</a:t>
            </a:r>
            <a:r>
              <a:rPr lang="lo-LA" altLang="en-US" sz="2400" cap="none" dirty="0">
                <a:solidFill>
                  <a:srgbClr val="FF0000"/>
                </a:solidFill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ຍ</a:t>
            </a:r>
            <a:r>
              <a:rPr kumimoji="0" lang="lo-LA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ການແບບເສັ້ນຊື່</a:t>
            </a:r>
            <a:r>
              <a:rPr lang="en-US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linked list</a:t>
            </a:r>
            <a:r>
              <a:rPr lang="lo-LA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ລີ້ງລີດທາງດຽວ (</a:t>
            </a:r>
            <a:r>
              <a:rPr lang="en-US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Singly linked list)</a:t>
            </a:r>
            <a:br>
              <a:rPr lang="en-US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br>
              <a:rPr lang="en-US" sz="24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endParaRPr lang="en-US" sz="24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1086-A8FA-4CFF-AC4E-FDCCA66E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6480"/>
            <a:ext cx="10820400" cy="4425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ເປັນໂຄງສ້າງທີ່ໃຊ້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node.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ໃຫ້ເຊື່ອມຕໍ່ເຊິ່ງກັນແລະກັນເປັນບັນຊີລາຍຊື່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ເຊິ່ງແຕ່ລະ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ມີສ່ວນແມ່ນຂໍ້ມູນ (ຂໍ້ມູນ) ແລະສ່ວນ ໜຶ່ງ ທີ່ເຊື່ອມຕໍ່ກັບ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ຕໍ່ໄປ (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link)</a:t>
            </a:r>
            <a:b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b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r>
              <a:rPr lang="lo-LA" sz="2400" dirty="0">
                <a:solidFill>
                  <a:schemeClr val="tx1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ຕົວຢ່າງ</a:t>
            </a:r>
            <a:r>
              <a:rPr lang="en-US" sz="2400" dirty="0">
                <a:solidFill>
                  <a:schemeClr val="tx1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1</a:t>
            </a:r>
            <a:r>
              <a:rPr lang="lo-LA" sz="2400" dirty="0">
                <a:solidFill>
                  <a:schemeClr val="tx1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:</a:t>
            </a:r>
            <a:endParaRPr lang="en-US" sz="24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3D536-E030-497A-BEAF-736EB39FA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40" y="3871532"/>
            <a:ext cx="9687648" cy="2110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55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D7A9-EF5A-43E7-9E57-3E8E05CD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80" y="1198326"/>
            <a:ext cx="3648559" cy="129302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13.</a:t>
            </a:r>
            <a:r>
              <a:rPr lang="th-TH" sz="40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ການເພີ່ມເຂົ້າ</a:t>
            </a:r>
            <a:endParaRPr lang="en-US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6BF9-74A9-42B6-96FF-8976E84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ການນຳເຂົ້າສູ່ </a:t>
            </a:r>
            <a:r>
              <a:rPr lang="en-US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Doubly linked list</a:t>
            </a: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ທັງສອງທາງເຮັດໃນລັກສະນະດຽວກັນຄືສ້າງໂນດໃຫມ່ສຳຫລັບຂໍ້ມູນທີ່ຕ້ອງການ ນຳເຂົ້າຍ້າຍຕົວເຊື່ອມຕ່າງໆ ໄປຍັງຕຳແຫນ່ງທີ່ເຫມາະສົມການນຳເຂົ້າໃນກໍລະນີບໍ່ມີຂໍ້ມູນຢູ່ໃນລີດສນັ້ນ ສິ່ງທີ່ເຮົາຕ້ອງເຮັດຄືຍ້າຍ ຫາງ ມາໃສ່ ໂນດສ ໃຫມ່ແຕ່ຖ້າມີຂໍ້ມູນຢູ່ເຮົາຕ້ອງຍ້າຍຕົວເຊື່ອມກັບຂອງ ສ່ວນຫົວມາທີ່ ໂນດ ໃຫມ່ນີ້ຂັ້ນຕອນທີ່ເຫລືອຂອງທັງສອງ ກໍລະນີຄືການເຊື່ອມຕົວຊີ້ຂອງໂນດ ໃຫມ່ໄປທີ່ຫົວ ພ້ອມກັບການຍ້າຍຫົວ ໄປທີ່ໂນດ</a:t>
            </a:r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5A38BDC-AB3C-4F16-A313-050369F1E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83" y="4574990"/>
            <a:ext cx="9075682" cy="21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C9122A-EA50-4557-A98D-56AB7ACB3613}"/>
              </a:ext>
            </a:extLst>
          </p:cNvPr>
          <p:cNvSpPr txBox="1">
            <a:spLocks/>
          </p:cNvSpPr>
          <p:nvPr/>
        </p:nvSpPr>
        <p:spPr>
          <a:xfrm>
            <a:off x="0" y="3983064"/>
            <a:ext cx="11317288" cy="2204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01: Algorithm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insertAtHead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(value)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02: Begin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03: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newNode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sym typeface="Symbol" panose="05050102010706020507" pitchFamily="18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 Node(value)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04: If head = null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05: tail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sym typeface="Symbol" panose="05050102010706020507" pitchFamily="18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newNode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06: Else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07: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head.previous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sym typeface="Symbol" panose="05050102010706020507" pitchFamily="18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newNode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08: End If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09: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newNode.next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sym typeface="Symbol" panose="05050102010706020507" pitchFamily="18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head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10: head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  <a:sym typeface="Symbol" panose="05050102010706020507" pitchFamily="18" charset="2"/>
              </a:rPr>
              <a:t>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newNode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11: End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insertAfter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altLang="en-US" sz="2400" cap="none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br>
              <a:rPr lang="en-US" altLang="en-US" sz="2400" cap="none" dirty="0"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2A1F77-D924-4F11-B520-6D9CFDC2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93" y="1633286"/>
            <a:ext cx="2814768" cy="10091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14.</a:t>
            </a:r>
            <a:r>
              <a:rPr lang="lo-LA" sz="28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ຕົວຢ່າງ</a:t>
            </a:r>
            <a:r>
              <a:rPr lang="en-US" sz="28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:</a:t>
            </a: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41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38DF6-DA86-4DFD-9D7B-81380FAD5206}"/>
              </a:ext>
            </a:extLst>
          </p:cNvPr>
          <p:cNvSpPr txBox="1"/>
          <p:nvPr/>
        </p:nvSpPr>
        <p:spPr>
          <a:xfrm>
            <a:off x="201478" y="1471357"/>
            <a:ext cx="8211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15.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ການເພີ່ມເຂົ້າໂນດທີ່ຕຳແໝ່ງທຳອິດ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(Insert at Beginning)</a:t>
            </a: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039F8F-1BB7-4DD4-8235-782F6210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8" y="2258049"/>
            <a:ext cx="10244380" cy="1585532"/>
          </a:xfrm>
        </p:spPr>
        <p:txBody>
          <a:bodyPr>
            <a:noAutofit/>
          </a:bodyPr>
          <a:lstStyle/>
          <a:p>
            <a:pPr algn="l"/>
            <a:r>
              <a:rPr lang="lo-LA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ຂັ້ນ​ຕອນ​ໃນ​ການ​ແທກ​ໂຫນດ​ໃຫມ່​ທີ່​ຈຸດ​ເລີ່ມ​ຕົ້ນ​ຂອງ​ລາຍ​ການ​ທີ່​ເຊື່ອມ​ໂຍງ.</a:t>
            </a:r>
            <a:br>
              <a:rPr lang="en-US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</a:br>
            <a:r>
              <a:rPr lang="lo-LA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ສ້າງ​ໂຫນດ​ໃຫມ່​ຊີ້​ໄປ​ທີ​ໂຫນດ​ສ້າງ​ຂື້ນ​ໃຫມ່.</a:t>
            </a:r>
            <a:br>
              <a:rPr lang="lo-LA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</a:br>
            <a:br>
              <a:rPr lang="en-US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</a:br>
            <a:r>
              <a:rPr lang="en-US" sz="2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</a:t>
            </a:r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7" name="Picture 6" descr="Insertion of node at beginning of singly linked list1">
            <a:extLst>
              <a:ext uri="{FF2B5EF4-FFF2-40B4-BE49-F238E27FC236}">
                <a16:creationId xmlns:a16="http://schemas.microsoft.com/office/drawing/2014/main" id="{981013AA-A5D9-48D3-97B1-79C2730477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41" y="3564609"/>
            <a:ext cx="8565884" cy="3115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0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D4B8BC-FA20-4786-B837-F92378E7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28" y="4500180"/>
            <a:ext cx="6286079" cy="928396"/>
          </a:xfrm>
        </p:spPr>
        <p:txBody>
          <a:bodyPr>
            <a:normAutofit/>
          </a:bodyPr>
          <a:lstStyle/>
          <a:p>
            <a:r>
              <a:rPr lang="lo-LA" sz="20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cs typeface="Lao_LuangPhabang" panose="02000500000000000001" pitchFamily="2" charset="-34"/>
              </a:rPr>
              <a:t>ສ້າງ​ໂຫນດ​ໃຫມ່​ເປັນ​ໂຫນດຫຼັກ​ເຊັ່ນ: ຫົວ​ໂຫນດ​ຈະ​ຊີ້​ໄປ​ໂຫນດ​ໃຫມ່.</a:t>
            </a:r>
            <a:endParaRPr lang="en-US" sz="20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A1163-8534-4059-959B-C270EF1F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46" y="1559720"/>
            <a:ext cx="9362754" cy="92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16. </a:t>
            </a:r>
            <a:r>
              <a:rPr lang="lo-LA" sz="24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ເຊື່ອມ​ໂຍງ​ໂຫນດ​ທີ່​ສ້າງ​ຂື້ນ​ໃຫມ່​ກັບ​ໂຫນດ​ຫລັກ​ເຊັ່ນ: ໂຫນດ​ໃຫມ່​ຈະ​ຊີ້​ໄປ​ທີ່​ຫົວໂຫນດ.</a:t>
            </a:r>
            <a:endParaRPr lang="en-US" sz="2400" dirty="0">
              <a:solidFill>
                <a:srgbClr val="FF0000"/>
              </a:solidFill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endParaRPr lang="en-US" sz="24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pic>
        <p:nvPicPr>
          <p:cNvPr id="6" name="Picture 5" descr="Insertion of node at beginning of singly linked list2">
            <a:extLst>
              <a:ext uri="{FF2B5EF4-FFF2-40B4-BE49-F238E27FC236}">
                <a16:creationId xmlns:a16="http://schemas.microsoft.com/office/drawing/2014/main" id="{1DFFF9E4-9486-469C-AD98-76EBB5B1D5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40" y="2488116"/>
            <a:ext cx="8350898" cy="185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nsertion of node at beginning of singly linked list3">
            <a:extLst>
              <a:ext uri="{FF2B5EF4-FFF2-40B4-BE49-F238E27FC236}">
                <a16:creationId xmlns:a16="http://schemas.microsoft.com/office/drawing/2014/main" id="{50328F6F-153B-45B6-961D-D5B6C249E3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40" y="5273252"/>
            <a:ext cx="6286079" cy="1470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4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8959A0-074A-4E22-A263-00B75C34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1870"/>
            <a:ext cx="10622280" cy="206206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	ເມື່ອ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ຖືກເພີ່ມໃສ່ໃນຕອນທ້າຍຂອງບັນຊີ ພວກເຮົາພຽງແຕ່ຕ້ອງການຕົວຊີ້ບອກກ່ອນ.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ເພື່ອຊີ້ໄປທີ່ຂໍ້ ໃໝ່ ໃນນັ້ນບໍ່ມີ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Successor </a:t>
            </a: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ເພາະວ່າມັນຖືກໃສ່ໃນຕອນທ້າຍບັນຊີລາຍຊື່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ດັ່ງນັ້ນພາກສະຫນາມເຊື່ອມຕໍ່ຂອງໂຫນດ ໃໝ່ ຖືກ ກຳ ນົດໃຫ້ບໍ່ມີປະໂຫຍດ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ເຖິງຢ່າງໃດກໍ່ຕາມ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ມັນມີອີກປະເພດ ໜຶ່ງ ຂອງເຫດຜົນພິເສດເພື່ອ ນຳ ໃຊ້ກັບລະບົບການແຊກຂອງຂໍ້ມູນໃນຕອນທ້າຍຂອງບັນຊີ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ເຊິ່ງແມ່ນ ໜຶ່ງ ໃນຂໍ້ດີຂອງໂຄງສ້າງບັນຊີລາຍຊື່ການເຊື່ອມໂຍງ. </a:t>
            </a:r>
            <a:br>
              <a:rPr kumimoji="0" lang="lo-LA" altLang="en-US" sz="2400" b="0" i="0" u="none" strike="noStrike" cap="none" normalizeH="0" baseline="0" dirty="0">
                <a:ln>
                  <a:noFill/>
                </a:ln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endParaRPr lang="en-US" sz="24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DF3FB7-9AFA-4C1E-A1EE-6952E6F5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" y="1460715"/>
            <a:ext cx="8534400" cy="76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17</a:t>
            </a:r>
            <a:r>
              <a:rPr lang="th-TH" sz="28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ການເພີ່ມເຂົ້າໂນດທາງທ້າຍ</a:t>
            </a:r>
            <a:r>
              <a:rPr lang="en-US" sz="2800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( Insert at  End )</a:t>
            </a: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47AC0-DA9D-48E6-B68F-82E47A8090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9" y="3965985"/>
            <a:ext cx="5828601" cy="2509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A973-94B4-4339-A74F-13B3CF11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9353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Data Structure </a:t>
            </a:r>
            <a:r>
              <a:rPr lang="lo-LA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ຖືວ່າເປັນເຄື່ອງມືທີ່ໃຊ້ໃນການຈັດເກັບ </a:t>
            </a:r>
            <a:r>
              <a:rPr lang="en-US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Data store </a:t>
            </a:r>
            <a:r>
              <a:rPr lang="lo-LA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ທີ່ມີໂຄງສ້າງໃນຄອມພິວເຕີ້ ເພື່ອນຳໄປໃຊ້ງານໄດ້ຢ່າງມີປະສິດທິພາບ ເເລະ ມີບົດບາດສຳຄັນໃນການອອກແບບ </a:t>
            </a:r>
            <a:r>
              <a:rPr lang="en-US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Algorithm </a:t>
            </a:r>
            <a:r>
              <a:rPr lang="lo-LA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ທີ່ດີ</a:t>
            </a:r>
            <a:endParaRPr lang="en-US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2FD61-55B7-4473-A6B6-492BE1EB27AC}"/>
              </a:ext>
            </a:extLst>
          </p:cNvPr>
          <p:cNvSpPr/>
          <p:nvPr/>
        </p:nvSpPr>
        <p:spPr>
          <a:xfrm>
            <a:off x="6854312" y="311105"/>
            <a:ext cx="5063411" cy="935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lo-LA" sz="2800" b="1" kern="0" dirty="0">
                <a:solidFill>
                  <a:srgbClr val="00206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ບົດທີ່ 4 </a:t>
            </a:r>
            <a:r>
              <a:rPr lang="en-US" sz="2800" b="1" kern="0" dirty="0">
                <a:solidFill>
                  <a:srgbClr val="00206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Stack</a:t>
            </a:r>
            <a:r>
              <a:rPr lang="lo-LA" sz="2800" b="1" kern="0" dirty="0">
                <a:solidFill>
                  <a:srgbClr val="00206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ແລະ </a:t>
            </a:r>
            <a:r>
              <a:rPr lang="en-US" sz="2800" b="1" kern="0" dirty="0">
                <a:solidFill>
                  <a:srgbClr val="002060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BE0D5-96FD-48C9-8C8F-A3334595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3" y="2945522"/>
            <a:ext cx="7268705" cy="38807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F9AE89-BE30-4F6D-80BA-23258C00E3E9}"/>
              </a:ext>
            </a:extLst>
          </p:cNvPr>
          <p:cNvSpPr txBox="1">
            <a:spLocks/>
          </p:cNvSpPr>
          <p:nvPr/>
        </p:nvSpPr>
        <p:spPr>
          <a:xfrm>
            <a:off x="871780" y="1565846"/>
            <a:ext cx="3676155" cy="628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sz="36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ທິດສະດີໂດຍ ຫຍໍ້</a:t>
            </a:r>
            <a:endParaRPr lang="en-US" sz="36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92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C32FA-AFDA-4C03-A1DF-2F226AAD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8" y="1833343"/>
            <a:ext cx="8534400" cy="1015664"/>
          </a:xfrm>
        </p:spPr>
        <p:txBody>
          <a:bodyPr>
            <a:normAutofit/>
          </a:bodyPr>
          <a:lstStyle/>
          <a:p>
            <a:pPr algn="l"/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ການລຶບຂໍ້ມູນອອກຈາກ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list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ທາງດ້ານຫນ້າເຮົາຕ້ອງຄຳນຶງເຖິງຫນຶ່ງກໍລະນີ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list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ບໍ່ຂໍ້ມູນສອງ ກໍລະນີ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list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ມີຂໍ້ມູນພຽງຫນຶ່ງໂຕເເລະ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3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ກໍລະນີ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list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ມີຂໍ້ມູນຫລາຍກວ່າຫນຶ່ງໂຕ  ກໍລະນີທີ່ຫນຶ່ງ ເເລະ ທີ່ສອງ ມັນງ່າຍກວ່າເຮົາພຽງແຕ່ກຳນົດໃຫ້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head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ເເລະ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tail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ມີຄ່າເປັນ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Null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ກໍລະນີທີ່ສາມ ເຮົາຍ້າຍຕົວເຊື່ອມກັບຂອງ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ທີ່ຢູ່ຖັດຈາກ </a:t>
            </a:r>
            <a:r>
              <a:rPr lang="en-US" sz="1600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head 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	</a:t>
            </a:r>
            <a:r>
              <a:rPr lang="en-US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ຖ້າມີ</a:t>
            </a:r>
            <a:r>
              <a:rPr lang="en-US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) 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ໄປທີ່ </a:t>
            </a:r>
            <a:r>
              <a:rPr lang="en-US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null 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ເເລະ ຍ້າຍ </a:t>
            </a:r>
            <a:r>
              <a:rPr lang="en-US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head 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ໄປທີ່ </a:t>
            </a:r>
            <a:r>
              <a:rPr lang="en-US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16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ນີ້ຫລັງຈາກນັ້ນດັ່ງ ຮູບລຸ່ມນີ້  </a:t>
            </a:r>
            <a:endParaRPr lang="en-US" sz="16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6537AC-1030-4144-9EC4-E1427366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8" y="1451482"/>
            <a:ext cx="4692882" cy="58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18.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ການລືບໂນດ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(Delete Node)</a:t>
            </a:r>
          </a:p>
          <a:p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9B08D-3119-4E10-985E-51ACD977F04D}"/>
              </a:ext>
            </a:extLst>
          </p:cNvPr>
          <p:cNvSpPr txBox="1"/>
          <p:nvPr/>
        </p:nvSpPr>
        <p:spPr>
          <a:xfrm>
            <a:off x="421771" y="4402470"/>
            <a:ext cx="5085856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lo-LA" sz="20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ການລືບໂນດທີ່ຕຳແໜ່ງທຳອິດ </a:t>
            </a:r>
            <a:r>
              <a:rPr lang="en-US" sz="20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(Delete first Node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23EC3-C7B7-494D-AB32-97912306F28E}"/>
              </a:ext>
            </a:extLst>
          </p:cNvPr>
          <p:cNvSpPr txBox="1"/>
          <p:nvPr/>
        </p:nvSpPr>
        <p:spPr>
          <a:xfrm>
            <a:off x="421771" y="4865961"/>
            <a:ext cx="9822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	ການລຶບຂໍ້ມູນອອກຈາກ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linked list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ທາງດ້ານຫນ້ານັ້ນເຮັດໄດ້ງ່າຍກວ່າທາງດ້ານຫລັງເຮົາພຽງແຕ່ ຍ້າຍ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head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ໃຫ້ຊື່ໄປທີ່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ຕໍ່ໄປກໍເເລ້ວແຕ່ການລຶບອອກຈາກທາງດ້ານຫ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ລັງ ນັ້ນເຮົາຕ້ອງຊອກຫາ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ທີ່ຢູ່ກ່ອນ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tail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ໃຫ້ເບິ່ງເພື່ອທີ່ຈະຍ້າຍຕົວເຊື່ອມຈາກ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ນີ້ໄປທີ່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null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ເຊິ່ງກໍ່ຫມາຍເຖິງການນຳເຂົ້າຫາທຸກ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ທີ່ຢູ່ໃນ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list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ໃຊ້ເວລາຫລາຍຖ້າຈຳນວນ </a:t>
            </a:r>
            <a:r>
              <a:rPr lang="en-US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ມີຫລາຍ</a:t>
            </a:r>
            <a:endParaRPr lang="lo-LA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4C204-3417-45DD-B5F6-E6A3E1C6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" y="2849007"/>
            <a:ext cx="4982442" cy="1479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364AB-0649-484D-8E87-7FC9788B0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" y="5923461"/>
            <a:ext cx="4372842" cy="9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CE9480-EB04-4C3B-99CA-3D692DA7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8" y="2507560"/>
            <a:ext cx="11592731" cy="1707979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ການລຶບໂນດຕ່ຳແໜ່ງສຸດທ້າຍຄ້າຍຄືກັບຕ່ຳແໜ່ງທຳອິດເຮົາຕ້ອງຄຳນຶງເຖິງການທີ່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list 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ຂອງເຮົາມີທັງຂໍ້ມູນ ແລະ ບໍ່ມີຂໍ້ມູນ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.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 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public T 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removeLast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()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{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DBLNode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temp = last; 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    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//set temp to last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if(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first.getNext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() == null) 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  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//empty 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first = null;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else </a:t>
            </a: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lo-LA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  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//set next of node before last to null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last.getPrevious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().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setNext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(null); 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last = 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last.getPrevious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(); //set last to that node 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count--; 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return </a:t>
            </a:r>
            <a:r>
              <a:rPr lang="en-US" sz="1600" dirty="0" err="1">
                <a:latin typeface="Lao_LuangPhabang" panose="02000500000000000001" pitchFamily="2" charset="-34"/>
                <a:cs typeface="Lao_LuangPhabang" panose="02000500000000000001" pitchFamily="2" charset="-34"/>
              </a:rPr>
              <a:t>temp.getData</a:t>
            </a: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();</a:t>
            </a:r>
            <a:b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en-US" sz="16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}</a:t>
            </a:r>
            <a:endParaRPr lang="en-US" sz="16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3400CD-7F63-4970-A018-5FDFC5CF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02" y="1491713"/>
            <a:ext cx="8534400" cy="1385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19.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ການລືບໂນດທີ່ຕຳແໜ່ງສຸດທ້າຍ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(Delete at end)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06601-F373-4A60-AAE9-41A94F90A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42" y="4350440"/>
            <a:ext cx="9205993" cy="250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7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8D3B6-C665-4B57-8021-CD7EB743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65" y="2066962"/>
            <a:ext cx="8534400" cy="944723"/>
          </a:xfrm>
        </p:spPr>
        <p:txBody>
          <a:bodyPr>
            <a:noAutofit/>
          </a:bodyPr>
          <a:lstStyle/>
          <a:p>
            <a:r>
              <a:rPr lang="lo-LA" sz="1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ກຳນົດລາຍການທີ່ເຊື່ອມຕໍ່ສອງລາຍການໃຫ້ແທກໂນດຂອງລາຍການທີສອງລົງໃນລາຍການທຳອິດທີ່ຕ່ຳແຫນ່ງທຳອິດ</a:t>
            </a:r>
            <a:br>
              <a:rPr lang="en-US" sz="18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lo-LA" sz="1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ຕົວຢ່າງ: ຫາກຕ່ຳແໜ່ງທຳອິດແມ່ນ 5-7-17-13-11ແລະຕ່ຳແໜ່ງທີ່2ຄື12-10-2-4-6 ຕ່ຳແໜ່ງທຳອິດຄວນເປັນຕ່ຳແໜ່ງ 5-12-7-10-17-2-13-4-11ຕ່ຳແໜ່ງທີ່2ຄວນບໍ່ມີຂໍ້ມູນໃດໆຄວນເເທກໂນດຂອງຕ່ຳແໜ່ງທີ2ເມື່ອມີຕ່ຳແໜ່ງທີ່ບໍ່ມີຂໍ້ມູນເທົ່ານັ້ນ</a:t>
            </a:r>
            <a:br>
              <a:rPr lang="en-US" sz="1800" dirty="0"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endParaRPr lang="en-US" sz="18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2D8B98-A3E6-43F4-A7EC-D94C101E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6" y="1510366"/>
            <a:ext cx="9943355" cy="55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20. 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ລາຍການເຊື່ອມຕໍ່ແບບເສັ້ນຊື່ ຊະນິດອື່ນໆ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(Others Linked Lists)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5E1E1-A4F5-4FCA-9A20-4C75B3521A35}"/>
              </a:ext>
            </a:extLst>
          </p:cNvPr>
          <p:cNvSpPr txBox="1"/>
          <p:nvPr/>
        </p:nvSpPr>
        <p:spPr>
          <a:xfrm>
            <a:off x="628228" y="2914796"/>
            <a:ext cx="9421585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ລາຍການເຊື່ອມຕໍ່ແບບວົງມົນ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(Circular-linked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234FF-4992-4898-A58E-942522CA1C8C}"/>
              </a:ext>
            </a:extLst>
          </p:cNvPr>
          <p:cNvSpPr txBox="1"/>
          <p:nvPr/>
        </p:nvSpPr>
        <p:spPr>
          <a:xfrm>
            <a:off x="711456" y="3471392"/>
            <a:ext cx="8889741" cy="98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ປະເພດຂອງບັນຊີລາຍຊື່ການເຊື່ອມຕໍ່ນີ້  ເກີດມາຈາກການປັບປຸງມູນຄ່າບັນຊີການເຊື່ອມຕໍ່  ສໍາລັບການປຸງແຕ່ງທີ່ດີກວ່າ  ໂດຍການທົດແທນການເຊື່ອມຕໍ່ທີ່ເປັນ</a:t>
            </a:r>
            <a:r>
              <a:rPr lang="en-US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NULL </a:t>
            </a:r>
            <a:r>
              <a:rPr lang="lo-LA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ຂອງ </a:t>
            </a:r>
            <a:r>
              <a:rPr lang="en-US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ສຸດທ້າຍຂອງບັນຊີລາຍຊື່ການເຊື່ອມຕໍ່ກັບທີ່ຢູ່ຂອງ </a:t>
            </a:r>
            <a:r>
              <a:rPr lang="en-US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ທຳ ອິດ.  </a:t>
            </a:r>
            <a:endParaRPr lang="en-US" dirty="0">
              <a:effectLst/>
              <a:latin typeface="Lao_LuangPhabang" panose="02000500000000000001" pitchFamily="2" charset="-34"/>
              <a:ea typeface="Calibri" panose="020F0502020204030204" pitchFamily="34" charset="0"/>
              <a:cs typeface="Lao_LuangPhabang" panose="02000500000000000001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4DB13-3EF4-4AD6-B3E4-F369835FA57D}"/>
              </a:ext>
            </a:extLst>
          </p:cNvPr>
          <p:cNvSpPr txBox="1"/>
          <p:nvPr/>
        </p:nvSpPr>
        <p:spPr>
          <a:xfrm>
            <a:off x="628228" y="4698604"/>
            <a:ext cx="9943354" cy="158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ການເຊື່ອມຕໍ່ບັນຊີລາຍຊື່ວົງ  ມີປະໂຫຍດຫຼາຍກ່ວາບັນຊີລາຍຊື່ການເຊື່ອມໂຍງທີ່ງ່າຍດາຍ.</a:t>
            </a:r>
            <a:endParaRPr lang="en-US" sz="1800" dirty="0">
              <a:effectLst/>
              <a:latin typeface="Lao_LuangPhabang" panose="02000500000000000001" pitchFamily="2" charset="-34"/>
              <a:ea typeface="Calibri" panose="020F0502020204030204" pitchFamily="34" charset="0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1. ເພື່ອເຂົ້າເຖິງຂໍ້ມູນ  ຂອງຂໍ້ມູນທັງ ໝົດ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nodes circle link nodes 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ສາມາດເຂົ້າເບິ່ງໄດ້ຈາກ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ໃດກໍ່ໄດ້ທີ່</a:t>
            </a:r>
            <a:endParaRPr lang="en-US" sz="1600" dirty="0">
              <a:effectLst/>
              <a:latin typeface="Lao_LuangPhabang" panose="02000500000000000001" pitchFamily="2" charset="-34"/>
              <a:ea typeface="Calibri" panose="020F0502020204030204" pitchFamily="34" charset="0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ໃຫ້ຜ່ານລະບົບຕ່ອງໂສ້ (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link)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ຂອງລາຍການ</a:t>
            </a:r>
            <a:endParaRPr lang="en-US" sz="1600" dirty="0">
              <a:effectLst/>
              <a:latin typeface="Lao_LuangPhabang" panose="02000500000000000001" pitchFamily="2" charset="-34"/>
              <a:ea typeface="Calibri" panose="020F0502020204030204" pitchFamily="34" charset="0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 2. ເພື່ອລຶບ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node,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ເພື່ອຄົ້ນຫາ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ທີ່ຢູ່ເບື້ອງຕົ້ນຂອງ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ໃດ ໜຶ່ງ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,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ການຄົ້ນຫາສາມາດລິເລີ່ມໃນ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ນັ້ນໄດ້.</a:t>
            </a:r>
            <a:endParaRPr lang="en-US" sz="1600" dirty="0">
              <a:effectLst/>
              <a:latin typeface="Lao_LuangPhabang" panose="02000500000000000001" pitchFamily="2" charset="-34"/>
              <a:ea typeface="Calibri" panose="020F0502020204030204" pitchFamily="34" charset="0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94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F075C6-9443-4D3C-86BF-63FB792C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65" y="5350933"/>
            <a:ext cx="10064653" cy="1507067"/>
          </a:xfrm>
        </p:spPr>
        <p:txBody>
          <a:bodyPr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o-LA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	ວິທີການສະກັດເອົາຂໍ້ມູນຈາກ </a:t>
            </a:r>
            <a: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</a:t>
            </a:r>
            <a:r>
              <a:rPr lang="lo-LA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ພື່ອ ນຳ ເອົາການ ນຳ ໃຊ້ນັ້ນອອກມາ ຈະເລີ່ມຕົ້ນໂດຍການຊອກຫາຂໍ້ມູນຈາກສະຖານທີ່ຂໍ້ມູນພາຍໃນບັນຊີ</a:t>
            </a:r>
            <a: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ຖ້າພົບ.ຂໍ້​ມູນ​ທີ່​ຕ້ອງ​ການ ມັນຈະຍ້າຍຂໍ້ມູນໄປສູ່ພື້ນທີ່ຜົນຜະລິດຂອງໂມດູນການປະຕິບັດ.ແລະຈະສົ່ງຄ່າເຫດຜົນກັບຄືນສູ່ຄວາມຈິງ ແຕ່ຖ້າບໍ່ພົບມັນຈະສົ່ງມູນຄ່າເຫດຜົນທີ່ບໍ່ຖືກຕ້ອງໃຫ້</a:t>
            </a:r>
            <a:b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Pseudocode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ເພື່ອດຶງຂໍ້ມູນຈາກ </a:t>
            </a:r>
            <a: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nodes </a:t>
            </a:r>
            <a:r>
              <a:rPr lang="lo-LA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ພາຍໃນບັນຊີ.</a:t>
            </a:r>
            <a:br>
              <a:rPr lang="en-US" sz="18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endParaRPr lang="en-US" sz="18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B92A7-ACCF-4D1A-A3FE-0405CEF7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92" y="1614716"/>
            <a:ext cx="11128343" cy="128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21.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ການເພີ່ມເຂົ້າ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ທາງດ້ານໜ້າ</a:t>
            </a:r>
            <a:endParaRPr lang="en-US" sz="2800" b="1" dirty="0">
              <a:solidFill>
                <a:srgbClr val="FF0000"/>
              </a:solidFill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7FA81-BBFA-4E4B-A032-1EB3F34B3077}"/>
              </a:ext>
            </a:extLst>
          </p:cNvPr>
          <p:cNvSpPr txBox="1"/>
          <p:nvPr/>
        </p:nvSpPr>
        <p:spPr>
          <a:xfrm>
            <a:off x="854692" y="2287591"/>
            <a:ext cx="1010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	ເພື່ອ ນຳ ເອົາຂໍ້ມູນໄປທາງ ໜ້າ ຂອງ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Linked-List,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ພວກເຮົາ ຈຳ ເປັນຕ້ອງຊອກຫາຂໍ້ມູນ.ເພື່ອເຮັດໃຫ້ມັນຮ້າຍແຮງກວ່າເກົ່າ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,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ພວກເຮົາສາມາດເຮັດສິ່ງນີ້ໄດ້ໂດຍການໃຊ້ 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node </a:t>
            </a:r>
            <a:r>
              <a:rPr lang="lo-LA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ປັດຈຸບັນເພື່ອເຮັດ ໜ້າ ທີ່ເປັນ </a:t>
            </a:r>
            <a:r>
              <a:rPr lang="en-US" sz="1800" dirty="0" err="1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deni</a:t>
            </a:r>
            <a:r>
              <a:rPr lang="en-US" sz="1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.</a:t>
            </a:r>
            <a:endParaRPr lang="en-US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B51DB-F681-42F5-A2C6-C4FC63FA4F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63" y="3103434"/>
            <a:ext cx="7364479" cy="10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B5DBB-1D78-4D6B-ACF0-165C51073119}"/>
              </a:ext>
            </a:extLst>
          </p:cNvPr>
          <p:cNvSpPr txBox="1"/>
          <p:nvPr/>
        </p:nvSpPr>
        <p:spPr>
          <a:xfrm>
            <a:off x="854692" y="4508712"/>
            <a:ext cx="6732036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ການເພີ່ມເຂົ້າ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 Rear node </a:t>
            </a:r>
          </a:p>
        </p:txBody>
      </p:sp>
    </p:spTree>
    <p:extLst>
      <p:ext uri="{BB962C8B-B14F-4D97-AF65-F5344CB8AC3E}">
        <p14:creationId xmlns:p14="http://schemas.microsoft.com/office/powerpoint/2010/main" val="71791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1B8DA-781F-4DF9-BF6B-97213A66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18" y="3515906"/>
            <a:ext cx="8534400" cy="996307"/>
          </a:xfrm>
        </p:spPr>
        <p:txBody>
          <a:bodyPr>
            <a:normAutofit/>
          </a:bodyPr>
          <a:lstStyle/>
          <a:p>
            <a:pPr algn="l"/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ການເພີ່ມເຂົ້າໂນດໃນ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(Double Linked List)</a:t>
            </a:r>
            <a:b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</a:b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432998-D11B-4057-955F-87B55240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18" y="1338476"/>
            <a:ext cx="11230980" cy="69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22.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ລາຍການເຊື່ອມຕໍ່ແບບເສັ້ນຊື່ຄູ່ 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(Doble Linked List)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12180-F24B-4249-8F16-691DAEA35D81}"/>
              </a:ext>
            </a:extLst>
          </p:cNvPr>
          <p:cNvSpPr txBox="1"/>
          <p:nvPr/>
        </p:nvSpPr>
        <p:spPr>
          <a:xfrm>
            <a:off x="230155" y="4291919"/>
            <a:ext cx="11731690" cy="238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ການສະແດງກິ່ງງ່າຂອງຂໍ້ໃນບັນຊີລາຍຊື່ການເຊື່ອມຕໍ່ຄູ່ແມ່ນຖືວ່າເປັນໄປໄດ້ໃນກໍລະນີຕໍ່ໄປນີ້:</a:t>
            </a:r>
            <a:endParaRPr lang="en-US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1. ໃນເວລາທີ່ລາຍຊື່ການເຊື່ອມຕໍ່ແມ່ນຫວ່າງ  ແທນທີ່ຈະ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ໃຫ້ ກຳ ນົດຕົວຊີ້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ແລະຕົວຊີ້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R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ໄປທີ່ ຕຳ ແໜ່ງ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ໃໝ່.</a:t>
            </a:r>
            <a:endParaRPr lang="en-US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ແລະ ກຳ ນົດລິ້ງເບື້ອງຊ້າຍແລະລິ້ງຂວາຂອງ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ໃໝ່ ໃຫ້ເປັນ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NULL blockquote&gt;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2. ເມື່ອໃສ່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ໃໝ່ ຢູ່ໃຈກາງຂອງລາຍຊື່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link 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ບັນຊີລາຍຊື່ການເຊື່ອມໂຍງກ່ອນການແຊກແລະການຕິດຕາມການແຊກ</a:t>
            </a:r>
            <a:endParaRPr lang="en-US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ຕົວຊີ້ວັດການປ່ຽນແປງແມ່ນມີຄວາມ ສຳ ຄັນຫຼາຍ.  ລໍາດັບທີ່ບໍ່ຖືກຕ້ອງອາດຈະເຮັດໃຫ້ເກີດ  ນີ້ເຮັດໃຫ້ຂໍ້ທີ່ມີຄຸນຄ່າຕົ້ນສະບັບຖືກສູນຫາຍ.</a:t>
            </a:r>
            <a:endParaRPr lang="en-US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3. ໃນເວລາທີ່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ໃຫມ່ຖືກໃສ່ເຂົ້າໄປໃນເບື້ອງຊ້າຍຂອງຂໍ້ມູນທີ່ຢູ່ເບື້ອງຊ້າຍຂອງບັນຊີ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ມັນຈະເຮັດໃຫ້ເກີດ </a:t>
            </a:r>
            <a:r>
              <a:rPr lang="en-US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pointer L.  </a:t>
            </a:r>
            <a:r>
              <a:rPr lang="lo-LA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ມີການປ່ຽນແປງ</a:t>
            </a:r>
            <a:endParaRPr lang="en-US" dirty="0">
              <a:effectLst/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F09FC-7279-490C-BEC6-C0B62E1E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" y="1938341"/>
            <a:ext cx="85153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EA52B-BEF7-40E2-94BE-121592B4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93" y="2698717"/>
            <a:ext cx="9588743" cy="1920239"/>
          </a:xfrm>
        </p:spPr>
        <p:txBody>
          <a:bodyPr>
            <a:normAutofit/>
          </a:bodyPr>
          <a:lstStyle/>
          <a:p>
            <a:pPr algn="l"/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	ເພື່ອລຶບປະເພດ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ນີ້  ມັນແຕກຕ່າງຈາກການລຶບ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ໃນບັນຊີລາຍຊື່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link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ດຽວໃນນັ້ນມັນບໍ່ ຈຳ ເປັນ.  ຕ້ອງມີການຄົ້ນຫາຂໍ້ຂອງຂໍ້. ທີ່ມາກ່ອນຂໍ້ທີ່ຈະຖືກລຶບອອກ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ພຽງແຕ່ ກຳ ນົດທີ່ຕັ້ງຂອງຂໍ້ທີ່ຈະຕ້ອງຖືກລຶບອອກ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,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ມັນກໍ່ສາມາດຮູ້ໄດ້  ຕຳ ແໜ່ງ ຂອງໂຫດກ່ອນແລະ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;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ຂໍ້ທີ່ອອກມາຫຼັງຈາກຂໍ້ນັ້ນ  ຖ້າບັນຊີລາຍຊື່ການເຊື່ອມຕໍ່ມີ </a:t>
            </a:r>
            <a:r>
              <a:rPr lang="en-US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node </a:t>
            </a:r>
            <a:r>
              <a:rPr lang="lo-LA" sz="2400" dirty="0"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ດຽວ  ການລຶບຂໍ້ອອກຈາກລາຍຊື່ລິ້ງຈະຢູ່  ເພື່ອໃຫ້ໄດ້ຮັບລາຍຊື່ລິ້ງກະເປົ່າແມ່ນຕົວຊີ້ເບື້ອງຊ້າຍ. </a:t>
            </a:r>
            <a:endParaRPr lang="en-US" sz="2400" dirty="0"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91CAE-55C6-494E-AD42-419B9174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39" y="1676401"/>
            <a:ext cx="10949801" cy="532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23.</a:t>
            </a:r>
            <a:r>
              <a:rPr lang="lo-LA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ການລືບໂນດໃນ</a:t>
            </a:r>
            <a:r>
              <a:rPr lang="en-US" sz="2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Phetsarath OT" panose="02000500000000000001" pitchFamily="2" charset="2"/>
                <a:cs typeface="Lao_LuangPhabang" panose="02000500000000000001" pitchFamily="2" charset="-34"/>
              </a:rPr>
              <a:t> (Double Linked List)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Lao_LuangPhabang" panose="02000500000000000001" pitchFamily="2" charset="-34"/>
              <a:ea typeface="Phetsarath OT" panose="02000500000000000001" pitchFamily="2" charset="2"/>
              <a:cs typeface="Lao_LuangPhabang" panose="02000500000000000001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BEDF-BD64-48F5-BFC6-FE587B60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-198120"/>
            <a:ext cx="8610600" cy="3505200"/>
          </a:xfrm>
        </p:spPr>
        <p:txBody>
          <a:bodyPr>
            <a:normAutofit/>
          </a:bodyPr>
          <a:lstStyle/>
          <a:p>
            <a:pPr algn="ctr"/>
            <a:r>
              <a:rPr lang="lo-LA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ຂໍຂອບໃຈ</a:t>
            </a:r>
            <a:br>
              <a:rPr lang="lo-LA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lo-LA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ທີ່ຮັບຊົມຮັບຟັງ ເເລະ ຕິດຕາມ</a:t>
            </a:r>
            <a:br>
              <a:rPr lang="lo-LA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</a:br>
            <a:r>
              <a:rPr lang="lo-LA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ຄຳຖາມວ່າແນວເລີ </a:t>
            </a:r>
            <a:r>
              <a:rPr lang="en-US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C80A-3F98-4AFD-B4F5-8250F9AD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3960"/>
            <a:ext cx="10820400" cy="1844040"/>
          </a:xfrm>
        </p:spPr>
        <p:txBody>
          <a:bodyPr/>
          <a:lstStyle/>
          <a:p>
            <a:pPr marL="0" indent="0">
              <a:buNone/>
            </a:pPr>
            <a:r>
              <a:rPr lang="lo-LA" sz="28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ເອກກະສານອ້າງອີງ</a:t>
            </a:r>
            <a:r>
              <a:rPr lang="en-US" sz="28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: Website </a:t>
            </a:r>
            <a:r>
              <a:rPr lang="lo-LA" sz="28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ດ້ານລຸ່ມ</a:t>
            </a:r>
            <a:r>
              <a:rPr lang="en-US" sz="2800" b="1" dirty="0">
                <a:solidFill>
                  <a:srgbClr val="0070C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https://iamgique.medium.com/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http://comp-algo.blogspot.com/2011/01/infix-postfix.html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http://asproject.sci.ku.ac.th/Queue/Example1/about.html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414A5-8C63-48CF-B03C-A911336A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40" y="2575561"/>
            <a:ext cx="37719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25D3-34BA-42BF-8CCF-27E42208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1065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stack </a:t>
            </a:r>
            <a:r>
              <a:rPr lang="lo-LA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ແມ່ນປະເພດຂໍ້ມູນທີ່ບໍ່ມີຕົວຕົນເຊິ່ງເຮັດ ໜ້າ ທີ່ເກັບ ກຳ ຂໍ້ມູນຂອງອົງປະກອບ</a:t>
            </a:r>
            <a:r>
              <a:rPr lang="en-US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, </a:t>
            </a:r>
            <a:r>
              <a:rPr lang="lo-LA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ໂດຍມີສອງປະຕິບັດການຫລັກຄື: </a:t>
            </a:r>
            <a:r>
              <a:rPr lang="en-US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Push, </a:t>
            </a:r>
            <a:r>
              <a:rPr lang="lo-LA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ເຊິ່ງເພີ່ມອົງປະກອບເຂົ້າໃນການເກັບ ກຳ ຂໍ້ມູນ</a:t>
            </a:r>
            <a:r>
              <a:rPr lang="en-US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, </a:t>
            </a:r>
            <a:r>
              <a:rPr lang="lo-LA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ແລະ. </a:t>
            </a:r>
            <a:r>
              <a:rPr lang="en-US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Pop, </a:t>
            </a:r>
            <a:r>
              <a:rPr lang="lo-LA" sz="24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ເຊິ່ງ ກຳ ຈັດອົງປະກອບທີ່ເພີ່ມເຂົ້າມາ ໃໝ່ ທີ່ສຸດທີ່ຍັງບໍ່ໄດ້ເອົາອອກເທື່ອ.</a:t>
            </a:r>
            <a:endParaRPr lang="en-US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4B2C1-9240-47B0-B676-A5FDCCF6A3C0}"/>
              </a:ext>
            </a:extLst>
          </p:cNvPr>
          <p:cNvSpPr txBox="1">
            <a:spLocks/>
          </p:cNvSpPr>
          <p:nvPr/>
        </p:nvSpPr>
        <p:spPr>
          <a:xfrm>
            <a:off x="685800" y="1565845"/>
            <a:ext cx="3676155" cy="628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1 Stack </a:t>
            </a:r>
            <a:r>
              <a:rPr lang="lo-LA" sz="36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ແມ່ນຫຍັງ</a:t>
            </a:r>
            <a:r>
              <a:rPr lang="en-US" sz="36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AFFA-D018-4F35-A28C-1369E63AF6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026"/>
            <a:ext cx="8022072" cy="27579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81D43-E501-4697-B183-FC822F48F891}"/>
              </a:ext>
            </a:extLst>
          </p:cNvPr>
          <p:cNvSpPr txBox="1">
            <a:spLocks/>
          </p:cNvSpPr>
          <p:nvPr/>
        </p:nvSpPr>
        <p:spPr>
          <a:xfrm>
            <a:off x="685799" y="3556863"/>
            <a:ext cx="3676155" cy="628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sz="24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ຮູບພາບຕົວຢ່າງ</a:t>
            </a:r>
            <a:endParaRPr lang="en-US" sz="2400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006C5-782C-4361-B732-D43963F1F9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72" y="4240651"/>
            <a:ext cx="4169928" cy="2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B577-B52C-4F58-96B3-71B898D9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53309"/>
            <a:ext cx="6443420" cy="5219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2. Infix </a:t>
            </a:r>
            <a:r>
              <a:rPr lang="lo-LA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ເເລະ </a:t>
            </a:r>
            <a:r>
              <a:rPr lang="en-US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post fix </a:t>
            </a:r>
            <a:r>
              <a:rPr lang="lo-LA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ແມ່ນຫຍັງ</a:t>
            </a:r>
            <a:r>
              <a:rPr lang="en-US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2DEA-E4A1-49DA-8224-0181A613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04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ແມ່ນລຳດັບການເຮັດວຽກຂອງຕົວດຳເນີນການທາງຄະນິດສາດ ຈາກສູງໄປຫາຕ່ຳ</a:t>
            </a:r>
          </a:p>
          <a:p>
            <a:pPr marL="0" indent="0">
              <a:buNone/>
            </a:pP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ໃນນີ້ການ ແປງ </a:t>
            </a:r>
            <a:r>
              <a:rPr lang="en-US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infix </a:t>
            </a: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ເປັນ </a:t>
            </a:r>
            <a:r>
              <a:rPr lang="en-US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postfix </a:t>
            </a: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ເຮົາຕ້ອງຮູ້ລຳດຳຕົວດຳເນີນການມາກ່ອນ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1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ເຄື່ອງຫມາຍ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() (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ບໍ່ແມ່ນຕົວດຳເນີນການ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2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ຕົວດຳເນີນການຍົກກຳລັງ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^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3 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ຕົວດຳເນີນການຄູນ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(*) 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ເເລະ ຫານ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(/)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4 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ຕົວດຳເນີນການບວກ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(+) </a:t>
            </a:r>
            <a:r>
              <a:rPr lang="lo-LA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ເເລະ ລົບ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(-)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02915-0C5C-4B7A-8A0C-144B82ACC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0108"/>
            <a:ext cx="4208859" cy="30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4540-57E8-4E2A-9772-E5A539ED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34" y="1430800"/>
            <a:ext cx="3919719" cy="53748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3. </a:t>
            </a:r>
            <a:r>
              <a:rPr lang="lo-LA" sz="32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ຄິວ </a:t>
            </a:r>
            <a:r>
              <a:rPr lang="en-US" sz="32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queue</a:t>
            </a:r>
            <a:r>
              <a:rPr lang="lo-LA" sz="32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 ແມ່ນຫຍັງ</a:t>
            </a:r>
            <a:r>
              <a:rPr lang="en-US" sz="32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741-08C4-40C1-830C-B1904DEB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34" y="1968285"/>
            <a:ext cx="10240505" cy="1044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Queue </a:t>
            </a:r>
            <a:r>
              <a:rPr lang="lo-LA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ເປັນ </a:t>
            </a:r>
            <a:r>
              <a:rPr lang="en-US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Linear Data structure </a:t>
            </a:r>
            <a:r>
              <a:rPr lang="lo-LA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ເຊິ່ງຈະຄ້າຍຄືກັບ </a:t>
            </a:r>
            <a:r>
              <a:rPr lang="en-US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Stack </a:t>
            </a:r>
            <a:r>
              <a:rPr lang="lo-LA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ແຕ່ກາບໍ່ຄືຫມົດດອກ ຄິວ ຈະເປີດປາຍທາງຫົວ ເເລະ ທ້າຍ ດ້ານຫນຶ່ງຈະໃຊ້ໃນການນຳເຂົ້າຂໍ້ມູນ </a:t>
            </a:r>
            <a:r>
              <a:rPr lang="en-US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(Enqueue)</a:t>
            </a:r>
            <a:r>
              <a:rPr lang="lo-LA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ເເລະ ດ້ານ ຫນຶ່ງແມ່ນນຳຂໍ້ມູນອອກ </a:t>
            </a:r>
            <a:r>
              <a:rPr lang="en-US" sz="24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 (Dequeue)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5F1E8-5374-4BD8-B24A-77B4D265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4" y="3277891"/>
            <a:ext cx="5220429" cy="3339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95604-D018-4C30-B6E0-542DB00FE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1" y="3161533"/>
            <a:ext cx="5220429" cy="34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E068-E088-4C48-B9E2-2853D39E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6" y="1500849"/>
            <a:ext cx="2807776" cy="61497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4.</a:t>
            </a:r>
            <a:r>
              <a:rPr lang="lo-LA" sz="28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ຟັງຊັນ </a:t>
            </a:r>
            <a:r>
              <a:rPr lang="en-US" sz="2800" dirty="0">
                <a:solidFill>
                  <a:srgbClr val="00206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EA69-2FA4-4C3A-8FC8-CF0D24D5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86" y="2115825"/>
            <a:ext cx="10820400" cy="827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ເປັນຟັງຊັ່ນພື້ນຖານຂອງໂຄງສ້າງຂໍ້ມູນແບບຄິວ ເຫມືອນກັບການທີ່ເຮົາໄປເຂົ້າແຖວຕໍ່ຊື້ເຄື່ອງ ໃຜຊື້ກ່ອນກະອອກຮ້ານໄປກ່ອນຕໍ່ໆລຽນກັນໄປຈົນຈົບ</a:t>
            </a:r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14C5B-94B0-46D6-B9C9-EE6611CB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3" y="2730801"/>
            <a:ext cx="6814569" cy="41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0FE76-D427-4440-897E-45B045ED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6" y="1500849"/>
            <a:ext cx="2807776" cy="61497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5.</a:t>
            </a:r>
            <a:r>
              <a:rPr lang="lo-LA" sz="2800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ຟັງຊັນ </a:t>
            </a:r>
            <a:r>
              <a:rPr lang="en-US" sz="2800" dirty="0">
                <a:solidFill>
                  <a:srgbClr val="00B05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A47D-4797-458A-BC61-DEBAC5A4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8" y="2187734"/>
            <a:ext cx="10820400" cy="843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ເປັນຟັງຊັ່ນການນຳຂໍ້ມູນອອກຈາກຄິວ ເຊິ່ງມີການເຮັດວຽກກົງກັນຂ້າມກັບ </a:t>
            </a:r>
            <a:r>
              <a:rPr lang="en-US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Enqueue </a:t>
            </a: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ເນື່ອງຈາກຟັງຊັ່້ນ </a:t>
            </a:r>
            <a:r>
              <a:rPr lang="en-US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Dequeue </a:t>
            </a:r>
            <a:r>
              <a:rPr lang="lo-LA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ຈະນຳຂໍ້ມູນອອກທາງດ້ານ </a:t>
            </a:r>
            <a:r>
              <a:rPr lang="en-US" sz="2800" dirty="0">
                <a:latin typeface="Lao_LuangPhabang" panose="02000500000000000001" pitchFamily="2" charset="-34"/>
                <a:cs typeface="Lao_LuangPhabang" panose="02000500000000000001" pitchFamily="2" charset="-34"/>
              </a:rPr>
              <a:t>front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5A088-3534-495D-B08D-C49F9F07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7" y="3030842"/>
            <a:ext cx="7249331" cy="37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EB35CD-E7B9-435B-AD90-48CA148A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6" y="1500849"/>
            <a:ext cx="2807776" cy="6149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6.</a:t>
            </a:r>
            <a:r>
              <a:rPr lang="lo-LA" sz="28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ຟັງຊັນ </a:t>
            </a:r>
            <a:r>
              <a:rPr lang="en-US" sz="1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Queue Front</a:t>
            </a:r>
            <a:endParaRPr lang="en-US" sz="2800" b="1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2BCED8-F193-46F4-9D00-B5F5E842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8" y="2187734"/>
            <a:ext cx="10820400" cy="843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Queue Front </a:t>
            </a:r>
            <a:r>
              <a:rPr lang="lo-LA" sz="2800" dirty="0"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ຈະທຳການດື່ງຂໍ້ມູນສະມາຊິກໂດຍກົງອອກມາໃຊ້ງານ</a:t>
            </a:r>
            <a:r>
              <a:rPr lang="lo-LA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ຫາກກາຍໃນຄີວບໍ່ມີຂໍ້ມູນກໍຈະທຳໃຫ້ເກີດສະຖານະ </a:t>
            </a:r>
            <a:r>
              <a:rPr lang="en-US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Underflow</a:t>
            </a:r>
          </a:p>
          <a:p>
            <a:pPr marL="0" indent="0">
              <a:buNone/>
            </a:pPr>
            <a:endParaRPr lang="en-US" sz="2800" dirty="0">
              <a:effectLst/>
              <a:latin typeface="Lao_LuangPhabang" panose="02000500000000000001" pitchFamily="2" charset="-34"/>
              <a:ea typeface="Times New Roman" panose="02020603050405020304" pitchFamily="18" charset="0"/>
              <a:cs typeface="Lao_LuangPhabang" panose="02000500000000000001" pitchFamily="2" charset="-34"/>
            </a:endParaRPr>
          </a:p>
          <a:p>
            <a:pPr marL="0" indent="0">
              <a:buNone/>
            </a:pPr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12B54-DA70-4537-B63D-DC54E7FECC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7" y="3429000"/>
            <a:ext cx="7931257" cy="3250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2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5ED7FA-9580-466C-9670-03CF5DEB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6" y="1500849"/>
            <a:ext cx="2807776" cy="6149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7.</a:t>
            </a:r>
            <a:r>
              <a:rPr lang="lo-LA" sz="2800" b="1" dirty="0">
                <a:solidFill>
                  <a:srgbClr val="FF0000"/>
                </a:solidFill>
                <a:latin typeface="Lao_LuangPhabang" panose="02000500000000000001" pitchFamily="2" charset="-34"/>
                <a:cs typeface="Lao_LuangPhabang" panose="02000500000000000001" pitchFamily="2" charset="-34"/>
              </a:rPr>
              <a:t>ຟັງຊັນ </a:t>
            </a:r>
            <a:r>
              <a:rPr lang="en-US" sz="1800" b="1" dirty="0">
                <a:solidFill>
                  <a:srgbClr val="FF0000"/>
                </a:solidFill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Queue rear</a:t>
            </a:r>
            <a:endParaRPr lang="en-US" sz="2800" b="1" dirty="0">
              <a:solidFill>
                <a:srgbClr val="FF0000"/>
              </a:solidFill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B18F6D-4890-4053-B63F-C016565D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8" y="2187734"/>
            <a:ext cx="10820400" cy="843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Queue Rear </a:t>
            </a:r>
            <a:r>
              <a:rPr lang="lo-LA" sz="2800" dirty="0">
                <a:solidFill>
                  <a:srgbClr val="000000"/>
                </a:solidFill>
                <a:effectLst/>
                <a:latin typeface="Lao_LuangPhabang" panose="02000500000000000001" pitchFamily="2" charset="-34"/>
                <a:ea typeface="Times New Roman" panose="02020603050405020304" pitchFamily="18" charset="0"/>
                <a:cs typeface="Lao_LuangPhabang" panose="02000500000000000001" pitchFamily="2" charset="-34"/>
              </a:rPr>
              <a:t>ຈະທຳການດື່ງຂໍ້ມູນສະມາຊິກໂດຍກົງອອກມາໃຊ້ງານ</a:t>
            </a:r>
            <a:endParaRPr lang="en-US" sz="2800" dirty="0">
              <a:solidFill>
                <a:srgbClr val="000000"/>
              </a:solidFill>
              <a:effectLst/>
              <a:latin typeface="Lao_LuangPhabang" panose="02000500000000000001" pitchFamily="2" charset="-34"/>
              <a:ea typeface="Times New Roman" panose="02020603050405020304" pitchFamily="18" charset="0"/>
              <a:cs typeface="Lao_LuangPhabang" panose="02000500000000000001" pitchFamily="2" charset="-34"/>
            </a:endParaRPr>
          </a:p>
          <a:p>
            <a:pPr marL="0" indent="0">
              <a:buNone/>
            </a:pPr>
            <a:r>
              <a:rPr lang="lo-LA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ຫາກກາຍໃນຄີວບໍ່ມີຂໍ້ມູນກໍຈະທຳໃຫ້ເກີດສະຖານະ </a:t>
            </a:r>
            <a:r>
              <a:rPr lang="en-US" sz="2800" dirty="0">
                <a:effectLst/>
                <a:latin typeface="Lao_LuangPhabang" panose="02000500000000000001" pitchFamily="2" charset="-34"/>
                <a:ea typeface="Calibri" panose="020F0502020204030204" pitchFamily="34" charset="0"/>
                <a:cs typeface="Lao_LuangPhabang" panose="02000500000000000001" pitchFamily="2" charset="-34"/>
              </a:rPr>
              <a:t>Underflow</a:t>
            </a:r>
          </a:p>
          <a:p>
            <a:pPr marL="0" indent="0">
              <a:buNone/>
            </a:pPr>
            <a:endParaRPr lang="en-US" sz="2800" dirty="0">
              <a:effectLst/>
              <a:latin typeface="Lao_LuangPhabang" panose="02000500000000000001" pitchFamily="2" charset="-34"/>
              <a:ea typeface="Times New Roman" panose="02020603050405020304" pitchFamily="18" charset="0"/>
              <a:cs typeface="Lao_LuangPhabang" panose="02000500000000000001" pitchFamily="2" charset="-34"/>
            </a:endParaRPr>
          </a:p>
          <a:p>
            <a:pPr marL="0" indent="0">
              <a:buNone/>
            </a:pPr>
            <a:endParaRPr lang="en-US" sz="2800" dirty="0">
              <a:latin typeface="Lao_LuangPhabang" panose="02000500000000000001" pitchFamily="2" charset="-34"/>
              <a:cs typeface="Lao_LuangPhabang" panose="02000500000000000001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2C3A2-7616-4310-AB05-2607581FD5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6" y="3642103"/>
            <a:ext cx="7505378" cy="308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</TotalTime>
  <Words>2356</Words>
  <Application>Microsoft Office PowerPoint</Application>
  <PresentationFormat>Widescreen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Lao_LuangPhabang</vt:lpstr>
      <vt:lpstr>Phetsarath OT</vt:lpstr>
      <vt:lpstr>Vapor Trail</vt:lpstr>
      <vt:lpstr>PowerPoint Presentation</vt:lpstr>
      <vt:lpstr>PowerPoint Presentation</vt:lpstr>
      <vt:lpstr>PowerPoint Presentation</vt:lpstr>
      <vt:lpstr>2. Infix ເເລະ post fix ແມ່ນຫຍັງ?</vt:lpstr>
      <vt:lpstr>3. ຄິວ queue ແມ່ນຫຍັງ?</vt:lpstr>
      <vt:lpstr>4.ຟັງຊັນ enqueue</vt:lpstr>
      <vt:lpstr>5.ຟັງຊັນ Dequeue</vt:lpstr>
      <vt:lpstr>6.ຟັງຊັນ Queue Front</vt:lpstr>
      <vt:lpstr>7.ຟັງຊັນ Queue rear</vt:lpstr>
      <vt:lpstr>8. Abstr Data Type ຂອງ Queue (Queue ADT) </vt:lpstr>
      <vt:lpstr>9.ການອອກແບບຄິວດ້ວຍ Array (Queue Array Design)</vt:lpstr>
      <vt:lpstr>10. ແນວຄິດພື້ນຖາມກຽ່ວກັບລາຍການແແບບເສັ້ນຊື່ (Linear list concepts)</vt:lpstr>
      <vt:lpstr>11.ລາຍການເຊື່ອມຕໍ່ແບບເສັ້ນຊື່ດ່ຽວ (Single Linked List)</vt:lpstr>
      <vt:lpstr> 12. ລາຍການແບບເສັ້ນຊື່ linked listລີ້ງລີດທາງດຽວ (Singly linked list)  </vt:lpstr>
      <vt:lpstr>13.ການເພີ່ມເຂົ້າ</vt:lpstr>
      <vt:lpstr>PowerPoint Presentation</vt:lpstr>
      <vt:lpstr>ຂັ້ນ​ຕອນ​ໃນ​ການ​ແທກ​ໂຫນດ​ໃຫມ່​ທີ່​ຈຸດ​ເລີ່ມ​ຕົ້ນ​ຂອງ​ລາຍ​ການ​ທີ່​ເຊື່ອມ​ໂຍງ. ສ້າງ​ໂຫນດ​ໃຫມ່​ຊີ້​ໄປ​ທີ​ໂຫນດ​ສ້າງ​ຂື້ນ​ໃຫມ່.   </vt:lpstr>
      <vt:lpstr>ສ້າງ​ໂຫນດ​ໃຫມ່​ເປັນ​ໂຫນດຫຼັກ​ເຊັ່ນ: ຫົວ​ໂຫນດ​ຈະ​ຊີ້​ໄປ​ໂຫນດ​ໃຫມ່.</vt:lpstr>
      <vt:lpstr> ເມື່ອ node ຖືກເພີ່ມໃສ່ໃນຕອນທ້າຍຂອງບັນຊີ ພວກເຮົາພຽງແຕ່ຕ້ອງການຕົວຊີ້ບອກກ່ອນ.  ເພື່ອຊີ້ໄປທີ່ຂໍ້ ໃໝ່ ໃນນັ້ນບໍ່ມີ node Successor ເພາະວ່າມັນຖືກໃສ່ໃນຕອນທ້າຍບັນຊີລາຍຊື່, ດັ່ງນັ້ນພາກສະຫນາມເຊື່ອມຕໍ່ຂອງໂຫນດ ໃໝ່ ຖືກ ກຳ ນົດໃຫ້ບໍ່ມີປະໂຫຍດ ເຖິງຢ່າງໃດກໍ່ຕາມ, ມັນມີອີກປະເພດ ໜຶ່ງ ຂອງເຫດຜົນພິເສດເພື່ອ ນຳ ໃຊ້ກັບລະບົບການແຊກຂອງຂໍ້ມູນໃນຕອນທ້າຍຂອງບັນຊີ, ເຊິ່ງແມ່ນ ໜຶ່ງ ໃນຂໍ້ດີຂອງໂຄງສ້າງບັນຊີລາຍຊື່ການເຊື່ອມໂຍງ.  </vt:lpstr>
      <vt:lpstr>ການລຶບຂໍ້ມູນອອກຈາກ list ທາງດ້ານຫນ້າເຮົາຕ້ອງຄຳນຶງເຖິງຫນຶ່ງກໍລະນີ list ບໍ່ຂໍ້ມູນສອງ ກໍລະນີ list ມີຂໍ້ມູນພຽງຫນຶ່ງໂຕເເລະ 3 ກໍລະນີ list ມີຂໍ້ມູນຫລາຍກວ່າຫນຶ່ງໂຕ  ກໍລະນີທີ່ຫນຶ່ງ ເເລະ ທີ່ສອງ ມັນງ່າຍກວ່າເຮົາພຽງແຕ່ກຳນົດໃຫ້ head ເເລະ tail ມີຄ່າເປັນ Null ກໍລະນີທີ່ສາມ ເຮົາຍ້າຍຕົວເຊື່ອມກັບຂອງ node ທີ່ຢູ່ຖັດຈາກ head  (ຖ້າມີ) ໄປທີ່ null ເເລະ ຍ້າຍ head ໄປທີ່ node ນີ້ຫລັງຈາກນັ້ນດັ່ງ ຮູບລຸ່ມນີ້  </vt:lpstr>
      <vt:lpstr> ການລຶບໂນດຕ່ຳແໜ່ງສຸດທ້າຍຄ້າຍຄືກັບຕ່ຳແໜ່ງທຳອິດເຮົາຕ້ອງຄຳນຶງເຖິງການທີ່ list ຂອງເຮົາມີທັງຂໍ້ມູນ ແລະ ບໍ່ມີຂໍ້ມູນ.    public T removeLast()  {  DBLNode temp = last;       //set temp to last  if(first.getNext() == null)     //empty  first = null;  else      //set next of node before last to null  last.getPrevious().setNext(null);  last = last.getPrevious(); //set last to that node  count--;  return temp.getData(); }</vt:lpstr>
      <vt:lpstr>ກຳນົດລາຍການທີ່ເຊື່ອມຕໍ່ສອງລາຍການໃຫ້ແທກໂນດຂອງລາຍການທີສອງລົງໃນລາຍການທຳອິດທີ່ຕ່ຳແຫນ່ງທຳອິດ  ຕົວຢ່າງ: ຫາກຕ່ຳແໜ່ງທຳອິດແມ່ນ 5-7-17-13-11ແລະຕ່ຳແໜ່ງທີ່2ຄື12-10-2-4-6 ຕ່ຳແໜ່ງທຳອິດຄວນເປັນຕ່ຳແໜ່ງ 5-12-7-10-17-2-13-4-11ຕ່ຳແໜ່ງທີ່2ຄວນບໍ່ມີຂໍ້ມູນໃດໆຄວນເເທກໂນດຂອງຕ່ຳແໜ່ງທີ2ເມື່ອມີຕ່ຳແໜ່ງທີ່ບໍ່ມີຂໍ້ມູນເທົ່ານັ້ນ </vt:lpstr>
      <vt:lpstr> ວິທີການສະກັດເອົາຂໍ້ມູນຈາກ nodeພື່ອ ນຳ ເອົາການ ນຳ ໃຊ້ນັ້ນອອກມາ ຈະເລີ່ມຕົ້ນໂດຍການຊອກຫາຂໍ້ມູນຈາກສະຖານທີ່ຂໍ້ມູນພາຍໃນບັນຊີ, ຖ້າພົບ.ຂໍ້​ມູນ​ທີ່​ຕ້ອງ​ການ ມັນຈະຍ້າຍຂໍ້ມູນໄປສູ່ພື້ນທີ່ຜົນຜະລິດຂອງໂມດູນການປະຕິບັດ.ແລະຈະສົ່ງຄ່າເຫດຜົນກັບຄືນສູ່ຄວາມຈິງ ແຕ່ຖ້າບໍ່ພົບມັນຈະສົ່ງມູນຄ່າເຫດຜົນທີ່ບໍ່ຖືກຕ້ອງໃຫ້ Pseudocode ເພື່ອດຶງຂໍ້ມູນຈາກ nodes ພາຍໃນບັນຊີ. </vt:lpstr>
      <vt:lpstr>ການເພີ່ມເຂົ້າໂນດໃນ (Double Linked List) </vt:lpstr>
      <vt:lpstr> ເພື່ອລຶບປະເພດ node ນີ້  ມັນແຕກຕ່າງຈາກການລຶບ node ໃນບັນຊີລາຍຊື່ link ດຽວໃນນັ້ນມັນບໍ່ ຈຳ ເປັນ.  ຕ້ອງມີການຄົ້ນຫາຂໍ້ຂອງຂໍ້. ທີ່ມາກ່ອນຂໍ້ທີ່ຈະຖືກລຶບອອກ, ພຽງແຕ່ ກຳ ນົດທີ່ຕັ້ງຂອງຂໍ້ທີ່ຈະຕ້ອງຖືກລຶບອອກ, ມັນກໍ່ສາມາດຮູ້ໄດ້  ຕຳ ແໜ່ງ ຂອງໂຫດກ່ອນແລະ; ຂໍ້ທີ່ອອກມາຫຼັງຈາກຂໍ້ນັ້ນ  ຖ້າບັນຊີລາຍຊື່ການເຊື່ອມຕໍ່ມີ node ດຽວ  ການລຶບຂໍ້ອອກຈາກລາຍຊື່ລິ້ງຈະຢູ່  ເພື່ອໃຫ້ໄດ້ຮັບລາຍຊື່ລິ້ງກະເປົ່າແມ່ນຕົວຊີ້ເບື້ອງຊ້າຍ. </vt:lpstr>
      <vt:lpstr>ຂໍຂອບໃຈ ທີ່ຮັບຊົມຮັບຟັງ ເເລະ ຕິດຕາມ ຄຳຖາມວ່າແນວເລີ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Monkkham</dc:creator>
  <cp:lastModifiedBy>Monkkham</cp:lastModifiedBy>
  <cp:revision>145</cp:revision>
  <dcterms:created xsi:type="dcterms:W3CDTF">2021-06-30T04:42:19Z</dcterms:created>
  <dcterms:modified xsi:type="dcterms:W3CDTF">2021-07-08T14:28:40Z</dcterms:modified>
</cp:coreProperties>
</file>