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41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4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067B-A981-4CC8-B99A-53368480728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D2DF-83A7-4F21-918E-C8C45F58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t="-1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0710F-DF7E-4BA3-87AE-C7E9AE38AA86}"/>
              </a:ext>
            </a:extLst>
          </p:cNvPr>
          <p:cNvSpPr txBox="1"/>
          <p:nvPr/>
        </p:nvSpPr>
        <p:spPr>
          <a:xfrm>
            <a:off x="4629150" y="600075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ບົດລາຍງານ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D232D-1D52-4C1A-B505-48729430CC98}"/>
              </a:ext>
            </a:extLst>
          </p:cNvPr>
          <p:cNvSpPr txBox="1"/>
          <p:nvPr/>
        </p:nvSpPr>
        <p:spPr>
          <a:xfrm>
            <a:off x="3733798" y="159067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ວິຊາ: ໂຄສ້າງຂໍ້ມູນ ແລະ ຂັ້ນຕອນວິທີ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338D9-12E5-48C6-B99A-CFADB38AAD6B}"/>
              </a:ext>
            </a:extLst>
          </p:cNvPr>
          <p:cNvSpPr txBox="1"/>
          <p:nvPr/>
        </p:nvSpPr>
        <p:spPr>
          <a:xfrm>
            <a:off x="5553073" y="2288887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ກຸ່ມ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9BF1B-B96C-4C60-97D3-91FBCC571A12}"/>
              </a:ext>
            </a:extLst>
          </p:cNvPr>
          <p:cNvSpPr txBox="1"/>
          <p:nvPr/>
        </p:nvSpPr>
        <p:spPr>
          <a:xfrm>
            <a:off x="4198141" y="3114675"/>
            <a:ext cx="4557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ພຣະ ສຸກອານັນ ທຳມະຈັກ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ສນ ສະຖາພອນ ພັນທະນິສິດ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ສຸລິນ ເກດຕິພູມ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ສິນນຸສອນ ຄຳສຸກຖາວົງ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ສະຖຽນ ວໍລະກຸມມານ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ສຸກສະຫວັນ ບັນນະວົງ</a:t>
            </a:r>
            <a:endParaRPr lang="en-US" sz="20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ພອນອານົງ ສູນທະນູວັດ</a:t>
            </a:r>
          </a:p>
          <a:p>
            <a:pPr marL="342900" indent="-342900">
              <a:buAutoNum type="arabicPeriod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ທ້າວ ຈັນດີ ຈະທໍ່ຊົງ</a:t>
            </a:r>
            <a:endParaRPr lang="en-US" sz="20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75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8A24F7-9A51-466C-ADE5-E45C6498E05C}"/>
              </a:ext>
            </a:extLst>
          </p:cNvPr>
          <p:cNvSpPr txBox="1">
            <a:spLocks noChangeArrowheads="1"/>
          </p:cNvSpPr>
          <p:nvPr/>
        </p:nvSpPr>
        <p:spPr>
          <a:xfrm>
            <a:off x="933768" y="459423"/>
            <a:ext cx="10926762" cy="108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11 Subtree  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ໂຄງສ້າງທີ່ເຊື່ອມຕໍ່ກັນພາຍໃຕ້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ເຊັ່ນ: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ທຳອິດຂອງ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ຈະເປັນ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ນັ້ນໆ ແລະ ໃຊ້ເປັນຊື່ເອີ້ນ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,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ສາມາດແບ່ງຍ່ອຍອອກເປັນ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ໄດ້ອີກ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6524184-8916-46A3-B076-51E12AD5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8" y="1706880"/>
            <a:ext cx="6646862" cy="3606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24">
            <a:extLst>
              <a:ext uri="{FF2B5EF4-FFF2-40B4-BE49-F238E27FC236}">
                <a16:creationId xmlns:a16="http://schemas.microsoft.com/office/drawing/2014/main" id="{F8AB9F64-AD8F-4CFB-B254-0724EE0D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030" y="2361406"/>
            <a:ext cx="3746500" cy="21351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A,B,C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D,E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G,H,I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J,K</a:t>
            </a:r>
          </a:p>
        </p:txBody>
      </p:sp>
    </p:spTree>
    <p:extLst>
      <p:ext uri="{BB962C8B-B14F-4D97-AF65-F5344CB8AC3E}">
        <p14:creationId xmlns:p14="http://schemas.microsoft.com/office/powerpoint/2010/main" val="20018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9F76-DE33-403F-8C03-C11A1C3E63A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5 </a:t>
            </a:r>
            <a:r>
              <a:rPr lang="lo-LA" altLang="en-US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ຕົ້ນໄມ້ແບບ ໄບນາຣີ (</a:t>
            </a:r>
            <a:r>
              <a:rPr lang="en-US" altLang="en-US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349-D13A-482C-805F-6364B09EB05D}"/>
              </a:ext>
            </a:extLst>
          </p:cNvPr>
          <p:cNvSpPr txBox="1">
            <a:spLocks noChangeArrowheads="1"/>
          </p:cNvSpPr>
          <p:nvPr/>
        </p:nvSpPr>
        <p:spPr>
          <a:xfrm>
            <a:off x="1000760" y="951865"/>
            <a:ext cx="10561320" cy="1659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	ຕົ້ນໄມ້ແບບ ໄບນາຣີ ເປັນຕົ້ນໄມ້ທີ່ມີ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ໜຶ່ງເປັນຮາກພຽງຕົວດຽວ ທີ່ເຫຼືອແຍກເປັນຕົ້ນໄມ້ຍ່ອຍເບື້ອງຊ້າຍ(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Left subtree)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ຕົ້ນໄມ້ຍ່ອຍເບື້ອງຂວາ(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Right subtree)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ໂດຍຕົ້ນໄມ້ຍ່ອຍທັງສອງຈະບໍ່ມີ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ພໍ່ຮ່ວມກັນ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	ສ່ວນຫຼາຍຈະເປັນແບບໂຄງສ້າງຕົ້ນໄມ້ໄບນາຣີ ລັກສະນະພິເສດຈຳເພາະຂອງຕົ້ນໄມ້ໄບນາຣີກໍ່ຄື: ແຕ່ລະ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degree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ຫຼາຍສຸດເທົ່າກັບ 2 ຈາກ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ທີ່ມີຄວາມສຳພັນເປັນພໍ່ ແລະ ມີອີກ 2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ຕໍ່ລົງໄປເປັນລູກຄື: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left son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right 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2852C-1849-4729-AE33-1DA98EAB6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45" y="2435016"/>
            <a:ext cx="7101349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27C6-0560-4E30-AEA4-52A134E4C90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67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5.1 </a:t>
            </a:r>
            <a:r>
              <a:rPr lang="lo-LA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ຕົ້ນໄມ້ໄບນາຣີສົມບູນ(</a:t>
            </a: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Complete Binary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24415-4604-4F35-8D29-6E84290F4646}"/>
                  </a:ext>
                </a:extLst>
              </p:cNvPr>
              <p:cNvSpPr txBox="1"/>
              <p:nvPr/>
            </p:nvSpPr>
            <p:spPr>
              <a:xfrm>
                <a:off x="1148080" y="958035"/>
                <a:ext cx="1051560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         </a:t>
                </a:r>
                <a:r>
                  <a:rPr lang="lo-LA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ໝາຍເຖິງ ຕົ້ນໄມ້ນາຣີ ທີ່ແຕ່ລະ </a:t>
                </a:r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node </a:t>
                </a:r>
                <a:r>
                  <a:rPr lang="lo-LA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ພາຍໃນ </a:t>
                </a:r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node </a:t>
                </a:r>
                <a:r>
                  <a:rPr lang="lo-LA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ຍ່ອຍຊ້າຍ ແລະ ຂວາ ໂດຍມີຄວາມສຳພັນລະຫວ່າງ</a:t>
                </a:r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 ( L ) </a:t>
                </a:r>
                <a:r>
                  <a:rPr lang="lo-LA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ກັບຈຳນວນ </a:t>
                </a:r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node ( n ) </a:t>
                </a:r>
                <a:r>
                  <a:rPr lang="lo-LA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ເຊິ່ງຂຽນໄດ້ດັ່ງລ່ມນີ້: </a:t>
                </a:r>
                <a:r>
                  <a:rPr lang="en-US" sz="2000" dirty="0">
                    <a:solidFill>
                      <a:schemeClr val="bg1"/>
                    </a:solidFill>
                    <a:latin typeface="Phetsarath OT" panose="02000500000000000001" pitchFamily="2" charset="2"/>
                    <a:ea typeface="Phetsarath OT" panose="02000500000000000001" pitchFamily="2" charset="2"/>
                    <a:cs typeface="Phetsarath OT" panose="02000500000000000001" pitchFamily="2" charset="2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24415-4604-4F35-8D29-6E84290F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" y="958035"/>
                <a:ext cx="10515600" cy="734240"/>
              </a:xfrm>
              <a:prstGeom prst="rect">
                <a:avLst/>
              </a:prstGeom>
              <a:blipFill>
                <a:blip r:embed="rId3"/>
                <a:stretch>
                  <a:fillRect l="-580" t="-4132" r="-522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B60AA1F-662A-421C-809D-A537813D1372}"/>
              </a:ext>
            </a:extLst>
          </p:cNvPr>
          <p:cNvSpPr/>
          <p:nvPr/>
        </p:nvSpPr>
        <p:spPr>
          <a:xfrm>
            <a:off x="3362960" y="1856878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63C553-0FE5-4273-87B8-BB7DB1B6AE0F}"/>
              </a:ext>
            </a:extLst>
          </p:cNvPr>
          <p:cNvSpPr/>
          <p:nvPr/>
        </p:nvSpPr>
        <p:spPr>
          <a:xfrm>
            <a:off x="2062480" y="2558097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8B4CF-BAD9-44B4-ADEF-D250F35E6BBC}"/>
              </a:ext>
            </a:extLst>
          </p:cNvPr>
          <p:cNvSpPr/>
          <p:nvPr/>
        </p:nvSpPr>
        <p:spPr>
          <a:xfrm>
            <a:off x="4490720" y="2558097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672A7-3322-481F-AF24-B46F2D6DB25E}"/>
              </a:ext>
            </a:extLst>
          </p:cNvPr>
          <p:cNvSpPr/>
          <p:nvPr/>
        </p:nvSpPr>
        <p:spPr>
          <a:xfrm>
            <a:off x="1188720" y="3429000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441B75-B3C3-472C-BCE3-F123E4AEFC92}"/>
              </a:ext>
            </a:extLst>
          </p:cNvPr>
          <p:cNvSpPr/>
          <p:nvPr/>
        </p:nvSpPr>
        <p:spPr>
          <a:xfrm>
            <a:off x="2753360" y="3429000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DC4A9-2334-4B76-9F0C-67678AC0B9A0}"/>
              </a:ext>
            </a:extLst>
          </p:cNvPr>
          <p:cNvSpPr/>
          <p:nvPr/>
        </p:nvSpPr>
        <p:spPr>
          <a:xfrm>
            <a:off x="3586480" y="3429000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209A3-1784-4DC4-81F1-E06D9DA25AC3}"/>
              </a:ext>
            </a:extLst>
          </p:cNvPr>
          <p:cNvSpPr/>
          <p:nvPr/>
        </p:nvSpPr>
        <p:spPr>
          <a:xfrm>
            <a:off x="5374640" y="3429000"/>
            <a:ext cx="447040" cy="426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11093-1993-439C-9651-9ADEF7F834FF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2444053" y="2070238"/>
            <a:ext cx="918907" cy="5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DFFC7E-55B6-4B89-999B-A6643342E69E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3810000" y="2070238"/>
            <a:ext cx="746187" cy="5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0C1EBB-8CAA-4750-9874-59A2CF829701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570293" y="2922325"/>
            <a:ext cx="557654" cy="56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19AC14-DB60-4A8A-848A-7C4F28CFE23E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2444053" y="2922325"/>
            <a:ext cx="532827" cy="50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CFEB5-C2BE-403C-8FD3-3D7483A5BDE3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3968053" y="2922325"/>
            <a:ext cx="588134" cy="56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70139F-848E-44BF-A832-FA42D1DF188D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4872293" y="2922325"/>
            <a:ext cx="567814" cy="56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D19A16B-E77F-483F-9E9C-E082ECFE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1862192"/>
            <a:ext cx="2304488" cy="1566808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2D4CA3C-2073-4C02-B9E6-1499AA8CDD4B}"/>
              </a:ext>
            </a:extLst>
          </p:cNvPr>
          <p:cNvSpPr txBox="1">
            <a:spLocks/>
          </p:cNvSpPr>
          <p:nvPr/>
        </p:nvSpPr>
        <p:spPr>
          <a:xfrm>
            <a:off x="838200" y="4121875"/>
            <a:ext cx="10515600" cy="426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5.2 </a:t>
            </a:r>
            <a:r>
              <a:rPr lang="lo-LA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ໂຄງສ້າງຕົ້ນໄມ້ຄົ້ນຫາແບບໄບນາຣີ(</a:t>
            </a:r>
            <a:r>
              <a:rPr lang="en-US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Binary Search Tree</a:t>
            </a:r>
            <a:r>
              <a:rPr lang="lo-LA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)</a:t>
            </a:r>
            <a:endParaRPr lang="en-US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hetsarath OT" panose="02000500000000000000" pitchFamily="2" charset="0"/>
              <a:ea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B9ABACD-C92D-41CC-8665-68BBB6AB2F93}"/>
              </a:ext>
            </a:extLst>
          </p:cNvPr>
          <p:cNvSpPr txBox="1">
            <a:spLocks noChangeArrowheads="1"/>
          </p:cNvSpPr>
          <p:nvPr/>
        </p:nvSpPr>
        <p:spPr>
          <a:xfrm>
            <a:off x="1292255" y="4574402"/>
            <a:ext cx="5781675" cy="248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ມີຄຸນສົມບັດ ຄື:</a:t>
            </a:r>
          </a:p>
          <a:p>
            <a:pPr marL="0" indent="0">
              <a:buFontTx/>
              <a:buChar char="-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ລູກທາງດ້ານຊ້າຍຕ້ອງມີຄ່ານ້ອນກວ່າ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</a:t>
            </a: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Tx/>
              <a:buChar char="-"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ລູກທາງດ້ານຂວາຕ້ອງໃຫຍ່ກວ່າ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</a:t>
            </a: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Tx/>
              <a:buChar char="-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ຖ້າຂໍ້ມູນຊ້ໍາຈະບໍ່ມີການເກັບຂໍ້ມູນ</a:t>
            </a: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C4B2047B-6FD7-4DAF-8727-CE7AFA14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853" y="4023532"/>
            <a:ext cx="3245547" cy="270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32BBC2-9934-4F49-A33E-F72D61DCA077}"/>
              </a:ext>
            </a:extLst>
          </p:cNvPr>
          <p:cNvSpPr txBox="1">
            <a:spLocks noChangeArrowheads="1"/>
          </p:cNvSpPr>
          <p:nvPr/>
        </p:nvSpPr>
        <p:spPr>
          <a:xfrm>
            <a:off x="991958" y="145138"/>
            <a:ext cx="10515600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o-LA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ການໃສ່ຂໍ້ມູນໃນ </a:t>
            </a:r>
            <a:r>
              <a:rPr lang="en-US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Binary Search Tree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Input: 15, 6, 12, 20, 3, 18, 10, 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ລູກທາງດ້ານຊ້າຍຕ້ອງມີຄ່ານ້ອຍກວ່າ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ລູກທາງດ້ານຂວາຕ້ອງໃຫຍ່ກວ່າ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</a:t>
            </a: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None/>
            </a:pP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B20FB3-2537-49B2-99EC-DAF8748BB490}"/>
              </a:ext>
            </a:extLst>
          </p:cNvPr>
          <p:cNvSpPr/>
          <p:nvPr/>
        </p:nvSpPr>
        <p:spPr>
          <a:xfrm>
            <a:off x="7795189" y="0"/>
            <a:ext cx="642779" cy="6000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E4D654-472B-4D1D-8984-13936530EA68}"/>
              </a:ext>
            </a:extLst>
          </p:cNvPr>
          <p:cNvSpPr/>
          <p:nvPr/>
        </p:nvSpPr>
        <p:spPr>
          <a:xfrm>
            <a:off x="6881583" y="883920"/>
            <a:ext cx="631825" cy="61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2EC22F-C097-478D-800B-CC17517E6928}"/>
              </a:ext>
            </a:extLst>
          </p:cNvPr>
          <p:cNvSpPr/>
          <p:nvPr/>
        </p:nvSpPr>
        <p:spPr>
          <a:xfrm>
            <a:off x="8621483" y="883920"/>
            <a:ext cx="631825" cy="618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3E6BEA-06EF-4B3D-9D32-310183CFD524}"/>
              </a:ext>
            </a:extLst>
          </p:cNvPr>
          <p:cNvSpPr/>
          <p:nvPr/>
        </p:nvSpPr>
        <p:spPr>
          <a:xfrm>
            <a:off x="6249758" y="1882775"/>
            <a:ext cx="631825" cy="6000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1B43D-2C2D-44B5-9B07-5ABDE2104954}"/>
              </a:ext>
            </a:extLst>
          </p:cNvPr>
          <p:cNvSpPr/>
          <p:nvPr/>
        </p:nvSpPr>
        <p:spPr>
          <a:xfrm>
            <a:off x="7538807" y="1886902"/>
            <a:ext cx="631826" cy="6000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755AC7-B9FA-44E6-9736-BA503974FCBA}"/>
              </a:ext>
            </a:extLst>
          </p:cNvPr>
          <p:cNvSpPr/>
          <p:nvPr/>
        </p:nvSpPr>
        <p:spPr>
          <a:xfrm>
            <a:off x="8364466" y="1882775"/>
            <a:ext cx="642779" cy="6000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6949A7-ADE4-4330-A9C2-109C75A2ED62}"/>
              </a:ext>
            </a:extLst>
          </p:cNvPr>
          <p:cNvSpPr/>
          <p:nvPr/>
        </p:nvSpPr>
        <p:spPr>
          <a:xfrm>
            <a:off x="6870628" y="2562146"/>
            <a:ext cx="642780" cy="60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30B21F-BB7D-4D54-B0AB-4B686F6B3674}"/>
              </a:ext>
            </a:extLst>
          </p:cNvPr>
          <p:cNvSpPr/>
          <p:nvPr/>
        </p:nvSpPr>
        <p:spPr>
          <a:xfrm>
            <a:off x="9007245" y="2562146"/>
            <a:ext cx="642779" cy="60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9D98A8-55FA-47F1-8D07-8B03C9553E3D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7420879" y="512197"/>
            <a:ext cx="468443" cy="46234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DDEBE0-A186-44F9-A416-7C01EBE60E7A}"/>
              </a:ext>
            </a:extLst>
          </p:cNvPr>
          <p:cNvCxnSpPr>
            <a:stCxn id="3" idx="5"/>
            <a:endCxn id="5" idx="1"/>
          </p:cNvCxnSpPr>
          <p:nvPr/>
        </p:nvCxnSpPr>
        <p:spPr>
          <a:xfrm>
            <a:off x="8343835" y="512197"/>
            <a:ext cx="370177" cy="46234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C94F37-9DBA-42F5-AA05-C5714B609E3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6565671" y="1412106"/>
            <a:ext cx="408441" cy="47066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D366C-4989-4213-861D-4B62DA7DADC1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7420879" y="1412106"/>
            <a:ext cx="433841" cy="474796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191A8-3CD5-471D-9790-40886EBCD7B2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8685856" y="1502728"/>
            <a:ext cx="251540" cy="380047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A60BE5-5333-4A0E-A339-48214FC96328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913112" y="2394972"/>
            <a:ext cx="188266" cy="25526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3779BD-6443-4F5A-BB4A-6716F2B433A5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7419275" y="2399099"/>
            <a:ext cx="212061" cy="25113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C08057F-FFA0-4934-9F6F-EB124C1459A2}"/>
              </a:ext>
            </a:extLst>
          </p:cNvPr>
          <p:cNvSpPr txBox="1">
            <a:spLocks noChangeArrowheads="1"/>
          </p:cNvSpPr>
          <p:nvPr/>
        </p:nvSpPr>
        <p:spPr>
          <a:xfrm>
            <a:off x="925868" y="3144666"/>
            <a:ext cx="10337800" cy="554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lo-LA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ການເພີ່ມຂໍ້ມູນໃສ່ </a:t>
            </a:r>
            <a:r>
              <a:rPr lang="en-US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Binary Search Tree </a:t>
            </a:r>
            <a:r>
              <a:rPr lang="lo-LA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ເຊັ່ນ: ເພີ່ມ </a:t>
            </a:r>
            <a:r>
              <a:rPr lang="en-US" altLang="en-US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28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lo-LA" altLang="en-US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6E72AE-B33B-449B-A85A-C8797CAA813B}"/>
              </a:ext>
            </a:extLst>
          </p:cNvPr>
          <p:cNvSpPr/>
          <p:nvPr/>
        </p:nvSpPr>
        <p:spPr>
          <a:xfrm>
            <a:off x="2988629" y="3768438"/>
            <a:ext cx="618172" cy="6478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3070B5-FE1E-4820-ADE7-FC2DF9572E44}"/>
              </a:ext>
            </a:extLst>
          </p:cNvPr>
          <p:cNvSpPr/>
          <p:nvPr/>
        </p:nvSpPr>
        <p:spPr>
          <a:xfrm>
            <a:off x="2059031" y="4356670"/>
            <a:ext cx="618172" cy="6491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F68822-1748-427A-8C49-98C420E3EACC}"/>
              </a:ext>
            </a:extLst>
          </p:cNvPr>
          <p:cNvSpPr/>
          <p:nvPr/>
        </p:nvSpPr>
        <p:spPr>
          <a:xfrm>
            <a:off x="2740486" y="5103060"/>
            <a:ext cx="618172" cy="647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20D2D4-DA0F-4F4A-8991-960D65145C2E}"/>
              </a:ext>
            </a:extLst>
          </p:cNvPr>
          <p:cNvSpPr/>
          <p:nvPr/>
        </p:nvSpPr>
        <p:spPr>
          <a:xfrm>
            <a:off x="4118712" y="4416246"/>
            <a:ext cx="618172" cy="6491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851A44-A153-44FD-9B2D-6FE1791DEBB2}"/>
              </a:ext>
            </a:extLst>
          </p:cNvPr>
          <p:cNvSpPr/>
          <p:nvPr/>
        </p:nvSpPr>
        <p:spPr>
          <a:xfrm>
            <a:off x="1305775" y="5065423"/>
            <a:ext cx="618173" cy="647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130C23-E01E-4956-9D99-03A0F02D3F96}"/>
              </a:ext>
            </a:extLst>
          </p:cNvPr>
          <p:cNvSpPr/>
          <p:nvPr/>
        </p:nvSpPr>
        <p:spPr>
          <a:xfrm>
            <a:off x="3424506" y="5103059"/>
            <a:ext cx="618172" cy="647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4912A8-1D85-4EDE-91CE-2E5213666C5C}"/>
              </a:ext>
            </a:extLst>
          </p:cNvPr>
          <p:cNvSpPr/>
          <p:nvPr/>
        </p:nvSpPr>
        <p:spPr>
          <a:xfrm>
            <a:off x="2149560" y="6008142"/>
            <a:ext cx="618172" cy="647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453C2E-D426-4B1E-A0F5-FC500D072D93}"/>
              </a:ext>
            </a:extLst>
          </p:cNvPr>
          <p:cNvSpPr/>
          <p:nvPr/>
        </p:nvSpPr>
        <p:spPr>
          <a:xfrm>
            <a:off x="4123659" y="6008142"/>
            <a:ext cx="618172" cy="647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DB091-04F4-4CEA-A052-A9B8247F0F84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2586674" y="4321377"/>
            <a:ext cx="492484" cy="130363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DDEC1D-5DDC-418F-8FC2-AADADFDBCD7E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3516272" y="4321377"/>
            <a:ext cx="692969" cy="189939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EB639B-04C7-45F6-9E38-1F76E56D29FD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1833419" y="4910777"/>
            <a:ext cx="316141" cy="24951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E193FE-0778-4EF4-925A-85B101AEBD8B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2586674" y="4910777"/>
            <a:ext cx="244341" cy="28715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7AE0B-4674-4DB4-9617-A52ADE14F2B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2677203" y="5655998"/>
            <a:ext cx="153812" cy="447013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792764-9F30-4B24-BE6B-6F26BBD4F98C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3952149" y="4970353"/>
            <a:ext cx="257092" cy="227575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CB84AC-1F9F-49E6-870E-80CBD4CD9B01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3952149" y="5655997"/>
            <a:ext cx="262039" cy="447014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7CA92C-C165-4BFC-96DA-0D367526DBDD}"/>
              </a:ext>
            </a:extLst>
          </p:cNvPr>
          <p:cNvSpPr/>
          <p:nvPr/>
        </p:nvSpPr>
        <p:spPr>
          <a:xfrm>
            <a:off x="7877804" y="3919606"/>
            <a:ext cx="642779" cy="60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777D185-C6E5-4557-9460-2A08D27649B8}"/>
              </a:ext>
            </a:extLst>
          </p:cNvPr>
          <p:cNvSpPr/>
          <p:nvPr/>
        </p:nvSpPr>
        <p:spPr>
          <a:xfrm>
            <a:off x="6828410" y="4562288"/>
            <a:ext cx="644138" cy="60150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05C4FEB-5C52-4FF8-9D50-1A0C0DAC002F}"/>
              </a:ext>
            </a:extLst>
          </p:cNvPr>
          <p:cNvSpPr/>
          <p:nvPr/>
        </p:nvSpPr>
        <p:spPr>
          <a:xfrm>
            <a:off x="7548081" y="5251306"/>
            <a:ext cx="644138" cy="60150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76808C3-5B30-4CFE-81AD-B24452DA24A1}"/>
              </a:ext>
            </a:extLst>
          </p:cNvPr>
          <p:cNvSpPr/>
          <p:nvPr/>
        </p:nvSpPr>
        <p:spPr>
          <a:xfrm>
            <a:off x="8977827" y="4620844"/>
            <a:ext cx="644138" cy="60150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32778F-3972-41DE-B1AC-650FCA829D5C}"/>
              </a:ext>
            </a:extLst>
          </p:cNvPr>
          <p:cNvSpPr/>
          <p:nvPr/>
        </p:nvSpPr>
        <p:spPr>
          <a:xfrm>
            <a:off x="6025363" y="5201659"/>
            <a:ext cx="642779" cy="60150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A73302-D7A3-4B30-AEE4-B6165276BEE4}"/>
              </a:ext>
            </a:extLst>
          </p:cNvPr>
          <p:cNvSpPr/>
          <p:nvPr/>
        </p:nvSpPr>
        <p:spPr>
          <a:xfrm>
            <a:off x="8291343" y="5233023"/>
            <a:ext cx="642779" cy="60150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6B6B399-B58A-41A7-B569-DC21BD1A288E}"/>
              </a:ext>
            </a:extLst>
          </p:cNvPr>
          <p:cNvSpPr/>
          <p:nvPr/>
        </p:nvSpPr>
        <p:spPr>
          <a:xfrm>
            <a:off x="6716752" y="6115960"/>
            <a:ext cx="644138" cy="601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3BF607-E098-4342-BB3C-29C6CA226DFF}"/>
              </a:ext>
            </a:extLst>
          </p:cNvPr>
          <p:cNvSpPr/>
          <p:nvPr/>
        </p:nvSpPr>
        <p:spPr>
          <a:xfrm>
            <a:off x="9072159" y="6121224"/>
            <a:ext cx="644138" cy="60150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19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384933-F94D-4152-A5EA-1CA729E805E0}"/>
              </a:ext>
            </a:extLst>
          </p:cNvPr>
          <p:cNvCxnSpPr>
            <a:stCxn id="73" idx="3"/>
            <a:endCxn id="74" idx="7"/>
          </p:cNvCxnSpPr>
          <p:nvPr/>
        </p:nvCxnSpPr>
        <p:spPr>
          <a:xfrm flipH="1">
            <a:off x="7378216" y="4433022"/>
            <a:ext cx="593721" cy="217354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388A86-6544-4CB4-8529-81D68F98AE5C}"/>
              </a:ext>
            </a:extLst>
          </p:cNvPr>
          <p:cNvCxnSpPr>
            <a:stCxn id="73" idx="5"/>
            <a:endCxn id="76" idx="1"/>
          </p:cNvCxnSpPr>
          <p:nvPr/>
        </p:nvCxnSpPr>
        <p:spPr>
          <a:xfrm>
            <a:off x="8426450" y="4433022"/>
            <a:ext cx="645709" cy="27591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3B98468-2A94-496F-AF83-B72DA842F369}"/>
              </a:ext>
            </a:extLst>
          </p:cNvPr>
          <p:cNvCxnSpPr>
            <a:stCxn id="74" idx="3"/>
            <a:endCxn id="77" idx="7"/>
          </p:cNvCxnSpPr>
          <p:nvPr/>
        </p:nvCxnSpPr>
        <p:spPr>
          <a:xfrm flipH="1">
            <a:off x="6574009" y="5075704"/>
            <a:ext cx="348733" cy="21404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46ED92-D341-42D9-94E3-2611110D2CB4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7378216" y="5075704"/>
            <a:ext cx="264197" cy="26369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64E71CA-671A-4843-8744-C685DDFFCDD6}"/>
              </a:ext>
            </a:extLst>
          </p:cNvPr>
          <p:cNvCxnSpPr>
            <a:stCxn id="75" idx="3"/>
            <a:endCxn id="79" idx="7"/>
          </p:cNvCxnSpPr>
          <p:nvPr/>
        </p:nvCxnSpPr>
        <p:spPr>
          <a:xfrm flipH="1">
            <a:off x="7266558" y="5764722"/>
            <a:ext cx="375855" cy="4393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47B5CA-62B7-46A2-A368-D4795B67E1B6}"/>
              </a:ext>
            </a:extLst>
          </p:cNvPr>
          <p:cNvCxnSpPr>
            <a:cxnSpLocks/>
            <a:stCxn id="76" idx="3"/>
            <a:endCxn id="78" idx="7"/>
          </p:cNvCxnSpPr>
          <p:nvPr/>
        </p:nvCxnSpPr>
        <p:spPr>
          <a:xfrm flipH="1">
            <a:off x="8839989" y="5134260"/>
            <a:ext cx="232170" cy="18685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99F6D96-DFFA-4DBD-B180-26FAD9274EED}"/>
              </a:ext>
            </a:extLst>
          </p:cNvPr>
          <p:cNvCxnSpPr>
            <a:stCxn id="78" idx="5"/>
            <a:endCxn id="80" idx="1"/>
          </p:cNvCxnSpPr>
          <p:nvPr/>
        </p:nvCxnSpPr>
        <p:spPr>
          <a:xfrm>
            <a:off x="8839989" y="5746439"/>
            <a:ext cx="326502" cy="46287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164DDF6-665A-49D2-B3C5-9D159B2AEDB0}"/>
              </a:ext>
            </a:extLst>
          </p:cNvPr>
          <p:cNvSpPr/>
          <p:nvPr/>
        </p:nvSpPr>
        <p:spPr>
          <a:xfrm>
            <a:off x="9702158" y="5275439"/>
            <a:ext cx="642779" cy="60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28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4A202BD-24FD-4F88-8CA5-3BAFC9D95991}"/>
              </a:ext>
            </a:extLst>
          </p:cNvPr>
          <p:cNvCxnSpPr>
            <a:stCxn id="76" idx="5"/>
            <a:endCxn id="88" idx="1"/>
          </p:cNvCxnSpPr>
          <p:nvPr/>
        </p:nvCxnSpPr>
        <p:spPr>
          <a:xfrm>
            <a:off x="9527633" y="5134260"/>
            <a:ext cx="268658" cy="229267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33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45B5-1B28-483D-9F8E-6E412ED2E3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8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lo-LA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ການລົບໂນດ(</a:t>
            </a: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Binary Search Tree</a:t>
            </a:r>
            <a:r>
              <a:rPr lang="lo-LA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)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hetsarath OT" panose="02000500000000000000" pitchFamily="2" charset="0"/>
              <a:ea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428D-15EF-43EB-ACB3-50CA7829E1D2}"/>
              </a:ext>
            </a:extLst>
          </p:cNvPr>
          <p:cNvSpPr txBox="1">
            <a:spLocks noChangeArrowheads="1"/>
          </p:cNvSpPr>
          <p:nvPr/>
        </p:nvSpPr>
        <p:spPr>
          <a:xfrm>
            <a:off x="500062" y="853440"/>
            <a:ext cx="10853738" cy="619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     </a:t>
            </a:r>
            <a:r>
              <a:rPr lang="lo-LA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ການລຶບ </a:t>
            </a:r>
            <a:r>
              <a:rPr lang="en-US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ອອກຈາກ </a:t>
            </a:r>
            <a:r>
              <a:rPr lang="en-US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Binary Search Tree </a:t>
            </a:r>
            <a:r>
              <a:rPr lang="lo-LA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ຈະມີຄວາມເປັນໄປໄດ້ 3 ກໍ່ລະນີຄື: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0" indent="0">
              <a:buNone/>
            </a:pP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FD2A5-60F7-4789-9E00-E47E04907C05}"/>
              </a:ext>
            </a:extLst>
          </p:cNvPr>
          <p:cNvSpPr txBox="1"/>
          <p:nvPr/>
        </p:nvSpPr>
        <p:spPr>
          <a:xfrm>
            <a:off x="1295400" y="1631434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lo-LA" sz="24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ກໍ່ລະນີທີ່ 1 ຄືການລົບໂນດໃບ ກໍ່ຄືໂນດທີ່ບໍ່ມີລູກ</a:t>
            </a:r>
            <a:endParaRPr lang="en-US" sz="24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13593D-9A40-4FE0-89CA-2F3015B64B2F}"/>
              </a:ext>
            </a:extLst>
          </p:cNvPr>
          <p:cNvSpPr/>
          <p:nvPr/>
        </p:nvSpPr>
        <p:spPr>
          <a:xfrm>
            <a:off x="2501900" y="27921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AEF05B-BC4E-4C8D-B732-F5FF6317A648}"/>
              </a:ext>
            </a:extLst>
          </p:cNvPr>
          <p:cNvSpPr/>
          <p:nvPr/>
        </p:nvSpPr>
        <p:spPr>
          <a:xfrm>
            <a:off x="1441263" y="33636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B7516-BEDB-4F37-B720-B7BCCEDF8DBB}"/>
              </a:ext>
            </a:extLst>
          </p:cNvPr>
          <p:cNvSpPr/>
          <p:nvPr/>
        </p:nvSpPr>
        <p:spPr>
          <a:xfrm>
            <a:off x="3530601" y="33636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F3DA3D-24A0-4B24-B02F-6A99F8BF9937}"/>
              </a:ext>
            </a:extLst>
          </p:cNvPr>
          <p:cNvSpPr/>
          <p:nvPr/>
        </p:nvSpPr>
        <p:spPr>
          <a:xfrm>
            <a:off x="1383552" y="4842478"/>
            <a:ext cx="609598" cy="516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504489-D025-4078-A30A-C681C08359A8}"/>
              </a:ext>
            </a:extLst>
          </p:cNvPr>
          <p:cNvSpPr/>
          <p:nvPr/>
        </p:nvSpPr>
        <p:spPr>
          <a:xfrm>
            <a:off x="2616200" y="3959066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D1DFF-D8F0-4455-9188-F29E515C91D4}"/>
              </a:ext>
            </a:extLst>
          </p:cNvPr>
          <p:cNvSpPr/>
          <p:nvPr/>
        </p:nvSpPr>
        <p:spPr>
          <a:xfrm>
            <a:off x="3835400" y="4829778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2554AE-4E48-4064-A63F-9B75015A18A5}"/>
              </a:ext>
            </a:extLst>
          </p:cNvPr>
          <p:cNvSpPr/>
          <p:nvPr/>
        </p:nvSpPr>
        <p:spPr>
          <a:xfrm>
            <a:off x="4444998" y="3959066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4AE39-628D-4D1F-AD8B-66FFA3EB36FB}"/>
              </a:ext>
            </a:extLst>
          </p:cNvPr>
          <p:cNvSpPr/>
          <p:nvPr/>
        </p:nvSpPr>
        <p:spPr>
          <a:xfrm>
            <a:off x="5765801" y="5487670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C723D5-FAF3-4662-8774-4F3455B8937C}"/>
              </a:ext>
            </a:extLst>
          </p:cNvPr>
          <p:cNvSpPr/>
          <p:nvPr/>
        </p:nvSpPr>
        <p:spPr>
          <a:xfrm>
            <a:off x="368300" y="3880589"/>
            <a:ext cx="6604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2B883A-8DE2-470C-AC0B-6C1B7AC660AE}"/>
              </a:ext>
            </a:extLst>
          </p:cNvPr>
          <p:cNvSpPr/>
          <p:nvPr/>
        </p:nvSpPr>
        <p:spPr>
          <a:xfrm>
            <a:off x="5139532" y="4842478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B8E274-ED94-4736-9831-8AB0823F19E5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H="1">
            <a:off x="1961587" y="3050644"/>
            <a:ext cx="540313" cy="3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A6B860-B771-4224-9FA3-377DBF329F85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3111498" y="3050644"/>
            <a:ext cx="508377" cy="3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D22160-A046-47B7-90FB-1B3BB593CF1A}"/>
              </a:ext>
            </a:extLst>
          </p:cNvPr>
          <p:cNvCxnSpPr>
            <a:stCxn id="7" idx="2"/>
            <a:endCxn id="14" idx="7"/>
          </p:cNvCxnSpPr>
          <p:nvPr/>
        </p:nvCxnSpPr>
        <p:spPr>
          <a:xfrm flipH="1">
            <a:off x="931987" y="3622144"/>
            <a:ext cx="509276" cy="34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C59BC5-57A6-46DF-83F0-DD7274235D80}"/>
              </a:ext>
            </a:extLst>
          </p:cNvPr>
          <p:cNvCxnSpPr>
            <a:stCxn id="14" idx="5"/>
          </p:cNvCxnSpPr>
          <p:nvPr/>
        </p:nvCxnSpPr>
        <p:spPr>
          <a:xfrm>
            <a:off x="931987" y="4368395"/>
            <a:ext cx="630113" cy="583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C30C9C-35A1-44FF-B3B0-8DA9DB4155E1}"/>
              </a:ext>
            </a:extLst>
          </p:cNvPr>
          <p:cNvCxnSpPr>
            <a:cxnSpLocks/>
          </p:cNvCxnSpPr>
          <p:nvPr/>
        </p:nvCxnSpPr>
        <p:spPr>
          <a:xfrm flipV="1">
            <a:off x="4279900" y="3787174"/>
            <a:ext cx="0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C899C8-BAD0-4269-9616-0CBEC1750D0E}"/>
              </a:ext>
            </a:extLst>
          </p:cNvPr>
          <p:cNvCxnSpPr>
            <a:stCxn id="8" idx="2"/>
            <a:endCxn id="10" idx="7"/>
          </p:cNvCxnSpPr>
          <p:nvPr/>
        </p:nvCxnSpPr>
        <p:spPr>
          <a:xfrm flipH="1">
            <a:off x="3136524" y="3622144"/>
            <a:ext cx="394077" cy="412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6F6530-DC8E-4838-B431-8D244E78FF77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4140199" y="3622144"/>
            <a:ext cx="394073" cy="412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BE3350-9138-4559-9813-F38138BA7E5B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4355724" y="4400259"/>
            <a:ext cx="178548" cy="505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64667D-E227-4202-AFA1-3FBCEA9F8F1A}"/>
              </a:ext>
            </a:extLst>
          </p:cNvPr>
          <p:cNvCxnSpPr>
            <a:stCxn id="12" idx="5"/>
            <a:endCxn id="15" idx="1"/>
          </p:cNvCxnSpPr>
          <p:nvPr/>
        </p:nvCxnSpPr>
        <p:spPr>
          <a:xfrm>
            <a:off x="4965322" y="4400259"/>
            <a:ext cx="263484" cy="517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EC8945-6E5C-435E-890F-6FF8BECFE7C9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5659856" y="5283671"/>
            <a:ext cx="195219" cy="2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5F11EC-9B33-4C0B-9F7F-E69F2A5410D3}"/>
              </a:ext>
            </a:extLst>
          </p:cNvPr>
          <p:cNvCxnSpPr>
            <a:cxnSpLocks/>
          </p:cNvCxnSpPr>
          <p:nvPr/>
        </p:nvCxnSpPr>
        <p:spPr>
          <a:xfrm>
            <a:off x="11272500" y="5283671"/>
            <a:ext cx="195219" cy="2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E9208F23-4EBD-4762-B106-FB5536551AFB}"/>
              </a:ext>
            </a:extLst>
          </p:cNvPr>
          <p:cNvSpPr/>
          <p:nvPr/>
        </p:nvSpPr>
        <p:spPr>
          <a:xfrm>
            <a:off x="8198041" y="27921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B17F976-E3BF-4623-860D-A279671D7B65}"/>
              </a:ext>
            </a:extLst>
          </p:cNvPr>
          <p:cNvSpPr/>
          <p:nvPr/>
        </p:nvSpPr>
        <p:spPr>
          <a:xfrm>
            <a:off x="7137404" y="33636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536677-5CAC-40F0-8F0C-2EABE05BD34A}"/>
              </a:ext>
            </a:extLst>
          </p:cNvPr>
          <p:cNvSpPr/>
          <p:nvPr/>
        </p:nvSpPr>
        <p:spPr>
          <a:xfrm>
            <a:off x="9226742" y="3363699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7CF1144-1908-4BD0-BBBA-9C8A4F502E2E}"/>
              </a:ext>
            </a:extLst>
          </p:cNvPr>
          <p:cNvSpPr/>
          <p:nvPr/>
        </p:nvSpPr>
        <p:spPr>
          <a:xfrm>
            <a:off x="8312341" y="3959066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E5AE1F4-99DB-4447-9CE9-6B7B37F9603B}"/>
              </a:ext>
            </a:extLst>
          </p:cNvPr>
          <p:cNvSpPr/>
          <p:nvPr/>
        </p:nvSpPr>
        <p:spPr>
          <a:xfrm>
            <a:off x="9531541" y="4829778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D6A2809-60BB-4496-9EB9-65E2E4AE44F0}"/>
              </a:ext>
            </a:extLst>
          </p:cNvPr>
          <p:cNvSpPr/>
          <p:nvPr/>
        </p:nvSpPr>
        <p:spPr>
          <a:xfrm>
            <a:off x="10141139" y="3959066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A1A4538-306C-4F3C-B311-B3D10950981E}"/>
              </a:ext>
            </a:extLst>
          </p:cNvPr>
          <p:cNvSpPr/>
          <p:nvPr/>
        </p:nvSpPr>
        <p:spPr>
          <a:xfrm>
            <a:off x="11461942" y="5487670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85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F1B274F-705B-4194-891B-2C8C6E8B8B88}"/>
              </a:ext>
            </a:extLst>
          </p:cNvPr>
          <p:cNvSpPr/>
          <p:nvPr/>
        </p:nvSpPr>
        <p:spPr>
          <a:xfrm>
            <a:off x="6064441" y="3880589"/>
            <a:ext cx="6604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3F87E95-2668-45F2-B329-5827C8FF5B6D}"/>
              </a:ext>
            </a:extLst>
          </p:cNvPr>
          <p:cNvSpPr/>
          <p:nvPr/>
        </p:nvSpPr>
        <p:spPr>
          <a:xfrm>
            <a:off x="10835673" y="4842478"/>
            <a:ext cx="609598" cy="516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1C1C16B-8C24-4DBF-96B1-5F928D7E609C}"/>
              </a:ext>
            </a:extLst>
          </p:cNvPr>
          <p:cNvCxnSpPr>
            <a:stCxn id="106" idx="2"/>
            <a:endCxn id="107" idx="7"/>
          </p:cNvCxnSpPr>
          <p:nvPr/>
        </p:nvCxnSpPr>
        <p:spPr>
          <a:xfrm flipH="1">
            <a:off x="7657728" y="3050644"/>
            <a:ext cx="540313" cy="3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6555561-CEE3-4773-8B92-39E9D1122628}"/>
              </a:ext>
            </a:extLst>
          </p:cNvPr>
          <p:cNvCxnSpPr>
            <a:stCxn id="106" idx="6"/>
            <a:endCxn id="108" idx="1"/>
          </p:cNvCxnSpPr>
          <p:nvPr/>
        </p:nvCxnSpPr>
        <p:spPr>
          <a:xfrm>
            <a:off x="8807639" y="3050644"/>
            <a:ext cx="508377" cy="3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254A172-74B3-4A5F-8841-8E464BE7999F}"/>
              </a:ext>
            </a:extLst>
          </p:cNvPr>
          <p:cNvCxnSpPr>
            <a:stCxn id="107" idx="2"/>
            <a:endCxn id="114" idx="7"/>
          </p:cNvCxnSpPr>
          <p:nvPr/>
        </p:nvCxnSpPr>
        <p:spPr>
          <a:xfrm flipH="1">
            <a:off x="6628128" y="3622144"/>
            <a:ext cx="509276" cy="34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B0A5643-805F-4988-9DC6-8F73EE0AEE92}"/>
              </a:ext>
            </a:extLst>
          </p:cNvPr>
          <p:cNvCxnSpPr>
            <a:cxnSpLocks/>
          </p:cNvCxnSpPr>
          <p:nvPr/>
        </p:nvCxnSpPr>
        <p:spPr>
          <a:xfrm flipV="1">
            <a:off x="9976041" y="3787174"/>
            <a:ext cx="0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A44991-7E3D-4511-85F4-7C76BB928A37}"/>
              </a:ext>
            </a:extLst>
          </p:cNvPr>
          <p:cNvCxnSpPr>
            <a:stCxn id="108" idx="2"/>
            <a:endCxn id="110" idx="7"/>
          </p:cNvCxnSpPr>
          <p:nvPr/>
        </p:nvCxnSpPr>
        <p:spPr>
          <a:xfrm flipH="1">
            <a:off x="8832665" y="3622144"/>
            <a:ext cx="394077" cy="412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8134F2E-56BF-4DE7-B62D-CE1EC4E449DF}"/>
              </a:ext>
            </a:extLst>
          </p:cNvPr>
          <p:cNvCxnSpPr>
            <a:stCxn id="108" idx="6"/>
            <a:endCxn id="112" idx="1"/>
          </p:cNvCxnSpPr>
          <p:nvPr/>
        </p:nvCxnSpPr>
        <p:spPr>
          <a:xfrm>
            <a:off x="9836340" y="3622144"/>
            <a:ext cx="394073" cy="412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250925-2077-4666-AAE7-E2482C898C33}"/>
              </a:ext>
            </a:extLst>
          </p:cNvPr>
          <p:cNvCxnSpPr>
            <a:stCxn id="112" idx="3"/>
            <a:endCxn id="111" idx="7"/>
          </p:cNvCxnSpPr>
          <p:nvPr/>
        </p:nvCxnSpPr>
        <p:spPr>
          <a:xfrm flipH="1">
            <a:off x="10051865" y="4400259"/>
            <a:ext cx="178548" cy="505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47CCDD2-08E5-44AA-B650-B3B22C00B7AA}"/>
              </a:ext>
            </a:extLst>
          </p:cNvPr>
          <p:cNvCxnSpPr>
            <a:stCxn id="112" idx="5"/>
            <a:endCxn id="115" idx="1"/>
          </p:cNvCxnSpPr>
          <p:nvPr/>
        </p:nvCxnSpPr>
        <p:spPr>
          <a:xfrm>
            <a:off x="10661463" y="4400259"/>
            <a:ext cx="263484" cy="517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D70A1A1-71AC-44EF-8F41-39A14A3E4A1C}"/>
              </a:ext>
            </a:extLst>
          </p:cNvPr>
          <p:cNvCxnSpPr>
            <a:stCxn id="115" idx="5"/>
            <a:endCxn id="113" idx="1"/>
          </p:cNvCxnSpPr>
          <p:nvPr/>
        </p:nvCxnSpPr>
        <p:spPr>
          <a:xfrm>
            <a:off x="11355997" y="5283671"/>
            <a:ext cx="195219" cy="2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DDE4E2-9699-4C39-A3B9-D249C0BB94EC}"/>
              </a:ext>
            </a:extLst>
          </p:cNvPr>
          <p:cNvSpPr txBox="1"/>
          <p:nvPr/>
        </p:nvSpPr>
        <p:spPr>
          <a:xfrm>
            <a:off x="3913707" y="2430884"/>
            <a:ext cx="392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ໂນດທີ່ເຮົາຕ້ອງການລົບແມ່ນ 5</a:t>
            </a:r>
            <a:endParaRPr lang="en-US" sz="2400" b="1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08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03533435-46CC-4AC1-A540-2DE7B9611E11}"/>
              </a:ext>
            </a:extLst>
          </p:cNvPr>
          <p:cNvSpPr txBox="1"/>
          <p:nvPr/>
        </p:nvSpPr>
        <p:spPr>
          <a:xfrm>
            <a:off x="1270000" y="336034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lo-LA" sz="24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ກໍ່ລະນີທີ່ </a:t>
            </a:r>
            <a:r>
              <a:rPr lang="en-US" sz="24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</a:t>
            </a:r>
            <a:r>
              <a:rPr lang="lo-LA" sz="24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ຄືການລົບໂນດ ທີມີລູກພຽງ 1​ ລູກ ຄືການລົບໂນດຖິ້ມ ແລ້ວເອົາໂນດລູກຂື້ນມາແທ່ນ</a:t>
            </a:r>
            <a:endParaRPr lang="en-US" sz="24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A6EA4E-720A-41F2-9E7D-4B51F4374722}"/>
              </a:ext>
            </a:extLst>
          </p:cNvPr>
          <p:cNvSpPr/>
          <p:nvPr/>
        </p:nvSpPr>
        <p:spPr>
          <a:xfrm>
            <a:off x="2285999" y="17071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DDF231-6849-40A8-950D-492BD5EBD0B9}"/>
              </a:ext>
            </a:extLst>
          </p:cNvPr>
          <p:cNvSpPr/>
          <p:nvPr/>
        </p:nvSpPr>
        <p:spPr>
          <a:xfrm>
            <a:off x="1225362" y="22786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F2EFE0-BC8E-431B-8083-36EA63FF9FA2}"/>
              </a:ext>
            </a:extLst>
          </p:cNvPr>
          <p:cNvSpPr/>
          <p:nvPr/>
        </p:nvSpPr>
        <p:spPr>
          <a:xfrm>
            <a:off x="3314700" y="22786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704E72-7607-4272-838D-2806185706A1}"/>
              </a:ext>
            </a:extLst>
          </p:cNvPr>
          <p:cNvSpPr/>
          <p:nvPr/>
        </p:nvSpPr>
        <p:spPr>
          <a:xfrm>
            <a:off x="2400299" y="2874010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ECB14FC-3983-446C-8DAD-CC22E6CD5476}"/>
              </a:ext>
            </a:extLst>
          </p:cNvPr>
          <p:cNvSpPr/>
          <p:nvPr/>
        </p:nvSpPr>
        <p:spPr>
          <a:xfrm>
            <a:off x="3619499" y="3744722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D201E8C-A5B0-4AF9-9368-AC46879B2090}"/>
              </a:ext>
            </a:extLst>
          </p:cNvPr>
          <p:cNvSpPr/>
          <p:nvPr/>
        </p:nvSpPr>
        <p:spPr>
          <a:xfrm>
            <a:off x="4229097" y="2874010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EF0025-8204-4972-91E4-824B43C3B1AC}"/>
              </a:ext>
            </a:extLst>
          </p:cNvPr>
          <p:cNvSpPr/>
          <p:nvPr/>
        </p:nvSpPr>
        <p:spPr>
          <a:xfrm>
            <a:off x="5676900" y="4862558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8B0252-C3D1-4872-A9D4-A67C4A827906}"/>
              </a:ext>
            </a:extLst>
          </p:cNvPr>
          <p:cNvSpPr/>
          <p:nvPr/>
        </p:nvSpPr>
        <p:spPr>
          <a:xfrm>
            <a:off x="152400" y="2795532"/>
            <a:ext cx="908052" cy="7349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498F568-5E2B-4659-AC62-5C77F0F9FB91}"/>
              </a:ext>
            </a:extLst>
          </p:cNvPr>
          <p:cNvSpPr/>
          <p:nvPr/>
        </p:nvSpPr>
        <p:spPr>
          <a:xfrm>
            <a:off x="4923631" y="3757422"/>
            <a:ext cx="838199" cy="664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626079-A307-49EC-8E7E-9CC5053C3A38}"/>
              </a:ext>
            </a:extLst>
          </p:cNvPr>
          <p:cNvCxnSpPr>
            <a:stCxn id="70" idx="2"/>
            <a:endCxn id="71" idx="7"/>
          </p:cNvCxnSpPr>
          <p:nvPr/>
        </p:nvCxnSpPr>
        <p:spPr>
          <a:xfrm flipH="1">
            <a:off x="1940810" y="2039486"/>
            <a:ext cx="34518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7FD294-C29A-4648-BD7C-E8099BBC4B30}"/>
              </a:ext>
            </a:extLst>
          </p:cNvPr>
          <p:cNvCxnSpPr>
            <a:stCxn id="70" idx="6"/>
            <a:endCxn id="75" idx="1"/>
          </p:cNvCxnSpPr>
          <p:nvPr/>
        </p:nvCxnSpPr>
        <p:spPr>
          <a:xfrm>
            <a:off x="3124198" y="2039486"/>
            <a:ext cx="313253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8A40A-F7E1-4AEB-A2EC-A01FFB12D55F}"/>
              </a:ext>
            </a:extLst>
          </p:cNvPr>
          <p:cNvCxnSpPr>
            <a:stCxn id="71" idx="2"/>
            <a:endCxn id="81" idx="7"/>
          </p:cNvCxnSpPr>
          <p:nvPr/>
        </p:nvCxnSpPr>
        <p:spPr>
          <a:xfrm flipH="1">
            <a:off x="927471" y="2610986"/>
            <a:ext cx="297891" cy="29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B82E8A-8E9F-4C60-908F-34EDEB694D8B}"/>
              </a:ext>
            </a:extLst>
          </p:cNvPr>
          <p:cNvCxnSpPr>
            <a:cxnSpLocks/>
          </p:cNvCxnSpPr>
          <p:nvPr/>
        </p:nvCxnSpPr>
        <p:spPr>
          <a:xfrm flipV="1">
            <a:off x="4064000" y="2702118"/>
            <a:ext cx="0" cy="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2635B71-F606-4822-8612-505C859FB365}"/>
              </a:ext>
            </a:extLst>
          </p:cNvPr>
          <p:cNvCxnSpPr>
            <a:stCxn id="75" idx="2"/>
            <a:endCxn id="77" idx="7"/>
          </p:cNvCxnSpPr>
          <p:nvPr/>
        </p:nvCxnSpPr>
        <p:spPr>
          <a:xfrm flipH="1">
            <a:off x="3115747" y="2610986"/>
            <a:ext cx="198953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C3DE00-E88B-4168-AC36-7ED6CCB24D37}"/>
              </a:ext>
            </a:extLst>
          </p:cNvPr>
          <p:cNvCxnSpPr>
            <a:stCxn id="75" idx="6"/>
            <a:endCxn id="79" idx="1"/>
          </p:cNvCxnSpPr>
          <p:nvPr/>
        </p:nvCxnSpPr>
        <p:spPr>
          <a:xfrm>
            <a:off x="4152899" y="2610986"/>
            <a:ext cx="198949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1847B4F-85AB-4758-AAC0-9755941E9270}"/>
              </a:ext>
            </a:extLst>
          </p:cNvPr>
          <p:cNvCxnSpPr>
            <a:stCxn id="79" idx="3"/>
            <a:endCxn id="78" idx="7"/>
          </p:cNvCxnSpPr>
          <p:nvPr/>
        </p:nvCxnSpPr>
        <p:spPr>
          <a:xfrm flipH="1">
            <a:off x="4334947" y="3441355"/>
            <a:ext cx="16901" cy="40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E1DD8D-A77C-4241-96C4-96693619FF19}"/>
              </a:ext>
            </a:extLst>
          </p:cNvPr>
          <p:cNvCxnSpPr>
            <a:stCxn id="79" idx="5"/>
            <a:endCxn id="82" idx="1"/>
          </p:cNvCxnSpPr>
          <p:nvPr/>
        </p:nvCxnSpPr>
        <p:spPr>
          <a:xfrm>
            <a:off x="4944545" y="3441355"/>
            <a:ext cx="101837" cy="41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633F9D0-F094-451F-B5BA-23F62692136E}"/>
              </a:ext>
            </a:extLst>
          </p:cNvPr>
          <p:cNvCxnSpPr>
            <a:stCxn id="82" idx="5"/>
            <a:endCxn id="80" idx="1"/>
          </p:cNvCxnSpPr>
          <p:nvPr/>
        </p:nvCxnSpPr>
        <p:spPr>
          <a:xfrm>
            <a:off x="5639079" y="4324767"/>
            <a:ext cx="160572" cy="635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B804919-1F30-41D0-9602-3FAAA7A300C9}"/>
              </a:ext>
            </a:extLst>
          </p:cNvPr>
          <p:cNvSpPr/>
          <p:nvPr/>
        </p:nvSpPr>
        <p:spPr>
          <a:xfrm>
            <a:off x="8072951" y="17071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43DF401-BA84-4079-88C7-ABBAD275651A}"/>
              </a:ext>
            </a:extLst>
          </p:cNvPr>
          <p:cNvSpPr/>
          <p:nvPr/>
        </p:nvSpPr>
        <p:spPr>
          <a:xfrm>
            <a:off x="7012314" y="22786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ADF7AA3-4EAC-432A-BB74-DEDE29969487}"/>
              </a:ext>
            </a:extLst>
          </p:cNvPr>
          <p:cNvSpPr/>
          <p:nvPr/>
        </p:nvSpPr>
        <p:spPr>
          <a:xfrm>
            <a:off x="9101652" y="2278643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ACC75D7-2A62-4BF0-9534-860EBA7AE4CB}"/>
              </a:ext>
            </a:extLst>
          </p:cNvPr>
          <p:cNvSpPr/>
          <p:nvPr/>
        </p:nvSpPr>
        <p:spPr>
          <a:xfrm>
            <a:off x="8187251" y="2874010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9A3F6DF-90D6-4516-AFE3-D9E29FED4DB4}"/>
              </a:ext>
            </a:extLst>
          </p:cNvPr>
          <p:cNvSpPr/>
          <p:nvPr/>
        </p:nvSpPr>
        <p:spPr>
          <a:xfrm>
            <a:off x="9406451" y="3744722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1197B1-31E8-494D-9FDC-8D157A6B22C0}"/>
              </a:ext>
            </a:extLst>
          </p:cNvPr>
          <p:cNvSpPr/>
          <p:nvPr/>
        </p:nvSpPr>
        <p:spPr>
          <a:xfrm>
            <a:off x="10016049" y="2874010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FFE6DC6-0BE1-4F91-B639-431D4426C06A}"/>
              </a:ext>
            </a:extLst>
          </p:cNvPr>
          <p:cNvSpPr/>
          <p:nvPr/>
        </p:nvSpPr>
        <p:spPr>
          <a:xfrm>
            <a:off x="5939352" y="2795532"/>
            <a:ext cx="908052" cy="7349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FCEA60A-017D-45CA-81D7-CD5BDCF2D985}"/>
              </a:ext>
            </a:extLst>
          </p:cNvPr>
          <p:cNvSpPr/>
          <p:nvPr/>
        </p:nvSpPr>
        <p:spPr>
          <a:xfrm>
            <a:off x="10710583" y="3757422"/>
            <a:ext cx="838199" cy="664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/>
              <a:t>85</a:t>
            </a:r>
            <a:endParaRPr lang="en-US" sz="16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4C0B95-5366-4361-9CB1-72CBBA5BEF23}"/>
              </a:ext>
            </a:extLst>
          </p:cNvPr>
          <p:cNvCxnSpPr>
            <a:stCxn id="93" idx="2"/>
            <a:endCxn id="94" idx="7"/>
          </p:cNvCxnSpPr>
          <p:nvPr/>
        </p:nvCxnSpPr>
        <p:spPr>
          <a:xfrm flipH="1">
            <a:off x="7727762" y="2039486"/>
            <a:ext cx="34518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4E6CE2B-A59B-46BB-85B4-3A4559DFEC5E}"/>
              </a:ext>
            </a:extLst>
          </p:cNvPr>
          <p:cNvCxnSpPr>
            <a:stCxn id="93" idx="6"/>
            <a:endCxn id="95" idx="1"/>
          </p:cNvCxnSpPr>
          <p:nvPr/>
        </p:nvCxnSpPr>
        <p:spPr>
          <a:xfrm>
            <a:off x="8911150" y="2039486"/>
            <a:ext cx="313253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9E0354-869A-4EAF-9CA2-AF341DE66D91}"/>
              </a:ext>
            </a:extLst>
          </p:cNvPr>
          <p:cNvCxnSpPr>
            <a:stCxn id="94" idx="2"/>
            <a:endCxn id="101" idx="7"/>
          </p:cNvCxnSpPr>
          <p:nvPr/>
        </p:nvCxnSpPr>
        <p:spPr>
          <a:xfrm flipH="1">
            <a:off x="6714423" y="2610986"/>
            <a:ext cx="297891" cy="29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094F10E-FA48-401D-B043-6C62BECFBD18}"/>
              </a:ext>
            </a:extLst>
          </p:cNvPr>
          <p:cNvCxnSpPr>
            <a:cxnSpLocks/>
          </p:cNvCxnSpPr>
          <p:nvPr/>
        </p:nvCxnSpPr>
        <p:spPr>
          <a:xfrm flipV="1">
            <a:off x="9850952" y="2702118"/>
            <a:ext cx="0" cy="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936D4C-D53A-461E-AC6C-DFDA5ED42EC1}"/>
              </a:ext>
            </a:extLst>
          </p:cNvPr>
          <p:cNvCxnSpPr>
            <a:stCxn id="95" idx="2"/>
            <a:endCxn id="97" idx="7"/>
          </p:cNvCxnSpPr>
          <p:nvPr/>
        </p:nvCxnSpPr>
        <p:spPr>
          <a:xfrm flipH="1">
            <a:off x="8902699" y="2610986"/>
            <a:ext cx="198953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8AA042-8938-400C-9FFC-E8B6361050EB}"/>
              </a:ext>
            </a:extLst>
          </p:cNvPr>
          <p:cNvCxnSpPr>
            <a:stCxn id="95" idx="6"/>
            <a:endCxn id="99" idx="1"/>
          </p:cNvCxnSpPr>
          <p:nvPr/>
        </p:nvCxnSpPr>
        <p:spPr>
          <a:xfrm>
            <a:off x="9939851" y="2610986"/>
            <a:ext cx="198949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502E529-5435-4F4C-8E11-BEF7CC37970F}"/>
              </a:ext>
            </a:extLst>
          </p:cNvPr>
          <p:cNvCxnSpPr>
            <a:stCxn id="99" idx="3"/>
            <a:endCxn id="98" idx="7"/>
          </p:cNvCxnSpPr>
          <p:nvPr/>
        </p:nvCxnSpPr>
        <p:spPr>
          <a:xfrm flipH="1">
            <a:off x="10121899" y="3441355"/>
            <a:ext cx="16901" cy="40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578DF65-4583-407D-83EE-94986FC80790}"/>
              </a:ext>
            </a:extLst>
          </p:cNvPr>
          <p:cNvCxnSpPr>
            <a:stCxn id="99" idx="5"/>
            <a:endCxn id="102" idx="1"/>
          </p:cNvCxnSpPr>
          <p:nvPr/>
        </p:nvCxnSpPr>
        <p:spPr>
          <a:xfrm>
            <a:off x="10731497" y="3441355"/>
            <a:ext cx="101837" cy="41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A70AC7B-39DB-46A2-956D-0C2AC04FA9A9}"/>
              </a:ext>
            </a:extLst>
          </p:cNvPr>
          <p:cNvSpPr txBox="1"/>
          <p:nvPr/>
        </p:nvSpPr>
        <p:spPr>
          <a:xfrm>
            <a:off x="3960441" y="1376648"/>
            <a:ext cx="392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ໂນດທີ່ເຮົາຕ້ອງການລົບແມ່ນ 60</a:t>
            </a:r>
            <a:endParaRPr lang="en-US" sz="2400" b="1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00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04A58-59EB-432A-8CF9-D0933C8CD6F8}"/>
              </a:ext>
            </a:extLst>
          </p:cNvPr>
          <p:cNvSpPr txBox="1"/>
          <p:nvPr/>
        </p:nvSpPr>
        <p:spPr>
          <a:xfrm>
            <a:off x="1270000" y="336034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lo-LA" sz="24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ກໍ່ລະນີທີ່ 3 ຄືການລົບໂນທີ່ມີລູກ 2​ ຕົວ ຄື ຫາຂໍ້ມູນທີ່ນ້ອຍທີ່ສຸດໃນຕົ້ນໄມ້ຍ່ອຍດ້ານຂວາ ແລ້ວເອົາຂຶ້ນໄປແມ່ນທີ່ທີ່ເຮົາຕ້ອງການລົບ</a:t>
            </a:r>
            <a:endParaRPr lang="en-US" sz="24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ABCE5E-20FD-45CB-8451-2648A9565E5D}"/>
              </a:ext>
            </a:extLst>
          </p:cNvPr>
          <p:cNvSpPr/>
          <p:nvPr/>
        </p:nvSpPr>
        <p:spPr>
          <a:xfrm>
            <a:off x="2656197" y="2918247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CDA631-2599-4D86-9297-2E49BBCF4A36}"/>
              </a:ext>
            </a:extLst>
          </p:cNvPr>
          <p:cNvSpPr/>
          <p:nvPr/>
        </p:nvSpPr>
        <p:spPr>
          <a:xfrm>
            <a:off x="1595560" y="3489747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9EB08F-313F-47A0-AE5F-1AFEF85F8DCF}"/>
              </a:ext>
            </a:extLst>
          </p:cNvPr>
          <p:cNvSpPr/>
          <p:nvPr/>
        </p:nvSpPr>
        <p:spPr>
          <a:xfrm>
            <a:off x="3684894" y="3489747"/>
            <a:ext cx="838199" cy="664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BE005-F4A0-4B78-8E7D-83A7FB3A4EB0}"/>
              </a:ext>
            </a:extLst>
          </p:cNvPr>
          <p:cNvSpPr/>
          <p:nvPr/>
        </p:nvSpPr>
        <p:spPr>
          <a:xfrm>
            <a:off x="2770497" y="4085114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0F3883-1159-451E-B9F7-860ADAEE1E9A}"/>
              </a:ext>
            </a:extLst>
          </p:cNvPr>
          <p:cNvSpPr/>
          <p:nvPr/>
        </p:nvSpPr>
        <p:spPr>
          <a:xfrm>
            <a:off x="3989697" y="4955826"/>
            <a:ext cx="838199" cy="664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59ECA-32E8-4119-80B5-D290B9C91D53}"/>
              </a:ext>
            </a:extLst>
          </p:cNvPr>
          <p:cNvSpPr/>
          <p:nvPr/>
        </p:nvSpPr>
        <p:spPr>
          <a:xfrm>
            <a:off x="4599295" y="4085114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8060E1-A811-4AE7-9C7F-A1003847BB2C}"/>
              </a:ext>
            </a:extLst>
          </p:cNvPr>
          <p:cNvSpPr/>
          <p:nvPr/>
        </p:nvSpPr>
        <p:spPr>
          <a:xfrm>
            <a:off x="522598" y="4006636"/>
            <a:ext cx="908052" cy="7349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FC0103-DA1F-48F2-BD7C-C14986F67473}"/>
              </a:ext>
            </a:extLst>
          </p:cNvPr>
          <p:cNvSpPr/>
          <p:nvPr/>
        </p:nvSpPr>
        <p:spPr>
          <a:xfrm>
            <a:off x="5293829" y="4968526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/>
              <a:t>85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BCB4F-0522-4252-8A53-D588BFAADA48}"/>
              </a:ext>
            </a:extLst>
          </p:cNvPr>
          <p:cNvCxnSpPr>
            <a:stCxn id="3" idx="2"/>
            <a:endCxn id="4" idx="7"/>
          </p:cNvCxnSpPr>
          <p:nvPr/>
        </p:nvCxnSpPr>
        <p:spPr>
          <a:xfrm flipH="1">
            <a:off x="2311008" y="3250590"/>
            <a:ext cx="34518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519CF8-0916-4237-ABDC-CF02BB93C461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494396" y="3250590"/>
            <a:ext cx="31324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80150-A2A7-43D0-80E4-8B30E92413A1}"/>
              </a:ext>
            </a:extLst>
          </p:cNvPr>
          <p:cNvCxnSpPr>
            <a:stCxn id="4" idx="2"/>
            <a:endCxn id="9" idx="7"/>
          </p:cNvCxnSpPr>
          <p:nvPr/>
        </p:nvCxnSpPr>
        <p:spPr>
          <a:xfrm flipH="1">
            <a:off x="1297669" y="3822090"/>
            <a:ext cx="297891" cy="29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41743-FB89-4B13-87CF-DA0D6419AE32}"/>
              </a:ext>
            </a:extLst>
          </p:cNvPr>
          <p:cNvCxnSpPr>
            <a:cxnSpLocks/>
          </p:cNvCxnSpPr>
          <p:nvPr/>
        </p:nvCxnSpPr>
        <p:spPr>
          <a:xfrm flipV="1">
            <a:off x="4434198" y="3913222"/>
            <a:ext cx="0" cy="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95D783-5626-4B4A-86F0-3ADF0858A18C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485945" y="3822090"/>
            <a:ext cx="198949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3B16C7-AE1F-42D3-9849-26846CD2943A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523093" y="3822090"/>
            <a:ext cx="198953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B612EE-1DF1-4855-8ED5-9605E82ADC01}"/>
              </a:ext>
            </a:extLst>
          </p:cNvPr>
          <p:cNvCxnSpPr>
            <a:stCxn id="8" idx="3"/>
            <a:endCxn id="7" idx="7"/>
          </p:cNvCxnSpPr>
          <p:nvPr/>
        </p:nvCxnSpPr>
        <p:spPr>
          <a:xfrm flipH="1">
            <a:off x="4705145" y="4652459"/>
            <a:ext cx="16901" cy="400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CF3270-608A-4E60-91D2-8B75AA177044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5314743" y="4652459"/>
            <a:ext cx="101837" cy="41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16E593-A130-4EE2-9512-18890F210C9D}"/>
              </a:ext>
            </a:extLst>
          </p:cNvPr>
          <p:cNvSpPr/>
          <p:nvPr/>
        </p:nvSpPr>
        <p:spPr>
          <a:xfrm>
            <a:off x="8667542" y="2918247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207C27-B229-4F11-99B1-83BA9756661A}"/>
              </a:ext>
            </a:extLst>
          </p:cNvPr>
          <p:cNvSpPr/>
          <p:nvPr/>
        </p:nvSpPr>
        <p:spPr>
          <a:xfrm>
            <a:off x="7606905" y="3489747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6A3B58-680D-4B64-AB6F-1C2FC35365ED}"/>
              </a:ext>
            </a:extLst>
          </p:cNvPr>
          <p:cNvSpPr/>
          <p:nvPr/>
        </p:nvSpPr>
        <p:spPr>
          <a:xfrm>
            <a:off x="9696239" y="3489747"/>
            <a:ext cx="838199" cy="664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  <a:r>
              <a:rPr lang="lo-LA" sz="1600" dirty="0"/>
              <a:t>5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390E16-5B81-4C12-A056-37D520AC27DD}"/>
              </a:ext>
            </a:extLst>
          </p:cNvPr>
          <p:cNvSpPr/>
          <p:nvPr/>
        </p:nvSpPr>
        <p:spPr>
          <a:xfrm>
            <a:off x="8781842" y="4085114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389E9-840F-47C8-8D2A-AB6EAAB1581B}"/>
              </a:ext>
            </a:extLst>
          </p:cNvPr>
          <p:cNvSpPr/>
          <p:nvPr/>
        </p:nvSpPr>
        <p:spPr>
          <a:xfrm>
            <a:off x="10610640" y="4085114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7E4492-5F39-49A0-AF6D-05D1A84A317C}"/>
              </a:ext>
            </a:extLst>
          </p:cNvPr>
          <p:cNvSpPr/>
          <p:nvPr/>
        </p:nvSpPr>
        <p:spPr>
          <a:xfrm>
            <a:off x="6533943" y="4006636"/>
            <a:ext cx="908052" cy="7349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057947-5D41-4A93-9234-EA0951B664F5}"/>
              </a:ext>
            </a:extLst>
          </p:cNvPr>
          <p:cNvSpPr/>
          <p:nvPr/>
        </p:nvSpPr>
        <p:spPr>
          <a:xfrm>
            <a:off x="11305174" y="4968526"/>
            <a:ext cx="838199" cy="6646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1600" dirty="0"/>
              <a:t>85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BD282A-A00F-4F63-8A99-20ACBE7F8D11}"/>
              </a:ext>
            </a:extLst>
          </p:cNvPr>
          <p:cNvCxnSpPr>
            <a:stCxn id="19" idx="2"/>
            <a:endCxn id="20" idx="7"/>
          </p:cNvCxnSpPr>
          <p:nvPr/>
        </p:nvCxnSpPr>
        <p:spPr>
          <a:xfrm flipH="1">
            <a:off x="8322353" y="3250590"/>
            <a:ext cx="34518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2260C4-0C21-4AD0-A68F-7D125692F401}"/>
              </a:ext>
            </a:extLst>
          </p:cNvPr>
          <p:cNvCxnSpPr>
            <a:stCxn id="19" idx="6"/>
            <a:endCxn id="21" idx="1"/>
          </p:cNvCxnSpPr>
          <p:nvPr/>
        </p:nvCxnSpPr>
        <p:spPr>
          <a:xfrm>
            <a:off x="9505741" y="3250590"/>
            <a:ext cx="313249" cy="33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829E4C-6E25-4923-ACCF-AE6AB12B6E5A}"/>
              </a:ext>
            </a:extLst>
          </p:cNvPr>
          <p:cNvCxnSpPr>
            <a:stCxn id="20" idx="2"/>
            <a:endCxn id="25" idx="7"/>
          </p:cNvCxnSpPr>
          <p:nvPr/>
        </p:nvCxnSpPr>
        <p:spPr>
          <a:xfrm flipH="1">
            <a:off x="7309014" y="3822090"/>
            <a:ext cx="297891" cy="29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A60A10-954E-4CF7-926F-E354279E6E08}"/>
              </a:ext>
            </a:extLst>
          </p:cNvPr>
          <p:cNvCxnSpPr>
            <a:cxnSpLocks/>
          </p:cNvCxnSpPr>
          <p:nvPr/>
        </p:nvCxnSpPr>
        <p:spPr>
          <a:xfrm flipV="1">
            <a:off x="10445543" y="3913222"/>
            <a:ext cx="0" cy="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8A0B67-4401-442A-88BA-27EF280B4955}"/>
              </a:ext>
            </a:extLst>
          </p:cNvPr>
          <p:cNvCxnSpPr>
            <a:stCxn id="21" idx="2"/>
            <a:endCxn id="22" idx="7"/>
          </p:cNvCxnSpPr>
          <p:nvPr/>
        </p:nvCxnSpPr>
        <p:spPr>
          <a:xfrm flipH="1">
            <a:off x="9497290" y="3822090"/>
            <a:ext cx="198949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A6DD82-6279-4D6C-BA0B-7CE86D979246}"/>
              </a:ext>
            </a:extLst>
          </p:cNvPr>
          <p:cNvCxnSpPr>
            <a:stCxn id="21" idx="6"/>
            <a:endCxn id="24" idx="1"/>
          </p:cNvCxnSpPr>
          <p:nvPr/>
        </p:nvCxnSpPr>
        <p:spPr>
          <a:xfrm>
            <a:off x="10534438" y="3822090"/>
            <a:ext cx="198953" cy="36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78209B-5F79-4AD1-9C03-89F42EFE531C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11326088" y="4652459"/>
            <a:ext cx="101837" cy="41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2C962-1F61-4252-99D4-8A824F87B682}"/>
              </a:ext>
            </a:extLst>
          </p:cNvPr>
          <p:cNvSpPr txBox="1"/>
          <p:nvPr/>
        </p:nvSpPr>
        <p:spPr>
          <a:xfrm>
            <a:off x="4366098" y="1516313"/>
            <a:ext cx="392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ໂນດທີ່ເຮົາຕ້ອງການລົບແມ່ນ 40</a:t>
            </a:r>
            <a:endParaRPr lang="en-US" sz="2400" b="1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97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EE9-A795-4A67-96D7-B4806B4EA637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" y="141605"/>
            <a:ext cx="10515600" cy="5594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6 </a:t>
            </a:r>
            <a:r>
              <a:rPr lang="lo-LA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ການຜ່ານເຂົ້າໄປໃນຕົ້ນໄມ້(</a:t>
            </a: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Tree Traversal)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5E1F-3A1E-4722-B4EF-3A4DF7463E5E}"/>
              </a:ext>
            </a:extLst>
          </p:cNvPr>
          <p:cNvSpPr txBox="1">
            <a:spLocks/>
          </p:cNvSpPr>
          <p:nvPr/>
        </p:nvSpPr>
        <p:spPr>
          <a:xfrm>
            <a:off x="1193800" y="701040"/>
            <a:ext cx="10515600" cy="19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Tree Traversal</a:t>
            </a:r>
            <a:r>
              <a:rPr lang="lo-LA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ໝາຍເຖິງການເຂົ້າເຖິງແຕ່ລະໂນດໃນຕົ້ນໄມ້ເທື່ອລະໂນດຈົນຄົບ ເພື່ອປະມວນຜົນບາງຢ່າງທີ່ຕ້ອງການກະທຳກັບໂນດນັ້ນ ເຊັ່ນ: ຫາຂໍ້ມູນ ເຊິ່ງແບ່ງອອກເປັນ 3 ວິທີ ຄື: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Pre-Order Traversal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In-Order Traversal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AutoNum type="arabicParenR"/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Post-Order Traversal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7452-B60A-4841-B091-0A7538B18A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703512"/>
            <a:ext cx="9149080" cy="145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Pre-Order Traversal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ຈະມີລຳດັບການເຂົ້າເຖິງໂນດຄືດັ່ງນີ້: </a:t>
            </a:r>
          </a:p>
          <a:p>
            <a:pPr algn="just">
              <a:lnSpc>
                <a:spcPct val="100000"/>
              </a:lnSpc>
              <a:buFont typeface="Phetsarath OT" panose="02000500000000000001" pitchFamily="2" charset="2"/>
              <a:buChar char=" "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ຈະເລີ່ມຈາກໂນດຮາກ ຕາມດ້ວຍໂນດຍ່ອຍຝັ່ງຊ້າ ແລະ ໂນດຍ່ອຍຝັ່ງຂວາ ມີສັນຍາລັກ </a:t>
            </a:r>
            <a:endParaRPr lang="en-US" altLang="en-US" sz="18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just">
              <a:lnSpc>
                <a:spcPct val="100000"/>
              </a:lnSpc>
              <a:buFont typeface="Phetsarath OT" panose="02000500000000000001" pitchFamily="2" charset="2"/>
              <a:buChar char=" "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NLR (Node Root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 Left Subtree  Right Subtree)</a:t>
            </a:r>
            <a:endParaRPr lang="en-US" altLang="en-US" sz="18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B9789E-5D47-4798-B087-236CE55F5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328" y="5971222"/>
            <a:ext cx="1757362" cy="3698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rgbClr val="FFFF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 </a:t>
            </a:r>
            <a:r>
              <a:rPr lang="en-US" altLang="en-US" sz="1800" dirty="0">
                <a:solidFill>
                  <a:srgbClr val="FFFF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B C</a:t>
            </a:r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5C1DBE83-E198-4ABB-B598-59CF7EEF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265" y="37185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Oval 46">
            <a:extLst>
              <a:ext uri="{FF2B5EF4-FFF2-40B4-BE49-F238E27FC236}">
                <a16:creationId xmlns:a16="http://schemas.microsoft.com/office/drawing/2014/main" id="{9597CDA4-4809-45A3-89F7-27AA88B1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3" y="43281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ED97F673-3694-43F3-97A9-A15CC30E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528" y="43281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</a:t>
            </a:r>
            <a:endParaRPr lang="th-TH" altLang="en-US" sz="18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2F129FEC-E678-418C-9295-B61929950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9128" y="4099559"/>
            <a:ext cx="280987" cy="228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Line 49">
            <a:extLst>
              <a:ext uri="{FF2B5EF4-FFF2-40B4-BE49-F238E27FC236}">
                <a16:creationId xmlns:a16="http://schemas.microsoft.com/office/drawing/2014/main" id="{FCFF8BA0-AA3E-4654-91A7-FF37670EA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2240" y="4023359"/>
            <a:ext cx="352425" cy="304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Oval 50">
            <a:extLst>
              <a:ext uri="{FF2B5EF4-FFF2-40B4-BE49-F238E27FC236}">
                <a16:creationId xmlns:a16="http://schemas.microsoft.com/office/drawing/2014/main" id="{E9555F3A-38D0-4F86-855B-4C9DDAFF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590" y="47853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3" name="Oval 52">
            <a:extLst>
              <a:ext uri="{FF2B5EF4-FFF2-40B4-BE49-F238E27FC236}">
                <a16:creationId xmlns:a16="http://schemas.microsoft.com/office/drawing/2014/main" id="{C2D3F97F-15FF-453F-9109-98CED8E3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653" y="49377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4" name="Line 53">
            <a:extLst>
              <a:ext uri="{FF2B5EF4-FFF2-40B4-BE49-F238E27FC236}">
                <a16:creationId xmlns:a16="http://schemas.microsoft.com/office/drawing/2014/main" id="{F101481A-2601-4987-B571-DDE484861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5715" y="4632959"/>
            <a:ext cx="211138" cy="228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5" name="Line 54">
            <a:extLst>
              <a:ext uri="{FF2B5EF4-FFF2-40B4-BE49-F238E27FC236}">
                <a16:creationId xmlns:a16="http://schemas.microsoft.com/office/drawing/2014/main" id="{5B7C0C51-960A-47CD-945F-6DDBA9B220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2240" y="4709159"/>
            <a:ext cx="211138" cy="228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6" name="Line 55">
            <a:extLst>
              <a:ext uri="{FF2B5EF4-FFF2-40B4-BE49-F238E27FC236}">
                <a16:creationId xmlns:a16="http://schemas.microsoft.com/office/drawing/2014/main" id="{87E20403-6528-42EE-B0B3-8D323A1E2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5653" y="4709159"/>
            <a:ext cx="211137" cy="228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7" name="Oval 56">
            <a:extLst>
              <a:ext uri="{FF2B5EF4-FFF2-40B4-BE49-F238E27FC236}">
                <a16:creationId xmlns:a16="http://schemas.microsoft.com/office/drawing/2014/main" id="{CDC01648-6904-4358-AC81-2AE28242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390" y="56235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9CC7F66D-890B-4D0B-8E0E-3FC37A4B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653" y="56997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9" name="Oval 58">
            <a:extLst>
              <a:ext uri="{FF2B5EF4-FFF2-40B4-BE49-F238E27FC236}">
                <a16:creationId xmlns:a16="http://schemas.microsoft.com/office/drawing/2014/main" id="{82400EA4-BC12-4F54-8AC9-AF0CD7F42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915" y="569975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0" name="Line 59">
            <a:extLst>
              <a:ext uri="{FF2B5EF4-FFF2-40B4-BE49-F238E27FC236}">
                <a16:creationId xmlns:a16="http://schemas.microsoft.com/office/drawing/2014/main" id="{D67C1EC6-82A0-44FE-BC85-C1B24FF9C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2090" y="5394959"/>
            <a:ext cx="141288" cy="228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1" name="Line 60">
            <a:extLst>
              <a:ext uri="{FF2B5EF4-FFF2-40B4-BE49-F238E27FC236}">
                <a16:creationId xmlns:a16="http://schemas.microsoft.com/office/drawing/2014/main" id="{3902FB53-838F-4637-A9F9-11324DCDD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6790" y="5394959"/>
            <a:ext cx="0" cy="304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2" name="Line 61">
            <a:extLst>
              <a:ext uri="{FF2B5EF4-FFF2-40B4-BE49-F238E27FC236}">
                <a16:creationId xmlns:a16="http://schemas.microsoft.com/office/drawing/2014/main" id="{93796A67-AD27-4AB5-B0C4-53C88C1D8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778" y="5318759"/>
            <a:ext cx="422275" cy="381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3" name="Oval 51">
            <a:extLst>
              <a:ext uri="{FF2B5EF4-FFF2-40B4-BE49-F238E27FC236}">
                <a16:creationId xmlns:a16="http://schemas.microsoft.com/office/drawing/2014/main" id="{B4BE1580-4871-44D2-BE61-E4584A74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03" y="4952047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</a:t>
            </a:r>
            <a:endParaRPr lang="th-TH" altLang="en-US" sz="180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E6E4A409-77E5-4DB9-934B-0366CBD4F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415" y="6412547"/>
            <a:ext cx="304923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rgbClr val="FFFF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 </a:t>
            </a:r>
            <a:r>
              <a:rPr lang="en-US" altLang="en-US" sz="1800" dirty="0">
                <a:solidFill>
                  <a:srgbClr val="FFFF00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B D C E G F H I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798C3049-50B9-49BB-A839-F81008B1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9" y="4201158"/>
            <a:ext cx="2166534" cy="125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1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DBFBEE-112B-4755-BBD4-3BEEEC710A93}"/>
              </a:ext>
            </a:extLst>
          </p:cNvPr>
          <p:cNvSpPr txBox="1">
            <a:spLocks noChangeArrowheads="1"/>
          </p:cNvSpPr>
          <p:nvPr/>
        </p:nvSpPr>
        <p:spPr>
          <a:xfrm>
            <a:off x="998220" y="625256"/>
            <a:ext cx="10515600" cy="1302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In-Order Traversal 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ເປັນການເຂົ້າເຖິງໂນດແຕ່ລະໂນດໃນຕົ້ນໄມ້ ໂດຍເລີ່ມຕົ້ນຈາກໂນດຍ່ອຍດ້ານຊ້າຍກ່ອນແລ້ວວົນກັບມາດໂນດຮາກ ແລະ ຕາມດ້ວຍໂນດຍ່ອຍດ້ານຂວາ ຫຼື ຈະຂຽນວ່າ: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LNR: Left Subtree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 Node Root  Right Subtree</a:t>
            </a:r>
            <a:endParaRPr lang="en-US" altLang="en-US" sz="18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BAAD-C051-4AF9-A121-51190470D948}"/>
              </a:ext>
            </a:extLst>
          </p:cNvPr>
          <p:cNvSpPr txBox="1"/>
          <p:nvPr/>
        </p:nvSpPr>
        <p:spPr>
          <a:xfrm>
            <a:off x="998220" y="14553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2) In-Order Traversal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FD58D97-A7D7-4320-9E0B-B1F25934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53" y="2051072"/>
            <a:ext cx="1314160" cy="75985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6F63787-A7B7-4D5A-9F1C-01AA1AEC4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417" y="3038908"/>
            <a:ext cx="180943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 </a:t>
            </a:r>
            <a:r>
              <a:rPr lang="en-US" altLang="en-US" sz="180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BAC</a:t>
            </a:r>
          </a:p>
        </p:txBody>
      </p:sp>
      <p:sp>
        <p:nvSpPr>
          <p:cNvPr id="7" name="Oval 45">
            <a:extLst>
              <a:ext uri="{FF2B5EF4-FFF2-40B4-BE49-F238E27FC236}">
                <a16:creationId xmlns:a16="http://schemas.microsoft.com/office/drawing/2014/main" id="{AF12FAC3-7F9D-4CA8-8892-C01F7853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268" y="1901212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8" name="Oval 46">
            <a:extLst>
              <a:ext uri="{FF2B5EF4-FFF2-40B4-BE49-F238E27FC236}">
                <a16:creationId xmlns:a16="http://schemas.microsoft.com/office/drawing/2014/main" id="{56917E1B-4401-4A2D-AAFF-4EE09F4D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2392134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1432A813-8C0A-4DD9-85A4-921AC238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721" y="2447957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2" name="Oval 50">
            <a:extLst>
              <a:ext uri="{FF2B5EF4-FFF2-40B4-BE49-F238E27FC236}">
                <a16:creationId xmlns:a16="http://schemas.microsoft.com/office/drawing/2014/main" id="{66DE927D-5902-4C01-A138-338C74B9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809" y="2861422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D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3" name="Oval 52">
            <a:extLst>
              <a:ext uri="{FF2B5EF4-FFF2-40B4-BE49-F238E27FC236}">
                <a16:creationId xmlns:a16="http://schemas.microsoft.com/office/drawing/2014/main" id="{DDCC3317-C0C9-454E-9057-78C4BB29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351" y="2905136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F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7" name="Oval 56">
            <a:extLst>
              <a:ext uri="{FF2B5EF4-FFF2-40B4-BE49-F238E27FC236}">
                <a16:creationId xmlns:a16="http://schemas.microsoft.com/office/drawing/2014/main" id="{50AF6474-7518-474E-ABCE-64FE956E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278" y="3450746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G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29E48EBF-DF2D-445E-8625-2750E4F0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01" y="3442199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H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9" name="Oval 58">
            <a:extLst>
              <a:ext uri="{FF2B5EF4-FFF2-40B4-BE49-F238E27FC236}">
                <a16:creationId xmlns:a16="http://schemas.microsoft.com/office/drawing/2014/main" id="{F078C274-EF6A-4CCB-8316-E1926102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631" y="3429000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I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3" name="Oval 51">
            <a:extLst>
              <a:ext uri="{FF2B5EF4-FFF2-40B4-BE49-F238E27FC236}">
                <a16:creationId xmlns:a16="http://schemas.microsoft.com/office/drawing/2014/main" id="{D3246A9D-6970-4705-83D4-751C5E7E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720" y="2920690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E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AC4EFCA6-8CC0-4577-818A-4FA1B4CF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147" y="2278629"/>
            <a:ext cx="3023573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 B A E G C H F 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8BC27D-F7D5-4E7B-ABB5-2381BCF295FA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6494932" y="2157039"/>
            <a:ext cx="274016" cy="27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308BD4-16F6-4D96-9D55-89DF5A395B20}"/>
              </a:ext>
            </a:extLst>
          </p:cNvPr>
          <p:cNvCxnSpPr>
            <a:stCxn id="8" idx="3"/>
            <a:endCxn id="12" idx="7"/>
          </p:cNvCxnSpPr>
          <p:nvPr/>
        </p:nvCxnSpPr>
        <p:spPr>
          <a:xfrm flipH="1">
            <a:off x="5989161" y="2647961"/>
            <a:ext cx="232099" cy="25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BB9D04-1734-4A1B-81FC-1B0DD2B53E1B}"/>
              </a:ext>
            </a:extLst>
          </p:cNvPr>
          <p:cNvCxnSpPr>
            <a:stCxn id="8" idx="5"/>
            <a:endCxn id="23" idx="0"/>
          </p:cNvCxnSpPr>
          <p:nvPr/>
        </p:nvCxnSpPr>
        <p:spPr>
          <a:xfrm>
            <a:off x="6494932" y="2647961"/>
            <a:ext cx="228304" cy="27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FB74B-EDBC-4AE7-B4DC-EBD0BB0E6EA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042620" y="2157039"/>
            <a:ext cx="348781" cy="33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BE9BE9-56F0-419B-955F-01EF84066504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7665073" y="2703784"/>
            <a:ext cx="468958" cy="24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343888-236F-4D74-8C9A-BAC224E2F63C}"/>
              </a:ext>
            </a:extLst>
          </p:cNvPr>
          <p:cNvCxnSpPr>
            <a:stCxn id="13" idx="5"/>
            <a:endCxn id="19" idx="1"/>
          </p:cNvCxnSpPr>
          <p:nvPr/>
        </p:nvCxnSpPr>
        <p:spPr>
          <a:xfrm>
            <a:off x="8407703" y="3160963"/>
            <a:ext cx="542608" cy="31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2C6687-2E2B-4382-80A4-D917EA64FC00}"/>
              </a:ext>
            </a:extLst>
          </p:cNvPr>
          <p:cNvCxnSpPr>
            <a:stCxn id="23" idx="5"/>
            <a:endCxn id="17" idx="1"/>
          </p:cNvCxnSpPr>
          <p:nvPr/>
        </p:nvCxnSpPr>
        <p:spPr>
          <a:xfrm>
            <a:off x="6860072" y="3176517"/>
            <a:ext cx="382886" cy="3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B4361F-F3B1-4CF6-95DB-75F9E527F0F0}"/>
              </a:ext>
            </a:extLst>
          </p:cNvPr>
          <p:cNvCxnSpPr>
            <a:stCxn id="13" idx="3"/>
            <a:endCxn id="18" idx="0"/>
          </p:cNvCxnSpPr>
          <p:nvPr/>
        </p:nvCxnSpPr>
        <p:spPr>
          <a:xfrm flipH="1">
            <a:off x="7908517" y="3160963"/>
            <a:ext cx="225514" cy="281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F762AA-8975-4C1D-990D-D041A8BF42A9}"/>
              </a:ext>
            </a:extLst>
          </p:cNvPr>
          <p:cNvSpPr txBox="1"/>
          <p:nvPr/>
        </p:nvSpPr>
        <p:spPr>
          <a:xfrm>
            <a:off x="998220" y="3716288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3) Post-Order Traversal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933504-934D-455E-9CBC-55E663FA5C81}"/>
              </a:ext>
            </a:extLst>
          </p:cNvPr>
          <p:cNvSpPr txBox="1"/>
          <p:nvPr/>
        </p:nvSpPr>
        <p:spPr>
          <a:xfrm>
            <a:off x="1342405" y="4186906"/>
            <a:ext cx="993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lo-LA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ເປັນການເຂົ້າເຖິງໂນດແຕ່ລະໂນດ ໂດຍເລີ່ມຈາກໂນດຍ່ອຍຝັ່ງຊ້າຍກ່ອນແລ້ວມາຍັງໂນດຍ່ອຍຝັ່ງຂວາ ແລະ ຕາມດ້ວຍໂນດຮາກ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LRN: Left Subtree </a:t>
            </a:r>
            <a:r>
              <a:rPr lang="en-US" alt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 Right Subtree  Node Root</a:t>
            </a:r>
            <a:endParaRPr lang="en-US" alt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AEAA446C-C488-4FDD-9F17-817C973C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33" y="5159602"/>
            <a:ext cx="1314160" cy="75985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9" name="TextBox 4">
            <a:extLst>
              <a:ext uri="{FF2B5EF4-FFF2-40B4-BE49-F238E27FC236}">
                <a16:creationId xmlns:a16="http://schemas.microsoft.com/office/drawing/2014/main" id="{C38FD754-FD81-4CF6-99A1-B512859C6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297" y="6147438"/>
            <a:ext cx="180943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BAC</a:t>
            </a:r>
          </a:p>
        </p:txBody>
      </p:sp>
      <p:sp>
        <p:nvSpPr>
          <p:cNvPr id="62" name="Oval 45">
            <a:extLst>
              <a:ext uri="{FF2B5EF4-FFF2-40B4-BE49-F238E27FC236}">
                <a16:creationId xmlns:a16="http://schemas.microsoft.com/office/drawing/2014/main" id="{D917C305-2AD3-46C5-A915-BADA8742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784" y="4689262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3" name="Oval 46">
            <a:extLst>
              <a:ext uri="{FF2B5EF4-FFF2-40B4-BE49-F238E27FC236}">
                <a16:creationId xmlns:a16="http://schemas.microsoft.com/office/drawing/2014/main" id="{3E100AD4-B1CA-409B-8E9B-D17580A1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096" y="5180184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4" name="Oval 47">
            <a:extLst>
              <a:ext uri="{FF2B5EF4-FFF2-40B4-BE49-F238E27FC236}">
                <a16:creationId xmlns:a16="http://schemas.microsoft.com/office/drawing/2014/main" id="{0209A81E-E79B-49D5-A5BE-F6938B9C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37" y="5236007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id="{509A5CC5-3EF8-4F3E-ADC5-63D99F60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25" y="5649472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D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6" name="Oval 52">
            <a:extLst>
              <a:ext uri="{FF2B5EF4-FFF2-40B4-BE49-F238E27FC236}">
                <a16:creationId xmlns:a16="http://schemas.microsoft.com/office/drawing/2014/main" id="{E502BEC6-5272-4EF2-BBBD-3D49D99E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67" y="5693186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F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7" name="Oval 56">
            <a:extLst>
              <a:ext uri="{FF2B5EF4-FFF2-40B4-BE49-F238E27FC236}">
                <a16:creationId xmlns:a16="http://schemas.microsoft.com/office/drawing/2014/main" id="{8E1B644B-4DB6-4070-968D-09E842D8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794" y="6238796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G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8" name="Oval 57">
            <a:extLst>
              <a:ext uri="{FF2B5EF4-FFF2-40B4-BE49-F238E27FC236}">
                <a16:creationId xmlns:a16="http://schemas.microsoft.com/office/drawing/2014/main" id="{62537CA6-E6AB-46F3-A658-27FBB8DF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517" y="6230249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H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9" name="Oval 58">
            <a:extLst>
              <a:ext uri="{FF2B5EF4-FFF2-40B4-BE49-F238E27FC236}">
                <a16:creationId xmlns:a16="http://schemas.microsoft.com/office/drawing/2014/main" id="{158C5950-B381-4266-B971-BFBA7521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147" y="6217050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I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70" name="Oval 51">
            <a:extLst>
              <a:ext uri="{FF2B5EF4-FFF2-40B4-BE49-F238E27FC236}">
                <a16:creationId xmlns:a16="http://schemas.microsoft.com/office/drawing/2014/main" id="{90FA57E3-BD24-434B-9C9D-BAE9615D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236" y="5708740"/>
            <a:ext cx="387032" cy="29972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E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9703E5-A786-44F2-9270-C14CA754D208}"/>
              </a:ext>
            </a:extLst>
          </p:cNvPr>
          <p:cNvCxnSpPr>
            <a:stCxn id="62" idx="3"/>
            <a:endCxn id="63" idx="7"/>
          </p:cNvCxnSpPr>
          <p:nvPr/>
        </p:nvCxnSpPr>
        <p:spPr>
          <a:xfrm flipH="1">
            <a:off x="6688448" y="4945089"/>
            <a:ext cx="274016" cy="27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9C1F70-BC37-48DC-94C4-9E3C5FE54143}"/>
              </a:ext>
            </a:extLst>
          </p:cNvPr>
          <p:cNvCxnSpPr>
            <a:stCxn id="63" idx="3"/>
            <a:endCxn id="65" idx="7"/>
          </p:cNvCxnSpPr>
          <p:nvPr/>
        </p:nvCxnSpPr>
        <p:spPr>
          <a:xfrm flipH="1">
            <a:off x="6182677" y="5436011"/>
            <a:ext cx="232099" cy="25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CE7891-6337-48C9-A2EE-73DDF64D4AD1}"/>
              </a:ext>
            </a:extLst>
          </p:cNvPr>
          <p:cNvCxnSpPr>
            <a:stCxn id="63" idx="5"/>
            <a:endCxn id="70" idx="0"/>
          </p:cNvCxnSpPr>
          <p:nvPr/>
        </p:nvCxnSpPr>
        <p:spPr>
          <a:xfrm>
            <a:off x="6688448" y="5436011"/>
            <a:ext cx="228304" cy="27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2DDC4E-7112-4F3F-9FB3-0ED133A54C25}"/>
              </a:ext>
            </a:extLst>
          </p:cNvPr>
          <p:cNvCxnSpPr>
            <a:stCxn id="62" idx="5"/>
            <a:endCxn id="64" idx="1"/>
          </p:cNvCxnSpPr>
          <p:nvPr/>
        </p:nvCxnSpPr>
        <p:spPr>
          <a:xfrm>
            <a:off x="7236136" y="4945089"/>
            <a:ext cx="348781" cy="33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BD455E3-B65C-457D-AE83-FE568E513D15}"/>
              </a:ext>
            </a:extLst>
          </p:cNvPr>
          <p:cNvCxnSpPr>
            <a:stCxn id="64" idx="5"/>
            <a:endCxn id="66" idx="1"/>
          </p:cNvCxnSpPr>
          <p:nvPr/>
        </p:nvCxnSpPr>
        <p:spPr>
          <a:xfrm>
            <a:off x="7858589" y="5491834"/>
            <a:ext cx="468958" cy="24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5D7173-9EF8-461F-9EB6-AAE84D77E62A}"/>
              </a:ext>
            </a:extLst>
          </p:cNvPr>
          <p:cNvCxnSpPr>
            <a:stCxn id="66" idx="5"/>
            <a:endCxn id="69" idx="1"/>
          </p:cNvCxnSpPr>
          <p:nvPr/>
        </p:nvCxnSpPr>
        <p:spPr>
          <a:xfrm>
            <a:off x="8601219" y="5949013"/>
            <a:ext cx="542608" cy="31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0AC75A-F636-4FF7-B6FA-C00A6F3AD624}"/>
              </a:ext>
            </a:extLst>
          </p:cNvPr>
          <p:cNvCxnSpPr>
            <a:stCxn id="70" idx="5"/>
            <a:endCxn id="67" idx="1"/>
          </p:cNvCxnSpPr>
          <p:nvPr/>
        </p:nvCxnSpPr>
        <p:spPr>
          <a:xfrm>
            <a:off x="7053588" y="5964567"/>
            <a:ext cx="382886" cy="3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8F5F5A-FE2D-4E1D-A7A9-6BB88A8CEF89}"/>
              </a:ext>
            </a:extLst>
          </p:cNvPr>
          <p:cNvCxnSpPr>
            <a:stCxn id="66" idx="3"/>
            <a:endCxn id="68" idx="0"/>
          </p:cNvCxnSpPr>
          <p:nvPr/>
        </p:nvCxnSpPr>
        <p:spPr>
          <a:xfrm flipH="1">
            <a:off x="8102033" y="5949013"/>
            <a:ext cx="225514" cy="281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21">
            <a:extLst>
              <a:ext uri="{FF2B5EF4-FFF2-40B4-BE49-F238E27FC236}">
                <a16:creationId xmlns:a16="http://schemas.microsoft.com/office/drawing/2014/main" id="{9DB096AC-47BC-42D7-9F9B-F1651A3F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523" y="5145100"/>
            <a:ext cx="312136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ຜົນທີ່ໄດ້ຄື: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D B G E H I F C A </a:t>
            </a:r>
          </a:p>
        </p:txBody>
      </p:sp>
    </p:spTree>
    <p:extLst>
      <p:ext uri="{BB962C8B-B14F-4D97-AF65-F5344CB8AC3E}">
        <p14:creationId xmlns:p14="http://schemas.microsoft.com/office/powerpoint/2010/main" val="37535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55" grpId="0"/>
      <p:bldP spid="57" grpId="0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A471-294E-41E5-8018-8F6C018AA903}"/>
              </a:ext>
            </a:extLst>
          </p:cNvPr>
          <p:cNvSpPr txBox="1">
            <a:spLocks/>
          </p:cNvSpPr>
          <p:nvPr/>
        </p:nvSpPr>
        <p:spPr>
          <a:xfrm>
            <a:off x="923925" y="107950"/>
            <a:ext cx="5486400" cy="492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7 </a:t>
            </a:r>
            <a:r>
              <a:rPr lang="lo-LA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ນິພົດຂອງຕົ້ນໄມ້</a:t>
            </a: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(Expression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70D2-69F6-4865-8618-018B48A8236B}"/>
              </a:ext>
            </a:extLst>
          </p:cNvPr>
          <p:cNvSpPr txBox="1">
            <a:spLocks noChangeArrowheads="1"/>
          </p:cNvSpPr>
          <p:nvPr/>
        </p:nvSpPr>
        <p:spPr>
          <a:xfrm>
            <a:off x="1152525" y="600075"/>
            <a:ext cx="10515600" cy="236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ການນຳເອົາ ຕົ້ນໄມ້ແບບໄບນາຣີ ມາປະຫຍຸກໃຊ້ ສິ່ງໜຶ່ງທີ່ສຳຄັນຄື: ມາຊ່ວຍໃນການຄຳນວນນິພົດທາງຄະນິດສາດ ເຊິ່ງຈະປະກອບດ້ວຍ:</a:t>
            </a:r>
          </a:p>
          <a:p>
            <a:pPr marL="0" indent="0"/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ຕົວດຳເນີນການ(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Operator)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: ຈະເປັນສັນຍາລັກທາງຄະນິດສາດ ເຊັ່ນ: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+, -, x,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</a:t>
            </a:r>
          </a:p>
          <a:p>
            <a:pPr marL="0" indent="0"/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ຕົວຖືກດຳເນີນການ(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Operand):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 ແມ່ນຄ່າຕ່າງໆ ຫຼື ຕົວປ່ຽນ ເຊັ່ນ: </a:t>
            </a:r>
            <a:r>
              <a:rPr lang="en-US" altLang="en-US" sz="2000" dirty="0" err="1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x,y,z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,…</a:t>
            </a:r>
            <a:r>
              <a:rPr lang="en-US" altLang="en-US" sz="2000" dirty="0" err="1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a,b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Symbol" panose="05050102010706020507" pitchFamily="18" charset="2"/>
              </a:rPr>
              <a:t>,…, 45, 50,…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69E14-A439-4D3E-9C0F-EB5AA58E6EF9}"/>
              </a:ext>
            </a:extLst>
          </p:cNvPr>
          <p:cNvSpPr txBox="1">
            <a:spLocks noChangeArrowheads="1"/>
          </p:cNvSpPr>
          <p:nvPr/>
        </p:nvSpPr>
        <p:spPr>
          <a:xfrm>
            <a:off x="1152525" y="2471737"/>
            <a:ext cx="10515600" cy="1971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ນິພົດຂອງຕົ້ນໄມ້ ຄື: ຕົ້ນໄມ້ແບບໄບນາຣີ ທີ່ມີຄຸນສົມບັດດັ່ງລຸ່ມນີ້:</a:t>
            </a:r>
          </a:p>
          <a:p>
            <a:pPr marL="0" indent="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ຈະໃຊ້ເກັບສະເພາະຕົວຖືກດຳເນີນການເທົ່ານັ້ນ</a:t>
            </a:r>
          </a:p>
          <a:p>
            <a:pPr marL="0" indent="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Internal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ຈະໃຊ້ເກັບສະເພາະຕົວດຳເນີນການເທົ່ານັ້ນ</a:t>
            </a:r>
          </a:p>
          <a:p>
            <a:pPr marL="0" indent="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ຈະເປັນນິພົດຍ່ອຍທີ່ມີ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ເປັນຕົວດຳເນີນການ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Oval 46">
            <a:extLst>
              <a:ext uri="{FF2B5EF4-FFF2-40B4-BE49-F238E27FC236}">
                <a16:creationId xmlns:a16="http://schemas.microsoft.com/office/drawing/2014/main" id="{C92159D1-E1A6-4806-83C5-DAC533C8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5133974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x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Oval 47">
            <a:extLst>
              <a:ext uri="{FF2B5EF4-FFF2-40B4-BE49-F238E27FC236}">
                <a16:creationId xmlns:a16="http://schemas.microsoft.com/office/drawing/2014/main" id="{7A2090F6-8DF0-416D-BD39-58E06D1D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5133974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-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BD68E6F1-3ABB-4796-AFB4-F277A47AE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3" y="4905374"/>
            <a:ext cx="28098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49">
            <a:extLst>
              <a:ext uri="{FF2B5EF4-FFF2-40B4-BE49-F238E27FC236}">
                <a16:creationId xmlns:a16="http://schemas.microsoft.com/office/drawing/2014/main" id="{3B3ECFC6-3EEB-45C8-ACCD-44C1433D5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4829174"/>
            <a:ext cx="352425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4EE87AD3-5DFC-443B-BEA4-DCE8DE12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5591174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0" name="Oval 52">
            <a:extLst>
              <a:ext uri="{FF2B5EF4-FFF2-40B4-BE49-F238E27FC236}">
                <a16:creationId xmlns:a16="http://schemas.microsoft.com/office/drawing/2014/main" id="{56939053-70C4-457D-BAB1-C1AB86FA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488" y="5743574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CA636F92-AD79-47E2-89A6-6CD124912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6550" y="5438774"/>
            <a:ext cx="211138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F7E865CC-F4DB-4706-BF8B-328FD95742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3075" y="5514974"/>
            <a:ext cx="211138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A86CC607-3B20-44E2-898F-64ED20A00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6488" y="5514974"/>
            <a:ext cx="21113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51">
            <a:extLst>
              <a:ext uri="{FF2B5EF4-FFF2-40B4-BE49-F238E27FC236}">
                <a16:creationId xmlns:a16="http://schemas.microsoft.com/office/drawing/2014/main" id="{A668712C-A3B9-4BD7-8195-076E2489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810249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5" name="Oval 45">
            <a:extLst>
              <a:ext uri="{FF2B5EF4-FFF2-40B4-BE49-F238E27FC236}">
                <a16:creationId xmlns:a16="http://schemas.microsoft.com/office/drawing/2014/main" id="{737690B5-91FC-40DF-94A3-9FC48AFE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4443412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+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24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18260-1F8C-4043-A0AE-BCBEB78225AF}"/>
              </a:ext>
            </a:extLst>
          </p:cNvPr>
          <p:cNvSpPr txBox="1"/>
          <p:nvPr/>
        </p:nvSpPr>
        <p:spPr>
          <a:xfrm>
            <a:off x="2924175" y="253484"/>
            <a:ext cx="59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ໂຄງສ້າງແບບຕົ້ນໄມ້ </a:t>
            </a:r>
            <a:r>
              <a:rPr lang="en-US" sz="28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 Tree Structures )</a:t>
            </a:r>
            <a:endParaRPr lang="lo-LA" sz="28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CC279-0978-48D4-9ED9-ED9F2A70307B}"/>
              </a:ext>
            </a:extLst>
          </p:cNvPr>
          <p:cNvSpPr txBox="1"/>
          <p:nvPr/>
        </p:nvSpPr>
        <p:spPr>
          <a:xfrm>
            <a:off x="781050" y="1314450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1. ຄວາມໝາຍຂອງໂຄງສ້າງແບບຕົ້ນໄມ້</a:t>
            </a:r>
            <a:endParaRPr lang="en-US" sz="24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763F-409F-4FF0-8A71-74383B10A103}"/>
              </a:ext>
            </a:extLst>
          </p:cNvPr>
          <p:cNvSpPr txBox="1"/>
          <p:nvPr/>
        </p:nvSpPr>
        <p:spPr>
          <a:xfrm>
            <a:off x="1073342" y="1852196"/>
            <a:ext cx="1004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 ໂຄງສ້າງຂໍ້ມູນແບບຕົ້ນໄມ້ໝາຍເຖິງ ໂຄງສ້າງຂໍ້ມູນທີ່ອອກແບບມາໃຫ້ມີລັກສະນະບໍ່ເປັນເສັ້ນຊື່, ມີການຈັດເກັບຂໍ້ມູນເຊື່ອມໂຍງກັນເປັນລະດັບຊັ້ນ ໂດຍເລີ່ມຈາກໂນດທີ່ຢູ່ເທິງສຸດ ເອີ້ນວ່າ: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ເຊື່ອມໂຍງໄປຍັງໂນດລະດັບຮອງລົງມາ ແຕ່ລະລະດັບກໍ່ມີການເຊື່ອມໂຍງໂນດລະດັບຕໍ່ໄປ ເຊິ່ງເອີ້ນວ່າ: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F34C7-C7EB-461A-A2D3-81FF7848D6E7}"/>
              </a:ext>
            </a:extLst>
          </p:cNvPr>
          <p:cNvGrpSpPr/>
          <p:nvPr/>
        </p:nvGrpSpPr>
        <p:grpSpPr>
          <a:xfrm>
            <a:off x="1616017" y="3078480"/>
            <a:ext cx="8584817" cy="3178387"/>
            <a:chOff x="0" y="0"/>
            <a:chExt cx="5004246" cy="14460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168E75-FE25-4E8F-B6B5-68412056FD70}"/>
                </a:ext>
              </a:extLst>
            </p:cNvPr>
            <p:cNvSpPr/>
            <p:nvPr/>
          </p:nvSpPr>
          <p:spPr>
            <a:xfrm>
              <a:off x="256032" y="0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B4BE4-973E-4B47-BCD0-6FC3F6DC0E6D}"/>
                </a:ext>
              </a:extLst>
            </p:cNvPr>
            <p:cNvSpPr/>
            <p:nvPr/>
          </p:nvSpPr>
          <p:spPr>
            <a:xfrm>
              <a:off x="256032" y="230124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B9CCCD-B4D7-4B50-8E2D-B3E56559198F}"/>
                </a:ext>
              </a:extLst>
            </p:cNvPr>
            <p:cNvSpPr/>
            <p:nvPr/>
          </p:nvSpPr>
          <p:spPr>
            <a:xfrm>
              <a:off x="256032" y="460248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D232B3-CC82-407F-83F8-401F7ED5A769}"/>
                </a:ext>
              </a:extLst>
            </p:cNvPr>
            <p:cNvSpPr/>
            <p:nvPr/>
          </p:nvSpPr>
          <p:spPr>
            <a:xfrm>
              <a:off x="256032" y="688848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92411A-7448-4607-842D-A16714F10D1F}"/>
                </a:ext>
              </a:extLst>
            </p:cNvPr>
            <p:cNvSpPr/>
            <p:nvPr/>
          </p:nvSpPr>
          <p:spPr>
            <a:xfrm>
              <a:off x="256032" y="919353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47ABFB-0290-42A4-A443-4EE4E0401F97}"/>
                </a:ext>
              </a:extLst>
            </p:cNvPr>
            <p:cNvSpPr/>
            <p:nvPr/>
          </p:nvSpPr>
          <p:spPr>
            <a:xfrm>
              <a:off x="2606421" y="1149477"/>
              <a:ext cx="58229" cy="29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</a:p>
          </p:txBody>
        </p:sp>
        <p:sp>
          <p:nvSpPr>
            <p:cNvPr id="12" name="Shape 207">
              <a:extLst>
                <a:ext uri="{FF2B5EF4-FFF2-40B4-BE49-F238E27FC236}">
                  <a16:creationId xmlns:a16="http://schemas.microsoft.com/office/drawing/2014/main" id="{C2D65C93-B705-41F0-B4EF-F62293E68802}"/>
                </a:ext>
              </a:extLst>
            </p:cNvPr>
            <p:cNvSpPr/>
            <p:nvPr/>
          </p:nvSpPr>
          <p:spPr>
            <a:xfrm>
              <a:off x="806196" y="389586"/>
              <a:ext cx="933450" cy="623570"/>
            </a:xfrm>
            <a:custGeom>
              <a:avLst/>
              <a:gdLst/>
              <a:ahLst/>
              <a:cxnLst/>
              <a:rect l="0" t="0" r="0" b="0"/>
              <a:pathLst>
                <a:path w="933450" h="623570">
                  <a:moveTo>
                    <a:pt x="452501" y="0"/>
                  </a:moveTo>
                  <a:lnTo>
                    <a:pt x="933450" y="623570"/>
                  </a:lnTo>
                  <a:lnTo>
                    <a:pt x="0" y="623570"/>
                  </a:lnTo>
                  <a:lnTo>
                    <a:pt x="452501" y="0"/>
                  </a:lnTo>
                  <a:close/>
                </a:path>
              </a:pathLst>
            </a:custGeom>
            <a:solidFill>
              <a:srgbClr val="B6DDE8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3" name="Shape 208">
              <a:extLst>
                <a:ext uri="{FF2B5EF4-FFF2-40B4-BE49-F238E27FC236}">
                  <a16:creationId xmlns:a16="http://schemas.microsoft.com/office/drawing/2014/main" id="{830BDE07-E927-4133-9E1F-E9A2F2EA28D4}"/>
                </a:ext>
              </a:extLst>
            </p:cNvPr>
            <p:cNvSpPr/>
            <p:nvPr/>
          </p:nvSpPr>
          <p:spPr>
            <a:xfrm>
              <a:off x="806196" y="389586"/>
              <a:ext cx="933450" cy="623570"/>
            </a:xfrm>
            <a:custGeom>
              <a:avLst/>
              <a:gdLst/>
              <a:ahLst/>
              <a:cxnLst/>
              <a:rect l="0" t="0" r="0" b="0"/>
              <a:pathLst>
                <a:path w="933450" h="623570">
                  <a:moveTo>
                    <a:pt x="452501" y="0"/>
                  </a:moveTo>
                  <a:lnTo>
                    <a:pt x="0" y="623570"/>
                  </a:lnTo>
                  <a:lnTo>
                    <a:pt x="933450" y="623570"/>
                  </a:ln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4" name="Shape 209">
              <a:extLst>
                <a:ext uri="{FF2B5EF4-FFF2-40B4-BE49-F238E27FC236}">
                  <a16:creationId xmlns:a16="http://schemas.microsoft.com/office/drawing/2014/main" id="{1EC2655D-4BF9-4712-B9E9-E8D09879B40D}"/>
                </a:ext>
              </a:extLst>
            </p:cNvPr>
            <p:cNvSpPr/>
            <p:nvPr/>
          </p:nvSpPr>
          <p:spPr>
            <a:xfrm>
              <a:off x="1147826" y="467055"/>
              <a:ext cx="285115" cy="184785"/>
            </a:xfrm>
            <a:custGeom>
              <a:avLst/>
              <a:gdLst/>
              <a:ahLst/>
              <a:cxnLst/>
              <a:rect l="0" t="0" r="0" b="0"/>
              <a:pathLst>
                <a:path w="285115" h="184785">
                  <a:moveTo>
                    <a:pt x="142494" y="0"/>
                  </a:moveTo>
                  <a:cubicBezTo>
                    <a:pt x="221234" y="0"/>
                    <a:pt x="285115" y="41402"/>
                    <a:pt x="285115" y="92456"/>
                  </a:cubicBezTo>
                  <a:cubicBezTo>
                    <a:pt x="285115" y="143384"/>
                    <a:pt x="221234" y="184785"/>
                    <a:pt x="142494" y="184785"/>
                  </a:cubicBezTo>
                  <a:cubicBezTo>
                    <a:pt x="63881" y="184785"/>
                    <a:pt x="0" y="143384"/>
                    <a:pt x="0" y="92456"/>
                  </a:cubicBezTo>
                  <a:cubicBezTo>
                    <a:pt x="0" y="41402"/>
                    <a:pt x="63881" y="0"/>
                    <a:pt x="142494" y="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5" name="Shape 210">
              <a:extLst>
                <a:ext uri="{FF2B5EF4-FFF2-40B4-BE49-F238E27FC236}">
                  <a16:creationId xmlns:a16="http://schemas.microsoft.com/office/drawing/2014/main" id="{3797B73D-8078-4432-B204-08D57F8DAC6B}"/>
                </a:ext>
              </a:extLst>
            </p:cNvPr>
            <p:cNvSpPr/>
            <p:nvPr/>
          </p:nvSpPr>
          <p:spPr>
            <a:xfrm>
              <a:off x="1147826" y="467055"/>
              <a:ext cx="285115" cy="184785"/>
            </a:xfrm>
            <a:custGeom>
              <a:avLst/>
              <a:gdLst/>
              <a:ahLst/>
              <a:cxnLst/>
              <a:rect l="0" t="0" r="0" b="0"/>
              <a:pathLst>
                <a:path w="285115" h="184785">
                  <a:moveTo>
                    <a:pt x="142494" y="0"/>
                  </a:moveTo>
                  <a:cubicBezTo>
                    <a:pt x="63881" y="0"/>
                    <a:pt x="0" y="41402"/>
                    <a:pt x="0" y="92456"/>
                  </a:cubicBezTo>
                  <a:cubicBezTo>
                    <a:pt x="0" y="143384"/>
                    <a:pt x="63881" y="184785"/>
                    <a:pt x="142494" y="184785"/>
                  </a:cubicBezTo>
                  <a:cubicBezTo>
                    <a:pt x="221234" y="184785"/>
                    <a:pt x="285115" y="143384"/>
                    <a:pt x="285115" y="92456"/>
                  </a:cubicBezTo>
                  <a:cubicBezTo>
                    <a:pt x="285115" y="41402"/>
                    <a:pt x="221234" y="0"/>
                    <a:pt x="142494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759F1A-7ED0-4FDF-9DD1-8DC54FEBF6D2}"/>
                </a:ext>
              </a:extLst>
            </p:cNvPr>
            <p:cNvSpPr/>
            <p:nvPr/>
          </p:nvSpPr>
          <p:spPr>
            <a:xfrm>
              <a:off x="1257681" y="472821"/>
              <a:ext cx="86687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B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99AB8B-F6E8-4F5C-85CA-784E187D139D}"/>
                </a:ext>
              </a:extLst>
            </p:cNvPr>
            <p:cNvSpPr/>
            <p:nvPr/>
          </p:nvSpPr>
          <p:spPr>
            <a:xfrm>
              <a:off x="1323213" y="472821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8" name="Shape 214">
              <a:extLst>
                <a:ext uri="{FF2B5EF4-FFF2-40B4-BE49-F238E27FC236}">
                  <a16:creationId xmlns:a16="http://schemas.microsoft.com/office/drawing/2014/main" id="{62CD1FEC-1FA4-4C94-824A-24D698171A68}"/>
                </a:ext>
              </a:extLst>
            </p:cNvPr>
            <p:cNvSpPr/>
            <p:nvPr/>
          </p:nvSpPr>
          <p:spPr>
            <a:xfrm>
              <a:off x="2231136" y="467055"/>
              <a:ext cx="283845" cy="184785"/>
            </a:xfrm>
            <a:custGeom>
              <a:avLst/>
              <a:gdLst/>
              <a:ahLst/>
              <a:cxnLst/>
              <a:rect l="0" t="0" r="0" b="0"/>
              <a:pathLst>
                <a:path w="283845" h="184785">
                  <a:moveTo>
                    <a:pt x="141859" y="0"/>
                  </a:moveTo>
                  <a:cubicBezTo>
                    <a:pt x="63500" y="0"/>
                    <a:pt x="0" y="41402"/>
                    <a:pt x="0" y="92456"/>
                  </a:cubicBezTo>
                  <a:cubicBezTo>
                    <a:pt x="0" y="143384"/>
                    <a:pt x="63500" y="184785"/>
                    <a:pt x="141859" y="184785"/>
                  </a:cubicBezTo>
                  <a:cubicBezTo>
                    <a:pt x="220345" y="184785"/>
                    <a:pt x="283845" y="143384"/>
                    <a:pt x="283845" y="92456"/>
                  </a:cubicBezTo>
                  <a:cubicBezTo>
                    <a:pt x="283845" y="41402"/>
                    <a:pt x="220345" y="0"/>
                    <a:pt x="141859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450C4C-E726-4252-ACFF-CAA4EE70036D}"/>
                </a:ext>
              </a:extLst>
            </p:cNvPr>
            <p:cNvSpPr/>
            <p:nvPr/>
          </p:nvSpPr>
          <p:spPr>
            <a:xfrm>
              <a:off x="2342769" y="472821"/>
              <a:ext cx="78369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F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828DAB-EA1E-4360-A2E6-ADAD5D62B266}"/>
                </a:ext>
              </a:extLst>
            </p:cNvPr>
            <p:cNvSpPr/>
            <p:nvPr/>
          </p:nvSpPr>
          <p:spPr>
            <a:xfrm>
              <a:off x="2402205" y="472821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1" name="Shape 217">
              <a:extLst>
                <a:ext uri="{FF2B5EF4-FFF2-40B4-BE49-F238E27FC236}">
                  <a16:creationId xmlns:a16="http://schemas.microsoft.com/office/drawing/2014/main" id="{7C0A2069-94F3-4970-9BF5-7DA5CD8011C7}"/>
                </a:ext>
              </a:extLst>
            </p:cNvPr>
            <p:cNvSpPr/>
            <p:nvPr/>
          </p:nvSpPr>
          <p:spPr>
            <a:xfrm>
              <a:off x="1338961" y="781380"/>
              <a:ext cx="284480" cy="184150"/>
            </a:xfrm>
            <a:custGeom>
              <a:avLst/>
              <a:gdLst/>
              <a:ahLst/>
              <a:cxnLst/>
              <a:rect l="0" t="0" r="0" b="0"/>
              <a:pathLst>
                <a:path w="284480" h="184150">
                  <a:moveTo>
                    <a:pt x="142240" y="0"/>
                  </a:moveTo>
                  <a:cubicBezTo>
                    <a:pt x="220853" y="0"/>
                    <a:pt x="284480" y="41275"/>
                    <a:pt x="284480" y="92075"/>
                  </a:cubicBezTo>
                  <a:cubicBezTo>
                    <a:pt x="284480" y="142875"/>
                    <a:pt x="220853" y="184150"/>
                    <a:pt x="142240" y="184150"/>
                  </a:cubicBezTo>
                  <a:cubicBezTo>
                    <a:pt x="63627" y="184150"/>
                    <a:pt x="0" y="142875"/>
                    <a:pt x="0" y="92075"/>
                  </a:cubicBezTo>
                  <a:cubicBezTo>
                    <a:pt x="0" y="41275"/>
                    <a:pt x="63627" y="0"/>
                    <a:pt x="142240" y="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2" name="Shape 218">
              <a:extLst>
                <a:ext uri="{FF2B5EF4-FFF2-40B4-BE49-F238E27FC236}">
                  <a16:creationId xmlns:a16="http://schemas.microsoft.com/office/drawing/2014/main" id="{CB7D8BEE-F0E0-4377-B215-3BCC31971871}"/>
                </a:ext>
              </a:extLst>
            </p:cNvPr>
            <p:cNvSpPr/>
            <p:nvPr/>
          </p:nvSpPr>
          <p:spPr>
            <a:xfrm>
              <a:off x="1338961" y="781380"/>
              <a:ext cx="284480" cy="184150"/>
            </a:xfrm>
            <a:custGeom>
              <a:avLst/>
              <a:gdLst/>
              <a:ahLst/>
              <a:cxnLst/>
              <a:rect l="0" t="0" r="0" b="0"/>
              <a:pathLst>
                <a:path w="284480" h="184150">
                  <a:moveTo>
                    <a:pt x="142240" y="0"/>
                  </a:moveTo>
                  <a:cubicBezTo>
                    <a:pt x="63627" y="0"/>
                    <a:pt x="0" y="41275"/>
                    <a:pt x="0" y="92075"/>
                  </a:cubicBezTo>
                  <a:cubicBezTo>
                    <a:pt x="0" y="142875"/>
                    <a:pt x="63627" y="184150"/>
                    <a:pt x="142240" y="184150"/>
                  </a:cubicBezTo>
                  <a:cubicBezTo>
                    <a:pt x="220853" y="184150"/>
                    <a:pt x="284480" y="142875"/>
                    <a:pt x="284480" y="92075"/>
                  </a:cubicBezTo>
                  <a:cubicBezTo>
                    <a:pt x="284480" y="41275"/>
                    <a:pt x="220853" y="0"/>
                    <a:pt x="142240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02F16F-121C-4F70-8266-C874BFD93B1E}"/>
                </a:ext>
              </a:extLst>
            </p:cNvPr>
            <p:cNvSpPr/>
            <p:nvPr/>
          </p:nvSpPr>
          <p:spPr>
            <a:xfrm>
              <a:off x="1443609" y="787146"/>
              <a:ext cx="100478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D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2FE4A9-2112-43AB-9C21-88A45D272980}"/>
                </a:ext>
              </a:extLst>
            </p:cNvPr>
            <p:cNvSpPr/>
            <p:nvPr/>
          </p:nvSpPr>
          <p:spPr>
            <a:xfrm>
              <a:off x="1519809" y="787146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5" name="Shape 221">
              <a:extLst>
                <a:ext uri="{FF2B5EF4-FFF2-40B4-BE49-F238E27FC236}">
                  <a16:creationId xmlns:a16="http://schemas.microsoft.com/office/drawing/2014/main" id="{D0CF04F7-4776-4EE0-9EC7-F236EE88CBF5}"/>
                </a:ext>
              </a:extLst>
            </p:cNvPr>
            <p:cNvSpPr/>
            <p:nvPr/>
          </p:nvSpPr>
          <p:spPr>
            <a:xfrm>
              <a:off x="911606" y="781380"/>
              <a:ext cx="285115" cy="184150"/>
            </a:xfrm>
            <a:custGeom>
              <a:avLst/>
              <a:gdLst/>
              <a:ahLst/>
              <a:cxnLst/>
              <a:rect l="0" t="0" r="0" b="0"/>
              <a:pathLst>
                <a:path w="285115" h="184150">
                  <a:moveTo>
                    <a:pt x="142621" y="0"/>
                  </a:moveTo>
                  <a:cubicBezTo>
                    <a:pt x="221234" y="0"/>
                    <a:pt x="285115" y="41275"/>
                    <a:pt x="285115" y="92075"/>
                  </a:cubicBezTo>
                  <a:cubicBezTo>
                    <a:pt x="285115" y="142875"/>
                    <a:pt x="221234" y="184150"/>
                    <a:pt x="142621" y="184150"/>
                  </a:cubicBezTo>
                  <a:cubicBezTo>
                    <a:pt x="63881" y="184150"/>
                    <a:pt x="0" y="142875"/>
                    <a:pt x="0" y="92075"/>
                  </a:cubicBezTo>
                  <a:cubicBezTo>
                    <a:pt x="0" y="41275"/>
                    <a:pt x="63881" y="0"/>
                    <a:pt x="142621" y="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6" name="Shape 222">
              <a:extLst>
                <a:ext uri="{FF2B5EF4-FFF2-40B4-BE49-F238E27FC236}">
                  <a16:creationId xmlns:a16="http://schemas.microsoft.com/office/drawing/2014/main" id="{061DE995-C917-43A6-A250-B109CAD09C5E}"/>
                </a:ext>
              </a:extLst>
            </p:cNvPr>
            <p:cNvSpPr/>
            <p:nvPr/>
          </p:nvSpPr>
          <p:spPr>
            <a:xfrm>
              <a:off x="911606" y="781380"/>
              <a:ext cx="285115" cy="184150"/>
            </a:xfrm>
            <a:custGeom>
              <a:avLst/>
              <a:gdLst/>
              <a:ahLst/>
              <a:cxnLst/>
              <a:rect l="0" t="0" r="0" b="0"/>
              <a:pathLst>
                <a:path w="285115" h="184150">
                  <a:moveTo>
                    <a:pt x="142621" y="0"/>
                  </a:moveTo>
                  <a:cubicBezTo>
                    <a:pt x="63881" y="0"/>
                    <a:pt x="0" y="41275"/>
                    <a:pt x="0" y="92075"/>
                  </a:cubicBezTo>
                  <a:cubicBezTo>
                    <a:pt x="0" y="142875"/>
                    <a:pt x="63881" y="184150"/>
                    <a:pt x="142621" y="184150"/>
                  </a:cubicBezTo>
                  <a:cubicBezTo>
                    <a:pt x="221234" y="184150"/>
                    <a:pt x="285115" y="142875"/>
                    <a:pt x="285115" y="92075"/>
                  </a:cubicBezTo>
                  <a:cubicBezTo>
                    <a:pt x="285115" y="41275"/>
                    <a:pt x="221234" y="0"/>
                    <a:pt x="142621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093884-748B-44DF-A080-199C20F9524A}"/>
                </a:ext>
              </a:extLst>
            </p:cNvPr>
            <p:cNvSpPr/>
            <p:nvPr/>
          </p:nvSpPr>
          <p:spPr>
            <a:xfrm>
              <a:off x="1018032" y="787146"/>
              <a:ext cx="94568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C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2C1B30-DEAD-42FE-8626-50057DEC01BD}"/>
                </a:ext>
              </a:extLst>
            </p:cNvPr>
            <p:cNvSpPr/>
            <p:nvPr/>
          </p:nvSpPr>
          <p:spPr>
            <a:xfrm>
              <a:off x="1089660" y="787146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29" name="Shape 225">
              <a:extLst>
                <a:ext uri="{FF2B5EF4-FFF2-40B4-BE49-F238E27FC236}">
                  <a16:creationId xmlns:a16="http://schemas.microsoft.com/office/drawing/2014/main" id="{2A0F8B80-4ADA-411C-952F-4DF30396A3B6}"/>
                </a:ext>
              </a:extLst>
            </p:cNvPr>
            <p:cNvSpPr/>
            <p:nvPr/>
          </p:nvSpPr>
          <p:spPr>
            <a:xfrm>
              <a:off x="1363091" y="312115"/>
              <a:ext cx="369570" cy="165100"/>
            </a:xfrm>
            <a:custGeom>
              <a:avLst/>
              <a:gdLst/>
              <a:ahLst/>
              <a:cxnLst/>
              <a:rect l="0" t="0" r="0" b="0"/>
              <a:pathLst>
                <a:path w="369570" h="165100">
                  <a:moveTo>
                    <a:pt x="369570" y="0"/>
                  </a:moveTo>
                  <a:lnTo>
                    <a:pt x="0" y="16510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0" name="Shape 226">
              <a:extLst>
                <a:ext uri="{FF2B5EF4-FFF2-40B4-BE49-F238E27FC236}">
                  <a16:creationId xmlns:a16="http://schemas.microsoft.com/office/drawing/2014/main" id="{AF8C65F6-EAC4-4674-8321-F18D8BD16C12}"/>
                </a:ext>
              </a:extLst>
            </p:cNvPr>
            <p:cNvSpPr/>
            <p:nvPr/>
          </p:nvSpPr>
          <p:spPr>
            <a:xfrm>
              <a:off x="1961261" y="304495"/>
              <a:ext cx="344170" cy="172720"/>
            </a:xfrm>
            <a:custGeom>
              <a:avLst/>
              <a:gdLst/>
              <a:ahLst/>
              <a:cxnLst/>
              <a:rect l="0" t="0" r="0" b="0"/>
              <a:pathLst>
                <a:path w="344170" h="172720">
                  <a:moveTo>
                    <a:pt x="0" y="0"/>
                  </a:moveTo>
                  <a:lnTo>
                    <a:pt x="344170" y="17272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1" name="Shape 227">
              <a:extLst>
                <a:ext uri="{FF2B5EF4-FFF2-40B4-BE49-F238E27FC236}">
                  <a16:creationId xmlns:a16="http://schemas.microsoft.com/office/drawing/2014/main" id="{C149544E-7AE4-41AC-86DB-AFC2F1A1AD2E}"/>
                </a:ext>
              </a:extLst>
            </p:cNvPr>
            <p:cNvSpPr/>
            <p:nvPr/>
          </p:nvSpPr>
          <p:spPr>
            <a:xfrm>
              <a:off x="1054481" y="642315"/>
              <a:ext cx="142240" cy="139065"/>
            </a:xfrm>
            <a:custGeom>
              <a:avLst/>
              <a:gdLst/>
              <a:ahLst/>
              <a:cxnLst/>
              <a:rect l="0" t="0" r="0" b="0"/>
              <a:pathLst>
                <a:path w="142240" h="139065">
                  <a:moveTo>
                    <a:pt x="142240" y="0"/>
                  </a:moveTo>
                  <a:lnTo>
                    <a:pt x="0" y="139065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2" name="Shape 228">
              <a:extLst>
                <a:ext uri="{FF2B5EF4-FFF2-40B4-BE49-F238E27FC236}">
                  <a16:creationId xmlns:a16="http://schemas.microsoft.com/office/drawing/2014/main" id="{BA085BB3-8A96-4F02-9EF8-65FBD5BCF55C}"/>
                </a:ext>
              </a:extLst>
            </p:cNvPr>
            <p:cNvSpPr/>
            <p:nvPr/>
          </p:nvSpPr>
          <p:spPr>
            <a:xfrm>
              <a:off x="1338961" y="642315"/>
              <a:ext cx="141605" cy="139065"/>
            </a:xfrm>
            <a:custGeom>
              <a:avLst/>
              <a:gdLst/>
              <a:ahLst/>
              <a:cxnLst/>
              <a:rect l="0" t="0" r="0" b="0"/>
              <a:pathLst>
                <a:path w="141605" h="139065">
                  <a:moveTo>
                    <a:pt x="0" y="0"/>
                  </a:moveTo>
                  <a:lnTo>
                    <a:pt x="141605" y="139065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3" name="Shape 230">
              <a:extLst>
                <a:ext uri="{FF2B5EF4-FFF2-40B4-BE49-F238E27FC236}">
                  <a16:creationId xmlns:a16="http://schemas.microsoft.com/office/drawing/2014/main" id="{E7329A6D-1E43-4D43-8F05-627C258EEE9D}"/>
                </a:ext>
              </a:extLst>
            </p:cNvPr>
            <p:cNvSpPr/>
            <p:nvPr/>
          </p:nvSpPr>
          <p:spPr>
            <a:xfrm>
              <a:off x="2231136" y="801700"/>
              <a:ext cx="283845" cy="184150"/>
            </a:xfrm>
            <a:custGeom>
              <a:avLst/>
              <a:gdLst/>
              <a:ahLst/>
              <a:cxnLst/>
              <a:rect l="0" t="0" r="0" b="0"/>
              <a:pathLst>
                <a:path w="283845" h="184150">
                  <a:moveTo>
                    <a:pt x="141859" y="0"/>
                  </a:moveTo>
                  <a:cubicBezTo>
                    <a:pt x="63500" y="0"/>
                    <a:pt x="0" y="41275"/>
                    <a:pt x="0" y="92075"/>
                  </a:cubicBezTo>
                  <a:cubicBezTo>
                    <a:pt x="0" y="142875"/>
                    <a:pt x="63500" y="184150"/>
                    <a:pt x="141859" y="184150"/>
                  </a:cubicBezTo>
                  <a:cubicBezTo>
                    <a:pt x="220345" y="184150"/>
                    <a:pt x="283845" y="142875"/>
                    <a:pt x="283845" y="92075"/>
                  </a:cubicBezTo>
                  <a:cubicBezTo>
                    <a:pt x="283845" y="41275"/>
                    <a:pt x="220345" y="0"/>
                    <a:pt x="141859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8293C9-BE81-4FE0-8B35-EC4544F8A736}"/>
                </a:ext>
              </a:extLst>
            </p:cNvPr>
            <p:cNvSpPr/>
            <p:nvPr/>
          </p:nvSpPr>
          <p:spPr>
            <a:xfrm>
              <a:off x="2333625" y="808482"/>
              <a:ext cx="103324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H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094D31-06BC-4726-B4E8-D06256382492}"/>
                </a:ext>
              </a:extLst>
            </p:cNvPr>
            <p:cNvSpPr/>
            <p:nvPr/>
          </p:nvSpPr>
          <p:spPr>
            <a:xfrm>
              <a:off x="2411349" y="808482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6" name="Shape 233">
              <a:extLst>
                <a:ext uri="{FF2B5EF4-FFF2-40B4-BE49-F238E27FC236}">
                  <a16:creationId xmlns:a16="http://schemas.microsoft.com/office/drawing/2014/main" id="{2FE834FA-C1C4-4E7F-A2D5-5685AC417C52}"/>
                </a:ext>
              </a:extLst>
            </p:cNvPr>
            <p:cNvSpPr/>
            <p:nvPr/>
          </p:nvSpPr>
          <p:spPr>
            <a:xfrm>
              <a:off x="2384171" y="668350"/>
              <a:ext cx="0" cy="120650"/>
            </a:xfrm>
            <a:custGeom>
              <a:avLst/>
              <a:gdLst/>
              <a:ahLst/>
              <a:cxnLst/>
              <a:rect l="0" t="0" r="0" b="0"/>
              <a:pathLst>
                <a:path h="120650">
                  <a:moveTo>
                    <a:pt x="0" y="0"/>
                  </a:moveTo>
                  <a:lnTo>
                    <a:pt x="0" y="12065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7" name="Shape 235">
              <a:extLst>
                <a:ext uri="{FF2B5EF4-FFF2-40B4-BE49-F238E27FC236}">
                  <a16:creationId xmlns:a16="http://schemas.microsoft.com/office/drawing/2014/main" id="{9769DB56-1585-46BF-86D7-AF8B89B8E55B}"/>
                </a:ext>
              </a:extLst>
            </p:cNvPr>
            <p:cNvSpPr/>
            <p:nvPr/>
          </p:nvSpPr>
          <p:spPr>
            <a:xfrm>
              <a:off x="2562606" y="801237"/>
              <a:ext cx="285115" cy="184150"/>
            </a:xfrm>
            <a:custGeom>
              <a:avLst/>
              <a:gdLst/>
              <a:ahLst/>
              <a:cxnLst/>
              <a:rect l="0" t="0" r="0" b="0"/>
              <a:pathLst>
                <a:path w="285115" h="184150">
                  <a:moveTo>
                    <a:pt x="142621" y="0"/>
                  </a:moveTo>
                  <a:cubicBezTo>
                    <a:pt x="63881" y="0"/>
                    <a:pt x="0" y="41275"/>
                    <a:pt x="0" y="92075"/>
                  </a:cubicBezTo>
                  <a:cubicBezTo>
                    <a:pt x="0" y="142875"/>
                    <a:pt x="63881" y="184150"/>
                    <a:pt x="142621" y="184150"/>
                  </a:cubicBezTo>
                  <a:cubicBezTo>
                    <a:pt x="221234" y="184150"/>
                    <a:pt x="285115" y="142875"/>
                    <a:pt x="285115" y="92075"/>
                  </a:cubicBezTo>
                  <a:cubicBezTo>
                    <a:pt x="285115" y="41275"/>
                    <a:pt x="221234" y="0"/>
                    <a:pt x="142621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B48C90-D687-4A57-A417-7810D3A6F419}"/>
                </a:ext>
              </a:extLst>
            </p:cNvPr>
            <p:cNvSpPr/>
            <p:nvPr/>
          </p:nvSpPr>
          <p:spPr>
            <a:xfrm>
              <a:off x="2691765" y="808482"/>
              <a:ext cx="35682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I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DF961F-A739-41B0-B241-22D88C9E11FD}"/>
                </a:ext>
              </a:extLst>
            </p:cNvPr>
            <p:cNvSpPr/>
            <p:nvPr/>
          </p:nvSpPr>
          <p:spPr>
            <a:xfrm>
              <a:off x="2719197" y="808482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0" name="Shape 238">
              <a:extLst>
                <a:ext uri="{FF2B5EF4-FFF2-40B4-BE49-F238E27FC236}">
                  <a16:creationId xmlns:a16="http://schemas.microsoft.com/office/drawing/2014/main" id="{0C290CA5-EEE8-431A-974C-6B14B5793C68}"/>
                </a:ext>
              </a:extLst>
            </p:cNvPr>
            <p:cNvSpPr/>
            <p:nvPr/>
          </p:nvSpPr>
          <p:spPr>
            <a:xfrm>
              <a:off x="2481961" y="627711"/>
              <a:ext cx="190500" cy="161289"/>
            </a:xfrm>
            <a:custGeom>
              <a:avLst/>
              <a:gdLst/>
              <a:ahLst/>
              <a:cxnLst/>
              <a:rect l="0" t="0" r="0" b="0"/>
              <a:pathLst>
                <a:path w="190500" h="161289">
                  <a:moveTo>
                    <a:pt x="0" y="0"/>
                  </a:moveTo>
                  <a:lnTo>
                    <a:pt x="190500" y="161289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1" name="Shape 240">
              <a:extLst>
                <a:ext uri="{FF2B5EF4-FFF2-40B4-BE49-F238E27FC236}">
                  <a16:creationId xmlns:a16="http://schemas.microsoft.com/office/drawing/2014/main" id="{A552E264-8636-4872-ACD4-5B4C6DDFC9CC}"/>
                </a:ext>
              </a:extLst>
            </p:cNvPr>
            <p:cNvSpPr/>
            <p:nvPr/>
          </p:nvSpPr>
          <p:spPr>
            <a:xfrm>
              <a:off x="1867281" y="794080"/>
              <a:ext cx="284480" cy="184150"/>
            </a:xfrm>
            <a:custGeom>
              <a:avLst/>
              <a:gdLst/>
              <a:ahLst/>
              <a:cxnLst/>
              <a:rect l="0" t="0" r="0" b="0"/>
              <a:pathLst>
                <a:path w="284480" h="184150">
                  <a:moveTo>
                    <a:pt x="142240" y="0"/>
                  </a:moveTo>
                  <a:cubicBezTo>
                    <a:pt x="63627" y="0"/>
                    <a:pt x="0" y="41275"/>
                    <a:pt x="0" y="92075"/>
                  </a:cubicBezTo>
                  <a:cubicBezTo>
                    <a:pt x="0" y="142875"/>
                    <a:pt x="63627" y="184150"/>
                    <a:pt x="142240" y="184150"/>
                  </a:cubicBezTo>
                  <a:cubicBezTo>
                    <a:pt x="220853" y="184150"/>
                    <a:pt x="284480" y="142875"/>
                    <a:pt x="284480" y="92075"/>
                  </a:cubicBezTo>
                  <a:cubicBezTo>
                    <a:pt x="284480" y="41275"/>
                    <a:pt x="220853" y="0"/>
                    <a:pt x="142240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722F42-250B-4B95-9D1D-AACCA6CC7C94}"/>
                </a:ext>
              </a:extLst>
            </p:cNvPr>
            <p:cNvSpPr/>
            <p:nvPr/>
          </p:nvSpPr>
          <p:spPr>
            <a:xfrm>
              <a:off x="1972437" y="800862"/>
              <a:ext cx="99384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G</a:t>
              </a:r>
              <a:endParaRPr lang="en-US" sz="120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D29C8E-6E2B-4EF3-B2B4-A610192DFB2B}"/>
                </a:ext>
              </a:extLst>
            </p:cNvPr>
            <p:cNvSpPr/>
            <p:nvPr/>
          </p:nvSpPr>
          <p:spPr>
            <a:xfrm>
              <a:off x="2047113" y="800862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4" name="Shape 243">
              <a:extLst>
                <a:ext uri="{FF2B5EF4-FFF2-40B4-BE49-F238E27FC236}">
                  <a16:creationId xmlns:a16="http://schemas.microsoft.com/office/drawing/2014/main" id="{61D73A02-D1A1-4BD3-A1FB-3A4553FA42BE}"/>
                </a:ext>
              </a:extLst>
            </p:cNvPr>
            <p:cNvSpPr/>
            <p:nvPr/>
          </p:nvSpPr>
          <p:spPr>
            <a:xfrm>
              <a:off x="2010156" y="622630"/>
              <a:ext cx="252730" cy="171450"/>
            </a:xfrm>
            <a:custGeom>
              <a:avLst/>
              <a:gdLst/>
              <a:ahLst/>
              <a:cxnLst/>
              <a:rect l="0" t="0" r="0" b="0"/>
              <a:pathLst>
                <a:path w="252730" h="171450">
                  <a:moveTo>
                    <a:pt x="252730" y="0"/>
                  </a:moveTo>
                  <a:lnTo>
                    <a:pt x="0" y="17145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5" name="Shape 244">
              <a:extLst>
                <a:ext uri="{FF2B5EF4-FFF2-40B4-BE49-F238E27FC236}">
                  <a16:creationId xmlns:a16="http://schemas.microsoft.com/office/drawing/2014/main" id="{8C763908-4E7C-4B95-AB44-4125A2F2C9FA}"/>
                </a:ext>
              </a:extLst>
            </p:cNvPr>
            <p:cNvSpPr/>
            <p:nvPr/>
          </p:nvSpPr>
          <p:spPr>
            <a:xfrm>
              <a:off x="1677416" y="512140"/>
              <a:ext cx="283845" cy="184785"/>
            </a:xfrm>
            <a:custGeom>
              <a:avLst/>
              <a:gdLst/>
              <a:ahLst/>
              <a:cxnLst/>
              <a:rect l="0" t="0" r="0" b="0"/>
              <a:pathLst>
                <a:path w="283845" h="184785">
                  <a:moveTo>
                    <a:pt x="141986" y="0"/>
                  </a:moveTo>
                  <a:cubicBezTo>
                    <a:pt x="220345" y="0"/>
                    <a:pt x="283845" y="41402"/>
                    <a:pt x="283845" y="92329"/>
                  </a:cubicBezTo>
                  <a:cubicBezTo>
                    <a:pt x="283845" y="143384"/>
                    <a:pt x="220345" y="184785"/>
                    <a:pt x="141986" y="184785"/>
                  </a:cubicBezTo>
                  <a:cubicBezTo>
                    <a:pt x="63500" y="184785"/>
                    <a:pt x="0" y="143384"/>
                    <a:pt x="0" y="92329"/>
                  </a:cubicBezTo>
                  <a:cubicBezTo>
                    <a:pt x="0" y="41402"/>
                    <a:pt x="63500" y="0"/>
                    <a:pt x="141986" y="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6" name="Shape 245">
              <a:extLst>
                <a:ext uri="{FF2B5EF4-FFF2-40B4-BE49-F238E27FC236}">
                  <a16:creationId xmlns:a16="http://schemas.microsoft.com/office/drawing/2014/main" id="{A1C8C46C-7FA6-4220-8AFA-FFC712D9AE21}"/>
                </a:ext>
              </a:extLst>
            </p:cNvPr>
            <p:cNvSpPr/>
            <p:nvPr/>
          </p:nvSpPr>
          <p:spPr>
            <a:xfrm>
              <a:off x="1677416" y="512140"/>
              <a:ext cx="283845" cy="184785"/>
            </a:xfrm>
            <a:custGeom>
              <a:avLst/>
              <a:gdLst/>
              <a:ahLst/>
              <a:cxnLst/>
              <a:rect l="0" t="0" r="0" b="0"/>
              <a:pathLst>
                <a:path w="283845" h="184785">
                  <a:moveTo>
                    <a:pt x="141986" y="0"/>
                  </a:moveTo>
                  <a:cubicBezTo>
                    <a:pt x="63500" y="0"/>
                    <a:pt x="0" y="41402"/>
                    <a:pt x="0" y="92329"/>
                  </a:cubicBezTo>
                  <a:cubicBezTo>
                    <a:pt x="0" y="143384"/>
                    <a:pt x="63500" y="184785"/>
                    <a:pt x="141986" y="184785"/>
                  </a:cubicBezTo>
                  <a:cubicBezTo>
                    <a:pt x="220345" y="184785"/>
                    <a:pt x="283845" y="143384"/>
                    <a:pt x="283845" y="92329"/>
                  </a:cubicBezTo>
                  <a:cubicBezTo>
                    <a:pt x="283845" y="41402"/>
                    <a:pt x="220345" y="0"/>
                    <a:pt x="141986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58029E-CD91-4E08-89BF-2608AA5F7A61}"/>
                </a:ext>
              </a:extLst>
            </p:cNvPr>
            <p:cNvSpPr/>
            <p:nvPr/>
          </p:nvSpPr>
          <p:spPr>
            <a:xfrm>
              <a:off x="1789557" y="518541"/>
              <a:ext cx="78369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E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0C8567-18A1-42AC-9824-EA104C476C4A}"/>
                </a:ext>
              </a:extLst>
            </p:cNvPr>
            <p:cNvSpPr/>
            <p:nvPr/>
          </p:nvSpPr>
          <p:spPr>
            <a:xfrm>
              <a:off x="1848993" y="518541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49" name="Shape 248">
              <a:extLst>
                <a:ext uri="{FF2B5EF4-FFF2-40B4-BE49-F238E27FC236}">
                  <a16:creationId xmlns:a16="http://schemas.microsoft.com/office/drawing/2014/main" id="{7BE092DA-AA8C-48B6-AD52-EFC4D641E12B}"/>
                </a:ext>
              </a:extLst>
            </p:cNvPr>
            <p:cNvSpPr/>
            <p:nvPr/>
          </p:nvSpPr>
          <p:spPr>
            <a:xfrm>
              <a:off x="1819656" y="391490"/>
              <a:ext cx="0" cy="120650"/>
            </a:xfrm>
            <a:custGeom>
              <a:avLst/>
              <a:gdLst/>
              <a:ahLst/>
              <a:cxnLst/>
              <a:rect l="0" t="0" r="0" b="0"/>
              <a:pathLst>
                <a:path h="120650">
                  <a:moveTo>
                    <a:pt x="0" y="0"/>
                  </a:moveTo>
                  <a:lnTo>
                    <a:pt x="0" y="12065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0" name="Shape 249">
              <a:extLst>
                <a:ext uri="{FF2B5EF4-FFF2-40B4-BE49-F238E27FC236}">
                  <a16:creationId xmlns:a16="http://schemas.microsoft.com/office/drawing/2014/main" id="{04006C3D-30D4-47A3-903A-AC3647C4253C}"/>
                </a:ext>
              </a:extLst>
            </p:cNvPr>
            <p:cNvSpPr/>
            <p:nvPr/>
          </p:nvSpPr>
          <p:spPr>
            <a:xfrm>
              <a:off x="1675511" y="201625"/>
              <a:ext cx="285115" cy="184150"/>
            </a:xfrm>
            <a:custGeom>
              <a:avLst/>
              <a:gdLst/>
              <a:ahLst/>
              <a:cxnLst/>
              <a:rect l="0" t="0" r="0" b="0"/>
              <a:pathLst>
                <a:path w="285115" h="184150">
                  <a:moveTo>
                    <a:pt x="142621" y="0"/>
                  </a:moveTo>
                  <a:cubicBezTo>
                    <a:pt x="221234" y="0"/>
                    <a:pt x="285115" y="41275"/>
                    <a:pt x="285115" y="92075"/>
                  </a:cubicBezTo>
                  <a:cubicBezTo>
                    <a:pt x="285115" y="142875"/>
                    <a:pt x="221234" y="184150"/>
                    <a:pt x="142621" y="184150"/>
                  </a:cubicBezTo>
                  <a:cubicBezTo>
                    <a:pt x="63881" y="184150"/>
                    <a:pt x="0" y="142875"/>
                    <a:pt x="0" y="92075"/>
                  </a:cubicBezTo>
                  <a:cubicBezTo>
                    <a:pt x="0" y="41275"/>
                    <a:pt x="63881" y="0"/>
                    <a:pt x="142621" y="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r>
                <a:rPr lang="en-US" sz="2000" dirty="0">
                  <a:solidFill>
                    <a:schemeClr val="bg1"/>
                  </a:solidFill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 A</a:t>
              </a:r>
            </a:p>
          </p:txBody>
        </p:sp>
        <p:sp>
          <p:nvSpPr>
            <p:cNvPr id="51" name="Shape 250">
              <a:extLst>
                <a:ext uri="{FF2B5EF4-FFF2-40B4-BE49-F238E27FC236}">
                  <a16:creationId xmlns:a16="http://schemas.microsoft.com/office/drawing/2014/main" id="{0C3889DD-25A4-4037-91AF-50633F07196D}"/>
                </a:ext>
              </a:extLst>
            </p:cNvPr>
            <p:cNvSpPr/>
            <p:nvPr/>
          </p:nvSpPr>
          <p:spPr>
            <a:xfrm>
              <a:off x="1675511" y="201625"/>
              <a:ext cx="285115" cy="184150"/>
            </a:xfrm>
            <a:custGeom>
              <a:avLst/>
              <a:gdLst/>
              <a:ahLst/>
              <a:cxnLst/>
              <a:rect l="0" t="0" r="0" b="0"/>
              <a:pathLst>
                <a:path w="285115" h="184150">
                  <a:moveTo>
                    <a:pt x="142621" y="0"/>
                  </a:moveTo>
                  <a:cubicBezTo>
                    <a:pt x="63881" y="0"/>
                    <a:pt x="0" y="41275"/>
                    <a:pt x="0" y="92075"/>
                  </a:cubicBezTo>
                  <a:cubicBezTo>
                    <a:pt x="0" y="142875"/>
                    <a:pt x="63881" y="184150"/>
                    <a:pt x="142621" y="184150"/>
                  </a:cubicBezTo>
                  <a:cubicBezTo>
                    <a:pt x="221234" y="184150"/>
                    <a:pt x="285115" y="142875"/>
                    <a:pt x="285115" y="92075"/>
                  </a:cubicBezTo>
                  <a:cubicBezTo>
                    <a:pt x="285115" y="41275"/>
                    <a:pt x="221234" y="0"/>
                    <a:pt x="142621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9F3603-CD5A-4F5A-AAF6-58A1B6B2FA4A}"/>
                </a:ext>
              </a:extLst>
            </p:cNvPr>
            <p:cNvSpPr/>
            <p:nvPr/>
          </p:nvSpPr>
          <p:spPr>
            <a:xfrm>
              <a:off x="1781937" y="207645"/>
              <a:ext cx="98727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4" name="Shape 254">
              <a:extLst>
                <a:ext uri="{FF2B5EF4-FFF2-40B4-BE49-F238E27FC236}">
                  <a16:creationId xmlns:a16="http://schemas.microsoft.com/office/drawing/2014/main" id="{B85D8A03-1CFF-4EC0-A55C-79DD97AD53F1}"/>
                </a:ext>
              </a:extLst>
            </p:cNvPr>
            <p:cNvSpPr/>
            <p:nvPr/>
          </p:nvSpPr>
          <p:spPr>
            <a:xfrm>
              <a:off x="2554351" y="1125550"/>
              <a:ext cx="284480" cy="184150"/>
            </a:xfrm>
            <a:custGeom>
              <a:avLst/>
              <a:gdLst/>
              <a:ahLst/>
              <a:cxnLst/>
              <a:rect l="0" t="0" r="0" b="0"/>
              <a:pathLst>
                <a:path w="284480" h="184150">
                  <a:moveTo>
                    <a:pt x="142240" y="0"/>
                  </a:moveTo>
                  <a:cubicBezTo>
                    <a:pt x="63627" y="0"/>
                    <a:pt x="0" y="41275"/>
                    <a:pt x="0" y="92075"/>
                  </a:cubicBezTo>
                  <a:cubicBezTo>
                    <a:pt x="0" y="142875"/>
                    <a:pt x="63627" y="184150"/>
                    <a:pt x="142240" y="184150"/>
                  </a:cubicBezTo>
                  <a:cubicBezTo>
                    <a:pt x="220853" y="184150"/>
                    <a:pt x="284480" y="142875"/>
                    <a:pt x="284480" y="92075"/>
                  </a:cubicBezTo>
                  <a:cubicBezTo>
                    <a:pt x="284480" y="41275"/>
                    <a:pt x="220853" y="0"/>
                    <a:pt x="142240" y="0"/>
                  </a:cubicBezTo>
                  <a:close/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679FB0-D2FF-4750-B76D-81A37492A995}"/>
                </a:ext>
              </a:extLst>
            </p:cNvPr>
            <p:cNvSpPr/>
            <p:nvPr/>
          </p:nvSpPr>
          <p:spPr>
            <a:xfrm>
              <a:off x="2673477" y="1131570"/>
              <a:ext cx="61732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J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F82F981-7A59-4554-8C68-22478AE59D20}"/>
                </a:ext>
              </a:extLst>
            </p:cNvPr>
            <p:cNvSpPr/>
            <p:nvPr/>
          </p:nvSpPr>
          <p:spPr>
            <a:xfrm>
              <a:off x="2720721" y="1131570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7" name="Shape 257">
              <a:extLst>
                <a:ext uri="{FF2B5EF4-FFF2-40B4-BE49-F238E27FC236}">
                  <a16:creationId xmlns:a16="http://schemas.microsoft.com/office/drawing/2014/main" id="{7C13D439-3C87-4B7F-A28D-E98122BFED28}"/>
                </a:ext>
              </a:extLst>
            </p:cNvPr>
            <p:cNvSpPr/>
            <p:nvPr/>
          </p:nvSpPr>
          <p:spPr>
            <a:xfrm>
              <a:off x="2708021" y="991565"/>
              <a:ext cx="0" cy="120650"/>
            </a:xfrm>
            <a:custGeom>
              <a:avLst/>
              <a:gdLst/>
              <a:ahLst/>
              <a:cxnLst/>
              <a:rect l="0" t="0" r="0" b="0"/>
              <a:pathLst>
                <a:path h="120650">
                  <a:moveTo>
                    <a:pt x="0" y="0"/>
                  </a:moveTo>
                  <a:lnTo>
                    <a:pt x="0" y="120650"/>
                  </a:lnTo>
                </a:path>
              </a:pathLst>
            </a:custGeom>
            <a:noFill/>
            <a:ln w="9525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FAE595-8E06-494A-8098-07C5506EAA53}"/>
                </a:ext>
              </a:extLst>
            </p:cNvPr>
            <p:cNvSpPr/>
            <p:nvPr/>
          </p:nvSpPr>
          <p:spPr>
            <a:xfrm>
              <a:off x="2967648" y="406142"/>
              <a:ext cx="839291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Child</a:t>
              </a:r>
              <a:r>
                <a:rPr lang="en-US" sz="1400" b="1" spc="-5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Node</a:t>
              </a:r>
              <a:r>
                <a:rPr lang="en-US" sz="1400" b="1" spc="1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487F44-F472-4EDF-9A30-4E431BDB12A7}"/>
                </a:ext>
              </a:extLst>
            </p:cNvPr>
            <p:cNvSpPr/>
            <p:nvPr/>
          </p:nvSpPr>
          <p:spPr>
            <a:xfrm>
              <a:off x="3521418" y="407220"/>
              <a:ext cx="630891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lo-LA" sz="14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ຂອງໂນດ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B8EF0E-ABB7-488A-BCB5-3F4C5BD1C56C}"/>
                </a:ext>
              </a:extLst>
            </p:cNvPr>
            <p:cNvSpPr/>
            <p:nvPr/>
          </p:nvSpPr>
          <p:spPr>
            <a:xfrm>
              <a:off x="3918837" y="411149"/>
              <a:ext cx="98727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A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C420B0-B01C-4B13-B163-4551ECB6019A}"/>
                </a:ext>
              </a:extLst>
            </p:cNvPr>
            <p:cNvSpPr/>
            <p:nvPr/>
          </p:nvSpPr>
          <p:spPr>
            <a:xfrm>
              <a:off x="4021834" y="466725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2" name="Shape 262">
              <a:extLst>
                <a:ext uri="{FF2B5EF4-FFF2-40B4-BE49-F238E27FC236}">
                  <a16:creationId xmlns:a16="http://schemas.microsoft.com/office/drawing/2014/main" id="{AE807BBC-FFAA-4F0A-B12D-BF4120E106A7}"/>
                </a:ext>
              </a:extLst>
            </p:cNvPr>
            <p:cNvSpPr/>
            <p:nvPr/>
          </p:nvSpPr>
          <p:spPr>
            <a:xfrm>
              <a:off x="2902839" y="447624"/>
              <a:ext cx="48006" cy="32513"/>
            </a:xfrm>
            <a:custGeom>
              <a:avLst/>
              <a:gdLst/>
              <a:ahLst/>
              <a:cxnLst/>
              <a:rect l="0" t="0" r="0" b="0"/>
              <a:pathLst>
                <a:path w="48006" h="32513">
                  <a:moveTo>
                    <a:pt x="10541" y="1778"/>
                  </a:moveTo>
                  <a:lnTo>
                    <a:pt x="14732" y="4318"/>
                  </a:lnTo>
                  <a:lnTo>
                    <a:pt x="25654" y="10541"/>
                  </a:lnTo>
                  <a:lnTo>
                    <a:pt x="35179" y="15749"/>
                  </a:lnTo>
                  <a:lnTo>
                    <a:pt x="43561" y="19558"/>
                  </a:lnTo>
                  <a:cubicBezTo>
                    <a:pt x="46736" y="21082"/>
                    <a:pt x="48006" y="24892"/>
                    <a:pt x="46482" y="28067"/>
                  </a:cubicBezTo>
                  <a:cubicBezTo>
                    <a:pt x="45085" y="31242"/>
                    <a:pt x="41275" y="32513"/>
                    <a:pt x="38100" y="31116"/>
                  </a:cubicBezTo>
                  <a:lnTo>
                    <a:pt x="29845" y="27178"/>
                  </a:lnTo>
                  <a:lnTo>
                    <a:pt x="19685" y="21844"/>
                  </a:lnTo>
                  <a:lnTo>
                    <a:pt x="8382" y="15367"/>
                  </a:lnTo>
                  <a:lnTo>
                    <a:pt x="4064" y="12700"/>
                  </a:lnTo>
                  <a:cubicBezTo>
                    <a:pt x="1016" y="10923"/>
                    <a:pt x="0" y="7113"/>
                    <a:pt x="1778" y="4065"/>
                  </a:cubicBezTo>
                  <a:cubicBezTo>
                    <a:pt x="3556" y="1016"/>
                    <a:pt x="7493" y="0"/>
                    <a:pt x="10541" y="177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3" name="Shape 263">
              <a:extLst>
                <a:ext uri="{FF2B5EF4-FFF2-40B4-BE49-F238E27FC236}">
                  <a16:creationId xmlns:a16="http://schemas.microsoft.com/office/drawing/2014/main" id="{E2F15BC6-5ED4-4A81-9F78-C7E9EA7A5882}"/>
                </a:ext>
              </a:extLst>
            </p:cNvPr>
            <p:cNvSpPr/>
            <p:nvPr/>
          </p:nvSpPr>
          <p:spPr>
            <a:xfrm>
              <a:off x="2497328" y="433908"/>
              <a:ext cx="46736" cy="34671"/>
            </a:xfrm>
            <a:custGeom>
              <a:avLst/>
              <a:gdLst/>
              <a:ahLst/>
              <a:cxnLst/>
              <a:rect l="0" t="0" r="0" b="0"/>
              <a:pathLst>
                <a:path w="46736" h="34671">
                  <a:moveTo>
                    <a:pt x="36195" y="1778"/>
                  </a:moveTo>
                  <a:cubicBezTo>
                    <a:pt x="39243" y="0"/>
                    <a:pt x="43180" y="1015"/>
                    <a:pt x="44958" y="3937"/>
                  </a:cubicBezTo>
                  <a:cubicBezTo>
                    <a:pt x="46736" y="6985"/>
                    <a:pt x="45847" y="10922"/>
                    <a:pt x="42799" y="12700"/>
                  </a:cubicBezTo>
                  <a:lnTo>
                    <a:pt x="31242" y="19685"/>
                  </a:lnTo>
                  <a:lnTo>
                    <a:pt x="10541" y="32765"/>
                  </a:lnTo>
                  <a:cubicBezTo>
                    <a:pt x="7620" y="34671"/>
                    <a:pt x="3683" y="33782"/>
                    <a:pt x="1778" y="30734"/>
                  </a:cubicBezTo>
                  <a:cubicBezTo>
                    <a:pt x="0" y="27813"/>
                    <a:pt x="889" y="23876"/>
                    <a:pt x="3810" y="21971"/>
                  </a:cubicBezTo>
                  <a:lnTo>
                    <a:pt x="24638" y="8890"/>
                  </a:lnTo>
                  <a:lnTo>
                    <a:pt x="36195" y="1778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4" name="Shape 264">
              <a:extLst>
                <a:ext uri="{FF2B5EF4-FFF2-40B4-BE49-F238E27FC236}">
                  <a16:creationId xmlns:a16="http://schemas.microsoft.com/office/drawing/2014/main" id="{20EC1900-3A16-4BC0-B727-52BEAD251FF6}"/>
                </a:ext>
              </a:extLst>
            </p:cNvPr>
            <p:cNvSpPr/>
            <p:nvPr/>
          </p:nvSpPr>
          <p:spPr>
            <a:xfrm>
              <a:off x="2825750" y="403428"/>
              <a:ext cx="47879" cy="32893"/>
            </a:xfrm>
            <a:custGeom>
              <a:avLst/>
              <a:gdLst/>
              <a:ahLst/>
              <a:cxnLst/>
              <a:rect l="0" t="0" r="0" b="0"/>
              <a:pathLst>
                <a:path w="47879" h="32893">
                  <a:moveTo>
                    <a:pt x="10160" y="1651"/>
                  </a:moveTo>
                  <a:lnTo>
                    <a:pt x="20447" y="6986"/>
                  </a:lnTo>
                  <a:lnTo>
                    <a:pt x="36449" y="15875"/>
                  </a:lnTo>
                  <a:lnTo>
                    <a:pt x="43815" y="20193"/>
                  </a:lnTo>
                  <a:cubicBezTo>
                    <a:pt x="46863" y="21844"/>
                    <a:pt x="47879" y="25781"/>
                    <a:pt x="46101" y="28829"/>
                  </a:cubicBezTo>
                  <a:cubicBezTo>
                    <a:pt x="44323" y="31877"/>
                    <a:pt x="40513" y="32893"/>
                    <a:pt x="37465" y="31115"/>
                  </a:cubicBezTo>
                  <a:lnTo>
                    <a:pt x="29972" y="26797"/>
                  </a:lnTo>
                  <a:lnTo>
                    <a:pt x="14351" y="18162"/>
                  </a:lnTo>
                  <a:lnTo>
                    <a:pt x="4318" y="12954"/>
                  </a:lnTo>
                  <a:cubicBezTo>
                    <a:pt x="1143" y="11303"/>
                    <a:pt x="0" y="7493"/>
                    <a:pt x="1651" y="4318"/>
                  </a:cubicBezTo>
                  <a:cubicBezTo>
                    <a:pt x="3175" y="1270"/>
                    <a:pt x="7112" y="0"/>
                    <a:pt x="10160" y="1651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5" name="Shape 265">
              <a:extLst>
                <a:ext uri="{FF2B5EF4-FFF2-40B4-BE49-F238E27FC236}">
                  <a16:creationId xmlns:a16="http://schemas.microsoft.com/office/drawing/2014/main" id="{1090D6B6-559A-4CA5-A756-595164842339}"/>
                </a:ext>
              </a:extLst>
            </p:cNvPr>
            <p:cNvSpPr/>
            <p:nvPr/>
          </p:nvSpPr>
          <p:spPr>
            <a:xfrm>
              <a:off x="2464181" y="394665"/>
              <a:ext cx="105283" cy="92202"/>
            </a:xfrm>
            <a:custGeom>
              <a:avLst/>
              <a:gdLst/>
              <a:ahLst/>
              <a:cxnLst/>
              <a:rect l="0" t="0" r="0" b="0"/>
              <a:pathLst>
                <a:path w="105283" h="92202">
                  <a:moveTo>
                    <a:pt x="54229" y="1525"/>
                  </a:moveTo>
                  <a:cubicBezTo>
                    <a:pt x="57404" y="3175"/>
                    <a:pt x="58547" y="6985"/>
                    <a:pt x="57023" y="10160"/>
                  </a:cubicBezTo>
                  <a:lnTo>
                    <a:pt x="21291" y="78729"/>
                  </a:lnTo>
                  <a:lnTo>
                    <a:pt x="98552" y="75947"/>
                  </a:lnTo>
                  <a:cubicBezTo>
                    <a:pt x="102108" y="75819"/>
                    <a:pt x="105029" y="78613"/>
                    <a:pt x="105156" y="82169"/>
                  </a:cubicBezTo>
                  <a:cubicBezTo>
                    <a:pt x="105283" y="85599"/>
                    <a:pt x="102616" y="88519"/>
                    <a:pt x="99060" y="88647"/>
                  </a:cubicBezTo>
                  <a:lnTo>
                    <a:pt x="0" y="92202"/>
                  </a:lnTo>
                  <a:lnTo>
                    <a:pt x="45720" y="4318"/>
                  </a:lnTo>
                  <a:cubicBezTo>
                    <a:pt x="47244" y="1143"/>
                    <a:pt x="51181" y="0"/>
                    <a:pt x="54229" y="152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6" name="Shape 266">
              <a:extLst>
                <a:ext uri="{FF2B5EF4-FFF2-40B4-BE49-F238E27FC236}">
                  <a16:creationId xmlns:a16="http://schemas.microsoft.com/office/drawing/2014/main" id="{A563A687-A955-4144-9B16-6A346D6BF3B6}"/>
                </a:ext>
              </a:extLst>
            </p:cNvPr>
            <p:cNvSpPr/>
            <p:nvPr/>
          </p:nvSpPr>
          <p:spPr>
            <a:xfrm>
              <a:off x="2573528" y="391617"/>
              <a:ext cx="48641" cy="31369"/>
            </a:xfrm>
            <a:custGeom>
              <a:avLst/>
              <a:gdLst/>
              <a:ahLst/>
              <a:cxnLst/>
              <a:rect l="0" t="0" r="0" b="0"/>
              <a:pathLst>
                <a:path w="48641" h="31369">
                  <a:moveTo>
                    <a:pt x="38862" y="1398"/>
                  </a:moveTo>
                  <a:cubicBezTo>
                    <a:pt x="42037" y="0"/>
                    <a:pt x="45720" y="1398"/>
                    <a:pt x="47244" y="4573"/>
                  </a:cubicBezTo>
                  <a:cubicBezTo>
                    <a:pt x="48641" y="7874"/>
                    <a:pt x="47244" y="11557"/>
                    <a:pt x="44069" y="12954"/>
                  </a:cubicBezTo>
                  <a:lnTo>
                    <a:pt x="34544" y="17273"/>
                  </a:lnTo>
                  <a:lnTo>
                    <a:pt x="19304" y="24892"/>
                  </a:lnTo>
                  <a:lnTo>
                    <a:pt x="10287" y="29718"/>
                  </a:lnTo>
                  <a:cubicBezTo>
                    <a:pt x="7239" y="31369"/>
                    <a:pt x="3302" y="30226"/>
                    <a:pt x="1651" y="27051"/>
                  </a:cubicBezTo>
                  <a:cubicBezTo>
                    <a:pt x="0" y="24003"/>
                    <a:pt x="1270" y="20193"/>
                    <a:pt x="4318" y="18542"/>
                  </a:cubicBezTo>
                  <a:lnTo>
                    <a:pt x="13589" y="13589"/>
                  </a:lnTo>
                  <a:lnTo>
                    <a:pt x="29210" y="5715"/>
                  </a:lnTo>
                  <a:lnTo>
                    <a:pt x="38862" y="1398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7" name="Shape 267">
              <a:extLst>
                <a:ext uri="{FF2B5EF4-FFF2-40B4-BE49-F238E27FC236}">
                  <a16:creationId xmlns:a16="http://schemas.microsoft.com/office/drawing/2014/main" id="{A2087C37-A4FC-4FFA-89C5-FFC759C28D58}"/>
                </a:ext>
              </a:extLst>
            </p:cNvPr>
            <p:cNvSpPr/>
            <p:nvPr/>
          </p:nvSpPr>
          <p:spPr>
            <a:xfrm>
              <a:off x="2743581" y="371298"/>
              <a:ext cx="50419" cy="25526"/>
            </a:xfrm>
            <a:custGeom>
              <a:avLst/>
              <a:gdLst/>
              <a:ahLst/>
              <a:cxnLst/>
              <a:rect l="0" t="0" r="0" b="0"/>
              <a:pathLst>
                <a:path w="50419" h="25526">
                  <a:moveTo>
                    <a:pt x="8382" y="762"/>
                  </a:moveTo>
                  <a:lnTo>
                    <a:pt x="18034" y="3048"/>
                  </a:lnTo>
                  <a:lnTo>
                    <a:pt x="35179" y="8382"/>
                  </a:lnTo>
                  <a:lnTo>
                    <a:pt x="45466" y="12319"/>
                  </a:lnTo>
                  <a:cubicBezTo>
                    <a:pt x="48768" y="13589"/>
                    <a:pt x="50419" y="17272"/>
                    <a:pt x="49149" y="20574"/>
                  </a:cubicBezTo>
                  <a:cubicBezTo>
                    <a:pt x="47879" y="23876"/>
                    <a:pt x="44196" y="25526"/>
                    <a:pt x="41021" y="24257"/>
                  </a:cubicBezTo>
                  <a:lnTo>
                    <a:pt x="30607" y="20193"/>
                  </a:lnTo>
                  <a:lnTo>
                    <a:pt x="14224" y="15113"/>
                  </a:lnTo>
                  <a:lnTo>
                    <a:pt x="5461" y="13208"/>
                  </a:lnTo>
                  <a:cubicBezTo>
                    <a:pt x="2032" y="12319"/>
                    <a:pt x="0" y="9017"/>
                    <a:pt x="762" y="5588"/>
                  </a:cubicBezTo>
                  <a:cubicBezTo>
                    <a:pt x="1524" y="2159"/>
                    <a:pt x="4953" y="0"/>
                    <a:pt x="8382" y="76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8" name="Shape 268">
              <a:extLst>
                <a:ext uri="{FF2B5EF4-FFF2-40B4-BE49-F238E27FC236}">
                  <a16:creationId xmlns:a16="http://schemas.microsoft.com/office/drawing/2014/main" id="{09549961-0831-4ED3-9306-67A344096754}"/>
                </a:ext>
              </a:extLst>
            </p:cNvPr>
            <p:cNvSpPr/>
            <p:nvPr/>
          </p:nvSpPr>
          <p:spPr>
            <a:xfrm>
              <a:off x="2655570" y="368123"/>
              <a:ext cx="51054" cy="20447"/>
            </a:xfrm>
            <a:custGeom>
              <a:avLst/>
              <a:gdLst/>
              <a:ahLst/>
              <a:cxnLst/>
              <a:rect l="0" t="0" r="0" b="0"/>
              <a:pathLst>
                <a:path w="51054" h="20447">
                  <a:moveTo>
                    <a:pt x="44069" y="253"/>
                  </a:moveTo>
                  <a:cubicBezTo>
                    <a:pt x="47498" y="0"/>
                    <a:pt x="50546" y="2667"/>
                    <a:pt x="50800" y="6096"/>
                  </a:cubicBezTo>
                  <a:cubicBezTo>
                    <a:pt x="51054" y="9651"/>
                    <a:pt x="48514" y="12700"/>
                    <a:pt x="44958" y="12953"/>
                  </a:cubicBezTo>
                  <a:lnTo>
                    <a:pt x="40894" y="13208"/>
                  </a:lnTo>
                  <a:lnTo>
                    <a:pt x="26162" y="15494"/>
                  </a:lnTo>
                  <a:lnTo>
                    <a:pt x="11557" y="18796"/>
                  </a:lnTo>
                  <a:lnTo>
                    <a:pt x="8890" y="19558"/>
                  </a:lnTo>
                  <a:cubicBezTo>
                    <a:pt x="5461" y="20447"/>
                    <a:pt x="1905" y="18542"/>
                    <a:pt x="1016" y="15113"/>
                  </a:cubicBezTo>
                  <a:cubicBezTo>
                    <a:pt x="0" y="11811"/>
                    <a:pt x="2032" y="8255"/>
                    <a:pt x="5334" y="7366"/>
                  </a:cubicBezTo>
                  <a:lnTo>
                    <a:pt x="8890" y="6350"/>
                  </a:lnTo>
                  <a:lnTo>
                    <a:pt x="24384" y="2921"/>
                  </a:lnTo>
                  <a:lnTo>
                    <a:pt x="40005" y="635"/>
                  </a:lnTo>
                  <a:lnTo>
                    <a:pt x="44069" y="25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69" name="Shape 270">
              <a:extLst>
                <a:ext uri="{FF2B5EF4-FFF2-40B4-BE49-F238E27FC236}">
                  <a16:creationId xmlns:a16="http://schemas.microsoft.com/office/drawing/2014/main" id="{E4B92291-F4CC-415E-9796-30BAAA9BC14A}"/>
                </a:ext>
              </a:extLst>
            </p:cNvPr>
            <p:cNvSpPr/>
            <p:nvPr/>
          </p:nvSpPr>
          <p:spPr>
            <a:xfrm>
              <a:off x="2884678" y="832053"/>
              <a:ext cx="46736" cy="34671"/>
            </a:xfrm>
            <a:custGeom>
              <a:avLst/>
              <a:gdLst/>
              <a:ahLst/>
              <a:cxnLst/>
              <a:rect l="0" t="0" r="0" b="0"/>
              <a:pathLst>
                <a:path w="46736" h="34671">
                  <a:moveTo>
                    <a:pt x="36195" y="1778"/>
                  </a:moveTo>
                  <a:cubicBezTo>
                    <a:pt x="39243" y="0"/>
                    <a:pt x="43180" y="889"/>
                    <a:pt x="44958" y="3937"/>
                  </a:cubicBezTo>
                  <a:cubicBezTo>
                    <a:pt x="46736" y="6858"/>
                    <a:pt x="45847" y="10795"/>
                    <a:pt x="42799" y="12700"/>
                  </a:cubicBezTo>
                  <a:lnTo>
                    <a:pt x="31369" y="19686"/>
                  </a:lnTo>
                  <a:lnTo>
                    <a:pt x="10668" y="32766"/>
                  </a:lnTo>
                  <a:cubicBezTo>
                    <a:pt x="7620" y="34671"/>
                    <a:pt x="3683" y="33782"/>
                    <a:pt x="1905" y="30735"/>
                  </a:cubicBezTo>
                  <a:cubicBezTo>
                    <a:pt x="0" y="27813"/>
                    <a:pt x="889" y="23876"/>
                    <a:pt x="3810" y="21971"/>
                  </a:cubicBezTo>
                  <a:lnTo>
                    <a:pt x="24638" y="8890"/>
                  </a:lnTo>
                  <a:lnTo>
                    <a:pt x="36195" y="1778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0" name="Shape 271">
              <a:extLst>
                <a:ext uri="{FF2B5EF4-FFF2-40B4-BE49-F238E27FC236}">
                  <a16:creationId xmlns:a16="http://schemas.microsoft.com/office/drawing/2014/main" id="{EAA9EECF-BD2F-4728-845B-A55638813B87}"/>
                </a:ext>
              </a:extLst>
            </p:cNvPr>
            <p:cNvSpPr/>
            <p:nvPr/>
          </p:nvSpPr>
          <p:spPr>
            <a:xfrm>
              <a:off x="3213100" y="801574"/>
              <a:ext cx="47879" cy="32893"/>
            </a:xfrm>
            <a:custGeom>
              <a:avLst/>
              <a:gdLst/>
              <a:ahLst/>
              <a:cxnLst/>
              <a:rect l="0" t="0" r="0" b="0"/>
              <a:pathLst>
                <a:path w="47879" h="32893">
                  <a:moveTo>
                    <a:pt x="10160" y="1650"/>
                  </a:moveTo>
                  <a:lnTo>
                    <a:pt x="20447" y="6985"/>
                  </a:lnTo>
                  <a:lnTo>
                    <a:pt x="36449" y="15875"/>
                  </a:lnTo>
                  <a:lnTo>
                    <a:pt x="43815" y="20193"/>
                  </a:lnTo>
                  <a:cubicBezTo>
                    <a:pt x="46863" y="21844"/>
                    <a:pt x="47879" y="25781"/>
                    <a:pt x="46101" y="28828"/>
                  </a:cubicBezTo>
                  <a:cubicBezTo>
                    <a:pt x="44450" y="31876"/>
                    <a:pt x="40513" y="32893"/>
                    <a:pt x="37465" y="31115"/>
                  </a:cubicBezTo>
                  <a:lnTo>
                    <a:pt x="30099" y="26797"/>
                  </a:lnTo>
                  <a:lnTo>
                    <a:pt x="14351" y="18161"/>
                  </a:lnTo>
                  <a:lnTo>
                    <a:pt x="4318" y="12953"/>
                  </a:lnTo>
                  <a:cubicBezTo>
                    <a:pt x="1270" y="11302"/>
                    <a:pt x="0" y="7493"/>
                    <a:pt x="1651" y="4318"/>
                  </a:cubicBezTo>
                  <a:cubicBezTo>
                    <a:pt x="3302" y="1270"/>
                    <a:pt x="7112" y="0"/>
                    <a:pt x="10160" y="165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1" name="Shape 272">
              <a:extLst>
                <a:ext uri="{FF2B5EF4-FFF2-40B4-BE49-F238E27FC236}">
                  <a16:creationId xmlns:a16="http://schemas.microsoft.com/office/drawing/2014/main" id="{B26D7E17-9469-4639-8B39-15139E2E8016}"/>
                </a:ext>
              </a:extLst>
            </p:cNvPr>
            <p:cNvSpPr/>
            <p:nvPr/>
          </p:nvSpPr>
          <p:spPr>
            <a:xfrm>
              <a:off x="2851531" y="792811"/>
              <a:ext cx="105283" cy="92202"/>
            </a:xfrm>
            <a:custGeom>
              <a:avLst/>
              <a:gdLst/>
              <a:ahLst/>
              <a:cxnLst/>
              <a:rect l="0" t="0" r="0" b="0"/>
              <a:pathLst>
                <a:path w="105283" h="92202">
                  <a:moveTo>
                    <a:pt x="54229" y="1524"/>
                  </a:moveTo>
                  <a:cubicBezTo>
                    <a:pt x="57404" y="3175"/>
                    <a:pt x="58547" y="6985"/>
                    <a:pt x="57023" y="10160"/>
                  </a:cubicBezTo>
                  <a:lnTo>
                    <a:pt x="21402" y="78729"/>
                  </a:lnTo>
                  <a:lnTo>
                    <a:pt x="98679" y="75946"/>
                  </a:lnTo>
                  <a:cubicBezTo>
                    <a:pt x="102108" y="75819"/>
                    <a:pt x="105029" y="78613"/>
                    <a:pt x="105156" y="82169"/>
                  </a:cubicBezTo>
                  <a:cubicBezTo>
                    <a:pt x="105283" y="85598"/>
                    <a:pt x="102616" y="88519"/>
                    <a:pt x="99060" y="88646"/>
                  </a:cubicBezTo>
                  <a:lnTo>
                    <a:pt x="0" y="92202"/>
                  </a:lnTo>
                  <a:lnTo>
                    <a:pt x="45720" y="4318"/>
                  </a:lnTo>
                  <a:cubicBezTo>
                    <a:pt x="47371" y="1143"/>
                    <a:pt x="51181" y="0"/>
                    <a:pt x="54229" y="1524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2" name="Shape 273">
              <a:extLst>
                <a:ext uri="{FF2B5EF4-FFF2-40B4-BE49-F238E27FC236}">
                  <a16:creationId xmlns:a16="http://schemas.microsoft.com/office/drawing/2014/main" id="{6503D7F5-920C-4809-9A1E-8B5F4C813BE0}"/>
                </a:ext>
              </a:extLst>
            </p:cNvPr>
            <p:cNvSpPr/>
            <p:nvPr/>
          </p:nvSpPr>
          <p:spPr>
            <a:xfrm>
              <a:off x="2961005" y="789763"/>
              <a:ext cx="48514" cy="31369"/>
            </a:xfrm>
            <a:custGeom>
              <a:avLst/>
              <a:gdLst/>
              <a:ahLst/>
              <a:cxnLst/>
              <a:rect l="0" t="0" r="0" b="0"/>
              <a:pathLst>
                <a:path w="48514" h="31369">
                  <a:moveTo>
                    <a:pt x="38735" y="1397"/>
                  </a:moveTo>
                  <a:cubicBezTo>
                    <a:pt x="41910" y="0"/>
                    <a:pt x="45720" y="1397"/>
                    <a:pt x="47117" y="4572"/>
                  </a:cubicBezTo>
                  <a:cubicBezTo>
                    <a:pt x="48514" y="7747"/>
                    <a:pt x="47117" y="11557"/>
                    <a:pt x="43942" y="12953"/>
                  </a:cubicBezTo>
                  <a:lnTo>
                    <a:pt x="34290" y="17272"/>
                  </a:lnTo>
                  <a:lnTo>
                    <a:pt x="19050" y="24892"/>
                  </a:lnTo>
                  <a:lnTo>
                    <a:pt x="10160" y="29718"/>
                  </a:lnTo>
                  <a:cubicBezTo>
                    <a:pt x="7112" y="31369"/>
                    <a:pt x="3302" y="30226"/>
                    <a:pt x="1651" y="27051"/>
                  </a:cubicBezTo>
                  <a:cubicBezTo>
                    <a:pt x="0" y="24002"/>
                    <a:pt x="1143" y="20193"/>
                    <a:pt x="4191" y="18542"/>
                  </a:cubicBezTo>
                  <a:lnTo>
                    <a:pt x="13462" y="13588"/>
                  </a:lnTo>
                  <a:lnTo>
                    <a:pt x="29083" y="5714"/>
                  </a:lnTo>
                  <a:lnTo>
                    <a:pt x="38735" y="1397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3" name="Shape 274">
              <a:extLst>
                <a:ext uri="{FF2B5EF4-FFF2-40B4-BE49-F238E27FC236}">
                  <a16:creationId xmlns:a16="http://schemas.microsoft.com/office/drawing/2014/main" id="{05E8A1C5-1072-4466-BD0D-CEB5BFC29C66}"/>
                </a:ext>
              </a:extLst>
            </p:cNvPr>
            <p:cNvSpPr/>
            <p:nvPr/>
          </p:nvSpPr>
          <p:spPr>
            <a:xfrm>
              <a:off x="3130931" y="769442"/>
              <a:ext cx="50419" cy="25527"/>
            </a:xfrm>
            <a:custGeom>
              <a:avLst/>
              <a:gdLst/>
              <a:ahLst/>
              <a:cxnLst/>
              <a:rect l="0" t="0" r="0" b="0"/>
              <a:pathLst>
                <a:path w="50419" h="25527">
                  <a:moveTo>
                    <a:pt x="8382" y="762"/>
                  </a:moveTo>
                  <a:lnTo>
                    <a:pt x="18034" y="3048"/>
                  </a:lnTo>
                  <a:lnTo>
                    <a:pt x="35179" y="8382"/>
                  </a:lnTo>
                  <a:lnTo>
                    <a:pt x="45593" y="12319"/>
                  </a:lnTo>
                  <a:cubicBezTo>
                    <a:pt x="48768" y="13589"/>
                    <a:pt x="50419" y="17273"/>
                    <a:pt x="49149" y="20574"/>
                  </a:cubicBezTo>
                  <a:cubicBezTo>
                    <a:pt x="48006" y="23876"/>
                    <a:pt x="44323" y="25527"/>
                    <a:pt x="41021" y="24257"/>
                  </a:cubicBezTo>
                  <a:lnTo>
                    <a:pt x="30607" y="20193"/>
                  </a:lnTo>
                  <a:lnTo>
                    <a:pt x="14224" y="15113"/>
                  </a:lnTo>
                  <a:lnTo>
                    <a:pt x="5588" y="13208"/>
                  </a:lnTo>
                  <a:cubicBezTo>
                    <a:pt x="2159" y="12319"/>
                    <a:pt x="0" y="9017"/>
                    <a:pt x="762" y="5588"/>
                  </a:cubicBezTo>
                  <a:cubicBezTo>
                    <a:pt x="1524" y="2159"/>
                    <a:pt x="4953" y="0"/>
                    <a:pt x="8382" y="76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4" name="Shape 275">
              <a:extLst>
                <a:ext uri="{FF2B5EF4-FFF2-40B4-BE49-F238E27FC236}">
                  <a16:creationId xmlns:a16="http://schemas.microsoft.com/office/drawing/2014/main" id="{E52C728B-5C12-49BE-B10F-FEB4FE89B507}"/>
                </a:ext>
              </a:extLst>
            </p:cNvPr>
            <p:cNvSpPr/>
            <p:nvPr/>
          </p:nvSpPr>
          <p:spPr>
            <a:xfrm>
              <a:off x="3042920" y="766267"/>
              <a:ext cx="51181" cy="20448"/>
            </a:xfrm>
            <a:custGeom>
              <a:avLst/>
              <a:gdLst/>
              <a:ahLst/>
              <a:cxnLst/>
              <a:rect l="0" t="0" r="0" b="0"/>
              <a:pathLst>
                <a:path w="51181" h="20448">
                  <a:moveTo>
                    <a:pt x="44069" y="254"/>
                  </a:moveTo>
                  <a:cubicBezTo>
                    <a:pt x="47625" y="0"/>
                    <a:pt x="50673" y="2667"/>
                    <a:pt x="50927" y="6097"/>
                  </a:cubicBezTo>
                  <a:cubicBezTo>
                    <a:pt x="51181" y="9652"/>
                    <a:pt x="48514" y="12700"/>
                    <a:pt x="45085" y="12954"/>
                  </a:cubicBezTo>
                  <a:lnTo>
                    <a:pt x="40894" y="13208"/>
                  </a:lnTo>
                  <a:lnTo>
                    <a:pt x="26289" y="15494"/>
                  </a:lnTo>
                  <a:lnTo>
                    <a:pt x="11684" y="18797"/>
                  </a:lnTo>
                  <a:lnTo>
                    <a:pt x="8890" y="19558"/>
                  </a:lnTo>
                  <a:cubicBezTo>
                    <a:pt x="5461" y="20448"/>
                    <a:pt x="2032" y="18542"/>
                    <a:pt x="1016" y="15113"/>
                  </a:cubicBezTo>
                  <a:cubicBezTo>
                    <a:pt x="0" y="11811"/>
                    <a:pt x="2032" y="8255"/>
                    <a:pt x="5334" y="7366"/>
                  </a:cubicBezTo>
                  <a:lnTo>
                    <a:pt x="8890" y="6350"/>
                  </a:lnTo>
                  <a:lnTo>
                    <a:pt x="24384" y="2922"/>
                  </a:lnTo>
                  <a:lnTo>
                    <a:pt x="40005" y="635"/>
                  </a:lnTo>
                  <a:lnTo>
                    <a:pt x="44069" y="254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F05D85-062E-4FB7-B9AA-CD2B42475D68}"/>
                </a:ext>
              </a:extLst>
            </p:cNvPr>
            <p:cNvSpPr/>
            <p:nvPr/>
          </p:nvSpPr>
          <p:spPr>
            <a:xfrm>
              <a:off x="0" y="238125"/>
              <a:ext cx="506114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Level</a:t>
              </a:r>
              <a:r>
                <a:rPr lang="en-US" sz="1400" b="1" spc="-1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0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2555D-159E-4870-9589-022671668B04}"/>
                </a:ext>
              </a:extLst>
            </p:cNvPr>
            <p:cNvSpPr/>
            <p:nvPr/>
          </p:nvSpPr>
          <p:spPr>
            <a:xfrm>
              <a:off x="382524" y="238125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836C81-20D3-462B-A5BC-E537D859755F}"/>
                </a:ext>
              </a:extLst>
            </p:cNvPr>
            <p:cNvSpPr/>
            <p:nvPr/>
          </p:nvSpPr>
          <p:spPr>
            <a:xfrm>
              <a:off x="0" y="475869"/>
              <a:ext cx="506114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Level</a:t>
              </a:r>
              <a:r>
                <a:rPr lang="en-US" sz="1400" b="1" spc="-1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1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E21BEA-2B7B-4F81-AA29-85377AA148FC}"/>
                </a:ext>
              </a:extLst>
            </p:cNvPr>
            <p:cNvSpPr/>
            <p:nvPr/>
          </p:nvSpPr>
          <p:spPr>
            <a:xfrm>
              <a:off x="382524" y="475869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A7DA1B-C8ED-4BB6-8825-0D8D813E51D4}"/>
                </a:ext>
              </a:extLst>
            </p:cNvPr>
            <p:cNvSpPr/>
            <p:nvPr/>
          </p:nvSpPr>
          <p:spPr>
            <a:xfrm>
              <a:off x="3130931" y="803910"/>
              <a:ext cx="327267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spc="5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Gran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02F823C-9205-44BC-87DA-3666E28C1FE3}"/>
                </a:ext>
              </a:extLst>
            </p:cNvPr>
            <p:cNvSpPr/>
            <p:nvPr/>
          </p:nvSpPr>
          <p:spPr>
            <a:xfrm>
              <a:off x="3323590" y="769442"/>
              <a:ext cx="91503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 err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dchild</a:t>
              </a:r>
              <a:r>
                <a:rPr lang="en-US" sz="1400" b="1" spc="-5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Node 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7DB1685-444B-45A9-9D7D-50E45E25086E}"/>
                </a:ext>
              </a:extLst>
            </p:cNvPr>
            <p:cNvSpPr/>
            <p:nvPr/>
          </p:nvSpPr>
          <p:spPr>
            <a:xfrm>
              <a:off x="3915252" y="764286"/>
              <a:ext cx="630891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lo-LA" sz="14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ຂອງໂນດ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 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0AA8A4-FDDB-445F-875C-A9F7771CE454}"/>
                </a:ext>
              </a:extLst>
            </p:cNvPr>
            <p:cNvSpPr/>
            <p:nvPr/>
          </p:nvSpPr>
          <p:spPr>
            <a:xfrm>
              <a:off x="4318005" y="776491"/>
              <a:ext cx="98727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A</a:t>
              </a:r>
              <a:endParaRPr lang="en-US" sz="120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C57BB4-2D8C-4CB9-9A8E-49983750A9E3}"/>
                </a:ext>
              </a:extLst>
            </p:cNvPr>
            <p:cNvSpPr/>
            <p:nvPr/>
          </p:nvSpPr>
          <p:spPr>
            <a:xfrm>
              <a:off x="4310525" y="764286"/>
              <a:ext cx="143068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FD8CACC-475A-4799-B4CB-DC7FE537FC0B}"/>
                </a:ext>
              </a:extLst>
            </p:cNvPr>
            <p:cNvSpPr/>
            <p:nvPr/>
          </p:nvSpPr>
          <p:spPr>
            <a:xfrm>
              <a:off x="4572" y="764286"/>
              <a:ext cx="506114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Level</a:t>
              </a:r>
              <a:r>
                <a:rPr lang="en-US" sz="1400" b="1" spc="-1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2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A1F239-3A57-4E4B-8E93-5A5E9760D328}"/>
                </a:ext>
              </a:extLst>
            </p:cNvPr>
            <p:cNvSpPr/>
            <p:nvPr/>
          </p:nvSpPr>
          <p:spPr>
            <a:xfrm>
              <a:off x="387096" y="764286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0D8E46-D633-4CCA-A04A-34EA42AEC189}"/>
                </a:ext>
              </a:extLst>
            </p:cNvPr>
            <p:cNvSpPr/>
            <p:nvPr/>
          </p:nvSpPr>
          <p:spPr>
            <a:xfrm>
              <a:off x="2369917" y="61334"/>
              <a:ext cx="1029522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lo-LA" sz="14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ໂນດຮາກຂອງທຣີ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0" name="Shape 291">
              <a:extLst>
                <a:ext uri="{FF2B5EF4-FFF2-40B4-BE49-F238E27FC236}">
                  <a16:creationId xmlns:a16="http://schemas.microsoft.com/office/drawing/2014/main" id="{D0125838-B1BC-4B5D-A721-63B6A301CC6A}"/>
                </a:ext>
              </a:extLst>
            </p:cNvPr>
            <p:cNvSpPr/>
            <p:nvPr/>
          </p:nvSpPr>
          <p:spPr>
            <a:xfrm>
              <a:off x="1875536" y="150064"/>
              <a:ext cx="40894" cy="40894"/>
            </a:xfrm>
            <a:custGeom>
              <a:avLst/>
              <a:gdLst/>
              <a:ahLst/>
              <a:cxnLst/>
              <a:rect l="0" t="0" r="0" b="0"/>
              <a:pathLst>
                <a:path w="40894" h="40894">
                  <a:moveTo>
                    <a:pt x="29464" y="2412"/>
                  </a:moveTo>
                  <a:cubicBezTo>
                    <a:pt x="31877" y="0"/>
                    <a:pt x="35941" y="0"/>
                    <a:pt x="38481" y="2539"/>
                  </a:cubicBezTo>
                  <a:cubicBezTo>
                    <a:pt x="40894" y="4952"/>
                    <a:pt x="40894" y="9017"/>
                    <a:pt x="38354" y="11430"/>
                  </a:cubicBezTo>
                  <a:lnTo>
                    <a:pt x="28702" y="20955"/>
                  </a:lnTo>
                  <a:lnTo>
                    <a:pt x="14605" y="35306"/>
                  </a:lnTo>
                  <a:lnTo>
                    <a:pt x="11557" y="38353"/>
                  </a:lnTo>
                  <a:cubicBezTo>
                    <a:pt x="9144" y="40894"/>
                    <a:pt x="5080" y="40894"/>
                    <a:pt x="2540" y="38481"/>
                  </a:cubicBezTo>
                  <a:cubicBezTo>
                    <a:pt x="127" y="36068"/>
                    <a:pt x="0" y="32003"/>
                    <a:pt x="2540" y="29463"/>
                  </a:cubicBezTo>
                  <a:lnTo>
                    <a:pt x="5588" y="26415"/>
                  </a:lnTo>
                  <a:lnTo>
                    <a:pt x="19812" y="11937"/>
                  </a:lnTo>
                  <a:lnTo>
                    <a:pt x="29464" y="2412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1" name="Shape 292">
              <a:extLst>
                <a:ext uri="{FF2B5EF4-FFF2-40B4-BE49-F238E27FC236}">
                  <a16:creationId xmlns:a16="http://schemas.microsoft.com/office/drawing/2014/main" id="{87DF8AD1-DDB4-4A4A-AE06-65A052A0E28C}"/>
                </a:ext>
              </a:extLst>
            </p:cNvPr>
            <p:cNvSpPr/>
            <p:nvPr/>
          </p:nvSpPr>
          <p:spPr>
            <a:xfrm>
              <a:off x="1849120" y="116663"/>
              <a:ext cx="100965" cy="101473"/>
            </a:xfrm>
            <a:custGeom>
              <a:avLst/>
              <a:gdLst/>
              <a:ahLst/>
              <a:cxnLst/>
              <a:rect l="0" t="0" r="0" b="0"/>
              <a:pathLst>
                <a:path w="100965" h="101473">
                  <a:moveTo>
                    <a:pt x="32004" y="888"/>
                  </a:moveTo>
                  <a:cubicBezTo>
                    <a:pt x="35433" y="1651"/>
                    <a:pt x="37465" y="5207"/>
                    <a:pt x="36576" y="8509"/>
                  </a:cubicBezTo>
                  <a:lnTo>
                    <a:pt x="17668" y="83477"/>
                  </a:lnTo>
                  <a:lnTo>
                    <a:pt x="92202" y="63119"/>
                  </a:lnTo>
                  <a:cubicBezTo>
                    <a:pt x="95631" y="62230"/>
                    <a:pt x="99187" y="64261"/>
                    <a:pt x="100076" y="67563"/>
                  </a:cubicBezTo>
                  <a:cubicBezTo>
                    <a:pt x="100965" y="70993"/>
                    <a:pt x="98933" y="74422"/>
                    <a:pt x="95631" y="75437"/>
                  </a:cubicBezTo>
                  <a:lnTo>
                    <a:pt x="0" y="101473"/>
                  </a:lnTo>
                  <a:lnTo>
                    <a:pt x="24257" y="5461"/>
                  </a:lnTo>
                  <a:cubicBezTo>
                    <a:pt x="25146" y="2032"/>
                    <a:pt x="28575" y="0"/>
                    <a:pt x="32004" y="888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2" name="Shape 293">
              <a:extLst>
                <a:ext uri="{FF2B5EF4-FFF2-40B4-BE49-F238E27FC236}">
                  <a16:creationId xmlns:a16="http://schemas.microsoft.com/office/drawing/2014/main" id="{34BFAF00-843A-4ABC-A27E-CEE4D4E8201C}"/>
                </a:ext>
              </a:extLst>
            </p:cNvPr>
            <p:cNvSpPr/>
            <p:nvPr/>
          </p:nvSpPr>
          <p:spPr>
            <a:xfrm>
              <a:off x="1939417" y="90881"/>
              <a:ext cx="43561" cy="38481"/>
            </a:xfrm>
            <a:custGeom>
              <a:avLst/>
              <a:gdLst/>
              <a:ahLst/>
              <a:cxnLst/>
              <a:rect l="0" t="0" r="0" b="0"/>
              <a:pathLst>
                <a:path w="43561" h="38481">
                  <a:moveTo>
                    <a:pt x="32512" y="2159"/>
                  </a:moveTo>
                  <a:cubicBezTo>
                    <a:pt x="35306" y="0"/>
                    <a:pt x="39370" y="508"/>
                    <a:pt x="41402" y="3302"/>
                  </a:cubicBezTo>
                  <a:cubicBezTo>
                    <a:pt x="43561" y="6096"/>
                    <a:pt x="43053" y="10033"/>
                    <a:pt x="40259" y="12192"/>
                  </a:cubicBezTo>
                  <a:lnTo>
                    <a:pt x="32004" y="18542"/>
                  </a:lnTo>
                  <a:lnTo>
                    <a:pt x="18796" y="29464"/>
                  </a:lnTo>
                  <a:lnTo>
                    <a:pt x="11303" y="36195"/>
                  </a:lnTo>
                  <a:cubicBezTo>
                    <a:pt x="8636" y="38481"/>
                    <a:pt x="4572" y="38227"/>
                    <a:pt x="2286" y="35560"/>
                  </a:cubicBezTo>
                  <a:cubicBezTo>
                    <a:pt x="0" y="32893"/>
                    <a:pt x="254" y="28956"/>
                    <a:pt x="2921" y="26670"/>
                  </a:cubicBezTo>
                  <a:lnTo>
                    <a:pt x="10668" y="19685"/>
                  </a:lnTo>
                  <a:lnTo>
                    <a:pt x="24257" y="8509"/>
                  </a:lnTo>
                  <a:lnTo>
                    <a:pt x="32512" y="2159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3" name="Shape 294">
              <a:extLst>
                <a:ext uri="{FF2B5EF4-FFF2-40B4-BE49-F238E27FC236}">
                  <a16:creationId xmlns:a16="http://schemas.microsoft.com/office/drawing/2014/main" id="{E31155B3-D11C-40F3-96D9-7DF444B3E2D3}"/>
                </a:ext>
              </a:extLst>
            </p:cNvPr>
            <p:cNvSpPr/>
            <p:nvPr/>
          </p:nvSpPr>
          <p:spPr>
            <a:xfrm>
              <a:off x="2268982" y="78308"/>
              <a:ext cx="50800" cy="24003"/>
            </a:xfrm>
            <a:custGeom>
              <a:avLst/>
              <a:gdLst/>
              <a:ahLst/>
              <a:cxnLst/>
              <a:rect l="0" t="0" r="0" b="0"/>
              <a:pathLst>
                <a:path w="50800" h="24003">
                  <a:moveTo>
                    <a:pt x="9017" y="1015"/>
                  </a:moveTo>
                  <a:lnTo>
                    <a:pt x="13589" y="2540"/>
                  </a:lnTo>
                  <a:lnTo>
                    <a:pt x="25781" y="6223"/>
                  </a:lnTo>
                  <a:lnTo>
                    <a:pt x="36195" y="9017"/>
                  </a:lnTo>
                  <a:lnTo>
                    <a:pt x="45085" y="10922"/>
                  </a:lnTo>
                  <a:cubicBezTo>
                    <a:pt x="48514" y="11557"/>
                    <a:pt x="50800" y="14986"/>
                    <a:pt x="50038" y="18415"/>
                  </a:cubicBezTo>
                  <a:cubicBezTo>
                    <a:pt x="49276" y="21844"/>
                    <a:pt x="45974" y="24003"/>
                    <a:pt x="42545" y="23240"/>
                  </a:cubicBezTo>
                  <a:lnTo>
                    <a:pt x="33528" y="21336"/>
                  </a:lnTo>
                  <a:lnTo>
                    <a:pt x="22479" y="18415"/>
                  </a:lnTo>
                  <a:lnTo>
                    <a:pt x="9906" y="14732"/>
                  </a:lnTo>
                  <a:lnTo>
                    <a:pt x="5080" y="13208"/>
                  </a:lnTo>
                  <a:cubicBezTo>
                    <a:pt x="1778" y="12065"/>
                    <a:pt x="0" y="8509"/>
                    <a:pt x="1016" y="5207"/>
                  </a:cubicBezTo>
                  <a:cubicBezTo>
                    <a:pt x="2032" y="1905"/>
                    <a:pt x="5715" y="0"/>
                    <a:pt x="9017" y="101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4" name="Shape 295">
              <a:extLst>
                <a:ext uri="{FF2B5EF4-FFF2-40B4-BE49-F238E27FC236}">
                  <a16:creationId xmlns:a16="http://schemas.microsoft.com/office/drawing/2014/main" id="{79920F32-094A-40BA-B8BD-6ADFE6FE780B}"/>
                </a:ext>
              </a:extLst>
            </p:cNvPr>
            <p:cNvSpPr/>
            <p:nvPr/>
          </p:nvSpPr>
          <p:spPr>
            <a:xfrm>
              <a:off x="2183892" y="52908"/>
              <a:ext cx="50800" cy="24384"/>
            </a:xfrm>
            <a:custGeom>
              <a:avLst/>
              <a:gdLst/>
              <a:ahLst/>
              <a:cxnLst/>
              <a:rect l="0" t="0" r="0" b="0"/>
              <a:pathLst>
                <a:path w="50800" h="24384">
                  <a:moveTo>
                    <a:pt x="8509" y="889"/>
                  </a:moveTo>
                  <a:lnTo>
                    <a:pt x="19812" y="3810"/>
                  </a:lnTo>
                  <a:lnTo>
                    <a:pt x="37211" y="8763"/>
                  </a:lnTo>
                  <a:lnTo>
                    <a:pt x="45466" y="11303"/>
                  </a:lnTo>
                  <a:cubicBezTo>
                    <a:pt x="48895" y="12319"/>
                    <a:pt x="50800" y="15748"/>
                    <a:pt x="49784" y="19177"/>
                  </a:cubicBezTo>
                  <a:cubicBezTo>
                    <a:pt x="48768" y="22479"/>
                    <a:pt x="45212" y="24384"/>
                    <a:pt x="41910" y="23368"/>
                  </a:cubicBezTo>
                  <a:lnTo>
                    <a:pt x="33528" y="20955"/>
                  </a:lnTo>
                  <a:lnTo>
                    <a:pt x="16256" y="16002"/>
                  </a:lnTo>
                  <a:lnTo>
                    <a:pt x="5461" y="13208"/>
                  </a:lnTo>
                  <a:cubicBezTo>
                    <a:pt x="2032" y="12319"/>
                    <a:pt x="0" y="8890"/>
                    <a:pt x="889" y="5461"/>
                  </a:cubicBezTo>
                  <a:cubicBezTo>
                    <a:pt x="1651" y="2032"/>
                    <a:pt x="5207" y="0"/>
                    <a:pt x="8509" y="889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5" name="Shape 296">
              <a:extLst>
                <a:ext uri="{FF2B5EF4-FFF2-40B4-BE49-F238E27FC236}">
                  <a16:creationId xmlns:a16="http://schemas.microsoft.com/office/drawing/2014/main" id="{7AE8971D-B8F0-4518-9131-F1B779CC411F}"/>
                </a:ext>
              </a:extLst>
            </p:cNvPr>
            <p:cNvSpPr/>
            <p:nvPr/>
          </p:nvSpPr>
          <p:spPr>
            <a:xfrm>
              <a:off x="2011172" y="48082"/>
              <a:ext cx="49276" cy="29464"/>
            </a:xfrm>
            <a:custGeom>
              <a:avLst/>
              <a:gdLst/>
              <a:ahLst/>
              <a:cxnLst/>
              <a:rect l="0" t="0" r="0" b="0"/>
              <a:pathLst>
                <a:path w="49276" h="29464">
                  <a:moveTo>
                    <a:pt x="40132" y="1143"/>
                  </a:moveTo>
                  <a:cubicBezTo>
                    <a:pt x="43561" y="0"/>
                    <a:pt x="47117" y="1905"/>
                    <a:pt x="48133" y="5207"/>
                  </a:cubicBezTo>
                  <a:cubicBezTo>
                    <a:pt x="49276" y="8636"/>
                    <a:pt x="47371" y="12192"/>
                    <a:pt x="44069" y="13208"/>
                  </a:cubicBezTo>
                  <a:lnTo>
                    <a:pt x="40132" y="14478"/>
                  </a:lnTo>
                  <a:lnTo>
                    <a:pt x="26162" y="19939"/>
                  </a:lnTo>
                  <a:lnTo>
                    <a:pt x="12700" y="26416"/>
                  </a:lnTo>
                  <a:lnTo>
                    <a:pt x="10287" y="27813"/>
                  </a:lnTo>
                  <a:cubicBezTo>
                    <a:pt x="7239" y="29464"/>
                    <a:pt x="3302" y="28448"/>
                    <a:pt x="1651" y="25273"/>
                  </a:cubicBezTo>
                  <a:cubicBezTo>
                    <a:pt x="0" y="22225"/>
                    <a:pt x="1016" y="18415"/>
                    <a:pt x="4191" y="16764"/>
                  </a:cubicBezTo>
                  <a:lnTo>
                    <a:pt x="7239" y="14986"/>
                  </a:lnTo>
                  <a:lnTo>
                    <a:pt x="21590" y="8128"/>
                  </a:lnTo>
                  <a:lnTo>
                    <a:pt x="36195" y="2413"/>
                  </a:lnTo>
                  <a:lnTo>
                    <a:pt x="40132" y="114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6" name="Shape 297">
              <a:extLst>
                <a:ext uri="{FF2B5EF4-FFF2-40B4-BE49-F238E27FC236}">
                  <a16:creationId xmlns:a16="http://schemas.microsoft.com/office/drawing/2014/main" id="{F542434F-1299-4668-B72A-5989BFDBF004}"/>
                </a:ext>
              </a:extLst>
            </p:cNvPr>
            <p:cNvSpPr/>
            <p:nvPr/>
          </p:nvSpPr>
          <p:spPr>
            <a:xfrm>
              <a:off x="2096770" y="40843"/>
              <a:ext cx="51054" cy="15748"/>
            </a:xfrm>
            <a:custGeom>
              <a:avLst/>
              <a:gdLst/>
              <a:ahLst/>
              <a:cxnLst/>
              <a:rect l="0" t="0" r="0" b="0"/>
              <a:pathLst>
                <a:path w="51054" h="15748">
                  <a:moveTo>
                    <a:pt x="6350" y="0"/>
                  </a:moveTo>
                  <a:lnTo>
                    <a:pt x="16256" y="0"/>
                  </a:lnTo>
                  <a:lnTo>
                    <a:pt x="34163" y="1270"/>
                  </a:lnTo>
                  <a:lnTo>
                    <a:pt x="45212" y="2794"/>
                  </a:lnTo>
                  <a:cubicBezTo>
                    <a:pt x="48641" y="3175"/>
                    <a:pt x="51054" y="6350"/>
                    <a:pt x="50673" y="9906"/>
                  </a:cubicBezTo>
                  <a:cubicBezTo>
                    <a:pt x="50165" y="13335"/>
                    <a:pt x="46990" y="15748"/>
                    <a:pt x="43561" y="15367"/>
                  </a:cubicBezTo>
                  <a:lnTo>
                    <a:pt x="32512" y="13843"/>
                  </a:lnTo>
                  <a:lnTo>
                    <a:pt x="15367" y="12700"/>
                  </a:lnTo>
                  <a:lnTo>
                    <a:pt x="6350" y="12700"/>
                  </a:lnTo>
                  <a:cubicBezTo>
                    <a:pt x="2921" y="12700"/>
                    <a:pt x="0" y="9906"/>
                    <a:pt x="0" y="6350"/>
                  </a:cubicBezTo>
                  <a:cubicBezTo>
                    <a:pt x="0" y="2794"/>
                    <a:pt x="2921" y="0"/>
                    <a:pt x="6350" y="0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23DD48-59E1-43CE-A2F6-852B82DFA7F8}"/>
                </a:ext>
              </a:extLst>
            </p:cNvPr>
            <p:cNvSpPr/>
            <p:nvPr/>
          </p:nvSpPr>
          <p:spPr>
            <a:xfrm>
              <a:off x="3098927" y="1145286"/>
              <a:ext cx="422491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Grand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2E0B9DF-8F1B-411F-ABBD-122FC5CC4279}"/>
                </a:ext>
              </a:extLst>
            </p:cNvPr>
            <p:cNvSpPr/>
            <p:nvPr/>
          </p:nvSpPr>
          <p:spPr>
            <a:xfrm>
              <a:off x="3417443" y="1145286"/>
              <a:ext cx="49473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-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07A5E5-98B6-4727-B99C-4D43C6AF8031}"/>
                </a:ext>
              </a:extLst>
            </p:cNvPr>
            <p:cNvSpPr/>
            <p:nvPr/>
          </p:nvSpPr>
          <p:spPr>
            <a:xfrm>
              <a:off x="3393971" y="1064510"/>
              <a:ext cx="1215811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grandchild</a:t>
              </a:r>
              <a:r>
                <a:rPr lang="en-US" sz="1400" b="1" spc="-5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Node</a:t>
              </a:r>
              <a:r>
                <a:rPr lang="en-US" sz="1400" b="1" spc="1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EDB29E1-CCCE-4039-A331-5CA45CCD7877}"/>
                </a:ext>
              </a:extLst>
            </p:cNvPr>
            <p:cNvSpPr/>
            <p:nvPr/>
          </p:nvSpPr>
          <p:spPr>
            <a:xfrm>
              <a:off x="4203610" y="1068025"/>
              <a:ext cx="630891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lo-LA" sz="14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ຂອງໂນດ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 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7F7C35-7A92-4DE4-844D-A6599A38699A}"/>
                </a:ext>
              </a:extLst>
            </p:cNvPr>
            <p:cNvSpPr/>
            <p:nvPr/>
          </p:nvSpPr>
          <p:spPr>
            <a:xfrm>
              <a:off x="4609782" y="1071540"/>
              <a:ext cx="189207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A</a:t>
              </a:r>
              <a:endParaRPr lang="en-US" sz="1200" dirty="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CA8C215-8FD8-4F8B-BB7F-8EE25215B85A}"/>
                </a:ext>
              </a:extLst>
            </p:cNvPr>
            <p:cNvSpPr/>
            <p:nvPr/>
          </p:nvSpPr>
          <p:spPr>
            <a:xfrm>
              <a:off x="4904826" y="1076081"/>
              <a:ext cx="99420" cy="240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chemeClr val="bg1"/>
                  </a:solidFill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solidFill>
                  <a:schemeClr val="bg1"/>
                </a:solidFill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4" name="Shape 305">
              <a:extLst>
                <a:ext uri="{FF2B5EF4-FFF2-40B4-BE49-F238E27FC236}">
                  <a16:creationId xmlns:a16="http://schemas.microsoft.com/office/drawing/2014/main" id="{0F860243-C6F6-45FE-930F-49E9D3E5EE18}"/>
                </a:ext>
              </a:extLst>
            </p:cNvPr>
            <p:cNvSpPr/>
            <p:nvPr/>
          </p:nvSpPr>
          <p:spPr>
            <a:xfrm>
              <a:off x="3282570" y="1101674"/>
              <a:ext cx="48006" cy="32640"/>
            </a:xfrm>
            <a:custGeom>
              <a:avLst/>
              <a:gdLst/>
              <a:ahLst/>
              <a:cxnLst/>
              <a:rect l="0" t="0" r="0" b="0"/>
              <a:pathLst>
                <a:path w="48006" h="32640">
                  <a:moveTo>
                    <a:pt x="10541" y="1905"/>
                  </a:moveTo>
                  <a:lnTo>
                    <a:pt x="14732" y="4318"/>
                  </a:lnTo>
                  <a:lnTo>
                    <a:pt x="25781" y="10668"/>
                  </a:lnTo>
                  <a:lnTo>
                    <a:pt x="35306" y="15749"/>
                  </a:lnTo>
                  <a:lnTo>
                    <a:pt x="43561" y="19686"/>
                  </a:lnTo>
                  <a:cubicBezTo>
                    <a:pt x="46736" y="21082"/>
                    <a:pt x="48006" y="24892"/>
                    <a:pt x="46609" y="28067"/>
                  </a:cubicBezTo>
                  <a:cubicBezTo>
                    <a:pt x="45085" y="31242"/>
                    <a:pt x="41275" y="32640"/>
                    <a:pt x="38100" y="31116"/>
                  </a:cubicBezTo>
                  <a:lnTo>
                    <a:pt x="29845" y="27178"/>
                  </a:lnTo>
                  <a:lnTo>
                    <a:pt x="19685" y="21844"/>
                  </a:lnTo>
                  <a:lnTo>
                    <a:pt x="8382" y="15367"/>
                  </a:lnTo>
                  <a:lnTo>
                    <a:pt x="4064" y="12827"/>
                  </a:lnTo>
                  <a:cubicBezTo>
                    <a:pt x="1016" y="10923"/>
                    <a:pt x="0" y="7113"/>
                    <a:pt x="1905" y="4065"/>
                  </a:cubicBezTo>
                  <a:cubicBezTo>
                    <a:pt x="3683" y="1016"/>
                    <a:pt x="7493" y="0"/>
                    <a:pt x="10541" y="1905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5" name="Shape 306">
              <a:extLst>
                <a:ext uri="{FF2B5EF4-FFF2-40B4-BE49-F238E27FC236}">
                  <a16:creationId xmlns:a16="http://schemas.microsoft.com/office/drawing/2014/main" id="{8693B730-D018-4E8E-AAC3-840535F4B5B4}"/>
                </a:ext>
              </a:extLst>
            </p:cNvPr>
            <p:cNvSpPr/>
            <p:nvPr/>
          </p:nvSpPr>
          <p:spPr>
            <a:xfrm>
              <a:off x="2877058" y="1087831"/>
              <a:ext cx="46863" cy="34671"/>
            </a:xfrm>
            <a:custGeom>
              <a:avLst/>
              <a:gdLst/>
              <a:ahLst/>
              <a:cxnLst/>
              <a:rect l="0" t="0" r="0" b="0"/>
              <a:pathLst>
                <a:path w="46863" h="34671">
                  <a:moveTo>
                    <a:pt x="36195" y="1905"/>
                  </a:moveTo>
                  <a:cubicBezTo>
                    <a:pt x="39243" y="0"/>
                    <a:pt x="43180" y="1016"/>
                    <a:pt x="44958" y="3937"/>
                  </a:cubicBezTo>
                  <a:cubicBezTo>
                    <a:pt x="46863" y="6985"/>
                    <a:pt x="45847" y="10922"/>
                    <a:pt x="42926" y="12700"/>
                  </a:cubicBezTo>
                  <a:lnTo>
                    <a:pt x="31369" y="19812"/>
                  </a:lnTo>
                  <a:lnTo>
                    <a:pt x="10668" y="32893"/>
                  </a:lnTo>
                  <a:cubicBezTo>
                    <a:pt x="7620" y="34671"/>
                    <a:pt x="3810" y="33782"/>
                    <a:pt x="1905" y="30861"/>
                  </a:cubicBezTo>
                  <a:cubicBezTo>
                    <a:pt x="0" y="27940"/>
                    <a:pt x="889" y="24003"/>
                    <a:pt x="3937" y="22098"/>
                  </a:cubicBezTo>
                  <a:lnTo>
                    <a:pt x="24638" y="9017"/>
                  </a:lnTo>
                  <a:lnTo>
                    <a:pt x="36195" y="1905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6" name="Shape 307">
              <a:extLst>
                <a:ext uri="{FF2B5EF4-FFF2-40B4-BE49-F238E27FC236}">
                  <a16:creationId xmlns:a16="http://schemas.microsoft.com/office/drawing/2014/main" id="{71307EFB-2F8B-4285-99D6-D5BD4B6E93B3}"/>
                </a:ext>
              </a:extLst>
            </p:cNvPr>
            <p:cNvSpPr/>
            <p:nvPr/>
          </p:nvSpPr>
          <p:spPr>
            <a:xfrm>
              <a:off x="3205480" y="1057478"/>
              <a:ext cx="47879" cy="32893"/>
            </a:xfrm>
            <a:custGeom>
              <a:avLst/>
              <a:gdLst/>
              <a:ahLst/>
              <a:cxnLst/>
              <a:rect l="0" t="0" r="0" b="0"/>
              <a:pathLst>
                <a:path w="47879" h="32893">
                  <a:moveTo>
                    <a:pt x="10287" y="1651"/>
                  </a:moveTo>
                  <a:lnTo>
                    <a:pt x="20447" y="7112"/>
                  </a:lnTo>
                  <a:lnTo>
                    <a:pt x="36449" y="15875"/>
                  </a:lnTo>
                  <a:lnTo>
                    <a:pt x="43815" y="20193"/>
                  </a:lnTo>
                  <a:cubicBezTo>
                    <a:pt x="46863" y="21971"/>
                    <a:pt x="47879" y="25781"/>
                    <a:pt x="46101" y="28829"/>
                  </a:cubicBezTo>
                  <a:cubicBezTo>
                    <a:pt x="44450" y="31877"/>
                    <a:pt x="40513" y="32893"/>
                    <a:pt x="37465" y="31115"/>
                  </a:cubicBezTo>
                  <a:lnTo>
                    <a:pt x="30099" y="26924"/>
                  </a:lnTo>
                  <a:lnTo>
                    <a:pt x="14351" y="18162"/>
                  </a:lnTo>
                  <a:lnTo>
                    <a:pt x="4318" y="12827"/>
                  </a:lnTo>
                  <a:cubicBezTo>
                    <a:pt x="1270" y="11303"/>
                    <a:pt x="0" y="7366"/>
                    <a:pt x="1651" y="4318"/>
                  </a:cubicBezTo>
                  <a:cubicBezTo>
                    <a:pt x="3302" y="1270"/>
                    <a:pt x="7112" y="0"/>
                    <a:pt x="10287" y="1651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7" name="Shape 308">
              <a:extLst>
                <a:ext uri="{FF2B5EF4-FFF2-40B4-BE49-F238E27FC236}">
                  <a16:creationId xmlns:a16="http://schemas.microsoft.com/office/drawing/2014/main" id="{F6FFB9DB-CB1A-4776-932E-D9D5015EC5A4}"/>
                </a:ext>
              </a:extLst>
            </p:cNvPr>
            <p:cNvSpPr/>
            <p:nvPr/>
          </p:nvSpPr>
          <p:spPr>
            <a:xfrm>
              <a:off x="2843911" y="1048462"/>
              <a:ext cx="105283" cy="92456"/>
            </a:xfrm>
            <a:custGeom>
              <a:avLst/>
              <a:gdLst/>
              <a:ahLst/>
              <a:cxnLst/>
              <a:rect l="0" t="0" r="0" b="0"/>
              <a:pathLst>
                <a:path w="105283" h="92456">
                  <a:moveTo>
                    <a:pt x="53975" y="1651"/>
                  </a:moveTo>
                  <a:cubicBezTo>
                    <a:pt x="57150" y="3302"/>
                    <a:pt x="58293" y="7112"/>
                    <a:pt x="56769" y="10160"/>
                  </a:cubicBezTo>
                  <a:lnTo>
                    <a:pt x="21259" y="78953"/>
                  </a:lnTo>
                  <a:lnTo>
                    <a:pt x="98552" y="75946"/>
                  </a:lnTo>
                  <a:cubicBezTo>
                    <a:pt x="102108" y="75819"/>
                    <a:pt x="105029" y="78486"/>
                    <a:pt x="105156" y="82042"/>
                  </a:cubicBezTo>
                  <a:cubicBezTo>
                    <a:pt x="105283" y="85471"/>
                    <a:pt x="102616" y="88519"/>
                    <a:pt x="99060" y="88646"/>
                  </a:cubicBezTo>
                  <a:lnTo>
                    <a:pt x="0" y="92456"/>
                  </a:lnTo>
                  <a:lnTo>
                    <a:pt x="45466" y="4318"/>
                  </a:lnTo>
                  <a:cubicBezTo>
                    <a:pt x="46990" y="1270"/>
                    <a:pt x="50800" y="0"/>
                    <a:pt x="53975" y="1651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8" name="Shape 309">
              <a:extLst>
                <a:ext uri="{FF2B5EF4-FFF2-40B4-BE49-F238E27FC236}">
                  <a16:creationId xmlns:a16="http://schemas.microsoft.com/office/drawing/2014/main" id="{2E21EE40-916A-4EC8-9A8D-E334ECA5AF4B}"/>
                </a:ext>
              </a:extLst>
            </p:cNvPr>
            <p:cNvSpPr/>
            <p:nvPr/>
          </p:nvSpPr>
          <p:spPr>
            <a:xfrm>
              <a:off x="2953385" y="1045540"/>
              <a:ext cx="48514" cy="31369"/>
            </a:xfrm>
            <a:custGeom>
              <a:avLst/>
              <a:gdLst/>
              <a:ahLst/>
              <a:cxnLst/>
              <a:rect l="0" t="0" r="0" b="0"/>
              <a:pathLst>
                <a:path w="48514" h="31369">
                  <a:moveTo>
                    <a:pt x="38735" y="1398"/>
                  </a:moveTo>
                  <a:cubicBezTo>
                    <a:pt x="41910" y="0"/>
                    <a:pt x="45720" y="1398"/>
                    <a:pt x="47117" y="4573"/>
                  </a:cubicBezTo>
                  <a:cubicBezTo>
                    <a:pt x="48514" y="7875"/>
                    <a:pt x="47117" y="11557"/>
                    <a:pt x="43942" y="13081"/>
                  </a:cubicBezTo>
                  <a:lnTo>
                    <a:pt x="34290" y="17400"/>
                  </a:lnTo>
                  <a:lnTo>
                    <a:pt x="19050" y="25019"/>
                  </a:lnTo>
                  <a:lnTo>
                    <a:pt x="10160" y="29718"/>
                  </a:lnTo>
                  <a:cubicBezTo>
                    <a:pt x="7112" y="31369"/>
                    <a:pt x="3302" y="30226"/>
                    <a:pt x="1651" y="27178"/>
                  </a:cubicBezTo>
                  <a:cubicBezTo>
                    <a:pt x="0" y="24003"/>
                    <a:pt x="1143" y="20193"/>
                    <a:pt x="4191" y="18542"/>
                  </a:cubicBezTo>
                  <a:lnTo>
                    <a:pt x="13462" y="13589"/>
                  </a:lnTo>
                  <a:lnTo>
                    <a:pt x="29083" y="5842"/>
                  </a:lnTo>
                  <a:lnTo>
                    <a:pt x="38735" y="1398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09" name="Shape 310">
              <a:extLst>
                <a:ext uri="{FF2B5EF4-FFF2-40B4-BE49-F238E27FC236}">
                  <a16:creationId xmlns:a16="http://schemas.microsoft.com/office/drawing/2014/main" id="{F4287065-9672-4D8E-BC2F-7E581AB1C2C5}"/>
                </a:ext>
              </a:extLst>
            </p:cNvPr>
            <p:cNvSpPr/>
            <p:nvPr/>
          </p:nvSpPr>
          <p:spPr>
            <a:xfrm>
              <a:off x="3123311" y="1025348"/>
              <a:ext cx="50419" cy="25526"/>
            </a:xfrm>
            <a:custGeom>
              <a:avLst/>
              <a:gdLst/>
              <a:ahLst/>
              <a:cxnLst/>
              <a:rect l="0" t="0" r="0" b="0"/>
              <a:pathLst>
                <a:path w="50419" h="25526">
                  <a:moveTo>
                    <a:pt x="8382" y="762"/>
                  </a:moveTo>
                  <a:lnTo>
                    <a:pt x="18034" y="3048"/>
                  </a:lnTo>
                  <a:lnTo>
                    <a:pt x="35179" y="8382"/>
                  </a:lnTo>
                  <a:lnTo>
                    <a:pt x="45593" y="12446"/>
                  </a:lnTo>
                  <a:cubicBezTo>
                    <a:pt x="48768" y="13716"/>
                    <a:pt x="50419" y="17272"/>
                    <a:pt x="49149" y="20574"/>
                  </a:cubicBezTo>
                  <a:cubicBezTo>
                    <a:pt x="48006" y="23876"/>
                    <a:pt x="44323" y="25526"/>
                    <a:pt x="41021" y="24257"/>
                  </a:cubicBezTo>
                  <a:lnTo>
                    <a:pt x="30607" y="20320"/>
                  </a:lnTo>
                  <a:lnTo>
                    <a:pt x="14224" y="15113"/>
                  </a:lnTo>
                  <a:lnTo>
                    <a:pt x="5461" y="13081"/>
                  </a:lnTo>
                  <a:cubicBezTo>
                    <a:pt x="2159" y="12319"/>
                    <a:pt x="0" y="8890"/>
                    <a:pt x="762" y="5461"/>
                  </a:cubicBezTo>
                  <a:cubicBezTo>
                    <a:pt x="1651" y="2032"/>
                    <a:pt x="4953" y="0"/>
                    <a:pt x="8382" y="762"/>
                  </a:cubicBez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10" name="Shape 311">
              <a:extLst>
                <a:ext uri="{FF2B5EF4-FFF2-40B4-BE49-F238E27FC236}">
                  <a16:creationId xmlns:a16="http://schemas.microsoft.com/office/drawing/2014/main" id="{88C19BB4-62EA-46C8-989D-58E4A6C3BDC4}"/>
                </a:ext>
              </a:extLst>
            </p:cNvPr>
            <p:cNvSpPr/>
            <p:nvPr/>
          </p:nvSpPr>
          <p:spPr>
            <a:xfrm>
              <a:off x="3035427" y="1022173"/>
              <a:ext cx="51054" cy="20447"/>
            </a:xfrm>
            <a:custGeom>
              <a:avLst/>
              <a:gdLst/>
              <a:ahLst/>
              <a:cxnLst/>
              <a:rect l="0" t="0" r="0" b="0"/>
              <a:pathLst>
                <a:path w="51054" h="20447">
                  <a:moveTo>
                    <a:pt x="43942" y="253"/>
                  </a:moveTo>
                  <a:cubicBezTo>
                    <a:pt x="47498" y="0"/>
                    <a:pt x="50546" y="2540"/>
                    <a:pt x="50800" y="6096"/>
                  </a:cubicBezTo>
                  <a:cubicBezTo>
                    <a:pt x="51054" y="9525"/>
                    <a:pt x="48387" y="12573"/>
                    <a:pt x="44958" y="12826"/>
                  </a:cubicBezTo>
                  <a:lnTo>
                    <a:pt x="40767" y="13208"/>
                  </a:lnTo>
                  <a:lnTo>
                    <a:pt x="26162" y="15367"/>
                  </a:lnTo>
                  <a:lnTo>
                    <a:pt x="11557" y="18669"/>
                  </a:lnTo>
                  <a:lnTo>
                    <a:pt x="8763" y="19431"/>
                  </a:lnTo>
                  <a:cubicBezTo>
                    <a:pt x="5334" y="20447"/>
                    <a:pt x="1905" y="18415"/>
                    <a:pt x="889" y="15113"/>
                  </a:cubicBezTo>
                  <a:cubicBezTo>
                    <a:pt x="0" y="11684"/>
                    <a:pt x="1905" y="8255"/>
                    <a:pt x="5334" y="7239"/>
                  </a:cubicBezTo>
                  <a:lnTo>
                    <a:pt x="8763" y="6223"/>
                  </a:lnTo>
                  <a:lnTo>
                    <a:pt x="24257" y="2921"/>
                  </a:lnTo>
                  <a:lnTo>
                    <a:pt x="39878" y="508"/>
                  </a:lnTo>
                  <a:lnTo>
                    <a:pt x="43942" y="253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</a:ln>
            <a:effectLst/>
          </p:spPr>
          <p:txBody>
            <a:bodyPr/>
            <a:lstStyle/>
            <a:p>
              <a:endParaRPr lang="en-US" sz="200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5D5C3B-B867-46AB-A636-4E18FB3C7FC7}"/>
                </a:ext>
              </a:extLst>
            </p:cNvPr>
            <p:cNvSpPr/>
            <p:nvPr/>
          </p:nvSpPr>
          <p:spPr>
            <a:xfrm>
              <a:off x="4572" y="1081278"/>
              <a:ext cx="506114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Level</a:t>
              </a:r>
              <a:r>
                <a:rPr lang="en-US" sz="1400" b="1" spc="-10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3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5806AC-346F-47F9-9DD0-F35B9A1E1224}"/>
                </a:ext>
              </a:extLst>
            </p:cNvPr>
            <p:cNvSpPr/>
            <p:nvPr/>
          </p:nvSpPr>
          <p:spPr>
            <a:xfrm>
              <a:off x="387096" y="1081278"/>
              <a:ext cx="49473" cy="2407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effectLst/>
                  <a:latin typeface="Phetsarath OT" panose="02000500000000000001" pitchFamily="2" charset="2"/>
                  <a:ea typeface="Phetsarath OT" panose="02000500000000000001" pitchFamily="2" charset="2"/>
                  <a:cs typeface="Phetsarath OT" panose="02000500000000000001" pitchFamily="2" charset="2"/>
                </a:rPr>
                <a:t> </a:t>
              </a:r>
              <a:endParaRPr lang="en-US" sz="1200">
                <a:effectLst/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F236BA-5968-4418-933C-00B9AE270F2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7800"/>
            <a:ext cx="10515600" cy="2613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   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ເນື່ອງຈາກຄວາມແຕກຕ່າງຂອງການຜ່ານເຂົ້າໄປໃນຕົ້ນໄມ້ມີ 3​ ແບບ ຈະມີຜົນກໍ່ໃຫ້ເກີດຮູບແບບຂອງນິພົດຂອງຕົ້ນໄມ້ຄື: ຈະມີນິພົດແຕກຕ່າງກັນ 3 ຮູບແບບດັ່ງນີ້:</a:t>
            </a:r>
          </a:p>
          <a:p>
            <a:pPr marL="0" indent="0">
              <a:buFont typeface="Arial" panose="020B0604020202020204" pitchFamily="34" charset="0"/>
              <a:buAutoNum type="arabicParenR"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Prefix Expression</a:t>
            </a:r>
          </a:p>
          <a:p>
            <a:pPr marL="0" indent="0">
              <a:buFont typeface="Arial" panose="020B0604020202020204" pitchFamily="34" charset="0"/>
              <a:buAutoNum type="arabicParenR"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Infix Expression</a:t>
            </a:r>
          </a:p>
          <a:p>
            <a:pPr marL="0" indent="0">
              <a:buFont typeface="Arial" panose="020B0604020202020204" pitchFamily="34" charset="0"/>
              <a:buAutoNum type="arabicParenR"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Postfix Expression</a:t>
            </a:r>
            <a:endParaRPr lang="lo-LA" altLang="en-US" sz="20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4" name="Oval 46">
            <a:extLst>
              <a:ext uri="{FF2B5EF4-FFF2-40B4-BE49-F238E27FC236}">
                <a16:creationId xmlns:a16="http://schemas.microsoft.com/office/drawing/2014/main" id="{28ED7A0A-F5B5-4FD8-8BFE-A3BE0AD9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46545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*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5" name="Oval 47">
            <a:extLst>
              <a:ext uri="{FF2B5EF4-FFF2-40B4-BE49-F238E27FC236}">
                <a16:creationId xmlns:a16="http://schemas.microsoft.com/office/drawing/2014/main" id="{DDF97A85-56C2-4D11-A419-D51C541CD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46545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-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Line 48">
            <a:extLst>
              <a:ext uri="{FF2B5EF4-FFF2-40B4-BE49-F238E27FC236}">
                <a16:creationId xmlns:a16="http://schemas.microsoft.com/office/drawing/2014/main" id="{B23521B6-9BAD-415E-BD6E-9B3488634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1288" y="4425950"/>
            <a:ext cx="28098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Line 49">
            <a:extLst>
              <a:ext uri="{FF2B5EF4-FFF2-40B4-BE49-F238E27FC236}">
                <a16:creationId xmlns:a16="http://schemas.microsoft.com/office/drawing/2014/main" id="{77E9BF80-0109-45BD-9DEE-AD5B028D5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349750"/>
            <a:ext cx="352425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50">
            <a:extLst>
              <a:ext uri="{FF2B5EF4-FFF2-40B4-BE49-F238E27FC236}">
                <a16:creationId xmlns:a16="http://schemas.microsoft.com/office/drawing/2014/main" id="{0B1A713B-727D-4C01-9AE6-BDB5536D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51117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9" name="Oval 52">
            <a:extLst>
              <a:ext uri="{FF2B5EF4-FFF2-40B4-BE49-F238E27FC236}">
                <a16:creationId xmlns:a16="http://schemas.microsoft.com/office/drawing/2014/main" id="{609FAE05-5233-4437-B05D-799810FE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5264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0" name="Line 53">
            <a:extLst>
              <a:ext uri="{FF2B5EF4-FFF2-40B4-BE49-F238E27FC236}">
                <a16:creationId xmlns:a16="http://schemas.microsoft.com/office/drawing/2014/main" id="{AD6602DF-849D-4628-841F-27B1D5BB4C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75" y="4959350"/>
            <a:ext cx="211138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Line 54">
            <a:extLst>
              <a:ext uri="{FF2B5EF4-FFF2-40B4-BE49-F238E27FC236}">
                <a16:creationId xmlns:a16="http://schemas.microsoft.com/office/drawing/2014/main" id="{8266E054-F5E2-4F26-8C68-4F3B557C0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88" y="5035550"/>
            <a:ext cx="6985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Line 55">
            <a:extLst>
              <a:ext uri="{FF2B5EF4-FFF2-40B4-BE49-F238E27FC236}">
                <a16:creationId xmlns:a16="http://schemas.microsoft.com/office/drawing/2014/main" id="{6663DC33-7F55-4561-BC1D-549CF1C1A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813" y="5035550"/>
            <a:ext cx="21113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51">
            <a:extLst>
              <a:ext uri="{FF2B5EF4-FFF2-40B4-BE49-F238E27FC236}">
                <a16:creationId xmlns:a16="http://schemas.microsoft.com/office/drawing/2014/main" id="{487261EB-9ABC-4CF4-921D-B9427532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264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4" name="Oval 45">
            <a:extLst>
              <a:ext uri="{FF2B5EF4-FFF2-40B4-BE49-F238E27FC236}">
                <a16:creationId xmlns:a16="http://schemas.microsoft.com/office/drawing/2014/main" id="{766B2AC4-B993-44F9-B570-A563B142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963988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+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1C4D78-5813-41F2-B029-6D419C95C012}"/>
              </a:ext>
            </a:extLst>
          </p:cNvPr>
          <p:cNvCxnSpPr>
            <a:stCxn id="4" idx="5"/>
            <a:endCxn id="13" idx="0"/>
          </p:cNvCxnSpPr>
          <p:nvPr/>
        </p:nvCxnSpPr>
        <p:spPr>
          <a:xfrm>
            <a:off x="2738438" y="5045075"/>
            <a:ext cx="223837" cy="2190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52">
            <a:extLst>
              <a:ext uri="{FF2B5EF4-FFF2-40B4-BE49-F238E27FC236}">
                <a16:creationId xmlns:a16="http://schemas.microsoft.com/office/drawing/2014/main" id="{BCB8704F-B5EB-4B48-940A-796481BD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5264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d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45F70D2-16D3-4BAE-A74E-0550E47FE0E2}"/>
              </a:ext>
            </a:extLst>
          </p:cNvPr>
          <p:cNvSpPr txBox="1">
            <a:spLocks noChangeArrowheads="1"/>
          </p:cNvSpPr>
          <p:nvPr/>
        </p:nvSpPr>
        <p:spPr>
          <a:xfrm>
            <a:off x="719137" y="2666206"/>
            <a:ext cx="10753725" cy="1533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1) Prefix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ແມ່ນການຂຽນນິພົດ ໂດຍຕົວດຳເນີນການຈະຖືກຂຽນນຳໜ້າຕົວຖືກດຳເນີນການ ເຊິ່ງການຂຽນນິພົດທາງຄະນິດສາດໃຫ້ອອກມາໃນຮູບແບບ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Prefix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ກໍ່ໃຫ້ປະຕິບັດຕາມຮູບແບບ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NLR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ຈະບໍ່ນິຍົມນຳໃຊ້ເຄື່ອງໝາຍ ວົງເລັບ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71DCF05E-D400-4365-9BF8-A63757E4A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099" y="4067176"/>
            <a:ext cx="195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Prefix: + * a  b - c d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685AEB7A-E7F8-41C0-819F-BAA085ED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351" y="4502150"/>
            <a:ext cx="1744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ລຳດັບການຄຳນວນ:</a:t>
            </a:r>
            <a:endParaRPr lang="en-US" altLang="en-US" sz="18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</a:t>
            </a: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.​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a*b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1 + 3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 c - d</a:t>
            </a:r>
          </a:p>
        </p:txBody>
      </p:sp>
    </p:spTree>
    <p:extLst>
      <p:ext uri="{BB962C8B-B14F-4D97-AF65-F5344CB8AC3E}">
        <p14:creationId xmlns:p14="http://schemas.microsoft.com/office/powerpoint/2010/main" val="1940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1F60787-DE6A-406A-AD4F-3C40BF3FE834}"/>
              </a:ext>
            </a:extLst>
          </p:cNvPr>
          <p:cNvSpPr txBox="1">
            <a:spLocks noChangeArrowheads="1"/>
          </p:cNvSpPr>
          <p:nvPr/>
        </p:nvSpPr>
        <p:spPr>
          <a:xfrm>
            <a:off x="848360" y="176531"/>
            <a:ext cx="10753725" cy="9239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2) Infix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ແມ່ນການຂຽນນິພົດໃນຮູບແບບປົກກຕິທົ່ວໄປ ເຊິ່ງການຂຽນນິພົດທາງຄະນິດສາດໃຫ້ອອກມາໃນຮູບແບບ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ກໍ່ໃຫ້ປະຕິບັດຕາມຮູບແບບ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LNR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ຈະນິຍົມນຳໃຊ້ເຄື່ອງໝາຍ ວົງເລັບ ເພື່ອຊ່ວຍໃຫ້ເຂົ້າໃຈລຳດັບການຄຳນວນ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Oval 46">
            <a:extLst>
              <a:ext uri="{FF2B5EF4-FFF2-40B4-BE49-F238E27FC236}">
                <a16:creationId xmlns:a16="http://schemas.microsoft.com/office/drawing/2014/main" id="{2926F048-A7BC-4047-B5DD-49DCB40D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853" y="16065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*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7CB354CF-FABD-420B-AC67-F9D101E1A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28" y="16065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-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45C6CB26-1EBC-4CA8-BB62-2F78051CA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9128" y="1377950"/>
            <a:ext cx="28098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AF738E6E-093E-4C03-AA6B-D20BE059F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240" y="1301750"/>
            <a:ext cx="352425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0">
            <a:extLst>
              <a:ext uri="{FF2B5EF4-FFF2-40B4-BE49-F238E27FC236}">
                <a16:creationId xmlns:a16="http://schemas.microsoft.com/office/drawing/2014/main" id="{3D72BD03-3F5A-42BC-90FD-B504E9A9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90" y="20637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8" name="Oval 52">
            <a:extLst>
              <a:ext uri="{FF2B5EF4-FFF2-40B4-BE49-F238E27FC236}">
                <a16:creationId xmlns:a16="http://schemas.microsoft.com/office/drawing/2014/main" id="{D13E2646-5553-47DE-9A27-8CB681BB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540" y="2216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51838CF-997D-497E-83C7-AAAC6653A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5715" y="1911350"/>
            <a:ext cx="211138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9F227F55-115F-4022-9DD1-F4E80F408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3528" y="1987550"/>
            <a:ext cx="6985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Line 55">
            <a:extLst>
              <a:ext uri="{FF2B5EF4-FFF2-40B4-BE49-F238E27FC236}">
                <a16:creationId xmlns:a16="http://schemas.microsoft.com/office/drawing/2014/main" id="{953B4886-2E17-4C36-B0C6-162EEB9E6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5653" y="1987550"/>
            <a:ext cx="21113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568FBF27-6BA5-4525-A376-1179B6CF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28" y="2216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3" name="Oval 45">
            <a:extLst>
              <a:ext uri="{FF2B5EF4-FFF2-40B4-BE49-F238E27FC236}">
                <a16:creationId xmlns:a16="http://schemas.microsoft.com/office/drawing/2014/main" id="{6FDAE5F1-683C-466C-9E62-45C100D0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190" y="915988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+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596B83-71C7-412A-96C8-4AC8DCA95CC8}"/>
              </a:ext>
            </a:extLst>
          </p:cNvPr>
          <p:cNvCxnSpPr>
            <a:stCxn id="3" idx="5"/>
            <a:endCxn id="12" idx="0"/>
          </p:cNvCxnSpPr>
          <p:nvPr/>
        </p:nvCxnSpPr>
        <p:spPr>
          <a:xfrm>
            <a:off x="3236278" y="1997075"/>
            <a:ext cx="223837" cy="2190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52">
            <a:extLst>
              <a:ext uri="{FF2B5EF4-FFF2-40B4-BE49-F238E27FC236}">
                <a16:creationId xmlns:a16="http://schemas.microsoft.com/office/drawing/2014/main" id="{C8D4FAD9-BE2B-4344-8814-CEE90221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040" y="2216150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d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C1659DF-EAAA-4655-BA7E-3FAB2322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596" y="1258253"/>
            <a:ext cx="203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Infix:  ((a*b) + (c-d))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B474BA3-6C46-49AA-A52A-AD6D27D4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897" y="1320621"/>
            <a:ext cx="1744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ລຳດັບການຄຳນວນ: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1.​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a*b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1 + 3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 c - 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4F3307F-366B-4B17-B921-F06915AAA963}"/>
              </a:ext>
            </a:extLst>
          </p:cNvPr>
          <p:cNvSpPr txBox="1">
            <a:spLocks noChangeArrowheads="1"/>
          </p:cNvSpPr>
          <p:nvPr/>
        </p:nvSpPr>
        <p:spPr>
          <a:xfrm>
            <a:off x="848360" y="3140076"/>
            <a:ext cx="10753725" cy="11969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3) Postfix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ແມ່ນການຂຽນນິພົດ ໂດຍຕົວດຳເນີນການຈະຖືກຂຽນຕາມຫຼັງຕົວຖືກດຳເນີນການ ເຊິ່ງການຂຽນນິພົດທາງຄະນິດສາດໃຫ້ອອກມາໃນຮູບແບບ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Prefix Expression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ກໍ່ໃຫ້ປະຕິບັດຕາມຮູບແບບ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LRN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ຈະບໍ່ນິຍົມນຳໃຊ້ເຄື່ອງໝາຍ ວົງເລັບ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0" name="Oval 46">
            <a:extLst>
              <a:ext uri="{FF2B5EF4-FFF2-40B4-BE49-F238E27FC236}">
                <a16:creationId xmlns:a16="http://schemas.microsoft.com/office/drawing/2014/main" id="{72587836-F633-40BB-ADFC-0C0C0DD3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615" y="49288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*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1" name="Oval 47">
            <a:extLst>
              <a:ext uri="{FF2B5EF4-FFF2-40B4-BE49-F238E27FC236}">
                <a16:creationId xmlns:a16="http://schemas.microsoft.com/office/drawing/2014/main" id="{BB687A1A-A9C6-4FC9-ADED-227EC718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290" y="49288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-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FF63CDFF-ACCB-4B59-9D4F-9351DBAC4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6890" y="4700273"/>
            <a:ext cx="28098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49">
            <a:extLst>
              <a:ext uri="{FF2B5EF4-FFF2-40B4-BE49-F238E27FC236}">
                <a16:creationId xmlns:a16="http://schemas.microsoft.com/office/drawing/2014/main" id="{335FF9E3-1D82-4784-B01C-1D289E25D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002" y="4624073"/>
            <a:ext cx="352425" cy="3048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id="{E11D6BAC-4F10-4849-BFFA-706E598B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52" y="53860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a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5" name="Oval 52">
            <a:extLst>
              <a:ext uri="{FF2B5EF4-FFF2-40B4-BE49-F238E27FC236}">
                <a16:creationId xmlns:a16="http://schemas.microsoft.com/office/drawing/2014/main" id="{602F8ADE-CF3A-4D2E-9794-5A9F51B3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302" y="55384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c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6" name="Line 53">
            <a:extLst>
              <a:ext uri="{FF2B5EF4-FFF2-40B4-BE49-F238E27FC236}">
                <a16:creationId xmlns:a16="http://schemas.microsoft.com/office/drawing/2014/main" id="{5C292008-822B-4522-BFD4-FC023E823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3477" y="5233673"/>
            <a:ext cx="211138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Line 54">
            <a:extLst>
              <a:ext uri="{FF2B5EF4-FFF2-40B4-BE49-F238E27FC236}">
                <a16:creationId xmlns:a16="http://schemas.microsoft.com/office/drawing/2014/main" id="{BA861BDB-83C1-4C94-9E24-E9283FBAC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1290" y="5309873"/>
            <a:ext cx="6985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8E00E71A-2C79-48FC-A942-7BE2CA633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3415" y="5309873"/>
            <a:ext cx="211137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Oval 51">
            <a:extLst>
              <a:ext uri="{FF2B5EF4-FFF2-40B4-BE49-F238E27FC236}">
                <a16:creationId xmlns:a16="http://schemas.microsoft.com/office/drawing/2014/main" id="{B2B9B364-D5D5-46F8-9834-3F6FACD3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890" y="55384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b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30" name="Oval 45">
            <a:extLst>
              <a:ext uri="{FF2B5EF4-FFF2-40B4-BE49-F238E27FC236}">
                <a16:creationId xmlns:a16="http://schemas.microsoft.com/office/drawing/2014/main" id="{7E9143D9-7DF6-427E-8062-7E01AED3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952" y="4238311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+</a:t>
            </a:r>
            <a:endParaRPr lang="th-TH" altLang="en-US" sz="1800" dirty="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0C69EF-CC00-4C97-8FBD-86F9B752BF35}"/>
              </a:ext>
            </a:extLst>
          </p:cNvPr>
          <p:cNvCxnSpPr>
            <a:stCxn id="20" idx="5"/>
            <a:endCxn id="29" idx="0"/>
          </p:cNvCxnSpPr>
          <p:nvPr/>
        </p:nvCxnSpPr>
        <p:spPr>
          <a:xfrm>
            <a:off x="3114040" y="5319398"/>
            <a:ext cx="223837" cy="2190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Oval 52">
            <a:extLst>
              <a:ext uri="{FF2B5EF4-FFF2-40B4-BE49-F238E27FC236}">
                <a16:creationId xmlns:a16="http://schemas.microsoft.com/office/drawing/2014/main" id="{E4648C67-45F8-4AB2-91C4-62EEA465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802" y="5538473"/>
            <a:ext cx="561975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rPr>
              <a:t>d</a:t>
            </a:r>
            <a:endParaRPr lang="th-TH" altLang="en-US" sz="1800">
              <a:solidFill>
                <a:schemeClr val="bg1"/>
              </a:solidFill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42685B0C-8A64-44B7-9C6B-13F7BE074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291" y="4282245"/>
            <a:ext cx="22052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Postfix:  a  b  c d * -  +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D319E2DB-36D1-492F-B677-9F0C061F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135" y="4862108"/>
            <a:ext cx="1744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ລຳດັບການຄຳນວນ: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1.​ </a:t>
            </a: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a*b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1 + 3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 c - d</a:t>
            </a:r>
          </a:p>
        </p:txBody>
      </p:sp>
    </p:spTree>
    <p:extLst>
      <p:ext uri="{BB962C8B-B14F-4D97-AF65-F5344CB8AC3E}">
        <p14:creationId xmlns:p14="http://schemas.microsoft.com/office/powerpoint/2010/main" val="9941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A7D4553-4880-4208-A6FA-057C673F94FD}"/>
              </a:ext>
            </a:extLst>
          </p:cNvPr>
          <p:cNvSpPr txBox="1">
            <a:spLocks noChangeArrowheads="1"/>
          </p:cNvSpPr>
          <p:nvPr/>
        </p:nvSpPr>
        <p:spPr>
          <a:xfrm>
            <a:off x="1389380" y="1096327"/>
            <a:ext cx="10515600" cy="1966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ມີຂັ້ນຕອນດັ່ງນີ້:</a:t>
            </a:r>
          </a:p>
          <a:p>
            <a:pPr marL="0" indent="0">
              <a:buFont typeface="Arial" panose="020B0604020202020204" pitchFamily="34" charset="0"/>
              <a:buAutoNum type="arabicParenR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ຖືເອົາໂນດລູກຊ້າຍມືເປັນຫຼັກ ເຊື່ອມຕໍ່ໄປຍັງໂນດພີ່ນ້ອງທີ່ຢູ່ໃນລະດັບດຽວກັນ ແລະ ພໍ່ດຽວກັນ</a:t>
            </a:r>
          </a:p>
          <a:p>
            <a:pPr marL="0" indent="0">
              <a:buFont typeface="Arial" panose="020B0604020202020204" pitchFamily="34" charset="0"/>
              <a:buAutoNum type="arabicParenR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ໝູນຕົ້ນໄມ້ທີ່ແປງແລ້ວໄປທາງຂວາ 45 ອົງສາ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85F98A-4B1F-4274-B7CB-EFDC20BBC8B8}"/>
              </a:ext>
            </a:extLst>
          </p:cNvPr>
          <p:cNvSpPr txBox="1">
            <a:spLocks/>
          </p:cNvSpPr>
          <p:nvPr/>
        </p:nvSpPr>
        <p:spPr>
          <a:xfrm>
            <a:off x="1143000" y="2424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8 </a:t>
            </a:r>
            <a:r>
              <a:rPr lang="lo-LA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hetsarath OT" panose="02000500000000000000" pitchFamily="2" charset="0"/>
                <a:ea typeface="Phetsarath OT" panose="02000500000000000000" pitchFamily="2" charset="0"/>
                <a:cs typeface="Phetsarath OT" panose="02000500000000000000" pitchFamily="2" charset="0"/>
              </a:rPr>
              <a:t>ການແປງຕົ້ນໄມ້ທົ່ວໄປເປັນຕົ້ນໄມ້ແບບໄບນາຣີ</a:t>
            </a:r>
            <a:endParaRPr lang="en-US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hetsarath OT" panose="02000500000000000000" pitchFamily="2" charset="0"/>
              <a:ea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F458F-3112-4F1E-93B4-CB796F4325CF}"/>
              </a:ext>
            </a:extLst>
          </p:cNvPr>
          <p:cNvSpPr/>
          <p:nvPr/>
        </p:nvSpPr>
        <p:spPr>
          <a:xfrm>
            <a:off x="2266633" y="3444874"/>
            <a:ext cx="526042" cy="494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6F2003-31B4-4892-B1F2-007EDC62F7FB}"/>
              </a:ext>
            </a:extLst>
          </p:cNvPr>
          <p:cNvSpPr/>
          <p:nvPr/>
        </p:nvSpPr>
        <p:spPr>
          <a:xfrm>
            <a:off x="1733233" y="3971924"/>
            <a:ext cx="528320" cy="494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55073E-5EAD-4336-9D24-7AA6D6B9476D}"/>
              </a:ext>
            </a:extLst>
          </p:cNvPr>
          <p:cNvSpPr/>
          <p:nvPr/>
        </p:nvSpPr>
        <p:spPr>
          <a:xfrm>
            <a:off x="3123883" y="4043535"/>
            <a:ext cx="528320" cy="4929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3339AB-D406-4293-A90E-A702411E18AC}"/>
              </a:ext>
            </a:extLst>
          </p:cNvPr>
          <p:cNvSpPr/>
          <p:nvPr/>
        </p:nvSpPr>
        <p:spPr>
          <a:xfrm>
            <a:off x="1031558" y="4559299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559EFF-86B3-4008-8A6E-D2D7CAA2AB9E}"/>
              </a:ext>
            </a:extLst>
          </p:cNvPr>
          <p:cNvSpPr/>
          <p:nvPr/>
        </p:nvSpPr>
        <p:spPr>
          <a:xfrm>
            <a:off x="2533333" y="4559299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B51E-A6FE-4211-A66D-76A9EF8BF764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84182" y="3867097"/>
            <a:ext cx="159488" cy="1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68743-871A-4620-9641-8111DC231C2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715638" y="3867097"/>
            <a:ext cx="485616" cy="24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790255-EC35-4182-BF8C-0F05955C57C1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482507" y="4394147"/>
            <a:ext cx="328097" cy="2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D67F2-42CC-4702-B935-A9DE8CDEFDD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184182" y="4394147"/>
            <a:ext cx="426522" cy="2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F8EDA2-411F-4E86-BA25-2FD64A0A7990}"/>
              </a:ext>
            </a:extLst>
          </p:cNvPr>
          <p:cNvSpPr/>
          <p:nvPr/>
        </p:nvSpPr>
        <p:spPr>
          <a:xfrm>
            <a:off x="1790383" y="4659313"/>
            <a:ext cx="526042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F59B4F-9318-483E-A09D-F0592A84582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1997393" y="4466589"/>
            <a:ext cx="56011" cy="19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B38E95-7461-4019-AC14-05493192E2FC}"/>
              </a:ext>
            </a:extLst>
          </p:cNvPr>
          <p:cNvSpPr/>
          <p:nvPr/>
        </p:nvSpPr>
        <p:spPr>
          <a:xfrm>
            <a:off x="5262245" y="3373438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E77A5A-9965-47A3-BAD7-53F1B6B6299A}"/>
              </a:ext>
            </a:extLst>
          </p:cNvPr>
          <p:cNvSpPr/>
          <p:nvPr/>
        </p:nvSpPr>
        <p:spPr>
          <a:xfrm>
            <a:off x="4682808" y="3906838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A1934D-9AEE-4625-AAF0-A173ED3DF72C}"/>
              </a:ext>
            </a:extLst>
          </p:cNvPr>
          <p:cNvSpPr/>
          <p:nvPr/>
        </p:nvSpPr>
        <p:spPr>
          <a:xfrm>
            <a:off x="5792470" y="3943349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ABEB3-3C75-435A-957D-3D963C7634A3}"/>
              </a:ext>
            </a:extLst>
          </p:cNvPr>
          <p:cNvSpPr/>
          <p:nvPr/>
        </p:nvSpPr>
        <p:spPr>
          <a:xfrm>
            <a:off x="4027170" y="4489449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C1807B-67C3-490D-9A11-59FDD2671CF6}"/>
              </a:ext>
            </a:extLst>
          </p:cNvPr>
          <p:cNvSpPr/>
          <p:nvPr/>
        </p:nvSpPr>
        <p:spPr>
          <a:xfrm>
            <a:off x="5530533" y="4489449"/>
            <a:ext cx="526042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3DDD01-1FE5-45A6-AB5C-CC2D4DCD8547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5133757" y="3795660"/>
            <a:ext cx="205859" cy="18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CA06E8-0B88-4FE9-A8B0-0F7C7CF2E012}"/>
              </a:ext>
            </a:extLst>
          </p:cNvPr>
          <p:cNvCxnSpPr>
            <a:stCxn id="16" idx="3"/>
            <a:endCxn id="18" idx="7"/>
          </p:cNvCxnSpPr>
          <p:nvPr/>
        </p:nvCxnSpPr>
        <p:spPr>
          <a:xfrm flipH="1">
            <a:off x="4478119" y="4329060"/>
            <a:ext cx="282060" cy="23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26D4F5-0534-4E30-91A0-9756DB6174F8}"/>
              </a:ext>
            </a:extLst>
          </p:cNvPr>
          <p:cNvSpPr/>
          <p:nvPr/>
        </p:nvSpPr>
        <p:spPr>
          <a:xfrm>
            <a:off x="4787583" y="4506913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AB2ADF1E-91B2-4FC4-96A7-25CA199E061B}"/>
              </a:ext>
            </a:extLst>
          </p:cNvPr>
          <p:cNvSpPr/>
          <p:nvPr/>
        </p:nvSpPr>
        <p:spPr>
          <a:xfrm>
            <a:off x="4999117" y="4229101"/>
            <a:ext cx="1343900" cy="336047"/>
          </a:xfrm>
          <a:prstGeom prst="curvedUpArrow">
            <a:avLst>
              <a:gd name="adj1" fmla="val 25000"/>
              <a:gd name="adj2" fmla="val 136368"/>
              <a:gd name="adj3" fmla="val 35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971F9B43-0A4B-43AD-B0F0-A07B546D4371}"/>
              </a:ext>
            </a:extLst>
          </p:cNvPr>
          <p:cNvSpPr/>
          <p:nvPr/>
        </p:nvSpPr>
        <p:spPr>
          <a:xfrm>
            <a:off x="4171304" y="4890268"/>
            <a:ext cx="1017928" cy="4946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52B5DE12-D390-4E55-AC92-00D7D9F8973E}"/>
              </a:ext>
            </a:extLst>
          </p:cNvPr>
          <p:cNvSpPr/>
          <p:nvPr/>
        </p:nvSpPr>
        <p:spPr>
          <a:xfrm>
            <a:off x="5038647" y="4926147"/>
            <a:ext cx="1017928" cy="5144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D865DD-A35D-4410-BA2F-F4F063C78822}"/>
              </a:ext>
            </a:extLst>
          </p:cNvPr>
          <p:cNvSpPr/>
          <p:nvPr/>
        </p:nvSpPr>
        <p:spPr>
          <a:xfrm>
            <a:off x="7775258" y="3173413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0D9F52-A557-4A8F-8955-B4299D377EC3}"/>
              </a:ext>
            </a:extLst>
          </p:cNvPr>
          <p:cNvSpPr/>
          <p:nvPr/>
        </p:nvSpPr>
        <p:spPr>
          <a:xfrm>
            <a:off x="7195820" y="3706813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99C22E-DB14-4AD4-91D2-96C906733B06}"/>
              </a:ext>
            </a:extLst>
          </p:cNvPr>
          <p:cNvSpPr/>
          <p:nvPr/>
        </p:nvSpPr>
        <p:spPr>
          <a:xfrm>
            <a:off x="8321358" y="3706813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C2090D-E572-4AF4-900E-D796AA000939}"/>
              </a:ext>
            </a:extLst>
          </p:cNvPr>
          <p:cNvSpPr/>
          <p:nvPr/>
        </p:nvSpPr>
        <p:spPr>
          <a:xfrm>
            <a:off x="6540183" y="4287838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20B4CB-09A9-4C15-9905-9A032C463956}"/>
              </a:ext>
            </a:extLst>
          </p:cNvPr>
          <p:cNvSpPr/>
          <p:nvPr/>
        </p:nvSpPr>
        <p:spPr>
          <a:xfrm>
            <a:off x="8137208" y="4305299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2FF54-1E8B-4DAC-BCDD-C816D7D30917}"/>
              </a:ext>
            </a:extLst>
          </p:cNvPr>
          <p:cNvCxnSpPr>
            <a:stCxn id="26" idx="3"/>
            <a:endCxn id="27" idx="7"/>
          </p:cNvCxnSpPr>
          <p:nvPr/>
        </p:nvCxnSpPr>
        <p:spPr>
          <a:xfrm flipH="1">
            <a:off x="7646769" y="3595635"/>
            <a:ext cx="205860" cy="18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88F54E-9595-4928-9237-4415DF495E95}"/>
              </a:ext>
            </a:extLst>
          </p:cNvPr>
          <p:cNvCxnSpPr>
            <a:stCxn id="27" idx="3"/>
            <a:endCxn id="29" idx="7"/>
          </p:cNvCxnSpPr>
          <p:nvPr/>
        </p:nvCxnSpPr>
        <p:spPr>
          <a:xfrm flipH="1">
            <a:off x="6991132" y="4129035"/>
            <a:ext cx="282059" cy="23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19CFE35-0160-4B8B-85BD-D1EB6769A472}"/>
              </a:ext>
            </a:extLst>
          </p:cNvPr>
          <p:cNvSpPr/>
          <p:nvPr/>
        </p:nvSpPr>
        <p:spPr>
          <a:xfrm>
            <a:off x="7341870" y="4287838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FA77F6-2E85-498F-82B6-22779EF54C3C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724140" y="3954145"/>
            <a:ext cx="59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17B90E-7C8C-416C-BB5F-70E642F0FD5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7068503" y="4535170"/>
            <a:ext cx="27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A8F9A4-CE90-4DF4-A98C-6C58B8B28B9F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7870190" y="4535170"/>
            <a:ext cx="455318" cy="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A2DB87E-EF5A-4590-A445-ECE51C35BD15}"/>
              </a:ext>
            </a:extLst>
          </p:cNvPr>
          <p:cNvSpPr/>
          <p:nvPr/>
        </p:nvSpPr>
        <p:spPr>
          <a:xfrm>
            <a:off x="10231120" y="3097213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50E181-EBBB-4BC8-9DF3-CE0AF3B11E2B}"/>
              </a:ext>
            </a:extLst>
          </p:cNvPr>
          <p:cNvSpPr/>
          <p:nvPr/>
        </p:nvSpPr>
        <p:spPr>
          <a:xfrm>
            <a:off x="9651683" y="3630613"/>
            <a:ext cx="528320" cy="4946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0B81E8-F1F8-48EC-A402-BFA5930D3054}"/>
              </a:ext>
            </a:extLst>
          </p:cNvPr>
          <p:cNvSpPr/>
          <p:nvPr/>
        </p:nvSpPr>
        <p:spPr>
          <a:xfrm>
            <a:off x="10691495" y="4054474"/>
            <a:ext cx="528320" cy="49466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7F8BA7-D116-4DF2-B522-65BD32E2CF25}"/>
              </a:ext>
            </a:extLst>
          </p:cNvPr>
          <p:cNvSpPr/>
          <p:nvPr/>
        </p:nvSpPr>
        <p:spPr>
          <a:xfrm>
            <a:off x="8996045" y="4211638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D5F3AE-253B-46A6-97A6-28372AC9F304}"/>
              </a:ext>
            </a:extLst>
          </p:cNvPr>
          <p:cNvSpPr/>
          <p:nvPr/>
        </p:nvSpPr>
        <p:spPr>
          <a:xfrm>
            <a:off x="10507345" y="4862513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D52B39-FC09-476B-9E70-70C870996FEC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10102632" y="3519435"/>
            <a:ext cx="205859" cy="18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17AB54-A5D1-47E4-AF78-30A8D5564F76}"/>
              </a:ext>
            </a:extLst>
          </p:cNvPr>
          <p:cNvCxnSpPr>
            <a:stCxn id="38" idx="3"/>
            <a:endCxn id="40" idx="7"/>
          </p:cNvCxnSpPr>
          <p:nvPr/>
        </p:nvCxnSpPr>
        <p:spPr>
          <a:xfrm flipH="1">
            <a:off x="9446994" y="4052835"/>
            <a:ext cx="282060" cy="23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558BCCE-5BCF-4E0D-A097-F0CAD8973F50}"/>
              </a:ext>
            </a:extLst>
          </p:cNvPr>
          <p:cNvSpPr/>
          <p:nvPr/>
        </p:nvSpPr>
        <p:spPr>
          <a:xfrm>
            <a:off x="9781858" y="4481513"/>
            <a:ext cx="528320" cy="4946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569863-FF49-44A1-9044-3347F083EA4D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10180003" y="3877945"/>
            <a:ext cx="511492" cy="42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747210-820A-4B8C-96D4-20D8C7544512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>
            <a:off x="9524365" y="4458970"/>
            <a:ext cx="257493" cy="26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06A2C5-2A43-45C7-AE53-84FB70598470}"/>
              </a:ext>
            </a:extLst>
          </p:cNvPr>
          <p:cNvCxnSpPr>
            <a:cxnSpLocks/>
            <a:stCxn id="44" idx="5"/>
            <a:endCxn id="41" idx="2"/>
          </p:cNvCxnSpPr>
          <p:nvPr/>
        </p:nvCxnSpPr>
        <p:spPr>
          <a:xfrm>
            <a:off x="10232807" y="4903735"/>
            <a:ext cx="274538" cy="20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-7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110A5-3F5B-4E52-B9E8-AF85EF5B6E68}"/>
              </a:ext>
            </a:extLst>
          </p:cNvPr>
          <p:cNvSpPr txBox="1"/>
          <p:nvPr/>
        </p:nvSpPr>
        <p:spPr>
          <a:xfrm>
            <a:off x="1181100" y="704850"/>
            <a:ext cx="467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ຄຸນລັກສະນະຂອງໂຄງສ້າງແບບຕົ້ນໄມ້</a:t>
            </a:r>
            <a:endParaRPr lang="en-US" sz="2400" b="1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C2F2B-8A04-4213-A0D3-12343B16A736}"/>
              </a:ext>
            </a:extLst>
          </p:cNvPr>
          <p:cNvSpPr txBox="1"/>
          <p:nvPr/>
        </p:nvSpPr>
        <p:spPr>
          <a:xfrm>
            <a:off x="1495425" y="1490008"/>
            <a:ext cx="7915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ມີໂນດທີ່ເອີ້ນວ່າ: ໂນດຮາກ ຫຼື ຮາກ(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Node), R</a:t>
            </a:r>
            <a:endParaRPr lang="lo-LA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algn="just" eaLnBrk="1" hangingPunct="1">
              <a:lnSpc>
                <a:spcPct val="100000"/>
              </a:lnSpc>
            </a:pP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ໂນດທີ່ບໍ່ແມ່ນໂນດຮາກ ແບ່ງຍ່ອຍອອກເປັນ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ກຸ່ມ ໂດຍແຕ່ລະກຸ່ມບໍ່ມີໂນດຮ່ວມກັນເລີຍ ເຊັ່ນ: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T1, T2,…Tn (n&gt;=0)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ແຕ່ລະກຸ່ມກໍ່ເປັນຕົ້ນໄມ້ຄືກັນ ເຊິ່ງເອີ້ນວ່າ: ຕົ້ນໄມ້ຍ່ອຍ(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Subtree)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C968D72-8B27-4C34-9217-656859440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7" y="3736776"/>
            <a:ext cx="3746500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A,B,C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D,E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G,H,I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H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ເປັນຮາກຂອງຕົ້ນໄມ້ຍ່ອຍ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J,K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D65361E-8711-454D-A756-4EEB60E0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3168084"/>
            <a:ext cx="5103813" cy="2768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58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0CECB-078A-45D6-B162-0A5236417160}"/>
              </a:ext>
            </a:extLst>
          </p:cNvPr>
          <p:cNvSpPr txBox="1"/>
          <p:nvPr/>
        </p:nvSpPr>
        <p:spPr>
          <a:xfrm>
            <a:off x="1249680" y="741680"/>
            <a:ext cx="520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 ຊື່ສ່ວນປະກອບຕ່າງໆຂອງໂຄງສ້າງແບບຕົ້ນໄມ້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17536-E3D0-4EA8-B61A-39A8A27BE694}"/>
              </a:ext>
            </a:extLst>
          </p:cNvPr>
          <p:cNvSpPr txBox="1"/>
          <p:nvPr/>
        </p:nvSpPr>
        <p:spPr>
          <a:xfrm>
            <a:off x="1727200" y="1203345"/>
            <a:ext cx="299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 ລະດັບຂອງໂນດ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ຄື່ລູດໂນດ ລະດັບທີ່ 1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B C D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ຄືໂນດລະດັບທີ່ 2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 F G H I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ຄືໂນດລະດັບທີ່ 3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J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ຄືໂນດລະດັບທີ່ 4</a:t>
            </a:r>
            <a:endParaRPr 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E2BB9-E925-4900-AAED-58B9E8F465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9600" y="1203345"/>
            <a:ext cx="6502400" cy="5631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277A2D-984D-4331-A60F-C23FA5B4407F}"/>
              </a:ext>
            </a:extLst>
          </p:cNvPr>
          <p:cNvSpPr txBox="1"/>
          <p:nvPr/>
        </p:nvSpPr>
        <p:spPr>
          <a:xfrm>
            <a:off x="1727200" y="2680673"/>
            <a:ext cx="393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 ດີກຮີຂອງໂນດ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ຄືຈຳນວນຕົ້ນໄມ້ຍ່ອຍຂອງໂນດນັ້ນໆ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ມີດີກຣີເປັນ 3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B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ມີດີກຣີເປັນ 2</a:t>
            </a:r>
            <a:endParaRPr 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F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ມີດີກຣີເປັນ </a:t>
            </a: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 D E G H I J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ມີດີກຣີເປັນ 0</a:t>
            </a:r>
            <a:endParaRPr 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285750" indent="-285750">
              <a:buFont typeface="Phetsarath OT" panose="02000500000000000001" pitchFamily="2" charset="2"/>
              <a:buChar char=" "/>
            </a:pPr>
            <a:endParaRPr 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DBC97-9DD5-4ABC-B8B3-77E57F1181A3}"/>
              </a:ext>
            </a:extLst>
          </p:cNvPr>
          <p:cNvSpPr txBox="1"/>
          <p:nvPr/>
        </p:nvSpPr>
        <p:spPr>
          <a:xfrm>
            <a:off x="1727200" y="4638992"/>
            <a:ext cx="379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 ໂນດທີ່ເປັນໃບ 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ຄືໂນດທີ່ມີດີກຣີເປັນ 0 ສ່ວນໂນດທີ່ມີດີກຣີເປັນ      0 ເອີ້ນວ່າ: ໂນດພາຍໃນ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B F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ເປັນໂນດພາຍໃນ</a:t>
            </a:r>
          </a:p>
          <a:p>
            <a:pPr marL="285750" indent="-285750">
              <a:buFont typeface="Phetsarath OT" panose="02000500000000000001" pitchFamily="2" charset="2"/>
              <a:buChar char=" "/>
            </a:pPr>
            <a:r>
              <a:rPr lang="en-US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C D E G H I J </a:t>
            </a:r>
            <a:r>
              <a:rPr lang="lo-LA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ເປັນໂນດໃບ</a:t>
            </a:r>
            <a:endParaRPr lang="en-US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87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D668B-6FA5-4612-B4D5-68C69F294F23}"/>
              </a:ext>
            </a:extLst>
          </p:cNvPr>
          <p:cNvSpPr txBox="1"/>
          <p:nvPr/>
        </p:nvSpPr>
        <p:spPr>
          <a:xfrm>
            <a:off x="1114425" y="514350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bg1"/>
                </a:solidFill>
              </a:rPr>
              <a:t>4 </a:t>
            </a:r>
            <a:r>
              <a:rPr lang="lo-LA" altLang="en-US" sz="2400" b="1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ບັນດາຄຳສັບພື້ນຖານສະເພາະຂອງໂຄງສ້າງແບບຕົ້ນໄມ້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62D2-3FFB-49DE-9411-B5ED14ED899A}"/>
              </a:ext>
            </a:extLst>
          </p:cNvPr>
          <p:cNvSpPr txBox="1">
            <a:spLocks noChangeArrowheads="1"/>
          </p:cNvSpPr>
          <p:nvPr/>
        </p:nvSpPr>
        <p:spPr>
          <a:xfrm>
            <a:off x="1322388" y="1168400"/>
            <a:ext cx="5526087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1.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ທຳອິດທີ່ຢູ່ເທິງສຸດຂອງ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ທີ່ບໍ່ມີຂໍ້ມູນກ່ອນໜ້າ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39D65-10D8-4ABF-B112-2CEBB1B8CEEC}"/>
              </a:ext>
            </a:extLst>
          </p:cNvPr>
          <p:cNvSpPr/>
          <p:nvPr/>
        </p:nvSpPr>
        <p:spPr>
          <a:xfrm>
            <a:off x="7616825" y="646113"/>
            <a:ext cx="3252787" cy="1946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9C6705-A835-4BA0-9139-3D7151225BEF}"/>
              </a:ext>
            </a:extLst>
          </p:cNvPr>
          <p:cNvSpPr/>
          <p:nvPr/>
        </p:nvSpPr>
        <p:spPr>
          <a:xfrm>
            <a:off x="8905874" y="1169028"/>
            <a:ext cx="561975" cy="533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33583C-3EC5-4219-91B7-82D8F98B179E}"/>
              </a:ext>
            </a:extLst>
          </p:cNvPr>
          <p:cNvSpPr/>
          <p:nvPr/>
        </p:nvSpPr>
        <p:spPr>
          <a:xfrm>
            <a:off x="9708356" y="1927220"/>
            <a:ext cx="571500" cy="56197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330ED-4219-4529-99E3-00F8215F9B8B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385550" y="1624313"/>
            <a:ext cx="380279" cy="34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570CA2-570A-41C4-A484-07F60CDC9E88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8628506" y="1619250"/>
            <a:ext cx="341788" cy="390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323227-C3AB-4A0C-89C3-D7DFBCA0B6FE}"/>
              </a:ext>
            </a:extLst>
          </p:cNvPr>
          <p:cNvSpPr/>
          <p:nvPr/>
        </p:nvSpPr>
        <p:spPr>
          <a:xfrm>
            <a:off x="8140699" y="1927221"/>
            <a:ext cx="571501" cy="5619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5E7D737-46F3-4699-A103-59F58EFF56A7}"/>
              </a:ext>
            </a:extLst>
          </p:cNvPr>
          <p:cNvSpPr/>
          <p:nvPr/>
        </p:nvSpPr>
        <p:spPr>
          <a:xfrm>
            <a:off x="9467849" y="789947"/>
            <a:ext cx="1243013" cy="378453"/>
          </a:xfrm>
          <a:prstGeom prst="wedgeRoundRectCallout">
            <a:avLst>
              <a:gd name="adj1" fmla="val -57260"/>
              <a:gd name="adj2" fmla="val 688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Root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AD4D1E2-0AB7-48EE-917F-FD76FDD71148}"/>
              </a:ext>
            </a:extLst>
          </p:cNvPr>
          <p:cNvSpPr txBox="1">
            <a:spLocks noChangeArrowheads="1"/>
          </p:cNvSpPr>
          <p:nvPr/>
        </p:nvSpPr>
        <p:spPr>
          <a:xfrm>
            <a:off x="1322388" y="2784772"/>
            <a:ext cx="6578600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2.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ທີ່ຢູ່ປາຍສຸດຂອງ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ທີ່ບໍ່ມີຂໍ້ມູນຕາມຫຼັງ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3BC345-BE61-40F9-916D-A68A6E7E3911}"/>
              </a:ext>
            </a:extLst>
          </p:cNvPr>
          <p:cNvSpPr/>
          <p:nvPr/>
        </p:nvSpPr>
        <p:spPr>
          <a:xfrm>
            <a:off x="7616825" y="3523914"/>
            <a:ext cx="3252787" cy="2165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EA641990-208D-4438-850C-36191B61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376" y="5218316"/>
            <a:ext cx="140096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Leaf B, 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8E547-92AE-4C9C-9D82-2A14C727E8FA}"/>
              </a:ext>
            </a:extLst>
          </p:cNvPr>
          <p:cNvSpPr/>
          <p:nvPr/>
        </p:nvSpPr>
        <p:spPr>
          <a:xfrm>
            <a:off x="8782308" y="3626976"/>
            <a:ext cx="561975" cy="533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B03CD-D9D1-438E-8176-D259EDCE490A}"/>
              </a:ext>
            </a:extLst>
          </p:cNvPr>
          <p:cNvCxnSpPr>
            <a:cxnSpLocks/>
          </p:cNvCxnSpPr>
          <p:nvPr/>
        </p:nvCxnSpPr>
        <p:spPr>
          <a:xfrm flipH="1">
            <a:off x="8712200" y="4140151"/>
            <a:ext cx="211703" cy="322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EC8476-601C-4126-AA7E-496966AFDAB2}"/>
              </a:ext>
            </a:extLst>
          </p:cNvPr>
          <p:cNvCxnSpPr>
            <a:cxnSpLocks/>
          </p:cNvCxnSpPr>
          <p:nvPr/>
        </p:nvCxnSpPr>
        <p:spPr>
          <a:xfrm>
            <a:off x="9226622" y="4106904"/>
            <a:ext cx="317855" cy="336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377BE8C-CBDB-4B12-A28F-1A7430D1B547}"/>
              </a:ext>
            </a:extLst>
          </p:cNvPr>
          <p:cNvSpPr/>
          <p:nvPr/>
        </p:nvSpPr>
        <p:spPr>
          <a:xfrm>
            <a:off x="8244583" y="4471565"/>
            <a:ext cx="571501" cy="5619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F72153-3180-48D6-B6E8-619F9903F91F}"/>
              </a:ext>
            </a:extLst>
          </p:cNvPr>
          <p:cNvSpPr/>
          <p:nvPr/>
        </p:nvSpPr>
        <p:spPr>
          <a:xfrm>
            <a:off x="9443841" y="4464902"/>
            <a:ext cx="571500" cy="56197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09FEDC5-90AF-4A86-98E7-6AB46E238E88}"/>
              </a:ext>
            </a:extLst>
          </p:cNvPr>
          <p:cNvSpPr txBox="1">
            <a:spLocks noChangeArrowheads="1"/>
          </p:cNvSpPr>
          <p:nvPr/>
        </p:nvSpPr>
        <p:spPr>
          <a:xfrm>
            <a:off x="1268762" y="3648702"/>
            <a:ext cx="4197350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3.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Internal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ທີ່ບໍ່ແມ່ນ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ແລະ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A81837-20BC-4A38-97EC-568806ECD5C8}"/>
              </a:ext>
            </a:extLst>
          </p:cNvPr>
          <p:cNvSpPr/>
          <p:nvPr/>
        </p:nvSpPr>
        <p:spPr>
          <a:xfrm>
            <a:off x="2123033" y="4471565"/>
            <a:ext cx="4430167" cy="2091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1F86F8-9E37-410C-A115-C68168BBECA6}"/>
              </a:ext>
            </a:extLst>
          </p:cNvPr>
          <p:cNvSpPr/>
          <p:nvPr/>
        </p:nvSpPr>
        <p:spPr>
          <a:xfrm>
            <a:off x="3601855" y="4614232"/>
            <a:ext cx="483576" cy="41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5E827C-22E3-4970-B3DB-67A0310080DE}"/>
              </a:ext>
            </a:extLst>
          </p:cNvPr>
          <p:cNvSpPr/>
          <p:nvPr/>
        </p:nvSpPr>
        <p:spPr>
          <a:xfrm>
            <a:off x="3017363" y="5221339"/>
            <a:ext cx="470876" cy="4195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2AC978-1CE6-4516-B1D0-C918457247CA}"/>
              </a:ext>
            </a:extLst>
          </p:cNvPr>
          <p:cNvSpPr/>
          <p:nvPr/>
        </p:nvSpPr>
        <p:spPr>
          <a:xfrm>
            <a:off x="4085431" y="5245288"/>
            <a:ext cx="483576" cy="4193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432891-37C2-4299-88F5-3E45D22EE4AC}"/>
              </a:ext>
            </a:extLst>
          </p:cNvPr>
          <p:cNvSpPr/>
          <p:nvPr/>
        </p:nvSpPr>
        <p:spPr>
          <a:xfrm>
            <a:off x="2391262" y="5878841"/>
            <a:ext cx="470876" cy="4195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7663F1-7803-4F06-99C1-066029FB79C3}"/>
              </a:ext>
            </a:extLst>
          </p:cNvPr>
          <p:cNvSpPr/>
          <p:nvPr/>
        </p:nvSpPr>
        <p:spPr>
          <a:xfrm>
            <a:off x="3488239" y="5888410"/>
            <a:ext cx="470876" cy="4195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7AB317-7550-42A7-8A90-1C0FC3EFF0D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457409" y="4972135"/>
            <a:ext cx="215264" cy="275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1E9714-8DBB-48C0-94A9-487C69ADB75B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4014613" y="4972135"/>
            <a:ext cx="196110" cy="273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805446-99C1-42DC-89BA-29807D3A6E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2788579" y="5579475"/>
            <a:ext cx="297742" cy="295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602746-1B48-4303-A279-8B8B348C3F41}"/>
              </a:ext>
            </a:extLst>
          </p:cNvPr>
          <p:cNvCxnSpPr>
            <a:cxnSpLocks/>
          </p:cNvCxnSpPr>
          <p:nvPr/>
        </p:nvCxnSpPr>
        <p:spPr>
          <a:xfrm>
            <a:off x="3404786" y="5579475"/>
            <a:ext cx="245795" cy="282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979D663A-AB0E-4A26-9712-1AB67DAD7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581" y="5071643"/>
            <a:ext cx="20609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Root : 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Leaf : D, E, 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Internal node : 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7516E3-5D1A-4C76-B2DE-4F62CCEDE695}"/>
              </a:ext>
            </a:extLst>
          </p:cNvPr>
          <p:cNvSpPr/>
          <p:nvPr/>
        </p:nvSpPr>
        <p:spPr>
          <a:xfrm>
            <a:off x="6967885" y="1313157"/>
            <a:ext cx="510256" cy="466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1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653432D-5C97-46C1-BF11-FBAB754173E7}"/>
              </a:ext>
            </a:extLst>
          </p:cNvPr>
          <p:cNvSpPr/>
          <p:nvPr/>
        </p:nvSpPr>
        <p:spPr>
          <a:xfrm>
            <a:off x="7015798" y="4317252"/>
            <a:ext cx="510256" cy="466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2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DBF7908-9B08-4C4D-B580-10566AE61610}"/>
              </a:ext>
            </a:extLst>
          </p:cNvPr>
          <p:cNvSpPr/>
          <p:nvPr/>
        </p:nvSpPr>
        <p:spPr>
          <a:xfrm>
            <a:off x="1507003" y="5283995"/>
            <a:ext cx="510256" cy="466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28" grpId="0"/>
      <p:bldP spid="29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370F-7486-4E61-9C4C-5CBC377EC340}"/>
              </a:ext>
            </a:extLst>
          </p:cNvPr>
          <p:cNvSpPr txBox="1">
            <a:spLocks noChangeArrowheads="1"/>
          </p:cNvSpPr>
          <p:nvPr/>
        </p:nvSpPr>
        <p:spPr>
          <a:xfrm>
            <a:off x="1322388" y="281305"/>
            <a:ext cx="6958012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4.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Parent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Outdegree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ບໍ່ມີຂໍ້ມູນອອກ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E06CF-E198-422E-A9D7-C41C42D2E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14" y="915035"/>
            <a:ext cx="2996926" cy="210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1242216E-D554-4104-B7B5-A0809790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748" y="1453438"/>
            <a:ext cx="2919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bg1"/>
                </a:solidFill>
                <a:highlight>
                  <a:srgbClr val="FFFF00"/>
                </a:highlight>
              </a:rPr>
              <a:t>Parent : A,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8CA5AC-CE43-40B8-B93C-352703BC4025}"/>
              </a:ext>
            </a:extLst>
          </p:cNvPr>
          <p:cNvSpPr/>
          <p:nvPr/>
        </p:nvSpPr>
        <p:spPr>
          <a:xfrm>
            <a:off x="2608492" y="1588211"/>
            <a:ext cx="589280" cy="5892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/>
              <a:t>4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87D05-00D1-48F9-AAC4-2445DC75C087}"/>
              </a:ext>
            </a:extLst>
          </p:cNvPr>
          <p:cNvSpPr txBox="1">
            <a:spLocks noChangeArrowheads="1"/>
          </p:cNvSpPr>
          <p:nvPr/>
        </p:nvSpPr>
        <p:spPr>
          <a:xfrm>
            <a:off x="1322388" y="3429000"/>
            <a:ext cx="4993640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5. Child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Son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Indegree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9971A0CE-44EB-4F75-9E37-08AF6B71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828" y="4758232"/>
            <a:ext cx="2880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highlight>
                  <a:srgbClr val="FFFF00"/>
                </a:highlight>
              </a:rPr>
              <a:t>Child :  B, C, D, 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204155-6205-4580-8D7E-8B2C275C6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14" y="4006774"/>
            <a:ext cx="3270426" cy="23724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2DDE61A-1C65-47DB-9B92-4203E395AA20}"/>
              </a:ext>
            </a:extLst>
          </p:cNvPr>
          <p:cNvSpPr/>
          <p:nvPr/>
        </p:nvSpPr>
        <p:spPr>
          <a:xfrm>
            <a:off x="2544062" y="4898346"/>
            <a:ext cx="589280" cy="5892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8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69F0141-6A65-40AC-944D-C605A1BFE9A4}"/>
              </a:ext>
            </a:extLst>
          </p:cNvPr>
          <p:cNvSpPr txBox="1">
            <a:spLocks noChangeArrowheads="1"/>
          </p:cNvSpPr>
          <p:nvPr/>
        </p:nvSpPr>
        <p:spPr>
          <a:xfrm>
            <a:off x="1308894" y="301625"/>
            <a:ext cx="9574212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6. Sibling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ທີ່ມີ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Parent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ດຽວກັນ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ຫຼື ຢູ່ໃນລະດັບດຽວກັນ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5AD69419-1689-4490-AB0D-E316692F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645" y="1809433"/>
            <a:ext cx="3132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Sibling:  {B, C}, {D, E}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2112A-D6A4-473C-88E0-52A1013E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15" y="1005083"/>
            <a:ext cx="3375105" cy="22938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D2FCB0-0886-460D-9718-DF5B3C39FD71}"/>
              </a:ext>
            </a:extLst>
          </p:cNvPr>
          <p:cNvSpPr/>
          <p:nvPr/>
        </p:nvSpPr>
        <p:spPr>
          <a:xfrm>
            <a:off x="2021290" y="1809433"/>
            <a:ext cx="711200" cy="680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864059-0342-4016-8E1D-63386BCC47A5}"/>
              </a:ext>
            </a:extLst>
          </p:cNvPr>
          <p:cNvSpPr txBox="1">
            <a:spLocks noChangeArrowheads="1"/>
          </p:cNvSpPr>
          <p:nvPr/>
        </p:nvSpPr>
        <p:spPr>
          <a:xfrm>
            <a:off x="1308894" y="3559045"/>
            <a:ext cx="7245826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7. Path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ໝາຍເຖິງເສັ້ນທາງຈາກ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ໄປຍັງອີກ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ໜຶ່ງ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20FB10A6-280B-4F31-BA59-677EFAC4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6" y="5035009"/>
            <a:ext cx="45789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Path </a:t>
            </a: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ຈາກ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</a:t>
            </a: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ໄປຍັງ 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 : A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 B  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  <a:sym typeface="Wingdings" panose="05000000000000000000" pitchFamily="2" charset="2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2D69542D-0FE3-47BE-A94A-F8305D41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6" y="5981522"/>
            <a:ext cx="43992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ທຸກ </a:t>
            </a: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 </a:t>
            </a: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Tree </a:t>
            </a:r>
            <a:r>
              <a:rPr lang="lo-LA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ຈະຕ້ອງມີ </a:t>
            </a:r>
            <a:r>
              <a:rPr lang="en-US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Path </a:t>
            </a:r>
            <a:r>
              <a:rPr lang="lo-LA" altLang="en-US" sz="20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ດຽວເທົ່ານັ້ນ ໂດຍບໍ່ມີການວົນຮອບ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6D87B-E3CB-4CD2-B8C8-DC40CDC1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83" y="4184044"/>
            <a:ext cx="3490037" cy="25337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63F636E-0FEA-4043-9CF4-CE0B4F05696C}"/>
              </a:ext>
            </a:extLst>
          </p:cNvPr>
          <p:cNvSpPr/>
          <p:nvPr/>
        </p:nvSpPr>
        <p:spPr>
          <a:xfrm>
            <a:off x="2021290" y="5060503"/>
            <a:ext cx="711200" cy="680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599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C2A2D1-D7EE-4B87-80D0-8ACD7F5DE8CB}"/>
              </a:ext>
            </a:extLst>
          </p:cNvPr>
          <p:cNvSpPr txBox="1">
            <a:spLocks noChangeArrowheads="1"/>
          </p:cNvSpPr>
          <p:nvPr/>
        </p:nvSpPr>
        <p:spPr>
          <a:xfrm>
            <a:off x="1265238" y="143121"/>
            <a:ext cx="10926762" cy="901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8 Ancestor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ໝາຍເຖິງທຸກ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ໃນເສັ້ນທາງຈາກ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ໄປຍັງ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ທີ່ຕ້ອງການ</a:t>
            </a:r>
            <a:endParaRPr lang="en-US" altLang="en-US" sz="2000" dirty="0">
              <a:solidFill>
                <a:schemeClr val="bg1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05B619DF-1CE9-47A2-AE9B-94709406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5123" y="1276033"/>
            <a:ext cx="4502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Ancestor </a:t>
            </a: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E : A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, B, 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ຫຼື ໂນດບັນພະບຸລຸຂອງ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  <a:sym typeface="Wingdings" panose="05000000000000000000" pitchFamily="2" charset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46B9C-9F45-4C06-BF6B-37E07F74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92" y="628269"/>
            <a:ext cx="3709828" cy="24603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61B46A-F2D9-45B1-819D-413ECA742CD3}"/>
              </a:ext>
            </a:extLst>
          </p:cNvPr>
          <p:cNvSpPr txBox="1">
            <a:spLocks noChangeArrowheads="1"/>
          </p:cNvSpPr>
          <p:nvPr/>
        </p:nvSpPr>
        <p:spPr>
          <a:xfrm>
            <a:off x="1262539" y="3319305"/>
            <a:ext cx="10926762" cy="900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9 Descendent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ໝາຍເຖິງທຸກ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ໃນເສັ້ນທາງຈາກ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ໃນເສັ້ນທາງຈາກ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Node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ທີ່ກຳນົດຈົນເຖິງ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Leaf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A69B56E0-51E5-4FA0-89F9-641B36A3F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953" y="4687347"/>
            <a:ext cx="4502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Descendent  </a:t>
            </a: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ຂອງ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A :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 B, C,D,E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lo-LA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ຫຼື ໂນດລຸກຫຼານຂອງ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FFFF00"/>
                </a:highlight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highlight>
                <a:srgbClr val="FFFF00"/>
              </a:highlight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  <a:sym typeface="Wingdings" panose="05000000000000000000" pitchFamily="2" charset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82C65-3561-4DAE-8CA1-49E91AAFD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17" y="3843179"/>
            <a:ext cx="3654503" cy="25619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2F51647-508E-4F09-8813-EB9CED02E6C4}"/>
              </a:ext>
            </a:extLst>
          </p:cNvPr>
          <p:cNvSpPr/>
          <p:nvPr/>
        </p:nvSpPr>
        <p:spPr>
          <a:xfrm>
            <a:off x="1910080" y="1442720"/>
            <a:ext cx="579120" cy="55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ACD541-5791-431E-853C-C3A993E18862}"/>
              </a:ext>
            </a:extLst>
          </p:cNvPr>
          <p:cNvSpPr/>
          <p:nvPr/>
        </p:nvSpPr>
        <p:spPr>
          <a:xfrm>
            <a:off x="1922384" y="4801236"/>
            <a:ext cx="579120" cy="55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653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733A68-E7F5-4424-A172-32C6A978C09D}"/>
              </a:ext>
            </a:extLst>
          </p:cNvPr>
          <p:cNvSpPr txBox="1">
            <a:spLocks noChangeArrowheads="1"/>
          </p:cNvSpPr>
          <p:nvPr/>
        </p:nvSpPr>
        <p:spPr>
          <a:xfrm>
            <a:off x="1227614" y="246062"/>
            <a:ext cx="4228306" cy="900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9 Level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ໄລຍະຫ່າງຈາກ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0E8ED-3076-49BC-B6E5-45A6E830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36" y="808292"/>
            <a:ext cx="5192506" cy="2457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86F2CB-521D-49BE-BA38-821C54E1C78A}"/>
              </a:ext>
            </a:extLst>
          </p:cNvPr>
          <p:cNvSpPr txBox="1">
            <a:spLocks noChangeArrowheads="1"/>
          </p:cNvSpPr>
          <p:nvPr/>
        </p:nvSpPr>
        <p:spPr>
          <a:xfrm>
            <a:off x="1227614" y="3592133"/>
            <a:ext cx="6443186" cy="646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10 Height  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ໝາຍເຖິງ ຄວາມສູງຂອງ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Tree </a:t>
            </a:r>
            <a:r>
              <a:rPr lang="lo-LA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( Height = Ln+1)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801EF-BE73-4718-A6F3-720348F2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36" y="4154362"/>
            <a:ext cx="5192506" cy="2457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8F02E-1A48-42FE-95D0-0DA4F1977C3F}"/>
              </a:ext>
            </a:extLst>
          </p:cNvPr>
          <p:cNvSpPr txBox="1"/>
          <p:nvPr/>
        </p:nvSpPr>
        <p:spPr>
          <a:xfrm>
            <a:off x="8291564" y="4737038"/>
            <a:ext cx="2262188" cy="64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Ln = 2 </a:t>
            </a:r>
            <a:r>
              <a:rPr lang="en-US" dirty="0">
                <a:sym typeface="Wingdings" panose="05000000000000000000" pitchFamily="2" charset="2"/>
              </a:rPr>
              <a:t> Height = 2+1</a:t>
            </a:r>
          </a:p>
          <a:p>
            <a:pPr>
              <a:defRPr/>
            </a:pPr>
            <a:r>
              <a:rPr lang="en-US" dirty="0">
                <a:sym typeface="Wingdings" panose="05000000000000000000" pitchFamily="2" charset="2"/>
              </a:rPr>
              <a:t> Height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0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622</TotalTime>
  <Words>2178</Words>
  <Application>Microsoft Office PowerPoint</Application>
  <PresentationFormat>Widescreen</PresentationFormat>
  <Paragraphs>391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Phetsarath OT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59</cp:revision>
  <dcterms:created xsi:type="dcterms:W3CDTF">2021-04-20T03:29:35Z</dcterms:created>
  <dcterms:modified xsi:type="dcterms:W3CDTF">2021-06-30T06:32:13Z</dcterms:modified>
</cp:coreProperties>
</file>