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88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</p:sldIdLst>
  <p:sldSz cx="9144000" cy="6858000" type="screen4x3"/>
  <p:notesSz cx="6742113" cy="9872663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7FF5B39C-0525-4D0E-83BB-2F814963B5F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02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1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9475"/>
            <a:ext cx="539591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7363"/>
            <a:ext cx="2921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C2CBF382-38E9-4C4E-94C5-1B9482367C7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67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FBF84-B3A8-442E-85A6-98E6B322537F}" type="slidenum">
              <a:rPr lang="en-US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657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7A339-7B03-4768-BEA3-223508571A37}" type="slidenum">
              <a:rPr lang="en-US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782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F9593-D67E-42A1-8344-E63C32A1A385}" type="slidenum">
              <a:rPr lang="en-US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647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F2F20-BED2-4F72-B09E-E7C78FF2414B}" type="slidenum">
              <a:rPr lang="en-US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53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CCE19-F3EA-4109-B2FA-1487CCCB2547}" type="slidenum">
              <a:rPr lang="en-US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2874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8C32B-1944-460B-B61F-06329FCB5F94}" type="slidenum">
              <a:rPr lang="en-US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6509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50DCD-3345-4B7C-AC62-F148AE79C706}" type="slidenum">
              <a:rPr lang="en-US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9430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B8453-2916-4C6F-BB75-C60C69E61934}" type="slidenum">
              <a:rPr lang="en-US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760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3F194-3FAA-4E01-9A71-8D979FB15A95}" type="slidenum">
              <a:rPr lang="en-US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6014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C4889-7501-4288-AE7B-8672407F18EC}" type="slidenum">
              <a:rPr lang="en-US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04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5E604-36AC-4D88-99EB-48C47D137773}" type="slidenum">
              <a:rPr lang="en-US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498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5B929-3722-4F94-BFCB-3CD047996177}" type="slidenum">
              <a:rPr lang="en-US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6394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E1D57-5B60-47D2-B782-A895A6D897DC}" type="slidenum">
              <a:rPr lang="en-US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4014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FF2E5-401D-43AD-A993-0093B65D4034}" type="slidenum">
              <a:rPr lang="en-US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9812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CE1CB-1BC0-4859-851C-6C63F7456A76}" type="slidenum">
              <a:rPr lang="en-US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60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19771-C508-49FA-809C-DA00CF329C9E}" type="slidenum">
              <a:rPr lang="en-US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4539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22543-9D4A-4FFA-9598-645F485B8961}" type="slidenum">
              <a:rPr lang="en-US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41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EC101-EA62-424B-938E-F2EF13190238}" type="slidenum">
              <a:rPr lang="en-US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362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20B7E-6F48-4A58-BA8C-C713F28F5B32}" type="slidenum">
              <a:rPr lang="en-US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326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74EDF-414A-4EF4-B181-130208FA1643}" type="slidenum">
              <a:rPr lang="en-US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106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14873-9FB4-43EB-A167-282B9D488171}" type="slidenum">
              <a:rPr lang="en-US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394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7482D-C123-4390-9E77-AD4B5D1578AF}" type="slidenum">
              <a:rPr lang="en-US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482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DD801-AA9C-48DE-A53C-6D393900C33E}" type="slidenum">
              <a:rPr lang="en-US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276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6CE0F-875A-436F-B843-3FB84B3BCB65}" type="slidenum">
              <a:rPr lang="en-US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645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1FED4-252B-4E77-B0CC-92C69B0F2CE0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002BA-7C8F-411E-8E71-D9AC54A66288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5916B-C8DE-4863-9057-CE73E42758F7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C0744-A208-4CBC-97E4-65EAB180BCAF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CD166-A4F2-4C11-9593-2FE5FA2C6B1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FA7EA-685A-4B4A-BA78-DBA35B94B7EB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94F28-67C7-40EE-B9B8-8F079EFF98DB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5001F-E53D-4096-8AC3-BB16ED0C6C47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6291-1454-4201-8010-266D8F877295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CFB8D-D4C3-4803-B689-158C6368ED2B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537B87E7-EB1B-47CF-AEA2-F4D463A94F0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-8644" y="-7144"/>
            <a:ext cx="9152643" cy="1707952"/>
          </a:xfrm>
          <a:prstGeom prst="rect">
            <a:avLst/>
          </a:prstGeom>
          <a:blipFill dpi="0" rotWithShape="1">
            <a:blip r:embed="rId14">
              <a:alphaModFix amt="70000"/>
            </a:blip>
            <a:srcRect/>
            <a:stretch>
              <a:fillRect/>
            </a:stretch>
          </a:blipFill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79511" y="1709778"/>
            <a:ext cx="8964487" cy="45275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1039688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A3D5A6B-607B-4DA8-9247-3C27504EA5AD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692275"/>
            <a:ext cx="8532440" cy="4905375"/>
          </a:xfrm>
          <a:effectLst>
            <a:outerShdw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     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World Wide Web 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(WWW) 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ບໍລິ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ການທາງ 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Internet (Internet Service)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ສະແດງ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ຂໍ້ມູນໃນຮູບ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ແບບເອກະສານ 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ຢູ່ເທິງ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Web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ໂດຍ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ນຳໃຊ້ຜ່າ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HTTP Protocol 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ປັນການບໍລິ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ທີ່ງ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າຍ ແລະ ສະດວກສະບາຍ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ໜັບສະໜູນຂໍ້ມູນ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ແບບ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ຮູບ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ພາບ ແລະ ສຽງ (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Multimedia) 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ສາມາດເ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ຜີຍແຜ່ຂໍ້ມູນຕ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າງໆ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ໄດ້ທົ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ວໂລກ.</a:t>
            </a:r>
            <a:endParaRPr lang="th-TH" sz="3200" dirty="0">
              <a:solidFill>
                <a:schemeClr val="tx2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DCD44B-E2AB-4426-B9A5-3856B18EF3EB}" type="slidenum">
              <a:rPr lang="en-US" smtClean="0"/>
              <a:pPr/>
              <a:t>1</a:t>
            </a:fld>
            <a:endParaRPr lang="th-TH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-27458" y="0"/>
            <a:ext cx="917145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Internet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4" y="1885067"/>
            <a:ext cx="8881057" cy="4064213"/>
          </a:xfrm>
          <a:effectLst>
            <a:outerShdw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indent="457200" algn="l">
              <a:lnSpc>
                <a:spcPct val="130000"/>
              </a:lnSpc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Web Server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ໃນການສະແດງ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ທີ່ຖື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Upload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ຂໍ້ມູນ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Server,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Server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ແດງ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ຂໍ້ມູນດັ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າວ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ຂໍ້ມູນທັ</a:t>
            </a:r>
            <a:r>
              <a:rPr lang="lo-LA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ໝົ</a:t>
            </a:r>
            <a:r>
              <a:rPr lang="lo-LA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ອງເ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Folder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Web Server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indent="457200" algn="l">
              <a:lnSpc>
                <a:spcPct val="130000"/>
              </a:lnSpc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FTP Server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ໃນການ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Upload 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ຂໍ້ມູນດັ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າວໄປ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Folder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Server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03D34-FACE-4C42-86F3-E3C7CE797C98}" type="slidenum">
              <a:rPr lang="en-US" smtClean="0"/>
              <a:pPr/>
              <a:t>10</a:t>
            </a:fld>
            <a:endParaRPr lang="th-TH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2118" y="-27384"/>
            <a:ext cx="9144000" cy="191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Web Server 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FTP Server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928802"/>
            <a:ext cx="8820150" cy="2400300"/>
          </a:xfrm>
          <a:effectLst>
            <a:outerShdw algn="ctr" rotWithShape="0">
              <a:schemeClr val="bg2"/>
            </a:outerShdw>
          </a:effectLst>
        </p:spPr>
        <p:txBody>
          <a:bodyPr>
            <a:normAutofit fontScale="92500"/>
          </a:bodyPr>
          <a:lstStyle/>
          <a:p>
            <a:pPr indent="361950" algn="l" eaLnBrk="1" hangingPunct="1">
              <a:lnSpc>
                <a:spcPct val="120000"/>
              </a:lnSpc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document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ນເອກະສານ 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(Hyper Text Markup Language)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ຈາກການແປ (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Interpreted)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Server,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ເອກະສານ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ຈະມີນາມສະ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lo-LA" sz="28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*.</a:t>
            </a:r>
            <a:r>
              <a:rPr lang="en-US" sz="28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</a:t>
            </a:r>
            <a:r>
              <a:rPr lang="en-US" sz="28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*.html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ສາມາດເ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ອມໂຍງໄປ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າເອກະສານໄ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ດ້ດັ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endParaRPr lang="th-TH" sz="28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0D1281-A54A-4854-96E8-452482F6CA0E}" type="slidenum">
              <a:rPr lang="en-US" smtClean="0"/>
              <a:pPr/>
              <a:t>11</a:t>
            </a:fld>
            <a:endParaRPr lang="th-TH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Web document 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HTML </a:t>
            </a:r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302168"/>
            <a:ext cx="5329237" cy="2400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484784"/>
            <a:ext cx="8964488" cy="5373217"/>
          </a:xfrm>
          <a:effectLst>
            <a:outerShdw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indent="361950" algn="l" eaLnBrk="1" hangingPunct="1">
              <a:lnSpc>
                <a:spcPct val="110000"/>
              </a:lnSpc>
              <a:defRPr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en-US" sz="32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en-US" sz="32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32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32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32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ນພາສາ </a:t>
            </a:r>
            <a:r>
              <a:rPr lang="en-US" sz="32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Programming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ເພາະ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ມາດ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ນວນ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າງໆໄດ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້, HTML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ຍໍ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ມາຈາກ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Hyper Text Markup Language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ຄຳສັ່ງທີ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ໃນການສະແດງ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ນຂອງ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ລັກ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ສະນະເ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ອງໝາຍ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ແລະ 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ອງໝາຍໃຫ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ທີ່ຢູ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 ຫ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າງກາງເ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 Web browser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ທໍາການປະ ມວນ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ນ: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ບສ້າງວັກໃໝ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DB4923-C1D2-4D3F-848A-EFEC15114858}" type="slidenum">
              <a:rPr lang="en-US" smtClean="0"/>
              <a:pPr/>
              <a:t>12</a:t>
            </a:fld>
            <a:endParaRPr lang="th-TH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9107488" cy="124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defRPr/>
            </a:pP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2. 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ຮູ້ພື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ນຖານ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ຽວ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ບພາສາ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HTML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555751"/>
            <a:ext cx="8820150" cy="3230571"/>
          </a:xfrm>
          <a:effectLst>
            <a:outerShdw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indent="361950" algn="l" eaLnBrk="1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ສ່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ວນໃຫ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ງຂອງພາສາ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ດ ແລະ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ດຈະ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ອງໝາຍ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&lt;...&gt;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ດຈະ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ອງໝາຍ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&lt;/...&gt;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ງຈະ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ອງໝາຍ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“/” (Forward Slash)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ຢູ່ນຳເຊັ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&lt;B&gt;........&lt;/B&gt;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ຫ້ຕົ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ຂັ້ມ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indent="628650" algn="l" eaLnBrk="1" hangingPunct="1">
              <a:lnSpc>
                <a:spcPct val="120000"/>
              </a:lnSpc>
              <a:defRPr/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ດວຽກຂອງ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ຈະຂຽນ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 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ວຕາ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ມດ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ອໃນ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ທີ່ຕ້ອ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ຈຶ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ງຂຽນ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50D2D8-7010-413B-AF38-AC741F07460E}" type="slidenum">
              <a:rPr lang="en-US" smtClean="0"/>
              <a:pPr/>
              <a:t>13</a:t>
            </a:fld>
            <a:endParaRPr lang="th-TH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-14277"/>
            <a:ext cx="9144000" cy="135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defRPr/>
            </a:pP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ຮູ້ພື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ນຖານ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ຽວ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ບພາສາ 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ADCEF3-1222-459D-A7BF-53FB861B6445}"/>
              </a:ext>
            </a:extLst>
          </p:cNvPr>
          <p:cNvSpPr/>
          <p:nvPr/>
        </p:nvSpPr>
        <p:spPr>
          <a:xfrm>
            <a:off x="2411760" y="4437112"/>
            <a:ext cx="5040560" cy="236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    &lt;/TITLE&gt;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 </a:t>
            </a:r>
            <a:r>
              <a:rPr lang="lo-LA" sz="24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ສະບາຍດີ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268761"/>
            <a:ext cx="8964488" cy="5589240"/>
          </a:xfrm>
          <a:effectLst>
            <a:outerShdw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indent="361950" algn="l" eaLnBrk="1" hangingPunct="1">
              <a:lnSpc>
                <a:spcPct val="120000"/>
              </a:lnSpc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ພາສາ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ປະກອບ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Attribute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  <a:sym typeface="Wingdings" pitchFamily="2" charset="2"/>
            </a:endParaRP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Tag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ເປັນ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ຄຳສັ່ງທີ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ຊ້ກຳນົ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ທີ່ຕ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າງໆຂອງ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ເອກະສານ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ກສະ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ນະທົ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ວໄປຈະ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&lt;...&gt;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&lt;/...&gt;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ບາງ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ບໍ່ຕ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ມີຂໍ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ຄິ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ງກາງ ແລະ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ບໍ່ຕ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&lt;HR&gt;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ຄຳສັ່ງຂີ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ນ.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  <a:sym typeface="Wingdings" pitchFamily="2" charset="2"/>
            </a:endParaRPr>
          </a:p>
          <a:p>
            <a:pPr algn="l" eaLnBrk="1" hangingPunct="1">
              <a:lnSpc>
                <a:spcPct val="120000"/>
              </a:lnSpc>
              <a:buClr>
                <a:srgbClr val="002060"/>
              </a:buClr>
              <a:buFont typeface="Wingdings" pitchFamily="2" charset="2"/>
              <a:buChar char="Ä"/>
              <a:defRPr/>
            </a:pPr>
            <a:r>
              <a:rPr 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Attribute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ຄຸ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ກສະນະຂອງ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ຄຳສັ່ງນັ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 ໂດຍສາມາດໃ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ສ່ Attribute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Tag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ນ: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&lt;HR ALIGN=”center ”&gt;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ໝາຍເ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ຂີດຂັ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ຄິ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ງກາງຂອງ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າເອກະສານ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87B851-ED69-4257-96A6-3BEC66124D16}" type="slidenum">
              <a:rPr lang="en-US" smtClean="0"/>
              <a:pPr/>
              <a:t>14</a:t>
            </a:fld>
            <a:endParaRPr lang="th-TH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9144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90000"/>
              </a:lnSpc>
              <a:defRPr/>
            </a:pP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3. 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ບແບບຂອງພາສາ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HTML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6999F-238D-47B5-9905-FB09A84F86C4}" type="slidenum">
              <a:rPr lang="en-US" smtClean="0"/>
              <a:pPr/>
              <a:t>15</a:t>
            </a:fld>
            <a:endParaRPr lang="th-TH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107488" cy="148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90000"/>
              </a:lnSpc>
              <a:defRPr/>
            </a:pP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3. 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ບແບບຂອງພາສາ 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179775" y="4543322"/>
            <a:ext cx="8971183" cy="162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າງ: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&lt;HR WIDTH=”250 ”ALIGN=”Left ”&gt;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ໝາຍຄວາມ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ຄວາມຍາວເ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250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ແລະ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ຕຳ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ງຂອງເ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າຍ.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02F58DE-504E-4A9E-A6C6-AEE6861C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73750"/>
              </p:ext>
            </p:extLst>
          </p:nvPr>
        </p:nvGraphicFramePr>
        <p:xfrm>
          <a:off x="136305" y="1814534"/>
          <a:ext cx="897118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05">
                  <a:extLst>
                    <a:ext uri="{9D8B030D-6E8A-4147-A177-3AD203B41FA5}">
                      <a16:colId xmlns:a16="http://schemas.microsoft.com/office/drawing/2014/main" val="3950058247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2691332294"/>
                    </a:ext>
                  </a:extLst>
                </a:gridCol>
                <a:gridCol w="5906673">
                  <a:extLst>
                    <a:ext uri="{9D8B030D-6E8A-4147-A177-3AD203B41FA5}">
                      <a16:colId xmlns:a16="http://schemas.microsoft.com/office/drawing/2014/main" val="497986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ຄໍາສັ່ງ</a:t>
                      </a:r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ໜ້າທີ່</a:t>
                      </a:r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208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&lt;HR&gt;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ໃຊ້ເພື່ອຂີດຂັ້ນ</a:t>
                      </a:r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115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ALIGN=“…”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ໃຊ້ເພື່ອຈັດຕໍາແໜ່ງຂອງເສັ້ນຂີດຂັ້ນ, ມີຄ່າເປັນ: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Left, Right, Center.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785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WIDTH=“…”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ໃຊ້ເພື່ອກໍານົດຄວາມຍາວຂອງເສັ້ນ, ມີຫົວໜ່ວຍເປັນ </a:t>
                      </a:r>
                      <a:r>
                        <a:rPr kumimoji="0"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318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034" y="1628800"/>
            <a:ext cx="8820150" cy="1411052"/>
          </a:xfrm>
          <a:effectLst>
            <a:outerShdw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indent="361950" algn="l" eaLnBrk="1" hangingPunct="1">
              <a:lnSpc>
                <a:spcPct val="130000"/>
              </a:lnSpc>
              <a:defRPr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ໃນໂຄງ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າງຂອງ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ມີຄຳສັ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ທີ່ສຳຄັນຫຼາຍ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ແຕ່ຄຳສັ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ນຖານແ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ມີຄື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8596A6-2E83-44C8-B48D-190221B16927}" type="slidenum">
              <a:rPr lang="en-US" smtClean="0"/>
              <a:pPr/>
              <a:t>16</a:t>
            </a:fld>
            <a:endParaRPr lang="th-TH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22673"/>
            <a:ext cx="9144000" cy="155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90000"/>
              </a:lnSpc>
              <a:defRPr/>
            </a:pP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4. 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ໂຄງ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ນຖານຂອງພາສາ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HTML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7DB27FC-5531-4861-854E-AE491CF2B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91421"/>
              </p:ext>
            </p:extLst>
          </p:nvPr>
        </p:nvGraphicFramePr>
        <p:xfrm>
          <a:off x="0" y="3093119"/>
          <a:ext cx="9108504" cy="230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193">
                  <a:extLst>
                    <a:ext uri="{9D8B030D-6E8A-4147-A177-3AD203B41FA5}">
                      <a16:colId xmlns:a16="http://schemas.microsoft.com/office/drawing/2014/main" val="173859879"/>
                    </a:ext>
                  </a:extLst>
                </a:gridCol>
                <a:gridCol w="1517976">
                  <a:extLst>
                    <a:ext uri="{9D8B030D-6E8A-4147-A177-3AD203B41FA5}">
                      <a16:colId xmlns:a16="http://schemas.microsoft.com/office/drawing/2014/main" val="1922891492"/>
                    </a:ext>
                  </a:extLst>
                </a:gridCol>
                <a:gridCol w="4526335">
                  <a:extLst>
                    <a:ext uri="{9D8B030D-6E8A-4147-A177-3AD203B41FA5}">
                      <a16:colId xmlns:a16="http://schemas.microsoft.com/office/drawing/2014/main" val="2508053632"/>
                    </a:ext>
                  </a:extLst>
                </a:gridCol>
              </a:tblGrid>
              <a:tr h="474606">
                <a:tc>
                  <a:txBody>
                    <a:bodyPr/>
                    <a:lstStyle/>
                    <a:p>
                      <a:pPr algn="ctr"/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ຄໍາສັ່ງ</a:t>
                      </a:r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ໜ້າທີ່</a:t>
                      </a:r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28204"/>
                  </a:ext>
                </a:extLst>
              </a:tr>
              <a:tr h="38495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&lt;HTML&gt;…&lt;/HTML&gt;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ໃຊ້ສ້າງເອກະສານ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71608"/>
                  </a:ext>
                </a:extLst>
              </a:tr>
              <a:tr h="38495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&lt;HEAD&gt;…&lt;/HEAD&gt;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ສ່ວນຫົວຂອງເອກະສານ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70358"/>
                  </a:ext>
                </a:extLst>
              </a:tr>
              <a:tr h="38495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&lt;TITLE&gt;…&lt;/TITLE&gt;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ໃຊ້ບອກຊື່ເລື່ອງຂອງເອກະສານ</a:t>
                      </a:r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62832"/>
                  </a:ext>
                </a:extLst>
              </a:tr>
              <a:tr h="38495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&lt;BODY&gt;…&lt;/BODY&gt;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ສ່ວນເນື້ອໃນຂອງເອກະສານ</a:t>
                      </a:r>
                      <a:endParaRPr lang="en-US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494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785927"/>
            <a:ext cx="8820150" cy="785818"/>
          </a:xfrm>
          <a:effectLst>
            <a:outerShdw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en-US" sz="3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</a:t>
            </a:r>
            <a:r>
              <a:rPr lang="en-US" sz="32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ຕົວຢ່າງ</a:t>
            </a:r>
            <a:r>
              <a:rPr lang="en-US" sz="3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endParaRPr lang="th-TH" sz="3200" b="1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1DA859-2BC5-4ABF-A9FF-B5CBF753B8A3}" type="slidenum">
              <a:rPr lang="en-US" smtClean="0"/>
              <a:pPr/>
              <a:t>17</a:t>
            </a:fld>
            <a:endParaRPr lang="th-TH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804851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90000"/>
              </a:lnSpc>
              <a:defRPr/>
            </a:pPr>
            <a:r>
              <a:rPr lang="lo-LA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ໂຄງ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ນຖານຂອງພາສາ 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8BF624-F8F0-45EF-A932-19A9B9C4E762}"/>
              </a:ext>
            </a:extLst>
          </p:cNvPr>
          <p:cNvSpPr/>
          <p:nvPr/>
        </p:nvSpPr>
        <p:spPr>
          <a:xfrm>
            <a:off x="683568" y="2455434"/>
            <a:ext cx="7961315" cy="314964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Computer Science &lt;/TITLE&gt;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My First Web Page &lt;/BODY&gt;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998814"/>
            <a:ext cx="8352928" cy="846010"/>
          </a:xfr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>
            <a:normAutofit fontScale="85000" lnSpcReduction="20000"/>
          </a:bodyPr>
          <a:lstStyle/>
          <a:p>
            <a:pPr marL="838200" indent="-838200" algn="l" fontAlgn="base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າວປະກອບ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ມີດັ່ງນີ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:</a:t>
            </a:r>
            <a:endParaRPr lang="th-TH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59598-2198-412E-BEA8-F1CBBBA770A6}" type="slidenum">
              <a:rPr lang="en-US" smtClean="0"/>
              <a:pPr/>
              <a:t>18</a:t>
            </a:fld>
            <a:endParaRPr lang="th-TH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-76865" y="177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90000"/>
              </a:lnSpc>
              <a:defRPr/>
            </a:pP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5. 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າໃນການ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Web Page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1C474F-6952-42DC-8A2E-0DB157DA5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10557"/>
              </p:ext>
            </p:extLst>
          </p:nvPr>
        </p:nvGraphicFramePr>
        <p:xfrm>
          <a:off x="107504" y="1941931"/>
          <a:ext cx="8928992" cy="371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780">
                  <a:extLst>
                    <a:ext uri="{9D8B030D-6E8A-4147-A177-3AD203B41FA5}">
                      <a16:colId xmlns:a16="http://schemas.microsoft.com/office/drawing/2014/main" val="3106105667"/>
                    </a:ext>
                  </a:extLst>
                </a:gridCol>
                <a:gridCol w="1660843">
                  <a:extLst>
                    <a:ext uri="{9D8B030D-6E8A-4147-A177-3AD203B41FA5}">
                      <a16:colId xmlns:a16="http://schemas.microsoft.com/office/drawing/2014/main" val="3467848471"/>
                    </a:ext>
                  </a:extLst>
                </a:gridCol>
                <a:gridCol w="4710369">
                  <a:extLst>
                    <a:ext uri="{9D8B030D-6E8A-4147-A177-3AD203B41FA5}">
                      <a16:colId xmlns:a16="http://schemas.microsoft.com/office/drawing/2014/main" val="2764984007"/>
                    </a:ext>
                  </a:extLst>
                </a:gridCol>
              </a:tblGrid>
              <a:tr h="538307"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ຄໍາສັ່ງ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ໜ້າທີ່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27480"/>
                  </a:ext>
                </a:extLst>
              </a:tr>
              <a:tr h="436627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&lt;P&gt;…&lt;/P&gt;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ໃຊ້ເພື່ອ</a:t>
                      </a:r>
                      <a:r>
                        <a:rPr lang="lo-LA" sz="200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ສ້າງວັກໃໝ</a:t>
                      </a:r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່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75903"/>
                  </a:ext>
                </a:extLst>
              </a:tr>
              <a:tr h="7675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ALIGN=“…”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ໃຊ້ເພື່ອຈັດຕໍາແໜ່ງຂໍ້ຄວາມ, ມີຄ່າເປັນ 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Left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Right, Center.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01891"/>
                  </a:ext>
                </a:extLst>
              </a:tr>
              <a:tr h="43662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ໃຊ້ເພື່ອລົງແຖວໃໝ່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84810"/>
                  </a:ext>
                </a:extLst>
              </a:tr>
              <a:tr h="7675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&lt;NOBR&gt;…&lt;/NOBR&gt;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ໃຊ້ເພື່ອໃຫ້ຂໍ້ຄວາມມີຄວາມຕໍ່ເນື່ອງກັນໄປ, ໂດຍບໍ່ຕ້ອງລົງແຖວໃໝ່.</a:t>
                      </a:r>
                      <a:endParaRPr lang="en-US" sz="20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40132"/>
                  </a:ext>
                </a:extLst>
              </a:tr>
              <a:tr h="7675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&lt;PRE&gt;…&lt;/PRE&gt;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ໃຊ້ເພື່ອໃຫ້ຂໍ້ຄວາມປາກົດໃນ 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Browser</a:t>
                      </a:r>
                      <a:r>
                        <a:rPr lang="en-US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20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ຄືກັບຂໍ້ຄວາມໃນ 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source</a:t>
                      </a:r>
                      <a:r>
                        <a:rPr lang="en-US" sz="2000" dirty="0"/>
                        <a:t> 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505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1268413"/>
            <a:ext cx="4886854" cy="4896892"/>
          </a:xfrm>
          <a:effectLst>
            <a:outerShdw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en-US" sz="1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1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1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1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າງ: </a:t>
            </a:r>
            <a:r>
              <a:rPr lang="lo-LA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ການຂຽນ</a:t>
            </a:r>
            <a:r>
              <a:rPr lang="en-US" sz="1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ຄຳວ່າ</a:t>
            </a:r>
            <a:r>
              <a:rPr lang="lo-LA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“THIS IS MY FIRST WEB PAGE ”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&lt;TITLE&gt;HTML TEST &lt;/TITLE&gt;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&lt;/HEAD&gt;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&lt;BODY&gt;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&lt;div ALIGN="CENTER"&gt;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&lt;H1 ALIGN="LEFT"&gt;THIS IS MY 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FIRST WEB PAGE &lt;/H1&gt;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&lt;BR&gt;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&lt;CENTER&gt;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&lt;P&gt;THIS IS MY FIRST WEB PAGE &lt;/P&gt;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&lt;/CENTER&gt;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&lt;/div&gt;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&lt;/BODY&gt;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&lt;/HTML&gt;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DD0D11-0F61-438A-9247-59CD4C98E7F1}" type="slidenum">
              <a:rPr lang="en-US" smtClean="0"/>
              <a:pPr/>
              <a:t>19</a:t>
            </a:fld>
            <a:endParaRPr lang="th-TH"/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922" y="2413474"/>
            <a:ext cx="47244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12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90000"/>
              </a:lnSpc>
              <a:defRPr/>
            </a:pP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ຊ້ຄຳສັ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າໃນການ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Web Page 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C004F-8D0E-4622-BEFE-72D6935DD785}"/>
              </a:ext>
            </a:extLst>
          </p:cNvPr>
          <p:cNvSpPr txBox="1"/>
          <p:nvPr/>
        </p:nvSpPr>
        <p:spPr>
          <a:xfrm>
            <a:off x="4487874" y="1951809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Run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ຈະໄດ້ດັ່ງຮູບລຸ່ມນີ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 : </a:t>
            </a:r>
            <a:endParaRPr lang="th-TH" sz="2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772816"/>
            <a:ext cx="8964488" cy="5184575"/>
          </a:xfrm>
          <a:effectLst>
            <a:outerShdw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algn="l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        Local Area Network (LAN)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ປັນການສື່ສານຜ່ານເຄືອຂ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ໂດຍການ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ອມ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ຄອມ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ຄອມພິວເຕີ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ອຸ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ປະກອນການ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ສານປະເພດ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າງໆພາຍໃນ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ວຍສາຍ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ນຍານ. ເ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ຂ່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າຍປະເພດ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ນີ້ເປັ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ນການເ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ມຕໍ່ກັ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ນພາຍໃນ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ຕຶ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ກດຽວ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ພາຍໃນ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ວິ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ທະຍາເຂດໃດ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ທົ່ານັ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ນ.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ເຄືອຂ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າຍແບບ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LAN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ສາມາດ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ຕໍ່ໄດ້ໄກສຸດ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ປະມານ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100</a:t>
            </a:r>
            <a:r>
              <a:rPr lang="lo-LA" sz="24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ມັ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ນັ້ນຖ້າຕ້ອງການເຊື່ອມຕໍ່ລະບົບເຄືອຂ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າຍລະ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ຫ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າງປະເທດ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ເຊື່ອມຕໍ່ຂ້າມທະວີບ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ອງໃ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ຂ່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າຍແບບ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Wide Area Network (WAN)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ຄອມ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ພິວເຕີທີ່ເຊື່ອມຕໍ່ກັນພາຍ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LAN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ກັບ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ຂ້າງນອກ ສາ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ມາດແລກ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ປ່ຽນຂໍ້ມູ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E-mail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ງສະ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ໜັ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ບສະ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ໜູ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ນການຄວບ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ຄຸ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ຄອມ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ພິວເຕີຜ່ານລະບົບເຄືອຂ່າຍອີກດ້ວຍ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sz="2400" dirty="0">
              <a:solidFill>
                <a:schemeClr val="tx2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72F04A-5A58-44BE-8253-8A6B42A2D852}" type="slidenum">
              <a:rPr lang="en-US" smtClean="0"/>
              <a:pPr/>
              <a:t>2</a:t>
            </a:fld>
            <a:endParaRPr lang="th-TH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6772" y="0"/>
            <a:ext cx="9137228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Internet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283EC-1FA7-439E-B7D9-B5C76EF6900D}" type="slidenum">
              <a:rPr lang="en-US" smtClean="0"/>
              <a:pPr/>
              <a:t>20</a:t>
            </a:fld>
            <a:endParaRPr lang="th-TH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42186" y="-347"/>
            <a:ext cx="906631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eaLnBrk="1" hangingPunct="1">
              <a:lnSpc>
                <a:spcPct val="190000"/>
              </a:lnSpc>
              <a:defRPr/>
            </a:pP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6. 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ຈັ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ດການ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ກັບຂໍ້ມູນ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ແລະ 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ກສອນ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ພິ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ເສດ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0ED98A-54FC-46A7-A73B-AE47E3A4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71462"/>
              </p:ext>
            </p:extLst>
          </p:nvPr>
        </p:nvGraphicFramePr>
        <p:xfrm>
          <a:off x="22236" y="1177158"/>
          <a:ext cx="9086268" cy="5481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2916">
                  <a:extLst>
                    <a:ext uri="{9D8B030D-6E8A-4147-A177-3AD203B41FA5}">
                      <a16:colId xmlns:a16="http://schemas.microsoft.com/office/drawing/2014/main" val="3016798644"/>
                    </a:ext>
                  </a:extLst>
                </a:gridCol>
                <a:gridCol w="2622903">
                  <a:extLst>
                    <a:ext uri="{9D8B030D-6E8A-4147-A177-3AD203B41FA5}">
                      <a16:colId xmlns:a16="http://schemas.microsoft.com/office/drawing/2014/main" val="1081537695"/>
                    </a:ext>
                  </a:extLst>
                </a:gridCol>
                <a:gridCol w="3740449">
                  <a:extLst>
                    <a:ext uri="{9D8B030D-6E8A-4147-A177-3AD203B41FA5}">
                      <a16:colId xmlns:a16="http://schemas.microsoft.com/office/drawing/2014/main" val="3058241347"/>
                    </a:ext>
                  </a:extLst>
                </a:gridCol>
              </a:tblGrid>
              <a:tr h="1860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kern="120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ຄໍາສັ່ງ</a:t>
                      </a:r>
                      <a:endParaRPr lang="en-US" sz="180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kern="120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ໜ້າທີ່</a:t>
                      </a:r>
                      <a:endParaRPr lang="en-US" sz="180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582415732"/>
                  </a:ext>
                </a:extLst>
              </a:tr>
              <a:tr h="3719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&lt;B&gt;…&lt;/B&gt;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ເຮັດໃຫ້ຕົວອັກສອນເຂັ້ມ</a:t>
                      </a:r>
                      <a:endParaRPr lang="en-US" sz="18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897575516"/>
                  </a:ext>
                </a:extLst>
              </a:tr>
              <a:tr h="1860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&lt;I&gt;…&lt;/I&gt;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ເຮັດໃຫ້ຕົວອັກສອນເນີ້ງ</a:t>
                      </a:r>
                      <a:endParaRPr lang="en-US" sz="18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1787888225"/>
                  </a:ext>
                </a:extLst>
              </a:tr>
              <a:tr h="3720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&lt;BIG&gt;…&lt;/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BIG&gt;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ເຮັດໃຫ້ຕົວອັກສອນເປັນຕົວພິມໃຫຍ່</a:t>
                      </a:r>
                      <a:endParaRPr lang="en-US" sz="18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2713803649"/>
                  </a:ext>
                </a:extLst>
              </a:tr>
              <a:tr h="3720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&lt;SMALL&gt;…&lt;SMALL&gt;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ເຮັດໃຫ້ຕົວອັກສອນເປັນຕົວພິມນ້ອຍ</a:t>
                      </a:r>
                      <a:endParaRPr lang="en-US" sz="18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3637063239"/>
                  </a:ext>
                </a:extLst>
              </a:tr>
              <a:tr h="3720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&lt;STRIKE&gt;…&lt;/STRIKE&gt;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ເຮັດໃຫ້ຕົວອັກສອນມີເສັ້ນຂີດກາງ</a:t>
                      </a:r>
                      <a:endParaRPr lang="en-US" sz="18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676124767"/>
                  </a:ext>
                </a:extLst>
              </a:tr>
              <a:tr h="3720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&lt;U&gt;…&lt;/U&gt;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ເຮັດໃຫ້ຕົວອັກສອນມີເສັ້ນຂີດກ້ອງ</a:t>
                      </a:r>
                      <a:endParaRPr lang="en-US" sz="18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3009762761"/>
                  </a:ext>
                </a:extLst>
              </a:tr>
              <a:tr h="558025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&lt;MARQUEE&gt;…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&lt;/MARQUEE&gt;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ເຮັດໃຫ້ຕົວອັກສອນເຄື່ອນທີ່ (ໃຊ້ສະເພາະ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</a:t>
                      </a: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 ເທົ່ານັ້ນ)</a:t>
                      </a:r>
                      <a:endParaRPr lang="en-US" sz="18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4002549743"/>
                  </a:ext>
                </a:extLst>
              </a:tr>
              <a:tr h="558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direction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=”…”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ກໍານົດທິດທາງການເຄື່ອນທີ່, ມີຄ່າເປັນ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Left, Right., Up, Down</a:t>
                      </a: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1464818876"/>
                  </a:ext>
                </a:extLst>
              </a:tr>
              <a:tr h="744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BEHAVIOR=”…”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ກໍານົດລັກສະນະການເຄື່ອນທີ່, ມີຄ່າເປັນ 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Scroll, Slide, Alternate</a:t>
                      </a: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1977516214"/>
                  </a:ext>
                </a:extLst>
              </a:tr>
              <a:tr h="3720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LOOP=”…”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ກໍານົດຈໍານວນຮອບຂອງການເຄື່ອນທີ່</a:t>
                      </a:r>
                      <a:endParaRPr lang="en-US" sz="18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2102431632"/>
                  </a:ext>
                </a:extLst>
              </a:tr>
              <a:tr h="744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SCROLLAMOUNT=”…”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83" marR="62883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ກໍານົດຄວາມໄວຂອງການເຄື່ອນທີ່, ມີຄ່າເປັນຕົວເລກໃຫຍ່ຈະເຄື່ອນທີ່ໄວ.</a:t>
                      </a:r>
                      <a:endParaRPr lang="en-US" sz="18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2883" marR="62883" marT="0" marB="0"/>
                </a:tc>
                <a:extLst>
                  <a:ext uri="{0D108BD9-81ED-4DB2-BD59-A6C34878D82A}">
                    <a16:rowId xmlns:a16="http://schemas.microsoft.com/office/drawing/2014/main" val="31527565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06B78B-5186-4BB3-80D6-2D30EE70F532}" type="slidenum">
              <a:rPr lang="en-US" smtClean="0"/>
              <a:pPr/>
              <a:t>21</a:t>
            </a:fld>
            <a:endParaRPr lang="th-TH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6CBC45-6713-4BCC-AB2A-BB4F76BDB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83442"/>
              </p:ext>
            </p:extLst>
          </p:nvPr>
        </p:nvGraphicFramePr>
        <p:xfrm>
          <a:off x="131890" y="211952"/>
          <a:ext cx="8904606" cy="6457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0910">
                  <a:extLst>
                    <a:ext uri="{9D8B030D-6E8A-4147-A177-3AD203B41FA5}">
                      <a16:colId xmlns:a16="http://schemas.microsoft.com/office/drawing/2014/main" val="919384823"/>
                    </a:ext>
                  </a:extLst>
                </a:gridCol>
                <a:gridCol w="1694498">
                  <a:extLst>
                    <a:ext uri="{9D8B030D-6E8A-4147-A177-3AD203B41FA5}">
                      <a16:colId xmlns:a16="http://schemas.microsoft.com/office/drawing/2014/main" val="2035887276"/>
                    </a:ext>
                  </a:extLst>
                </a:gridCol>
                <a:gridCol w="3739198">
                  <a:extLst>
                    <a:ext uri="{9D8B030D-6E8A-4147-A177-3AD203B41FA5}">
                      <a16:colId xmlns:a16="http://schemas.microsoft.com/office/drawing/2014/main" val="2311979327"/>
                    </a:ext>
                  </a:extLst>
                </a:gridCol>
              </a:tblGrid>
              <a:tr h="276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kern="12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ຄໍາສັ່ງ</a:t>
                      </a:r>
                      <a:endParaRPr lang="en-US" sz="16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800" kern="12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ໜ້າທີ່</a:t>
                      </a:r>
                      <a:endParaRPr lang="en-US" sz="16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70860"/>
                  </a:ext>
                </a:extLst>
              </a:tr>
              <a:tr h="55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&lt;BLINK&gt;…&lt;/BLINK&gt;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ເຮັດໃຫ້ຕົວອັກສອນກະພິບ (ສໍາລັບ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Netscap</a:t>
                      </a: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)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02045"/>
                  </a:ext>
                </a:extLst>
              </a:tr>
              <a:tr h="55272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&lt;BASEFONT&gt;…&lt;/BASEFONT&gt;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ກໍານົດຮູບແບບຕົວອັກສອນທັງໝົດ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693292"/>
                  </a:ext>
                </a:extLst>
              </a:tr>
              <a:tr h="55272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SIZE=”…”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ກໍານົດຂະໜາດຕົວອັກສອນມີແຕ່ 1-6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0605389"/>
                  </a:ext>
                </a:extLst>
              </a:tr>
              <a:tr h="55272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COLOR=”…”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ກໍານົດສີຂອງຕົວອັກສອນ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588775"/>
                  </a:ext>
                </a:extLst>
              </a:tr>
              <a:tr h="55272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FACE=”…”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ກໍານົດຮູບແບບໃຫ້ຕົວອັກສອນ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406353"/>
                  </a:ext>
                </a:extLst>
              </a:tr>
              <a:tr h="55272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&lt;FONT&gt;…&lt;/FONT&gt;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ກໍານົດຮູບແບບໃຫ້ຕົວອັກສອນ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599751"/>
                  </a:ext>
                </a:extLst>
              </a:tr>
              <a:tr h="55272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SIZE=”…”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ກໍານົດຂະໜາດຕົວອັກສອນມີແຕ່ 1-6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790372"/>
                  </a:ext>
                </a:extLst>
              </a:tr>
              <a:tr h="55272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COLOR=”…”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ກໍານົດສີຂອງຕົວອັກສອນ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634041"/>
                  </a:ext>
                </a:extLst>
              </a:tr>
              <a:tr h="55272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FACE=”…”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ກໍານົດຮູບແບບໃຫ້ຕົວອັກສອນມີ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005479"/>
                  </a:ext>
                </a:extLst>
              </a:tr>
              <a:tr h="276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&lt;SUB&gt;…&lt;SUB&gt;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ຕົວຫ້ອຍ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288347"/>
                  </a:ext>
                </a:extLst>
              </a:tr>
              <a:tr h="276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&lt;SUP&gt;…&lt;/SUP&gt;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ຕົວກໍາລັງ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9225262"/>
                  </a:ext>
                </a:extLst>
              </a:tr>
              <a:tr h="552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&lt;!...  --&gt;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ໃສ່ຄໍາອະທິບາຍ (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Comment</a:t>
                      </a:r>
                      <a:r>
                        <a:rPr lang="lo-LA" sz="1600" dirty="0">
                          <a:effectLst/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)</a:t>
                      </a:r>
                      <a:endParaRPr lang="en-US" sz="1400" dirty="0">
                        <a:effectLst/>
                        <a:latin typeface="Saysettha OT" panose="020B0504020207020204" pitchFamily="34" charset="-34"/>
                        <a:ea typeface="Calibri" panose="020F0502020204030204" pitchFamily="34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233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1274781"/>
            <a:ext cx="4604522" cy="47974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US" sz="23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າງ:</a:t>
            </a:r>
            <a:endParaRPr lang="en-US" sz="23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&lt;TITLE&gt;Special 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Caracter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&lt;/TITLE&gt;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&lt;/HEAD&gt;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&lt;BODY&gt;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&lt;p&gt;&lt;u&gt;Web Test&lt;/u&gt;&lt;/p&gt;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&lt;p&gt;&lt;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&gt;My Home Page&lt;/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&gt;&lt;/p&gt;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&lt;p&gt;&lt;strike&gt;&lt;b&gt;Web Page&lt;/b&gt;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&lt;/strike&gt;&lt;/p&gt;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&lt;/BODY&gt;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&lt;/HTML&gt;</a:t>
            </a:r>
          </a:p>
          <a:p>
            <a:pPr algn="l" eaLnBrk="1" hangingPunct="1">
              <a:lnSpc>
                <a:spcPct val="80000"/>
              </a:lnSpc>
              <a:defRPr/>
            </a:pPr>
            <a:r>
              <a:rPr lang="en-US" sz="23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Run </a:t>
            </a:r>
            <a:r>
              <a:rPr lang="en-US" sz="23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ໄດ້ສະແດງດັ່ງຮູບຕໍ່ໄປນີ</a:t>
            </a:r>
            <a:r>
              <a:rPr lang="en-US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 :</a:t>
            </a:r>
            <a:endParaRPr lang="th-TH" sz="23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41923-D340-4D2B-92F1-677D11CC76C3}" type="slidenum">
              <a:rPr lang="en-US" smtClean="0"/>
              <a:pPr/>
              <a:t>22</a:t>
            </a:fld>
            <a:endParaRPr lang="th-TH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025481"/>
            <a:ext cx="4500562" cy="2330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-27384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eaLnBrk="1" hangingPunct="1">
              <a:lnSpc>
                <a:spcPct val="190000"/>
              </a:lnSpc>
              <a:defRPr/>
            </a:pP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ຈັ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ດການ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ກັບຂໍ້ມູນ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ແລະ 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ກສອນ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ພິ</a:t>
            </a:r>
            <a:r>
              <a:rPr lang="lo-LA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ເສດ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sz="3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412777"/>
            <a:ext cx="8820150" cy="5445224"/>
          </a:xfrm>
          <a:effectLst>
            <a:outerShdw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algn="l" eaLnBrk="1" hangingPunct="1">
              <a:lnSpc>
                <a:spcPct val="130000"/>
              </a:lnSpc>
              <a:defRPr/>
            </a:pP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ຖ້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າຢາກສະແດງ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ກສອນ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ທີ່ບໍ່ຢູ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ໃນ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Key board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ຕົວອັ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ກສອນພາສາ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າງປະເທດ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ພາສາຝ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ຣັ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ແລະເ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ອື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ນໆເ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ຊັ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ນ: 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ອງໝາຍການ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ສາມາດປະ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ຕິບັ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ດໄ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ໂດຍການຂຽນເ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ອງໝາຍ </a:t>
            </a:r>
            <a:r>
              <a:rPr lang="en-US" sz="32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“&amp;” (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Ampersand</a:t>
            </a:r>
            <a:r>
              <a:rPr lang="en-US" sz="32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)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ໃ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ຕໍ່ໜ້າ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Code</a:t>
            </a:r>
            <a:r>
              <a:rPr lang="en-US" sz="32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lo-LA" sz="32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ລະ</a:t>
            </a:r>
            <a:r>
              <a:rPr lang="en-US" sz="3200" dirty="0" err="1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ຫັ</a:t>
            </a:r>
            <a:r>
              <a:rPr lang="lo-LA" sz="32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32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ASCII</a:t>
            </a:r>
            <a:r>
              <a:rPr lang="en-US" sz="3200" dirty="0">
                <a:solidFill>
                  <a:srgbClr val="C0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ກສອນ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ພິ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ເສດ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 ແລະ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ປິ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າຍ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ອງໝາຍ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“;” 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Semi-colon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) 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ຊັ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ນ: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&amp;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reg</a:t>
            </a:r>
            <a:r>
              <a:rPr lang="en-US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; </a:t>
            </a:r>
            <a:r>
              <a:rPr lang="en-US" sz="3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lo-LA" sz="3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&amp;#174;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EE2410-1B5B-4795-827A-5C3265A54638}" type="slidenum">
              <a:rPr lang="en-US" smtClean="0"/>
              <a:pPr/>
              <a:t>23</a:t>
            </a:fld>
            <a:endParaRPr lang="th-TH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-27384"/>
            <a:ext cx="9144000" cy="119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defRPr/>
            </a:pP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7. 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ກສອນ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ພິ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ເສດ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196751"/>
            <a:ext cx="7956376" cy="511356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າງ:</a:t>
            </a:r>
            <a:endParaRPr lang="en-US" sz="23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&lt;TITLE&gt;Special 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Caracter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&lt;/TITLE&gt;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&lt;/HEAD&gt;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&lt;H2&gt;Internet 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Caf&amp;eacute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&amp;#169;copyright 2005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&lt;/P&gt;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&lt;/H2&gt;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&lt;/BODY&gt;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&lt;/HTML&gt;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3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Run </a:t>
            </a:r>
            <a:r>
              <a:rPr lang="en-US" sz="23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ສະແດງດັ</a:t>
            </a:r>
            <a:r>
              <a:rPr lang="en-US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3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3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ບ:</a:t>
            </a:r>
            <a:endParaRPr lang="th-TH" sz="23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851C5A-0F23-49CE-9F64-EC7A28090DD1}" type="slidenum">
              <a:rPr lang="en-US" smtClean="0"/>
              <a:pPr/>
              <a:t>24</a:t>
            </a:fld>
            <a:endParaRPr lang="th-TH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9380" y="-7394"/>
            <a:ext cx="9124620" cy="98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defRPr/>
            </a:pP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ກສອນ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ພິ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ເສດ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 (</a:t>
            </a:r>
            <a:r>
              <a:rPr lang="en-US" sz="4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ຕໍ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aysettha OT" pitchFamily="34" charset="-34"/>
                <a:cs typeface="Saysettha OT" pitchFamily="34" charset="-34"/>
              </a:rPr>
              <a:t>່) </a:t>
            </a: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149080"/>
            <a:ext cx="4571504" cy="2228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628800"/>
            <a:ext cx="8964488" cy="5041304"/>
          </a:xfrm>
          <a:effectLst>
            <a:outerShdw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algn="l" eaLnBrk="1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    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Protocol 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lo-LA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ພາສາມາດຕະຖານ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ສຳລັບການສື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ສານ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ທີ່ອະນຸຍາດໃຫ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ການແລກ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ຂໍ້ມູນ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ລະຫ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າງຄອມ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ຄອມພິວເຕີຢູ່ໃນລະບົບເຄືອຂ່າຍ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Protocol 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ມີຫຼາ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ຍປະເພດ ແລະ 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ນຳໃຊ້ດັ່ງນີ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TCP/IP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(Transmission Control Protocol/Internet Protocol) TCP/IP 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Protocol 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ຄອມ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ຄອມພິວເຕີໃຊ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ໃນການແລກ</a:t>
            </a:r>
            <a:r>
              <a:rPr lang="en-US" sz="2400" dirty="0" err="1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ປ່ຽນຂໍ້ມູນໃນເຄືອຂ່າຍ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Internet.</a:t>
            </a:r>
          </a:p>
          <a:p>
            <a:pPr algn="l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    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FTP</a:t>
            </a:r>
            <a:r>
              <a:rPr lang="en-US" sz="2400" dirty="0">
                <a:solidFill>
                  <a:schemeClr val="tx2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(File Transfer Protocol):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ບໍລິ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ການທາງ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Internet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ທີ່ອະ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ນຸຍາດໃຫ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ຄອມ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ຄອມພິວເຕີ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ສາມາດແລກ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ປ່ຽນຂໍ້ມູນ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ແລະ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ໂອນ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ນຈາກ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ໜ່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ວຍ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ງໄປຫາ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ໜ່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ວຍໃ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ໝ່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ດ້ຢ່າງວ່ອງ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ໄວ. 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    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FTP server 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ນໂປຣແກຣມ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ທີ່ໃຊ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ກວດສອບການ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ຮ້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ຂອງ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ຜູ້ໃຊ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Client )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 ແລະ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ນຳໃຊ້ເພື່ອຖ່າຍໂອນຂໍ້ມູນ</a:t>
            </a:r>
            <a:r>
              <a:rPr lang="lo-LA" sz="2400" dirty="0">
                <a:solidFill>
                  <a:schemeClr val="tx2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sz="2400" dirty="0">
              <a:solidFill>
                <a:schemeClr val="tx2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024D0-CD20-4760-9936-78C36C27510C}" type="slidenum">
              <a:rPr lang="en-US" smtClean="0"/>
              <a:pPr/>
              <a:t>3</a:t>
            </a:fld>
            <a:endParaRPr lang="th-TH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1"/>
            <a:ext cx="9144000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Internet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89694" y="1700808"/>
            <a:ext cx="8964612" cy="4485867"/>
          </a:xfrm>
          <a:effectLst>
            <a:outerShdw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indent="628650" algn="l">
              <a:lnSpc>
                <a:spcPct val="120000"/>
              </a:lnSpc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HTTP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(Hypertext Transfer Protocol)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Protocol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ສຳຄັນທີ່ສຸດໃນລະບົບ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World Wide Web (WWW),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ເພາະ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ວ່າເປັ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Protocol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ທີ່ໃຊ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ສະແດງ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ຂໍ້ມູນ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ບພາບ ແລະ ສຽງ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ທີ່ເອີ້ນວ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າແບບ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Multimedia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Internet.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ສະ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ພິມ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http://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ຢູ່ຕໍ່ໜ້າ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URL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ໃດ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ໜຶ່ງເຊັ່ນວ່າ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“http://www.nuol.edu.la ”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ນຳໃຊ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HTTP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ພື່ອຕິດຕໍ່ກັ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URL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ຂອງ ມຊ.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ນອກຈາກ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ນີ້ຍັ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Protocol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ນໆ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ທີ່ນຳໃຊ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ສານເ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FILE, GOPHER, NEWS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NNTP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11062-A607-482B-BD71-B9D2AFD2A070}" type="slidenum">
              <a:rPr lang="en-US" smtClean="0"/>
              <a:pPr/>
              <a:t>4</a:t>
            </a:fld>
            <a:endParaRPr lang="th-TH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0" y="0"/>
            <a:ext cx="9144000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Internet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61924" y="1887410"/>
            <a:ext cx="8982076" cy="2909742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361950" indent="-361950" algn="l">
              <a:lnSpc>
                <a:spcPct val="120000"/>
              </a:lnSpc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IP address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ທີ່ຢູ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ຂອງຄອມພິວເຕີໃນ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Internet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ທີ່ຈັດເປັນກຸ່ມ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4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ວເລກ (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0-255),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ກຸ່ມສາມາດປ່ຽນ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ແປງ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ໄດ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256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ວເລກ.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Internet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ນຳໃຊ້ລະບົ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IP Address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ໃນການ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ສົ່ງຂໍ້ມູນ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ສະ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ຄອມພິວເຕີ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ວຍ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ທີ່ຕໍ່ກັ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Internet ຕ້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ໝາຍເລກ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IP Address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ທີ່ບໍ່ຊ້ຳກັນດັ່ງຮູບ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endParaRPr lang="th-TH" sz="28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51B5F-EBFE-4D33-B21D-14F996BCD31A}" type="slidenum">
              <a:rPr lang="en-US" smtClean="0"/>
              <a:pPr/>
              <a:t>5</a:t>
            </a:fld>
            <a:endParaRPr lang="th-TH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0"/>
            <a:ext cx="9144000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171450" indent="-17145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Domain Name </a:t>
            </a:r>
          </a:p>
        </p:txBody>
      </p:sp>
      <p:pic>
        <p:nvPicPr>
          <p:cNvPr id="819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" y="5010373"/>
            <a:ext cx="8982076" cy="650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07504" y="1772816"/>
            <a:ext cx="9036496" cy="5085184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  <a:sym typeface="Wingdings"/>
              </a:rPr>
              <a:t>  </a:t>
            </a:r>
            <a:r>
              <a:rPr lang="lo-LA" sz="24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4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lo-LA" sz="24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IP Address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ຊ້ອ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ອີງ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ຄອມພິວເຕີແຕ່ລະໜ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ວຍ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ໃນລະ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ຊັ່ນ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“211.39.148.22 ”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ນການຍາກຕໍ່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ການຈື່ຈຳ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ພື່ອໃຫ້ງ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າຍໃນການ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ນຳໃຊ້ຈຶ່ງຫັ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ນມາໃ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Domain name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ຊັ່ນ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www.nuol.edu.la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ຈືື່ງ່າຍ.</a:t>
            </a:r>
            <a:endParaRPr lang="en-US" sz="24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URL (Uniform Resource Locators)</a:t>
            </a:r>
          </a:p>
          <a:p>
            <a:pPr indent="461963" algn="l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URL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ນທາງມາດຕະຖານໃນການສະແດງ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ຜົນຂໍ້ມູ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ໂດຍ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ວໄປແ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URL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ສະແດງ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ຜົນດັ່ງລຸ່ມນີ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endParaRPr lang="en-US" sz="24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ບແບບ: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Protocol://domain name/</a:t>
            </a:r>
            <a:r>
              <a:rPr lang="en-US" sz="24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ທີ່ຕັ້ງ</a:t>
            </a:r>
            <a:r>
              <a:rPr lang="lo-LA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Files </a:t>
            </a:r>
            <a:r>
              <a:rPr lang="en-US" sz="24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ແລະ </a:t>
            </a:r>
            <a:r>
              <a:rPr lang="en-US" sz="24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File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ເຊັ່ນ:		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http://www.nuol.edu.la/fos/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ftp://ftp.fos.nuol.edu.la/home</a:t>
            </a:r>
          </a:p>
          <a:p>
            <a:pPr algn="l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		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news://news.namo.com/movie </a:t>
            </a:r>
            <a:endParaRPr lang="th-TH" sz="24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ADCDE-CB3E-4AA7-869B-4A6A265F36C8}" type="slidenum">
              <a:rPr lang="en-US" smtClean="0"/>
              <a:pPr/>
              <a:t>6</a:t>
            </a:fld>
            <a:endParaRPr lang="th-TH"/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0" y="0"/>
            <a:ext cx="9144000" cy="16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171450" indent="-17145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Domain Name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916833"/>
            <a:ext cx="8820150" cy="4798316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120000"/>
              </a:lnSpc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Saysettha OT" pitchFamily="34" charset="-34"/>
              </a:rPr>
              <a:t>E-mail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ບໍລິ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ການທາງ 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Internet 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ທີ່ມີ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ການແລກ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ຂໍ້ມູນນຳກັ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ນແບບ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ງ-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ຈົ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ດໝາຍ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ລະຫ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Internet ດ້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ນອກ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ຈາກນີ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E-mail 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ຍັງ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ຂໍ້ມູນທີ່ເປັ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Files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ເຊິ່ງ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(Attach Files) 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ໃຫ້ກັບຜູ້ໃຊ້ຫຼາຍຄົ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ນໃນເວລາດຽວ</a:t>
            </a:r>
            <a:r>
              <a:rPr lang="en-US" sz="36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ນໄ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36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endParaRPr lang="th-TH" sz="36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EF75E8-C552-4AA4-85B3-454203F059D7}" type="slidenum">
              <a:rPr lang="en-US" smtClean="0"/>
              <a:pPr/>
              <a:t>7</a:t>
            </a:fld>
            <a:endParaRPr lang="th-TH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8324" y="0"/>
            <a:ext cx="9144000" cy="177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171450" indent="-17145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Domain Name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07504" y="1844675"/>
            <a:ext cx="9036496" cy="50133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indent="533400"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Server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ນໂປຣແກຣມ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ທີ່ອະນຸ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ຍາດໃ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ເອກະສານ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ທີ່ເປັ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ສາມາດສະແດງ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ຫ້ຜູ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ມາ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ບິ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site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ໝາຍຄວາມ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Server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ຫ້ບໍລິ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ກ່ຜູ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ຊ້ຮ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າເອກະສານໃດ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Server 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ຜູ້ເຂົ້າມາໃຊ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Browser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ໃນການຮ້ອງຂໍ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ຊ້ພິມ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http://www.nuol.edu.la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Browser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Web Server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ຂອງມະຫາ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ທະຍາໄລແ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ງຊາດ ແລະ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ດການສະແດງເອກະສານ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ທີ່ຜູ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ຊ້ຕ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າງໆ. ໂດຍ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ວໄປແ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Server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ທີ່ນິຍົມໃຊ້ກັນມີດັ່ງນີ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Apache, CERNM NCSA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ບລະ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Unix, PWS (Personal Web Server), IIS (Internet Information Server)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Windows.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625513-4CDA-437A-925F-6C4012D3C1A4}" type="slidenum">
              <a:rPr lang="en-US" smtClean="0"/>
              <a:pPr/>
              <a:t>8</a:t>
            </a:fld>
            <a:endParaRPr lang="th-TH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0"/>
            <a:ext cx="9144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838200" indent="-83820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Web server 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Web browser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917700"/>
            <a:ext cx="8820150" cy="25908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indent="723900" algn="l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/>
              </a:rPr>
              <a:t> 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browser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ນໂປຣແກຣມຂອງ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Client)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ອສະ ແດງເອກະສານ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ອອກທາງ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ໜ້າຈໍ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ໃນຄະນະ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ທີ່ຄອມພິວເຕີ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ອມ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ຕໍ່ກັ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Internet 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ຜູ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ສາມາດ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ເອກະສານຈາກ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Server 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ຈາກ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ນສະແດງເອກະສານ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າວອອກທາງ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ໜ້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ຈໍ</a:t>
            </a:r>
            <a:r>
              <a:rPr lang="lo-LA" sz="24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ໂດຍ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ທົ່ວ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Web browser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ທີ່ນິຍົມໃຊ້ມີດັ່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ງນີ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Internet Explorer, Netscape, Mosaic, Opera, Mozilla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ນໆ.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2854A-33BC-4FCE-B365-F424240BF0AD}" type="slidenum">
              <a:rPr lang="en-US" smtClean="0"/>
              <a:pPr/>
              <a:t>9</a:t>
            </a:fld>
            <a:endParaRPr lang="th-TH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FF66FF">
                <a:alpha val="50000"/>
              </a:srgbClr>
            </a:outerShdw>
          </a:effectLst>
        </p:spPr>
        <p:txBody>
          <a:bodyPr anchor="b"/>
          <a:lstStyle/>
          <a:p>
            <a:pPr marL="171450" indent="-171450" algn="ctr" eaLnBrk="1" hangingPunct="1">
              <a:lnSpc>
                <a:spcPct val="110000"/>
              </a:lnSpc>
              <a:buFontTx/>
              <a:buAutoNum type="arabicPeriod"/>
              <a:defRPr/>
            </a:pPr>
            <a:r>
              <a:rPr lang="lo-LA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ຄວາມຮູ້ພື້ນຖານກ່ຽວກັບ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 Web</a:t>
            </a:r>
            <a:b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</a:b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Web server 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lo-LA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 </a:t>
            </a:r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itchFamily="18" charset="0"/>
              </a:rPr>
              <a:t>Web browser 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281929"/>
            <a:ext cx="4861801" cy="24395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1165</TotalTime>
  <Words>3133</Words>
  <Application>Microsoft Office PowerPoint</Application>
  <PresentationFormat>On-screen Show (4:3)</PresentationFormat>
  <Paragraphs>258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Constantia</vt:lpstr>
      <vt:lpstr>Saysettha OT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1</dc:title>
  <dc:creator>Home Used</dc:creator>
  <cp:lastModifiedBy>Acer</cp:lastModifiedBy>
  <cp:revision>260</cp:revision>
  <dcterms:created xsi:type="dcterms:W3CDTF">2007-10-03T03:39:13Z</dcterms:created>
  <dcterms:modified xsi:type="dcterms:W3CDTF">2021-01-30T09:16:28Z</dcterms:modified>
</cp:coreProperties>
</file>