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handoutMasterIdLst>
    <p:handoutMasterId r:id="rId27"/>
  </p:handoutMasterIdLst>
  <p:sldIdLst>
    <p:sldId id="286" r:id="rId2"/>
    <p:sldId id="288" r:id="rId3"/>
    <p:sldId id="256" r:id="rId4"/>
    <p:sldId id="287" r:id="rId5"/>
    <p:sldId id="291" r:id="rId6"/>
    <p:sldId id="292" r:id="rId7"/>
    <p:sldId id="293" r:id="rId8"/>
    <p:sldId id="316" r:id="rId9"/>
    <p:sldId id="315" r:id="rId10"/>
    <p:sldId id="337" r:id="rId11"/>
    <p:sldId id="321" r:id="rId12"/>
    <p:sldId id="323" r:id="rId13"/>
    <p:sldId id="324" r:id="rId14"/>
    <p:sldId id="325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</p:sldIdLst>
  <p:sldSz cx="9144000" cy="6858000" type="screen4x3"/>
  <p:notesSz cx="7023100" cy="93091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ngsana New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1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charset="0"/>
              </a:defRPr>
            </a:lvl1pPr>
          </a:lstStyle>
          <a:p>
            <a:endParaRPr lang="th-TH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endParaRPr lang="th-TH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charset="0"/>
              </a:defRPr>
            </a:lvl1pPr>
          </a:lstStyle>
          <a:p>
            <a:endParaRPr lang="th-TH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fld id="{4F675416-F8DC-4BAC-AB7A-20085C5198EC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0754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charset="0"/>
              </a:defRPr>
            </a:lvl1pPr>
          </a:lstStyle>
          <a:p>
            <a:endParaRPr lang="th-TH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endParaRPr lang="th-TH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21188"/>
            <a:ext cx="561975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b" anchorCtr="0" compatLnSpc="1">
            <a:prstTxWarp prst="textNoShape">
              <a:avLst/>
            </a:prstTxWarp>
          </a:bodyPr>
          <a:lstStyle>
            <a:lvl1pPr defTabSz="933450">
              <a:defRPr sz="1200">
                <a:latin typeface="Arial" charset="0"/>
              </a:defRPr>
            </a:lvl1pPr>
          </a:lstStyle>
          <a:p>
            <a:endParaRPr lang="th-TH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0" tIns="46660" rIns="93320" bIns="4666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200">
                <a:latin typeface="Arial" charset="0"/>
              </a:defRPr>
            </a:lvl1pPr>
          </a:lstStyle>
          <a:p>
            <a:fld id="{47F7BE21-4A34-4476-B463-20AED6531E30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5913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5315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0061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5935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09849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1625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4386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07408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97254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18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1605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19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9744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77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8138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8066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22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69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1828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997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048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1226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9720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9550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8450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5043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7BE21-4A34-4476-B463-20AED6531E30}" type="slidenum">
              <a:rPr lang="en-US" smtClean="0"/>
              <a:pPr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332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9D18C-A0EB-4293-BD21-5D37387E2851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5E36-8C8E-4BB8-8BEA-C8465C4612E6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EF5-8462-43F4-B575-35EACC98FF70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138D-68FE-46C0-A860-1909BF8C874C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2970-901E-435B-886A-C6285DD63B7E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A7B9E-53F2-419C-8DCB-B9B73A5E3340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ED13-4085-4EE3-8541-B56320147823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1D0F-2557-4C1E-A19A-66B3ABC2D0DD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479C-DA81-40E2-B193-422E2D5F8B0B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3293-D6DC-460D-9262-F3425574F945}" type="slidenum">
              <a:rPr lang="en-US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981C4A2-F485-4493-B8F6-610242DD681B}" type="slidenum">
              <a:rPr lang="en-US" smtClean="0"/>
              <a:pPr/>
              <a:t>‹#›</a:t>
            </a:fld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E23B05-31A6-494F-B022-F5C7C0A55A71}" type="slidenum">
              <a:rPr lang="en-US" smtClean="0"/>
              <a:pPr/>
              <a:t>‹#›</a:t>
            </a:fld>
            <a:endParaRPr lang="th-TH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" y="763588"/>
            <a:ext cx="9144000" cy="1081087"/>
          </a:xfrm>
          <a:effectLst>
            <a:outerShdw dist="45791" dir="2021404" algn="ctr" rotWithShape="0">
              <a:srgbClr val="FF66FF"/>
            </a:outerShdw>
          </a:effectLst>
        </p:spPr>
        <p:txBody>
          <a:bodyPr/>
          <a:lstStyle/>
          <a:p>
            <a:pPr marL="762000" indent="-762000" algn="ctr"/>
            <a:r>
              <a:rPr lang="lo-LA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aysettha OT" pitchFamily="34" charset="-34"/>
                <a:cs typeface="Saysettha OT" pitchFamily="34" charset="-34"/>
              </a:rPr>
              <a:t>ຄວາມຮູ້ພື້ນຖານກ່ຽວກັບພາສາ </a:t>
            </a:r>
            <a:r>
              <a:rPr lang="en-US" sz="47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itchFamily="18" charset="0"/>
                <a:cs typeface="Saysettha OT" pitchFamily="34" charset="-34"/>
              </a:rPr>
              <a:t>PHP</a:t>
            </a:r>
            <a:endParaRPr lang="th-TH" sz="47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0034" y="2500306"/>
            <a:ext cx="8643966" cy="4143403"/>
          </a:xfrm>
        </p:spPr>
        <p:txBody>
          <a:bodyPr>
            <a:noAutofit/>
          </a:bodyPr>
          <a:lstStyle/>
          <a:p>
            <a:pPr indent="723900" algn="l">
              <a:lnSpc>
                <a:spcPct val="120000"/>
              </a:lnSpc>
            </a:pP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PHP 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ຫ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ຍໍ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ມາຈາກ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ຄຳວ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າ: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“Personal Home Page” 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ນການຂຽນ</a:t>
            </a:r>
            <a:r>
              <a:rPr lang="en-US" sz="32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32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Code 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ໃນໂປຣແກຣ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ໃນ</a:t>
            </a:r>
            <a:r>
              <a:rPr lang="en-US" sz="32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ບແບບ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Server Side Script </a:t>
            </a:r>
            <a:r>
              <a:rPr lang="en-US" sz="32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sz="32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ດວຽກໃນ</a:t>
            </a:r>
            <a:r>
              <a:rPr lang="en-US" sz="32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ຝັ່ງ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ຂອງ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Server 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ເຊິ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ບແບບການຂຽນ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ງການເ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ນຈະ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ມີລັ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ກສະນະ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າຍ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ຄືກັ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ບພາສາ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Perl 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ແລະ ພາສາ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C, 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ສາ ມາດໃ</a:t>
            </a:r>
            <a:r>
              <a:rPr lang="en-US" sz="32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ຊ້ຮ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ວມ</a:t>
            </a:r>
            <a:r>
              <a:rPr lang="en-US" sz="32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ບພາສາ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HTML 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ດ້ຢ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ປະ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ສິ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ທິ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ພາບ.</a:t>
            </a:r>
            <a:endParaRPr lang="en-US" sz="32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2A6A21A0-FB56-45C7-86D5-1250DDB0796B}" type="slidenum">
              <a:rPr lang="en-US"/>
              <a:pPr/>
              <a:t>1</a:t>
            </a:fld>
            <a:endParaRPr lang="th-TH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875659"/>
              </p:ext>
            </p:extLst>
          </p:nvPr>
        </p:nvGraphicFramePr>
        <p:xfrm>
          <a:off x="143603" y="2285992"/>
          <a:ext cx="8928991" cy="409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0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lo-LA" sz="24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ປະເພດ</a:t>
                      </a:r>
                      <a:endParaRPr lang="th-TH" sz="24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lo-LA" sz="24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ຕົວຢ່າງ</a:t>
                      </a:r>
                      <a:endParaRPr lang="th-TH" sz="24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lo-LA" sz="24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ຄວາມໝາຍ</a:t>
                      </a:r>
                      <a:endParaRPr lang="th-TH" sz="24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th-TH" sz="2400" dirty="0">
                        <a:latin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th-TH" sz="2400" dirty="0">
                        <a:latin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lo-LA" sz="24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ເລກຈໍານວນຖ້ວນ</a:t>
                      </a:r>
                      <a:endParaRPr lang="th-TH" sz="24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th-TH" sz="2400" dirty="0">
                        <a:latin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3.234</a:t>
                      </a:r>
                      <a:endParaRPr lang="th-TH" sz="2400" dirty="0">
                        <a:latin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lo-LA" sz="24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ເລກຈໍານວນຈິງ</a:t>
                      </a:r>
                      <a:endParaRPr lang="th-TH" sz="24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th-TH" sz="2400" dirty="0">
                        <a:latin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“Hello”</a:t>
                      </a:r>
                      <a:endParaRPr lang="th-TH" sz="2400" dirty="0">
                        <a:latin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lo-LA" sz="24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ຕົວອັກສອນ</a:t>
                      </a:r>
                      <a:endParaRPr lang="th-TH" sz="24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th-TH" sz="2400" dirty="0">
                        <a:latin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th-TH" sz="2400" dirty="0">
                        <a:latin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lo-LA" sz="24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ຖືກ</a:t>
                      </a:r>
                      <a:r>
                        <a:rPr lang="lo-LA" sz="2400" baseline="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lang="en-US" sz="2400" baseline="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2400" baseline="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) </a:t>
                      </a:r>
                      <a:r>
                        <a:rPr lang="lo-LA" sz="2400" baseline="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ຫຼື ຜິດ </a:t>
                      </a:r>
                      <a:r>
                        <a:rPr lang="en-US" sz="2400" baseline="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kumimoji="0" lang="en-US" sz="24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sz="2400" baseline="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)</a:t>
                      </a:r>
                      <a:endParaRPr lang="th-TH" sz="24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  <a:endParaRPr lang="th-TH" sz="2400" dirty="0">
                        <a:latin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th-TH" sz="2400" dirty="0">
                        <a:latin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lo-LA" sz="24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ຊຸດຄໍາສັ່ງທີ່ເກັບຕົວປ່ຽນຢູ່ໃນຮູບ </a:t>
                      </a:r>
                      <a:r>
                        <a:rPr kumimoji="0" lang="en-US" sz="24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US" sz="24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lang="lo-LA" sz="24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ແລະ </a:t>
                      </a:r>
                      <a:r>
                        <a:rPr kumimoji="0" lang="en-US" sz="24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Classes</a:t>
                      </a:r>
                      <a:endParaRPr kumimoji="0" lang="th-TH" sz="24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</a:t>
                      </a:r>
                      <a:endParaRPr lang="th-TH" sz="2400" dirty="0">
                        <a:latin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endParaRPr lang="th-TH" sz="2400" dirty="0">
                        <a:latin typeface="Times New Roman" panose="02020603050405020304" pitchFamily="18" charset="0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lo-LA" sz="2400" dirty="0">
                          <a:latin typeface="Saysettha OT" panose="020B0504020207020204" pitchFamily="34" charset="-34"/>
                          <a:cs typeface="Saysettha OT" panose="020B0504020207020204" pitchFamily="34" charset="-34"/>
                        </a:rPr>
                        <a:t>ເກັບຂໍ້ມູນເປັນຊຸດ</a:t>
                      </a:r>
                      <a:endParaRPr lang="th-TH" sz="2400" dirty="0">
                        <a:latin typeface="Saysettha OT" panose="020B0504020207020204" pitchFamily="34" charset="-34"/>
                        <a:cs typeface="Saysettha OT" panose="020B0504020207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0138D-68FE-46C0-A860-1909BF8C874C}" type="slidenum">
              <a:rPr lang="en-US" smtClean="0"/>
              <a:pPr/>
              <a:t>10</a:t>
            </a:fld>
            <a:endParaRPr lang="th-TH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088232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lo-L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ປະເພດຂອງ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ຽນ</a:t>
            </a:r>
            <a:br>
              <a:rPr lang="th-TH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</a:br>
            <a:r>
              <a:rPr lang="th-TH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Data Types</a:t>
            </a:r>
            <a:r>
              <a:rPr lang="th-TH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374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14"/>
            <a:ext cx="9143999" cy="892175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Operators </a:t>
            </a:r>
            <a:r>
              <a:rPr lang="lo-LA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ສັ</a:t>
            </a:r>
            <a:r>
              <a:rPr lang="lo-LA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ນຍ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ະລັ</a:t>
            </a:r>
            <a:r>
              <a:rPr lang="lo-LA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ກການ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ຄຳ</a:t>
            </a:r>
            <a:r>
              <a:rPr lang="lo-LA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ນວນ</a:t>
            </a:r>
            <a:endParaRPr lang="th-TH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07526" name="Rectangle 6"/>
          <p:cNvSpPr>
            <a:spLocks noGrp="1" noChangeArrowheads="1"/>
          </p:cNvSpPr>
          <p:nvPr>
            <p:ph idx="1"/>
          </p:nvPr>
        </p:nvSpPr>
        <p:spPr>
          <a:xfrm>
            <a:off x="214281" y="1071546"/>
            <a:ext cx="8893175" cy="2540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Operator </a:t>
            </a:r>
            <a:r>
              <a:rPr lang="lo-LA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ທາງ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ານຄະ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ນິ</a:t>
            </a:r>
            <a:r>
              <a:rPr lang="lo-LA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ດສາດ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Arithmetic Operators</a:t>
            </a:r>
            <a:endParaRPr lang="th-TH" sz="22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o-LA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ການໃ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ວຽກ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Operator 	</a:t>
            </a:r>
            <a:r>
              <a:rPr lang="lo-LA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    ຄວາມໝາຍ</a:t>
            </a:r>
            <a:endParaRPr lang="th-TH" sz="22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$a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+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$b 	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 ບວກ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ຊອກ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ນບວກລະຫ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$a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-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$b 	      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ຊອກຜົນລົບລະຫ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$a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*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$b 	      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ຄູ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ຊອກຜົນຄູນລະຫ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$a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$b 	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ຫານ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ຊອກຜົນຫານລະຫ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$a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%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$b      ຄ່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າເສດ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ຈາກການຫານ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ການຫານເ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ພື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ອຊອກ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າເສດລະຫ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a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A5B9-1736-4CC2-8952-B11FC250999E}" type="slidenum">
              <a:rPr lang="en-US"/>
              <a:pPr/>
              <a:t>11</a:t>
            </a:fld>
            <a:endParaRPr lang="th-TH"/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214282" y="3786190"/>
            <a:ext cx="8893175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Operator </a:t>
            </a: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ທາງ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ານການເ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ພີ່ມ</a:t>
            </a: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ແລະ </a:t>
            </a:r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ຫຼຸ</a:t>
            </a: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th-TH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Incrementing</a:t>
            </a:r>
            <a:r>
              <a:rPr lang="th-TH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Decrementing Operator</a:t>
            </a:r>
            <a:r>
              <a:rPr lang="th-TH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ການໃ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ວຽກ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Operator 	</a:t>
            </a:r>
            <a:r>
              <a:rPr lang="lo-LA" sz="20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ຄວາມໝາຍ</a:t>
            </a:r>
            <a:endParaRPr lang="th-TH" sz="20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spcBef>
                <a:spcPct val="50000"/>
              </a:spcBef>
            </a:pP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++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		Pre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-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incremen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	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ພີ່ມຄ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ທື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ອລະ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ອນແ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ອຍໃ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ຫ້ຄ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++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Post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-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increment 	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ຫ້ຄ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ອນແ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ອຍເ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ພີ່ມຄ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ທື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ອລະ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spcBef>
                <a:spcPct val="50000"/>
              </a:spcBef>
            </a:pP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--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		Pre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-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decrement 	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ຫຼຸ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ທື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ອລະ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ອນແ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ອຍໃ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ຫ້ຄ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--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Post</a:t>
            </a:r>
            <a:r>
              <a:rPr lang="th-TH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-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decrement 	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ຫ້ຄ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ອນແ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ອຍ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ຫຼຸ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າເ</a:t>
            </a:r>
            <a:r>
              <a:rPr lang="en-US" sz="20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ທື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ອລະ </a:t>
            </a: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</a:t>
            </a:r>
            <a:endParaRPr lang="th-TH" sz="20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536561"/>
            <a:ext cx="9144000" cy="892175"/>
          </a:xfrm>
          <a:noFill/>
          <a:ln/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Operators </a:t>
            </a:r>
            <a:r>
              <a:rPr lang="lo-LA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ສັ</a:t>
            </a:r>
            <a:r>
              <a:rPr lang="lo-LA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ນຍ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ະລັ</a:t>
            </a:r>
            <a:r>
              <a:rPr lang="lo-LA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ກການ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ຄຳ</a:t>
            </a:r>
            <a:r>
              <a:rPr lang="lo-LA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ນວນ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 (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່)</a:t>
            </a:r>
            <a:endParaRPr lang="th-TH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85927"/>
            <a:ext cx="8786842" cy="48577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Ä"/>
            </a:pP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 Operator </a:t>
            </a:r>
            <a:r>
              <a:rPr lang="lo-L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ທາງ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ານຄະ</a:t>
            </a:r>
            <a:r>
              <a:rPr lang="en-US" sz="28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ນິ</a:t>
            </a:r>
            <a:r>
              <a:rPr lang="lo-L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ດສາດ </a:t>
            </a:r>
            <a:r>
              <a:rPr lang="th-TH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Logical Operations</a:t>
            </a:r>
            <a:r>
              <a:rPr lang="th-TH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)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ການໃ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ວຽກ 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Operator 	</a:t>
            </a:r>
            <a:r>
              <a:rPr lang="lo-LA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ຄວາມໝາຍ</a:t>
            </a:r>
            <a:endParaRPr lang="th-TH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and $b 	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ຖື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$b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ມີຄ່າຖື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or $b 	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ຖື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$b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ມີຄ່າຖື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xor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$b 	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ຫຼືວ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ຖື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$b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ວໃດ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ໜຶ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ມີຄ່າຖື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!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		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ຂ້າມ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ຖື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ມີຄ່າຜິດ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&amp;&amp;$b 	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ແລະ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ຖື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$b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ມີຄ່າຖື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||$b 	 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ຖື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$b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ມີຄ່າຖື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endParaRPr lang="th-TH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D203-C11C-4850-978D-418511C03835}" type="slidenum">
              <a:rPr lang="en-US"/>
              <a:pPr/>
              <a:t>12</a:t>
            </a:fld>
            <a:endParaRPr lang="th-TH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465123"/>
            <a:ext cx="9144000" cy="892175"/>
          </a:xfrm>
          <a:noFill/>
          <a:ln/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Operators </a:t>
            </a:r>
            <a:r>
              <a:rPr lang="lo-LA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ສັ</a:t>
            </a:r>
            <a:r>
              <a:rPr lang="lo-LA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ນຍ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ະລັ</a:t>
            </a:r>
            <a:r>
              <a:rPr lang="lo-LA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ກການ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ຄຳ</a:t>
            </a:r>
            <a:r>
              <a:rPr lang="lo-LA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ນວນ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 (</a:t>
            </a:r>
            <a:r>
              <a:rPr lang="en-US" sz="4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່)</a:t>
            </a:r>
            <a:endParaRPr lang="th-TH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500174"/>
            <a:ext cx="8720138" cy="528638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Ä"/>
            </a:pP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Operator </a:t>
            </a:r>
            <a:r>
              <a:rPr lang="lo-LA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ທາງ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ານການປຽບທຽບ </a:t>
            </a:r>
            <a:r>
              <a:rPr lang="th-TH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Comparison Operations</a:t>
            </a:r>
            <a:r>
              <a:rPr lang="th-TH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)</a:t>
            </a:r>
            <a:endParaRPr lang="en-US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ການໃ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ວຽກ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Operator 		   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ຄວາມໝາຍ</a:t>
            </a:r>
            <a:endParaRPr lang="th-TH" sz="24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$b       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  	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ຖື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ມີຄ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$b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!=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$b      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ບໍ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ຖື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ມີຄ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ບໍ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$b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&lt;$b          ໜ້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ອຍກ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ຖື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ມີຄ່າໜ້ອຍກວ່າ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$b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&gt;$b       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ຫຼາຍ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ຖື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ມີຄ່າຫຼາຍກວ່າ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$b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4762500" indent="-4762500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&lt;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$b        ໜ້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ອຍກ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ຖື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ມີຄ່າໜ້ອຍກວ່າ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ເທົ່າກັບ$b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4762500" indent="-4762500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&gt;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$b      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ຫຼາຍ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ຖື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ມີຄ່າຫຼາຍກວ່າ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ເທົ່າກັບ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$b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97979-1C10-4D45-BC33-34115F15C362}" type="slidenum">
              <a:rPr lang="en-US"/>
              <a:pPr/>
              <a:t>13</a:t>
            </a:fld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36"/>
            <a:ext cx="82296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ຄົ</a:t>
            </a:r>
            <a:r>
              <a:rPr lang="lo-LA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Constants</a:t>
            </a:r>
            <a:r>
              <a:rPr lang="th-TH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500174"/>
            <a:ext cx="8715404" cy="5214974"/>
          </a:xfrm>
        </p:spPr>
        <p:txBody>
          <a:bodyPr>
            <a:noAutofit/>
          </a:bodyPr>
          <a:lstStyle/>
          <a:p>
            <a:pPr marL="0" indent="449263">
              <a:lnSpc>
                <a:spcPct val="130000"/>
              </a:lnSpc>
              <a:buFont typeface="Wingdings" pitchFamily="2" charset="2"/>
              <a:buNone/>
            </a:pP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າວມາແ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ຄ່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າຂອງ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ຽນຈະ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ປ່ຽ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ນແປງ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ທຸ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ກເວ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ລາ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ອໂປຣແກຣມເ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ດວຽກແ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ຄ່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າຂອງ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ຽນຈະ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ຽນແປງສະ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າຢາກ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ໄວ້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ສຳລັ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ທີ່ບໍ່ຕ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ອງການ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ຽນແປງ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ກໍ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ສາມາດໃ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ການປະກາດແບບ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ຄ່າຄົ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ຊິ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ມາ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ພາສາ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PHP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449263">
              <a:lnSpc>
                <a:spcPct val="130000"/>
              </a:lnSpc>
              <a:buFont typeface="Wingdings" pitchFamily="2" charset="2"/>
              <a:buNone/>
            </a:pPr>
            <a:r>
              <a:rPr lang="en-US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 marL="0" indent="449263">
              <a:lnSpc>
                <a:spcPct val="13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define </a:t>
            </a:r>
            <a:r>
              <a:rPr lang="th-TH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("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CONSTANT_NAME</a:t>
            </a:r>
            <a:r>
              <a:rPr lang="th-TH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"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,42</a:t>
            </a:r>
            <a:r>
              <a:rPr lang="th-TH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;</a:t>
            </a:r>
            <a:endParaRPr lang="th-TH" dirty="0">
              <a:solidFill>
                <a:srgbClr val="FF000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449263">
              <a:lnSpc>
                <a:spcPct val="130000"/>
              </a:lnSpc>
              <a:buFont typeface="Wingdings" pitchFamily="2" charset="2"/>
              <a:buNone/>
            </a:pP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ຄ່າທີ່ຕ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ອງການ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ກຳນົ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ວເລກ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ຄວາ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ມ,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ຄ່າຄົ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ຄວນຈະເ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ອັ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ກສອນ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ພິມ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ໃຫ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ຍ່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ຂົ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ຖິ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ຈະໃ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ພຽງ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ຄົ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ບໍ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ອງໝາຍ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</a:t>
            </a:r>
            <a:r>
              <a:rPr lang="th-TH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094F-F6DB-48ED-A969-ADBD51D9E6BF}" type="slidenum">
              <a:rPr lang="en-US"/>
              <a:pPr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571480"/>
            <a:ext cx="8001000" cy="963613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algn="ctr"/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ຄຳສັ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ງຄວບ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ຄຸມ</a:t>
            </a:r>
            <a:r>
              <a:rPr lang="lo-LA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ດຳ</a:t>
            </a:r>
            <a:r>
              <a:rPr lang="lo-LA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ນີນ</a:t>
            </a:r>
            <a:r>
              <a:rPr lang="lo-LA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endParaRPr lang="th-TH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14488"/>
            <a:ext cx="8715404" cy="5072074"/>
          </a:xfrm>
        </p:spPr>
        <p:txBody>
          <a:bodyPr>
            <a:noAutofit/>
          </a:bodyPr>
          <a:lstStyle/>
          <a:p>
            <a:pPr marL="0" indent="623888">
              <a:lnSpc>
                <a:spcPct val="130000"/>
              </a:lnSpc>
              <a:buFont typeface="Wingdings" pitchFamily="2" charset="2"/>
              <a:buNone/>
            </a:pP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ໃນການຂຽນໂປຣມແກຣມຄອມ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ພິ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ຕີນັ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ຄອມ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ພິ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ຕີ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ໂດຍການລຽງ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ລຳດັ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ບຈາກເ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ທິ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ລຸ່ມ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Top Down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ຕ່ຖ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ອງການ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ງໃ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ໂປຣແກຣມເ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ຊ້ຳ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ໆ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ມີຕົ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ວຄວບ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ຄຸ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ມການເ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ສະ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ວຄວບ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ຄຸ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ມການ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ດຳ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ນການສາມາດ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ກຸ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ກຸ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ງແບບ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ອນໄຂ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Conditionals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Branching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ກຸ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ງແບບ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ວົນ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ຮອບ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Repeatition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Loop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ກຸ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ງກະໂດດອອກຈາກ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ວົນ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ຮອບ 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Breaking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1555-29D4-4819-A6BF-9CEA45E4845A}" type="slidenum">
              <a:rPr lang="en-US"/>
              <a:pPr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449263"/>
            <a:ext cx="8001000" cy="892175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algn="ctr"/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ກຸ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ມ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ຄຳສັ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ງແບບເ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ງື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ອນໄຂ</a:t>
            </a:r>
            <a:endParaRPr lang="th-TH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52600"/>
            <a:ext cx="4286280" cy="417673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 </a:t>
            </a:r>
            <a:r>
              <a:rPr lang="en-US" sz="24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If: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ສິ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ນໃຈ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endParaRPr lang="th-TH" sz="24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if 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າງໆເ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ເປັນຈິງ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;}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buFont typeface="Wingdings" pitchFamily="2" charset="2"/>
              <a:buNone/>
            </a:pP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...</a:t>
            </a:r>
          </a:p>
          <a:p>
            <a:pPr>
              <a:buFont typeface="Wingdings" pitchFamily="2" charset="2"/>
              <a:buNone/>
            </a:pP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ແຜນວາດການເ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endParaRPr lang="th-TH" sz="24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ED2C4-1C18-47EB-98D1-52229F8A1633}" type="slidenum">
              <a:rPr lang="en-US"/>
              <a:pPr/>
              <a:t>16</a:t>
            </a:fld>
            <a:endParaRPr lang="th-TH"/>
          </a:p>
        </p:txBody>
      </p:sp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3482992"/>
            <a:ext cx="470535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If (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່)</a:t>
            </a:r>
            <a:endParaRPr lang="th-TH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989138"/>
            <a:ext cx="8001000" cy="48688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32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32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32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ຢ່າ</a:t>
            </a:r>
            <a:r>
              <a:rPr lang="lo-LA" sz="32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th-TH" sz="32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if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$height &gt;0 &amp;&amp;$width &gt;0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{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	$area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$height 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*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$width;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	echo ”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ນື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”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$area;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}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B2DC5-21CC-4D54-8708-E61CC14C480F}" type="slidenum">
              <a:rPr lang="en-US"/>
              <a:pPr/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2852"/>
            <a:ext cx="9144000" cy="1285876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If</a:t>
            </a:r>
            <a:r>
              <a:rPr lang="th-TH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...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else</a:t>
            </a:r>
            <a:endParaRPr lang="th-TH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571612"/>
            <a:ext cx="9036050" cy="2613025"/>
          </a:xfrm>
        </p:spPr>
        <p:txBody>
          <a:bodyPr>
            <a:noAutofit/>
          </a:bodyPr>
          <a:lstStyle/>
          <a:p>
            <a:pPr marL="0" indent="363538">
              <a:lnSpc>
                <a:spcPct val="120000"/>
              </a:lnSpc>
              <a:buFont typeface="Wingdings" pitchFamily="2" charset="2"/>
              <a:buNone/>
            </a:pP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ປັນ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ທີມີ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2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ຖ້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ອນໄຂພາຍໃນ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if 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ຖື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ງພາຍໃນ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If,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ຕ່ຖ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ບໍ່ຖື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ກຈະປະ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ຕິບັດຄຳສັ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ງພາຍໃນ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else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ເຊິ່ງມີຮູ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ດັ່ງນີ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 marL="0" indent="363538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If </a:t>
            </a:r>
            <a:r>
              <a:rPr lang="th-TH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lo-LA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th-TH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{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າງໆເ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ມື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ອເ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ເປັນຈິງ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;</a:t>
            </a:r>
          </a:p>
          <a:p>
            <a:pPr marL="0" indent="363538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} else {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າງໆເ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ມື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ອເ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ບໍ່ເປັນຈິງ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;}</a:t>
            </a:r>
            <a:endParaRPr lang="th-TH" sz="2400" dirty="0">
              <a:solidFill>
                <a:srgbClr val="FF000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363538">
              <a:lnSpc>
                <a:spcPct val="120000"/>
              </a:lnSpc>
              <a:buFont typeface="Wingdings" pitchFamily="2" charset="2"/>
              <a:buNone/>
            </a:pP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3165-3572-4168-BB72-28AB58123748}" type="slidenum">
              <a:rPr lang="en-US"/>
              <a:pPr/>
              <a:t>18</a:t>
            </a:fld>
            <a:endParaRPr lang="th-TH"/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1054" y="4230724"/>
            <a:ext cx="4949841" cy="24697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63613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algn="ctr"/>
            <a:r>
              <a:rPr lang="en-US" b="1" u="sng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ຢ່</a:t>
            </a:r>
            <a:r>
              <a:rPr lang="lo-LA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th-TH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ຂອງຄຳສັ່ງ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If</a:t>
            </a:r>
            <a:r>
              <a:rPr lang="th-TH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...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else</a:t>
            </a:r>
            <a:endParaRPr lang="th-TH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357298"/>
            <a:ext cx="8577262" cy="5357826"/>
          </a:xfrm>
        </p:spPr>
        <p:txBody>
          <a:bodyPr>
            <a:noAutofit/>
          </a:bodyPr>
          <a:lstStyle/>
          <a:p>
            <a:pPr marL="0" indent="623888">
              <a:lnSpc>
                <a:spcPct val="12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if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$height &gt;0 &amp;&amp;$width &gt;0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  <a:p>
            <a:pPr marL="0" indent="623888">
              <a:lnSpc>
                <a:spcPct val="12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lnSpc>
                <a:spcPct val="12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$area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$height 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*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$width;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lnSpc>
                <a:spcPct val="12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echo ”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ນື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”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$area;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lnSpc>
                <a:spcPct val="12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}else{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lnSpc>
                <a:spcPct val="12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echo ”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ກະ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ລຸ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ນາ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ວເລກໃ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ໝ່ &lt;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br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&gt;”;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lnSpc>
                <a:spcPct val="12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echo ”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ທີ່ປ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ຕ້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ອງໃຫຍ່ກ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0 ”;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lnSpc>
                <a:spcPct val="12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}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072E-4D47-4796-8723-F2DCA943C0F3}" type="slidenum">
              <a:rPr lang="en-US"/>
              <a:pPr/>
              <a:t>19</a:t>
            </a:fld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6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0" y="785794"/>
            <a:ext cx="9144000" cy="1081087"/>
          </a:xfrm>
          <a:noFill/>
          <a:ln/>
          <a:effectLst>
            <a:outerShdw dist="45791" dir="2021404" algn="ctr" rotWithShape="0">
              <a:srgbClr val="FF66FF"/>
            </a:outerShdw>
          </a:effectLst>
        </p:spPr>
        <p:txBody>
          <a:bodyPr>
            <a:noAutofit/>
          </a:bodyPr>
          <a:lstStyle/>
          <a:p>
            <a:pPr marL="762000" indent="-762000" algn="ctr"/>
            <a:r>
              <a:rPr lang="lo-LA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itchFamily="18" charset="0"/>
                <a:cs typeface="Saysettha OT" pitchFamily="34" charset="-34"/>
              </a:rPr>
              <a:t>ຄວາມຮູ້ພື້ນຖານກ່ຽວກັບພາສາ </a:t>
            </a:r>
            <a: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itchFamily="18" charset="0"/>
                <a:cs typeface="Saysettha OT" pitchFamily="34" charset="-34"/>
              </a:rPr>
              <a:t>PHP (</a:t>
            </a:r>
            <a:r>
              <a:rPr lang="en-US" sz="4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itchFamily="18" charset="0"/>
                <a:cs typeface="Saysettha OT" pitchFamily="34" charset="-34"/>
              </a:rPr>
              <a:t>່)</a:t>
            </a:r>
            <a:endParaRPr lang="th-TH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428596" y="2060847"/>
            <a:ext cx="8715404" cy="4660627"/>
          </a:xfrm>
        </p:spPr>
        <p:txBody>
          <a:bodyPr>
            <a:noAutofit/>
          </a:bodyPr>
          <a:lstStyle/>
          <a:p>
            <a:pPr algn="l">
              <a:lnSpc>
                <a:spcPct val="130000"/>
              </a:lnSpc>
            </a:pP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      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ຄວາມສາມາດຂອງພາສາ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PHP 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ນຈະເ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ຽວ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Dynamic Web Page 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ດ້ທຸ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ຄືກັ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ບການຂຽນໂປຣແກຣມແບບ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CGI </a:t>
            </a:r>
            <a:r>
              <a:rPr lang="th-TH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Common Gateway Interface</a:t>
            </a:r>
            <a:r>
              <a:rPr lang="th-TH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ASP </a:t>
            </a:r>
            <a:r>
              <a:rPr lang="th-TH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Active Server Page</a:t>
            </a:r>
            <a:r>
              <a:rPr lang="th-TH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ບໍ່ວ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າຈະເ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ນການ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ຈັດ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ການລະ</a:t>
            </a:r>
            <a:r>
              <a:rPr lang="en-US" sz="32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ບົບ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ຖານ</a:t>
            </a:r>
            <a:r>
              <a:rPr lang="en-US" sz="32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ລະ</a:t>
            </a:r>
            <a:r>
              <a:rPr lang="en-US" sz="3200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ບົ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ບຄວາມປອດໄພຂອງ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Web page, 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າງ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Cookies 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3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th-TH" sz="3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9D235FE7-C5CD-4483-AF40-1DEFC1C42F62}" type="slidenum">
              <a:rPr lang="en-US"/>
              <a:pPr/>
              <a:t>2</a:t>
            </a:fld>
            <a:endParaRPr lang="th-TH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963613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  <a:sym typeface="Wingdings" pitchFamily="2" charset="2"/>
              </a:rPr>
              <a:t> 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If</a:t>
            </a:r>
            <a:r>
              <a:rPr lang="th-TH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...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elseif</a:t>
            </a:r>
            <a:endParaRPr lang="th-TH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428736"/>
            <a:ext cx="8577262" cy="5429264"/>
          </a:xfrm>
        </p:spPr>
        <p:txBody>
          <a:bodyPr>
            <a:noAutofit/>
          </a:bodyPr>
          <a:lstStyle/>
          <a:p>
            <a:pPr marL="0" indent="449263">
              <a:lnSpc>
                <a:spcPct val="110000"/>
              </a:lnSpc>
              <a:buFont typeface="Wingdings" pitchFamily="2" charset="2"/>
              <a:buNone/>
            </a:pP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ໃ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ໃນ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ກໍ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ລະ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ທີ່ມີ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if 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else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ຫຼ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າຍ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else if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ນການລວບລວມ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ນຂອງ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if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else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ຫຼົ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ຈະລຽງ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ລຳດັ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ຢູ່ດັ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 marL="0" indent="449263">
              <a:lnSpc>
                <a:spcPct val="110000"/>
              </a:lnSpc>
              <a:buFont typeface="Wingdings" pitchFamily="2" charset="2"/>
              <a:buNone/>
            </a:pPr>
            <a:r>
              <a:rPr lang="en-US" sz="2800" b="1" u="sng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8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en-US" sz="2800" b="1" u="sng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endParaRPr lang="th-TH" sz="2800" b="1" u="sng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449263">
              <a:lnSpc>
                <a:spcPct val="11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if </a:t>
            </a:r>
            <a:r>
              <a:rPr lang="th-TH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1</a:t>
            </a:r>
            <a:r>
              <a:rPr lang="th-TH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  <a:p>
            <a:pPr marL="0" indent="449263">
              <a:lnSpc>
                <a:spcPct val="11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{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າງໆເ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ມື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ອເ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1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ເປັນຈິງ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;}</a:t>
            </a:r>
            <a:endParaRPr lang="th-TH" sz="2800" dirty="0">
              <a:solidFill>
                <a:srgbClr val="FF000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449263">
              <a:lnSpc>
                <a:spcPct val="110000"/>
              </a:lnSpc>
              <a:buFont typeface="Wingdings" pitchFamily="2" charset="2"/>
              <a:buNone/>
            </a:pP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elseif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2</a:t>
            </a:r>
            <a:r>
              <a:rPr lang="th-TH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  <a:p>
            <a:pPr marL="0" indent="449263">
              <a:lnSpc>
                <a:spcPct val="11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{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າງໆເ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ມື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ອເ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2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ເປັນຈິງ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;}</a:t>
            </a:r>
            <a:endParaRPr lang="th-TH" sz="2800" dirty="0">
              <a:solidFill>
                <a:srgbClr val="FF000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449263">
              <a:lnSpc>
                <a:spcPct val="110000"/>
              </a:lnSpc>
              <a:buFont typeface="Wingdings" pitchFamily="2" charset="2"/>
              <a:buNone/>
            </a:pP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elseif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3</a:t>
            </a:r>
            <a:r>
              <a:rPr lang="th-TH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  <a:p>
            <a:pPr marL="0" indent="449263">
              <a:lnSpc>
                <a:spcPct val="11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{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າງໆເ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ມື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ອເ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3</a:t>
            </a:r>
            <a:r>
              <a:rPr lang="lo-LA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ເປັນຈິງ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;}</a:t>
            </a:r>
            <a:endParaRPr lang="th-TH" sz="2800" dirty="0">
              <a:solidFill>
                <a:srgbClr val="FF000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449263">
              <a:lnSpc>
                <a:spcPct val="110000"/>
              </a:lnSpc>
              <a:buFont typeface="Wingdings" pitchFamily="2" charset="2"/>
              <a:buNone/>
            </a:pPr>
            <a:r>
              <a:rPr lang="th-TH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...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968A-58BC-4CE4-B06D-0C8ECBFB63E5}" type="slidenum">
              <a:rPr lang="en-US"/>
              <a:pPr/>
              <a:t>20</a:t>
            </a:fld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036638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ຢ່</a:t>
            </a:r>
            <a:r>
              <a:rPr lang="lo-L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th-TH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: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714488"/>
            <a:ext cx="8786842" cy="5143512"/>
          </a:xfrm>
        </p:spPr>
        <p:txBody>
          <a:bodyPr>
            <a:noAutofit/>
          </a:bodyPr>
          <a:lstStyle/>
          <a:p>
            <a:pPr marL="0" indent="711200">
              <a:lnSpc>
                <a:spcPct val="11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if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$score&lt;0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  <a:p>
            <a:pPr marL="0" indent="711200">
              <a:lnSpc>
                <a:spcPct val="11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{echo ”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ກະ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ລຸ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ນາກວດສອບຄະແນນ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ກເ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ທື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</a:t>
            </a: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ໜຶ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”;}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711200">
              <a:lnSpc>
                <a:spcPct val="110000"/>
              </a:lnSpc>
              <a:buFont typeface="Wingdings" pitchFamily="2" charset="2"/>
              <a:buNone/>
            </a:pP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elseif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$score&gt;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80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  <a:p>
            <a:pPr marL="0" indent="711200">
              <a:lnSpc>
                <a:spcPct val="11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{$grade 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”A ”;}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711200">
              <a:lnSpc>
                <a:spcPct val="110000"/>
              </a:lnSpc>
              <a:buFont typeface="Wingdings" pitchFamily="2" charset="2"/>
              <a:buNone/>
            </a:pP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elseif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$score&gt;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60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  <a:p>
            <a:pPr marL="0" indent="711200">
              <a:lnSpc>
                <a:spcPct val="11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{$grade 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”B”;}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711200">
              <a:lnSpc>
                <a:spcPct val="110000"/>
              </a:lnSpc>
              <a:buFont typeface="Wingdings" pitchFamily="2" charset="2"/>
              <a:buNone/>
            </a:pPr>
            <a:r>
              <a:rPr lang="en-US" sz="3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elseif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$score&lt;60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  <a:p>
            <a:pPr marL="0" indent="711200">
              <a:lnSpc>
                <a:spcPct val="11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{$grade </a:t>
            </a:r>
            <a:r>
              <a:rPr lang="th-TH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”F”;}</a:t>
            </a:r>
            <a:endParaRPr lang="th-TH" sz="3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5D51-54F3-481E-8998-21FEE009EDA2}" type="slidenum">
              <a:rPr lang="en-US"/>
              <a:pPr/>
              <a:t>21</a:t>
            </a:fld>
            <a:endParaRPr lang="th-TH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001000" cy="1108075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Switch</a:t>
            </a:r>
            <a:endParaRPr lang="th-TH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357158" y="1500174"/>
            <a:ext cx="8786842" cy="5357826"/>
          </a:xfrm>
        </p:spPr>
        <p:txBody>
          <a:bodyPr>
            <a:noAutofit/>
          </a:bodyPr>
          <a:lstStyle/>
          <a:p>
            <a:pPr marL="0" indent="449263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ການເ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ດວຽກຂອງ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Switch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ຄືກັ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if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ອນໄຂໃນ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Switch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ມີຫຼ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າຍ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ກວ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2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ຈະກວດສອບເ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ອນໄຂ ໂດຍການເ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ບິ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າຂອງ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ໂດຍການ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ນຳ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າຈາກ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ທີ່ຢູ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Case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ບໍ່ຖື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ລີ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ຍຈະປະ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ຕິບັ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Defualt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ແທນ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ແບບລຸ່ມນີ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 marL="0" indent="449263"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Switch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ຕົວປ່ຽນ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  <a:p>
            <a:pPr marL="0" indent="449263"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{case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ຄ່າທີ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ຄຳສັ່ງທີ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1;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449263"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Break;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449263"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case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ຄ່າທີ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2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ຄຳສັ່ງທີ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2;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449263"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Break;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449263"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case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ຄ່າທີ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3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ຄຳສັ່ງທີ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3;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449263"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Break;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449263"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default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ຄຳສັ່ງ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ມື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ບໍ່ມີຄ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ທີ່ຖືກກັ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ງື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ອນໄຂ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ລະ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ບຸ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Case ;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0" indent="449263"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}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9B614-DBC2-4170-9C0E-A1FBF723FEA5}" type="slidenum">
              <a:rPr lang="en-US"/>
              <a:pPr/>
              <a:t>22</a:t>
            </a:fld>
            <a:endParaRPr lang="th-TH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290"/>
            <a:ext cx="8229600" cy="1081838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algn="ctr"/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Switch</a:t>
            </a:r>
            <a:endParaRPr lang="th-TH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428736"/>
            <a:ext cx="8929718" cy="1568464"/>
          </a:xfrm>
        </p:spPr>
        <p:txBody>
          <a:bodyPr>
            <a:normAutofit/>
          </a:bodyPr>
          <a:lstStyle/>
          <a:p>
            <a:pPr marL="0" indent="363538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Break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ດໃ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ໂປຣແກຣມກະໂດດອອກໄປເ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ນອກ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Switch, ຖ້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ບໍ່ມີຄຳສັ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Break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ໂປຣແກຣມຈະ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ປະຕິບັດຄຳສັ່ງຕໍ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ໄປເ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ລື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ອຍໆ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ຈົ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ຈົ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ບການເ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ດໃ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ເສຍເວລາໃນການເ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ດວຽກ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A145A-CC16-41B2-BC29-7484262D18B5}" type="slidenum">
              <a:rPr lang="en-US"/>
              <a:pPr/>
              <a:t>23</a:t>
            </a:fld>
            <a:endParaRPr lang="th-TH"/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4300" y="2936875"/>
            <a:ext cx="6067425" cy="3876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-24"/>
            <a:ext cx="8229600" cy="1143000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algn="ctr"/>
            <a:r>
              <a:rPr lang="en-US" b="1" u="sng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ຢ່</a:t>
            </a:r>
            <a:r>
              <a:rPr lang="lo-LA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: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Switch</a:t>
            </a:r>
            <a:endParaRPr lang="th-TH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214422"/>
            <a:ext cx="8715404" cy="5572140"/>
          </a:xfrm>
        </p:spPr>
        <p:txBody>
          <a:bodyPr>
            <a:noAutofit/>
          </a:bodyPr>
          <a:lstStyle/>
          <a:p>
            <a:pPr marL="0" indent="457200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ມຸ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ດການ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ຄິ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ດໄ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ດອກເ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ຍຕາມໄລຍະເວລາການ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ກູ້ຢື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ທຶ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ໂດຍແ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ງອອກເ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3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ກຸ່ມຄື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 marL="806450" indent="-273050">
              <a:lnSpc>
                <a:spcPct val="110000"/>
              </a:lnSpc>
              <a:spcBef>
                <a:spcPts val="0"/>
              </a:spcBef>
              <a:buClr>
                <a:srgbClr val="002060"/>
              </a:buClr>
              <a:buFont typeface="Wingdings" pitchFamily="2" charset="2"/>
              <a:buChar char=":"/>
            </a:pP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ກຸ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ໄລຍະການ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ກູ້ຢື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ບໍ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ກີ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5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ດອກເ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12%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806450" indent="-273050">
              <a:lnSpc>
                <a:spcPct val="110000"/>
              </a:lnSpc>
              <a:spcBef>
                <a:spcPts val="0"/>
              </a:spcBef>
              <a:buClr>
                <a:srgbClr val="002060"/>
              </a:buClr>
              <a:buFont typeface="Wingdings" pitchFamily="2" charset="2"/>
              <a:buChar char=":"/>
            </a:pP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ກຸ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2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ໄລຍະການ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ກູ້ຢື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ບໍ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ກີ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15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ດອກເ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18%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806450" indent="-273050">
              <a:lnSpc>
                <a:spcPct val="110000"/>
              </a:lnSpc>
              <a:spcBef>
                <a:spcPts val="0"/>
              </a:spcBef>
              <a:buClr>
                <a:srgbClr val="002060"/>
              </a:buClr>
              <a:buFont typeface="Wingdings" pitchFamily="2" charset="2"/>
              <a:buChar char=":"/>
            </a:pP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ກຸ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3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ໄລຍະການ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ກູ້ຢື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ບໍ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ກີ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30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ດອກເ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ຍ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24%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Switch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$year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{	case 5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$Irate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12;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	Break;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	case 15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$Irate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18;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	Break;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	case 30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$Irate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24;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	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Braek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	default 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echo ”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ວເລກ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ຜິ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ປ້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ວເລກ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5, 15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30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ທົ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ນັ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, 		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ກາ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ລຸ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ນາ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ອນໃ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ໝ່ອີ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ທື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ໜຶ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”;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	}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C16E9-F1A5-4FBD-B71A-A1B6FE003057}" type="slidenum">
              <a:rPr lang="en-US"/>
              <a:pPr/>
              <a:t>24</a:t>
            </a:fld>
            <a:endParaRPr lang="th-T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0" y="285728"/>
            <a:ext cx="9144000" cy="1163627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lo-LA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itchFamily="18" charset="0"/>
                <a:cs typeface="Saysettha OT" pitchFamily="34" charset="-34"/>
              </a:rPr>
              <a:t>ຄວາມຮູ້ພື້ນຖານກ່ຽວກັບພາສາ </a:t>
            </a:r>
            <a: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itchFamily="18" charset="0"/>
                <a:cs typeface="Saysettha OT" pitchFamily="34" charset="-34"/>
              </a:rPr>
              <a:t>PHP (</a:t>
            </a:r>
            <a:r>
              <a:rPr lang="en-US" sz="44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itchFamily="18" charset="0"/>
                <a:cs typeface="Saysettha OT" pitchFamily="34" charset="-34"/>
              </a:rPr>
              <a:t>່)</a:t>
            </a:r>
            <a:endParaRPr lang="th-TH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285720" y="1643050"/>
            <a:ext cx="8786842" cy="1785950"/>
          </a:xfrm>
        </p:spPr>
        <p:txBody>
          <a:bodyPr>
            <a:normAutofit/>
          </a:bodyPr>
          <a:lstStyle/>
          <a:p>
            <a:pPr indent="449263" algn="l">
              <a:lnSpc>
                <a:spcPct val="120000"/>
              </a:lnSpc>
            </a:pP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ຄຸ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ລັ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ກສະນະເ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ທີ່ສຸ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ດຂອງພາສາ 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PHP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ນການ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ຕິ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ແລະ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ຈັດ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ບລະ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ບົ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ບຖານ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ນໄ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ດ້ຫຼ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າຍລະ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ບົ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, 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ເຊິ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ງຖານ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ຂໍ້ມູ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 PHP 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ສະ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ໜັ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ບສະ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ໜູ</a:t>
            </a:r>
            <a:r>
              <a:rPr lang="lo-LA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ນມີ</a:t>
            </a:r>
            <a:r>
              <a:rPr lang="en-US" sz="28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en-US" sz="28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</a:p>
          <a:p>
            <a:pPr indent="449263" algn="l">
              <a:lnSpc>
                <a:spcPct val="120000"/>
              </a:lnSpc>
            </a:pP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3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28A3CBF-A208-4D86-AAAF-7B3EB567B37B}" type="slidenum">
              <a:rPr lang="en-US"/>
              <a:pPr/>
              <a:t>3</a:t>
            </a:fld>
            <a:endParaRPr lang="th-TH"/>
          </a:p>
        </p:txBody>
      </p:sp>
      <p:graphicFrame>
        <p:nvGraphicFramePr>
          <p:cNvPr id="2101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6658"/>
              </p:ext>
            </p:extLst>
          </p:nvPr>
        </p:nvGraphicFramePr>
        <p:xfrm>
          <a:off x="285720" y="3500438"/>
          <a:ext cx="8606761" cy="3143250"/>
        </p:xfrm>
        <a:graphic>
          <a:graphicData uri="http://schemas.openxmlformats.org/drawingml/2006/table">
            <a:tbl>
              <a:tblPr/>
              <a:tblGrid>
                <a:gridCol w="206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1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9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Adabas</a:t>
                      </a: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 D</a:t>
                      </a:r>
                      <a:endParaRPr kumimoji="0" lang="th-TH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InterBase</a:t>
                      </a: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 Solid</a:t>
                      </a:r>
                      <a:endParaRPr kumimoji="0" lang="th-TH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Microsoft Access</a:t>
                      </a:r>
                      <a:endParaRPr kumimoji="0" lang="th-TH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Dbase</a:t>
                      </a:r>
                      <a:endParaRPr kumimoji="0" lang="th-TH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MSQL</a:t>
                      </a:r>
                      <a:endParaRPr kumimoji="0" lang="th-TH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Sybase</a:t>
                      </a:r>
                      <a:endParaRPr kumimoji="0" lang="th-TH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Empress</a:t>
                      </a:r>
                      <a:endParaRPr kumimoji="0" lang="th-TH" sz="26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MySQL</a:t>
                      </a:r>
                      <a:endParaRPr kumimoji="0" lang="th-TH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Velocis</a:t>
                      </a:r>
                      <a:endParaRPr kumimoji="0" lang="th-TH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FilePro</a:t>
                      </a:r>
                      <a:endParaRPr kumimoji="0" lang="th-TH" sz="26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Oracle</a:t>
                      </a:r>
                      <a:endParaRPr kumimoji="0" lang="th-TH" sz="26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Unix </a:t>
                      </a: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dbm</a:t>
                      </a:r>
                      <a:endParaRPr kumimoji="0" lang="th-TH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Informix</a:t>
                      </a:r>
                      <a:endParaRPr kumimoji="0" lang="th-TH" sz="26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PostgreSQL</a:t>
                      </a:r>
                      <a:endParaRPr kumimoji="0" lang="th-TH" sz="2600" b="1" i="0" u="none" strike="noStrike" cap="none" normalizeH="0" baseline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cs typeface="Angsana New" pitchFamily="18" charset="-34"/>
                        </a:rPr>
                        <a:t>Unix Server</a:t>
                      </a:r>
                      <a:endParaRPr kumimoji="0" lang="th-TH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0" y="124305"/>
            <a:ext cx="9144000" cy="1414167"/>
          </a:xfrm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algn="ctr"/>
            <a:r>
              <a:rPr lang="en-US" sz="4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ຫຼັ</a:t>
            </a:r>
            <a:r>
              <a:rPr lang="lo-LA" sz="4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ກການເ</a:t>
            </a:r>
            <a:r>
              <a:rPr lang="en-US" sz="48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ຮັ</a:t>
            </a:r>
            <a:r>
              <a:rPr lang="lo-LA" sz="4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ດວຽກຂອງພາສາ </a:t>
            </a:r>
            <a:r>
              <a:rPr lang="en-US" sz="4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PHP</a:t>
            </a:r>
            <a:endParaRPr lang="th-TH" sz="480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61E86C5-9FB5-47FE-982C-625B334072BD}" type="slidenum">
              <a:rPr lang="en-US"/>
              <a:pPr/>
              <a:t>4</a:t>
            </a:fld>
            <a:endParaRPr lang="th-TH"/>
          </a:p>
        </p:txBody>
      </p:sp>
      <p:pic>
        <p:nvPicPr>
          <p:cNvPr id="3482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903597"/>
            <a:ext cx="8687980" cy="4452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20633C3A-9521-4B12-A1CD-81577E447B70}" type="slidenum">
              <a:rPr lang="en-US"/>
              <a:pPr/>
              <a:t>5</a:t>
            </a:fld>
            <a:endParaRPr lang="th-TH"/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214282" y="1571612"/>
            <a:ext cx="8858280" cy="521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5450" indent="-1695450">
              <a:lnSpc>
                <a:spcPct val="110000"/>
              </a:lnSpc>
              <a:spcBef>
                <a:spcPct val="50000"/>
              </a:spcBef>
            </a:pPr>
            <a:r>
              <a:rPr lang="en-US" sz="2800" b="1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ຂັ</a:t>
            </a:r>
            <a:r>
              <a:rPr lang="en-US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ນຕອນ</a:t>
            </a:r>
            <a:r>
              <a:rPr lang="en-US" sz="2800" b="1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</a:t>
            </a:r>
            <a:r>
              <a:rPr lang="lo-LA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1: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ຝ່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າຍ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Client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ຈະ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ຮ້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ຂໍ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ອີ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ນໃ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ຊ້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ວຽກ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PHP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ຢູ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ໃນເ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ຄື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ອງ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Server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1695450" indent="-1695450">
              <a:lnSpc>
                <a:spcPct val="110000"/>
              </a:lnSpc>
              <a:spcBef>
                <a:spcPct val="50000"/>
              </a:spcBef>
            </a:pPr>
            <a:r>
              <a:rPr lang="en-US" sz="2800" b="1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ຂັ</a:t>
            </a:r>
            <a:r>
              <a:rPr lang="en-US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ນຕອນ</a:t>
            </a:r>
            <a:r>
              <a:rPr lang="en-US" sz="2800" b="1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</a:t>
            </a:r>
            <a:r>
              <a:rPr lang="lo-LA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2: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Server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ຈະ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ຄົ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ນຫາ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PHP 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ລ້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ວປະ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ຕິບັ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ດການປະມວນ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ຜົ</a:t>
            </a:r>
            <a:r>
              <a:rPr lang="lo-LA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File 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ຂອງ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PHP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marL="1800225" indent="-1800225">
              <a:lnSpc>
                <a:spcPct val="110000"/>
              </a:lnSpc>
              <a:spcBef>
                <a:spcPct val="50000"/>
              </a:spcBef>
            </a:pPr>
            <a:r>
              <a:rPr lang="en-US" sz="2800" b="1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ຂັ</a:t>
            </a:r>
            <a:r>
              <a:rPr lang="en-US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ນຕອນ</a:t>
            </a:r>
            <a:r>
              <a:rPr lang="en-US" sz="2800" b="1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</a:t>
            </a:r>
            <a:r>
              <a:rPr lang="lo-LA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3: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ດໍາເນີນການປະມວນ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ຜົ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 </a:t>
            </a:r>
            <a:endParaRPr lang="en-US" sz="2800" dirty="0">
              <a:solidFill>
                <a:srgbClr val="002060"/>
              </a:solidFill>
              <a:latin typeface="Saysettha OT" pitchFamily="34" charset="-34"/>
              <a:cs typeface="Saysettha OT" pitchFamily="34" charset="-34"/>
            </a:endParaRPr>
          </a:p>
          <a:p>
            <a:pPr marL="1695450" indent="-1695450">
              <a:lnSpc>
                <a:spcPct val="110000"/>
              </a:lnSpc>
              <a:spcBef>
                <a:spcPct val="50000"/>
              </a:spcBef>
            </a:pPr>
            <a:r>
              <a:rPr lang="en-US" sz="2800" b="1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ຂັ</a:t>
            </a:r>
            <a:r>
              <a:rPr lang="en-US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ນຕອນ</a:t>
            </a:r>
            <a:r>
              <a:rPr lang="en-US" sz="2800" b="1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</a:t>
            </a:r>
            <a:r>
              <a:rPr lang="lo-LA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4</a:t>
            </a:r>
            <a:r>
              <a:rPr lang="lo-LA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ແລະ </a:t>
            </a:r>
            <a:r>
              <a:rPr lang="en-US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5: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ເ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ປັ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ນການ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ຕິ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ຕໍ່ກັ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ບຖານ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ຂໍ້ມູ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 ແລະ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ນຳຂໍ້ມູ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ນໃນຖານ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ຂໍ້ມູ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ນມາໃ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ຊ້ຮ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ວມ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ກັ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ບການປະມວນ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ຜົ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endParaRPr lang="th-TH" sz="2800" dirty="0">
              <a:solidFill>
                <a:srgbClr val="002060"/>
              </a:solidFill>
              <a:latin typeface="Saysettha OT" pitchFamily="34" charset="-34"/>
              <a:cs typeface="Saysettha OT" pitchFamily="34" charset="-34"/>
            </a:endParaRPr>
          </a:p>
          <a:p>
            <a:pPr marL="1800225" indent="-1800225">
              <a:lnSpc>
                <a:spcPct val="110000"/>
              </a:lnSpc>
              <a:spcBef>
                <a:spcPct val="50000"/>
              </a:spcBef>
            </a:pPr>
            <a:r>
              <a:rPr lang="en-US" sz="2800" b="1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ຂັ</a:t>
            </a:r>
            <a:r>
              <a:rPr lang="en-US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ນຕອນ</a:t>
            </a:r>
            <a:r>
              <a:rPr lang="en-US" sz="2800" b="1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</a:t>
            </a:r>
            <a:r>
              <a:rPr lang="lo-LA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6: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ສົ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ຜົ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ທີ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ໄ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ດ້ຮັ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ບຈາກການປະມວນ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ຜົ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ນໄປໃ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ຫ້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8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ຄື</a:t>
            </a:r>
            <a:r>
              <a:rPr lang="en-US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8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Client</a:t>
            </a:r>
            <a:endParaRPr lang="th-TH" sz="28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0" y="714356"/>
            <a:ext cx="914399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66FF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o-LA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ຈາກ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ຮູ</a:t>
            </a:r>
            <a:r>
              <a:rPr lang="lo-LA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ບຈະເ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ຫັ</a:t>
            </a:r>
            <a:r>
              <a:rPr lang="lo-LA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ຂັ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ນຕອນການເ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ຮັ</a:t>
            </a:r>
            <a:r>
              <a:rPr lang="lo-LA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ດວຽກ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ດັ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ນີ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endParaRPr lang="th-TH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Saysettha OT" pitchFamily="34" charset="-34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500034" y="1142984"/>
            <a:ext cx="8532812" cy="5643578"/>
          </a:xfrm>
        </p:spPr>
        <p:txBody>
          <a:bodyPr>
            <a:noAutofit/>
          </a:bodyPr>
          <a:lstStyle/>
          <a:p>
            <a:pPr indent="628650" algn="l">
              <a:lnSpc>
                <a:spcPct val="110000"/>
              </a:lnSpc>
            </a:pPr>
            <a:r>
              <a:rPr lang="lo-LA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ພາສາ 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PHP </a:t>
            </a:r>
            <a:r>
              <a:rPr lang="en-US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ມີຮູ</a:t>
            </a:r>
            <a:r>
              <a:rPr lang="lo-LA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en-US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ລຸ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</a:t>
            </a:r>
            <a:r>
              <a:rPr lang="en-US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ນີ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້:</a:t>
            </a:r>
            <a:r>
              <a:rPr lang="lo-LA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ມີ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4 </a:t>
            </a:r>
            <a:r>
              <a:rPr lang="en-US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)</a:t>
            </a:r>
            <a:endParaRPr lang="th-TH" sz="2200" b="1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10000"/>
              </a:lnSpc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anose="05000000000000000000" pitchFamily="2" charset="2"/>
              </a:rPr>
              <a:t>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lo-LA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1:</a:t>
            </a:r>
            <a:endParaRPr lang="th-TH" sz="22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10000"/>
              </a:lnSpc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&lt;?</a:t>
            </a:r>
            <a:endParaRPr lang="th-TH" sz="2200" b="1" dirty="0">
              <a:solidFill>
                <a:srgbClr val="FF000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10000"/>
              </a:lnSpc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 echo </a:t>
            </a:r>
            <a:r>
              <a:rPr lang="th-TH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PHP Hello Word \n ”</a:t>
            </a:r>
            <a:r>
              <a:rPr lang="th-TH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</a:t>
            </a:r>
            <a:endParaRPr lang="th-TH" sz="22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10000"/>
              </a:lnSpc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?&gt;</a:t>
            </a:r>
            <a:endParaRPr lang="th-TH" sz="2200" b="1" dirty="0">
              <a:solidFill>
                <a:srgbClr val="FF000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1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&lt;?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ນສະແດງເ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ຖິ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Tag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 ແລະ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ປິ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?&gt;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ພາຍໃ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Tag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&lt;?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...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?&gt;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ເປັນຄຳສັ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ຂຽນ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ຂຶ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ນຕາມ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ກຂອງ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PHP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10000"/>
              </a:lnSpc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anose="05000000000000000000" pitchFamily="2" charset="2"/>
              </a:rPr>
              <a:t> 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en-US" sz="22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lo-LA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2:</a:t>
            </a:r>
            <a:endParaRPr lang="th-TH" sz="22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10000"/>
              </a:lnSpc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&lt;?PHP</a:t>
            </a:r>
            <a:endParaRPr lang="th-TH" sz="2200" b="1" dirty="0">
              <a:solidFill>
                <a:srgbClr val="FF000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10000"/>
              </a:lnSpc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    echo </a:t>
            </a:r>
            <a:r>
              <a:rPr lang="th-TH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”PHP Hello Word \n”</a:t>
            </a:r>
            <a:r>
              <a:rPr lang="th-TH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</a:t>
            </a:r>
            <a:endParaRPr lang="th-TH" sz="22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10000"/>
              </a:lnSpc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?&gt;</a:t>
            </a:r>
            <a:endParaRPr lang="th-TH" sz="2200" b="1" dirty="0">
              <a:solidFill>
                <a:srgbClr val="FF000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10000"/>
              </a:lnSpc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&lt;?PHP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ນສະແດງເ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ຖິ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Tag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 ແລະ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ປິ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?&gt;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ພາຍໃ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Tag 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ຂອງ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&lt;?PHP</a:t>
            </a:r>
            <a:r>
              <a:rPr lang="th-TH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...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?&gt; 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ເປັນຄຳສັ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ຂຽນ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ຂຶ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ນຕາມ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ຫຼັ</a:t>
            </a:r>
            <a:r>
              <a:rPr lang="lo-LA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ກຂອງ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PHP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80C924A-155B-40BC-9872-344D721C8995}" type="slidenum">
              <a:rPr lang="en-US"/>
              <a:pPr/>
              <a:t>6</a:t>
            </a:fld>
            <a:endParaRPr lang="th-TH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323850" y="142852"/>
            <a:ext cx="8640763" cy="93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lo-LA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ໂຄງ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ພື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ນຖານຂອງ</a:t>
            </a:r>
            <a:r>
              <a:rPr lang="en-US" sz="4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ພາສາ</a:t>
            </a:r>
            <a:r>
              <a:rPr lang="lo-LA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PHP</a:t>
            </a:r>
            <a:endParaRPr lang="th-TH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500034" y="1785926"/>
            <a:ext cx="8532812" cy="492919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anose="05000000000000000000" pitchFamily="2" charset="2"/>
              </a:rPr>
              <a:t>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3:</a:t>
            </a:r>
            <a:endParaRPr lang="th-TH" sz="24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2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&lt;script language</a:t>
            </a:r>
            <a:r>
              <a:rPr lang="th-TH" sz="24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”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php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”&gt;</a:t>
            </a:r>
            <a:endParaRPr lang="th-TH" sz="2400" b="1" dirty="0">
              <a:solidFill>
                <a:srgbClr val="FF000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20000"/>
              </a:lnSpc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echo</a:t>
            </a:r>
            <a:r>
              <a:rPr lang="th-TH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”PHP Hello Word \n ”</a:t>
            </a:r>
            <a:r>
              <a:rPr lang="th-TH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</a:t>
            </a:r>
            <a:endParaRPr lang="th-TH" sz="24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2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4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script&gt;</a:t>
            </a:r>
            <a:endParaRPr lang="th-TH" sz="2400" b="1" dirty="0">
              <a:solidFill>
                <a:srgbClr val="FF000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2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&lt;script language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”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php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” &gt;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ສະແດງເ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ຖິ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Tag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ປີ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 ແລະ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ປິ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ວຍ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script&gt;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ນການ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ບົ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ງບອກເ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ຖິ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ງພາສາ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Script ຢ່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າງແ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ນອນ ແລະ ພາຍ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ໃນ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Script 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ແ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ມ່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ຄຳສັ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ຂຽນ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ຂຶ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ນຕາມ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ຫຼັ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ກຂອງ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PHP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20000"/>
              </a:lnSpc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  <a:sym typeface="Wingdings" panose="05000000000000000000" pitchFamily="2" charset="2"/>
              </a:rPr>
              <a:t>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ຮູ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ບແບບ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ທີ</a:t>
            </a:r>
            <a:r>
              <a:rPr lang="lo-LA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4:</a:t>
            </a:r>
            <a:endParaRPr lang="th-TH" sz="2400" b="1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2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4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%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echo</a:t>
            </a:r>
            <a:r>
              <a:rPr lang="th-TH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”PHP Hello Word \n ”</a:t>
            </a:r>
            <a:r>
              <a:rPr lang="th-TH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)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</a:t>
            </a:r>
            <a:r>
              <a:rPr lang="th-TH" sz="24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%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&gt;</a:t>
            </a:r>
            <a:endParaRPr lang="th-TH" sz="2400" b="1" dirty="0">
              <a:solidFill>
                <a:srgbClr val="FF0000"/>
              </a:solidFill>
              <a:latin typeface="Times New Roman" pitchFamily="18" charset="0"/>
              <a:cs typeface="Saysettha OT" pitchFamily="34" charset="-34"/>
            </a:endParaRPr>
          </a:p>
          <a:p>
            <a:pPr algn="l">
              <a:lnSpc>
                <a:spcPct val="12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%=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$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ຕົວປ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ຽນ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</a:t>
            </a:r>
            <a:r>
              <a:rPr lang="th-TH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%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&gt;</a:t>
            </a:r>
            <a:endParaRPr lang="th-TH" sz="24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AD531BD6-5D1B-46D6-AA10-CC02144A2992}" type="slidenum">
              <a:rPr lang="en-US"/>
              <a:pPr/>
              <a:t>7</a:t>
            </a:fld>
            <a:endParaRPr lang="th-TH"/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0" y="836613"/>
            <a:ext cx="91440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66FF"/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lo-LA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ໂຄງ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ສ້</a:t>
            </a:r>
            <a:r>
              <a:rPr lang="lo-LA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າງ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ພື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ນຖານຂອງ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ພາສາ</a:t>
            </a:r>
            <a:r>
              <a:rPr lang="lo-LA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PHP (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ຕໍ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Saysettha OT" pitchFamily="34" charset="-34"/>
              </a:rPr>
              <a:t>່)</a:t>
            </a:r>
            <a:endParaRPr lang="th-TH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itchFamily="18" charset="0"/>
              <a:cs typeface="Saysettha OT" pitchFamily="34" charset="-3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76634"/>
            <a:ext cx="8001000" cy="881047"/>
          </a:xfrm>
          <a:effectLst>
            <a:outerShdw dist="35921" dir="2700000" algn="ctr" rotWithShape="0">
              <a:srgbClr val="FF66FF"/>
            </a:outerShdw>
          </a:effectLst>
        </p:spPr>
        <p:txBody>
          <a:bodyPr>
            <a:normAutofit fontScale="90000"/>
          </a:bodyPr>
          <a:lstStyle/>
          <a:p>
            <a:pPr algn="ctr">
              <a:lnSpc>
                <a:spcPct val="140000"/>
              </a:lnSpc>
            </a:pPr>
            <a:r>
              <a:rPr lang="lo-LA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cs typeface="Saysettha OT" pitchFamily="34" charset="-34"/>
              </a:rPr>
              <a:t>ການຂຽນ</a:t>
            </a:r>
            <a:r>
              <a:rPr lang="lo-LA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</a:rPr>
              <a:t>Comment</a:t>
            </a:r>
            <a:endParaRPr lang="th-TH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1000108"/>
            <a:ext cx="8929718" cy="5857892"/>
          </a:xfrm>
        </p:spPr>
        <p:txBody>
          <a:bodyPr>
            <a:normAutofit/>
          </a:bodyPr>
          <a:lstStyle/>
          <a:p>
            <a:pPr marL="0" indent="623888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ການຂຽນ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ຄຳ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ອະ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ທິ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ບາຍ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ຫຼື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ການຍົ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ກເ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ລີ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 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Code 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ບາງແຖວ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ຊົ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ວຄາວ ແລະ ການເ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ພີ່ມ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ລາຍລະອຽດຂອງໂປຣແກຣມ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ພື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ອເ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ຕື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ອນຄວາມ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ຈຳ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ເຊິ່ງ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ປັ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ວນ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ທີ່ບໍ່ກ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ຽວ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ຂ້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ອງ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ກັ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ບໂປຣແກຣ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ມ,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ສາມາດໃຊ້ສັນຍະລັກ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th-TH" sz="2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//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ແລະ 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#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ພື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ອບອກໃ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ຫ້ Compiler 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ບໍ່ຕ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ອງ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ສົ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ນໃຈໃນປະໂຫຍກ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ດັ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າວໄ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ດ້</a:t>
            </a:r>
            <a:r>
              <a:rPr lang="th-TH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.</a:t>
            </a:r>
          </a:p>
          <a:p>
            <a:pPr marL="0" indent="623888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ຕົ</a:t>
            </a:r>
            <a:r>
              <a:rPr lang="lo-LA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ວ</a:t>
            </a:r>
            <a:r>
              <a:rPr lang="en-US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ຢ່າ</a:t>
            </a:r>
            <a:r>
              <a:rPr lang="lo-LA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ງ</a:t>
            </a:r>
            <a:r>
              <a:rPr lang="th-TH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: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ການຂຽນ 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Comment</a:t>
            </a:r>
            <a:endParaRPr lang="th-TH" sz="22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&lt;HTML&gt;</a:t>
            </a:r>
            <a:endParaRPr lang="th-TH" sz="22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&lt;HEAD&gt;</a:t>
            </a:r>
            <a:endParaRPr lang="th-TH" sz="22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&lt;TITLE&gt;Example PHP 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Sccript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TITLE&gt;</a:t>
            </a:r>
            <a:endParaRPr lang="th-TH" sz="22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HEAD&gt;</a:t>
            </a:r>
            <a:endParaRPr lang="th-TH" sz="22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&lt;BODY&gt;</a:t>
            </a:r>
            <a:endParaRPr lang="th-TH" sz="22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&lt;H3&gt;Simple Echo&lt;</a:t>
            </a:r>
            <a:r>
              <a:rPr lang="th-TH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H3&gt;</a:t>
            </a:r>
            <a:endParaRPr lang="th-TH" sz="22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&lt;? </a:t>
            </a:r>
            <a:r>
              <a:rPr lang="th-TH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//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echo ”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Hi,I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 ’ m a PHP Script ” ; ?&gt;</a:t>
            </a:r>
            <a:endParaRPr lang="th-TH" sz="22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BODY&gt;</a:t>
            </a:r>
            <a:endParaRPr lang="th-TH" sz="22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  <a:p>
            <a:pPr marL="0" indent="623888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&lt;</a:t>
            </a:r>
            <a:r>
              <a:rPr lang="th-TH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/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HTML&gt;</a:t>
            </a:r>
            <a:endParaRPr lang="th-TH" sz="2200" dirty="0">
              <a:solidFill>
                <a:srgbClr val="002060"/>
              </a:solidFill>
              <a:highlight>
                <a:srgbClr val="FFFF00"/>
              </a:highlight>
              <a:latin typeface="Times New Roman" pitchFamily="18" charset="0"/>
              <a:cs typeface="Saysettha OT" pitchFamily="34" charset="-34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627B0-AAC7-49C4-B04C-9C1D15DF5FEA}" type="slidenum">
              <a:rPr lang="en-US"/>
              <a:pPr/>
              <a:t>8</a:t>
            </a:fld>
            <a:endParaRPr lang="th-TH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9A2F-0229-4E02-984E-F9CE81DAD841}" type="slidenum">
              <a:rPr lang="en-US"/>
              <a:pPr/>
              <a:t>9</a:t>
            </a:fld>
            <a:endParaRPr lang="th-TH"/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0" y="357166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66FF"/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lo-LA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ການປະກາດ</a:t>
            </a:r>
            <a:r>
              <a:rPr 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ປ່</a:t>
            </a:r>
            <a:r>
              <a:rPr lang="lo-LA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Saysettha OT" pitchFamily="34" charset="-34"/>
                <a:cs typeface="Saysettha OT" pitchFamily="34" charset="-34"/>
              </a:rPr>
              <a:t>ຽນ</a:t>
            </a:r>
            <a:endParaRPr lang="th-TH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Saysettha OT" pitchFamily="34" charset="-34"/>
              <a:cs typeface="Saysettha OT" pitchFamily="34" charset="-34"/>
            </a:endParaRP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252576" y="1316308"/>
            <a:ext cx="8858280" cy="531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   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ການປະກາດ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ປ່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ຽນໃນພາສາ 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PHP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ຈະໃ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ຊ້ສັ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ນຍ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ະລັ</a:t>
            </a:r>
            <a:r>
              <a:rPr lang="lo-LA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ກ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“ 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$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Times New Roman" pitchFamily="18" charset="0"/>
                <a:cs typeface="Saysettha OT" pitchFamily="34" charset="-34"/>
              </a:rPr>
              <a:t>”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ຂຶ</a:t>
            </a: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ລ້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ວຕາມ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ວຍ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ຊື່ຕົວປ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ຽນ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, 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ການປະກາດ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ຕົວປ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ຽນສາມາດລວມ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ອັ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ກສອນ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, 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ວເລກ ແລະ ເ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ຄື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ອງໝາຍ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Underscore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th-TH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(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_</a:t>
            </a:r>
            <a:r>
              <a:rPr lang="th-TH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)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, 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ຕ່ວ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ຊື່ຕົວປ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ຽນ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ຕ້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</a:t>
            </a:r>
            <a:r>
              <a:rPr lang="en-US" sz="2200" dirty="0" err="1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ຂຶ</a:t>
            </a:r>
            <a:r>
              <a:rPr lang="en-US" sz="22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200" dirty="0" err="1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en-US" sz="22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້</a:t>
            </a:r>
            <a:r>
              <a:rPr lang="lo-LA" sz="22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ນ</a:t>
            </a:r>
            <a:r>
              <a:rPr lang="en-US" sz="22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ດ້</a:t>
            </a:r>
            <a:r>
              <a:rPr lang="lo-LA" sz="22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ວຍ</a:t>
            </a:r>
            <a:r>
              <a:rPr lang="en-US" sz="2200" dirty="0" err="1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22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2200" dirty="0" err="1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ອັ</a:t>
            </a:r>
            <a:r>
              <a:rPr lang="lo-LA" sz="22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ກສອນ </a:t>
            </a:r>
            <a:r>
              <a:rPr lang="en-US" sz="2200" dirty="0" err="1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ຫຼື</a:t>
            </a:r>
            <a:r>
              <a:rPr lang="en-US" sz="22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ຄື</a:t>
            </a:r>
            <a:r>
              <a:rPr lang="en-US" sz="22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FF0000"/>
                </a:solidFill>
                <a:latin typeface="Saysettha OT" pitchFamily="34" charset="-34"/>
                <a:cs typeface="Saysettha OT" pitchFamily="34" charset="-34"/>
              </a:rPr>
              <a:t>ອງໝາຍ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Saysettha OT" pitchFamily="34" charset="-34"/>
              </a:rPr>
              <a:t>Underscore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ແລະ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ຕັ້ງຊື່ຕົວປ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ຽນຈະ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ບໍ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ສາມາດກວ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ອົ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າຍະ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ຫວ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 </a:t>
            </a:r>
            <a:r>
              <a:rPr lang="th-TH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(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Space</a:t>
            </a:r>
            <a:r>
              <a:rPr lang="th-TH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)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ຫຼື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ສັ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ນຍ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ະລັ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າງໆ</a:t>
            </a:r>
            <a:r>
              <a:rPr lang="th-TH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sz="2200" b="1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22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22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ຢ່</a:t>
            </a:r>
            <a:r>
              <a:rPr lang="lo-LA" sz="22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າງ</a:t>
            </a:r>
            <a:r>
              <a:rPr lang="th-TH" sz="22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ການ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ປະກາດ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ຕົ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ວ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ປ່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ຽນໃດ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ໜຶ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</a:t>
            </a:r>
            <a:endParaRPr lang="th-TH" sz="2200" dirty="0">
              <a:solidFill>
                <a:srgbClr val="002060"/>
              </a:solidFill>
              <a:latin typeface="Saysettha OT" pitchFamily="34" charset="-34"/>
              <a:cs typeface="Saysettha OT" pitchFamily="34" charset="-34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&lt;?PHP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	$a; $</a:t>
            </a:r>
            <a:r>
              <a:rPr lang="en-US" sz="2200" dirty="0" err="1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a_longish_variable_name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; $_2453; $sleeping;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?&gt;</a:t>
            </a:r>
            <a:endParaRPr lang="th-TH" sz="2200" dirty="0">
              <a:solidFill>
                <a:srgbClr val="002060"/>
              </a:solidFill>
              <a:latin typeface="Times New Roman" pitchFamily="18" charset="0"/>
              <a:cs typeface="Saysettha OT" pitchFamily="34" charset="-34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lo-LA" sz="22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ໝາຍເຫດ</a:t>
            </a:r>
            <a:r>
              <a:rPr lang="th-TH" sz="2200" b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: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ຄື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ອງໝາຍ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semicolon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th-TH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(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;</a:t>
            </a:r>
            <a:r>
              <a:rPr lang="th-TH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)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 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ຈະໃ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ຊ້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ເ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ມື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ອ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ສຸ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ດ</a:t>
            </a:r>
            <a:r>
              <a:rPr lang="en-US" sz="2200" dirty="0" err="1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ຄຳສັ</a:t>
            </a:r>
            <a:r>
              <a:rPr lang="en-US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່</a:t>
            </a:r>
            <a:r>
              <a:rPr lang="lo-LA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ງໃນ 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Saysettha OT" pitchFamily="34" charset="-34"/>
              </a:rPr>
              <a:t>PHP</a:t>
            </a:r>
            <a:r>
              <a:rPr lang="th-TH" sz="2200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1000</TotalTime>
  <Words>3218</Words>
  <Application>Microsoft Office PowerPoint</Application>
  <PresentationFormat>On-screen Show (4:3)</PresentationFormat>
  <Paragraphs>248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Constantia</vt:lpstr>
      <vt:lpstr>Saysettha OT</vt:lpstr>
      <vt:lpstr>Times New Roman</vt:lpstr>
      <vt:lpstr>Verdana</vt:lpstr>
      <vt:lpstr>Wingdings</vt:lpstr>
      <vt:lpstr>Wingdings 2</vt:lpstr>
      <vt:lpstr>Flow</vt:lpstr>
      <vt:lpstr>ຄວາມຮູ້ພື້ນຖານກ່ຽວກັບພາສາ PHP</vt:lpstr>
      <vt:lpstr>ຄວາມຮູ້ພື້ນຖານກ່ຽວກັບພາສາ PHP (ຕໍ່)</vt:lpstr>
      <vt:lpstr>ຄວາມຮູ້ພື້ນຖານກ່ຽວກັບພາສາ PHP (ຕໍ່)</vt:lpstr>
      <vt:lpstr>ຫຼັກການເຮັດວຽກຂອງພາສາ PHP</vt:lpstr>
      <vt:lpstr>PowerPoint Presentation</vt:lpstr>
      <vt:lpstr>PowerPoint Presentation</vt:lpstr>
      <vt:lpstr>PowerPoint Presentation</vt:lpstr>
      <vt:lpstr>ການຂຽນ Comment</vt:lpstr>
      <vt:lpstr>PowerPoint Presentation</vt:lpstr>
      <vt:lpstr>ປະເພດຂອງຕົວປ່ຽນ (Data Types)</vt:lpstr>
      <vt:lpstr>Operators ແລະ ສັນຍະລັກການຄຳນວນ</vt:lpstr>
      <vt:lpstr>Operators ແລະ ສັນຍະລັກການຄຳນວນ (ຕໍ່)</vt:lpstr>
      <vt:lpstr>Operators ແລະ ສັນຍະລັກການຄຳນວນ (ຕໍ່)</vt:lpstr>
      <vt:lpstr>ຄ່າຄົງທີ່ (Constants)</vt:lpstr>
      <vt:lpstr>ຄຳສັ່ງຄວບຄຸມການດຳເນີນການ</vt:lpstr>
      <vt:lpstr>ກຸ່ມຄຳສັ່ງແບບເງື່ອນໄຂ</vt:lpstr>
      <vt:lpstr>ຄຳສັ່ງ If (ຕໍ່)</vt:lpstr>
      <vt:lpstr> ຄຳສັ່ງ If...else</vt:lpstr>
      <vt:lpstr>ຕົວຢ່າງ: ຂອງຄຳສັ່ງ If...else</vt:lpstr>
      <vt:lpstr> ຄຳສັ່ງ If...elseif</vt:lpstr>
      <vt:lpstr>ຕົວຢ່າງ:</vt:lpstr>
      <vt:lpstr>ຄຳສັ່ງ Switch</vt:lpstr>
      <vt:lpstr>ຄຳສັ່ງ Switch</vt:lpstr>
      <vt:lpstr>ຕົວຢ່າງ: ຄຳສັ່ງ Switch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ບົດທີ 1</dc:title>
  <dc:creator>Home Used</dc:creator>
  <cp:lastModifiedBy>Acer</cp:lastModifiedBy>
  <cp:revision>371</cp:revision>
  <dcterms:created xsi:type="dcterms:W3CDTF">2007-10-03T03:39:13Z</dcterms:created>
  <dcterms:modified xsi:type="dcterms:W3CDTF">2021-01-30T13:08:49Z</dcterms:modified>
</cp:coreProperties>
</file>