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3" r:id="rId20"/>
    <p:sldId id="332" r:id="rId21"/>
    <p:sldId id="286" r:id="rId22"/>
    <p:sldId id="288" r:id="rId23"/>
    <p:sldId id="287" r:id="rId24"/>
    <p:sldId id="289" r:id="rId25"/>
    <p:sldId id="334" r:id="rId26"/>
    <p:sldId id="335" r:id="rId27"/>
  </p:sldIdLst>
  <p:sldSz cx="9144000" cy="6858000" type="screen4x3"/>
  <p:notesSz cx="6742113" cy="9872663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7" autoAdjust="0"/>
    <p:restoredTop sz="94660"/>
  </p:normalViewPr>
  <p:slideViewPr>
    <p:cSldViewPr>
      <p:cViewPr varScale="1">
        <p:scale>
          <a:sx n="61" d="100"/>
          <a:sy n="61" d="100"/>
        </p:scale>
        <p:origin x="9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481" cy="49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t" anchorCtr="0" compatLnSpc="1">
            <a:prstTxWarp prst="textNoShape">
              <a:avLst/>
            </a:prstTxWarp>
          </a:bodyPr>
          <a:lstStyle>
            <a:lvl1pPr defTabSz="933450">
              <a:defRPr sz="1200"/>
            </a:lvl1pPr>
          </a:lstStyle>
          <a:p>
            <a:endParaRPr lang="th-TH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108" y="0"/>
            <a:ext cx="2921481" cy="49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/>
            </a:lvl1pPr>
          </a:lstStyle>
          <a:p>
            <a:endParaRPr lang="th-TH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7683"/>
            <a:ext cx="2921481" cy="49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b" anchorCtr="0" compatLnSpc="1">
            <a:prstTxWarp prst="textNoShape">
              <a:avLst/>
            </a:prstTxWarp>
          </a:bodyPr>
          <a:lstStyle>
            <a:lvl1pPr defTabSz="933450">
              <a:defRPr sz="1200"/>
            </a:lvl1pPr>
          </a:lstStyle>
          <a:p>
            <a:endParaRPr lang="th-TH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108" y="9377683"/>
            <a:ext cx="2921481" cy="49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/>
            </a:lvl1pPr>
          </a:lstStyle>
          <a:p>
            <a:fld id="{89273B74-06B5-48D1-8F8F-5755832FF6A5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2704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481" cy="49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t" anchorCtr="0" compatLnSpc="1">
            <a:prstTxWarp prst="textNoShape">
              <a:avLst/>
            </a:prstTxWarp>
          </a:bodyPr>
          <a:lstStyle>
            <a:lvl1pPr defTabSz="933450">
              <a:defRPr sz="1200"/>
            </a:lvl1pPr>
          </a:lstStyle>
          <a:p>
            <a:endParaRPr lang="th-TH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108" y="0"/>
            <a:ext cx="2921481" cy="49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/>
            </a:lvl1pPr>
          </a:lstStyle>
          <a:p>
            <a:endParaRPr lang="th-TH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602" y="4688842"/>
            <a:ext cx="5394910" cy="4443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683"/>
            <a:ext cx="2921481" cy="49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b" anchorCtr="0" compatLnSpc="1">
            <a:prstTxWarp prst="textNoShape">
              <a:avLst/>
            </a:prstTxWarp>
          </a:bodyPr>
          <a:lstStyle>
            <a:lvl1pPr defTabSz="933450">
              <a:defRPr sz="1200"/>
            </a:lvl1pPr>
          </a:lstStyle>
          <a:p>
            <a:endParaRPr lang="th-TH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108" y="9377683"/>
            <a:ext cx="2921481" cy="49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/>
            </a:lvl1pPr>
          </a:lstStyle>
          <a:p>
            <a:fld id="{44FF924C-45EC-4C05-80CA-17A01D6AB0CC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33856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1pPr>
    <a:lvl2pPr marL="4572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2pPr>
    <a:lvl3pPr marL="9144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3pPr>
    <a:lvl4pPr marL="13716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4pPr>
    <a:lvl5pPr marL="18288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924C-45EC-4C05-80CA-17A01D6AB0CC}" type="slidenum">
              <a:rPr lang="en-US" smtClean="0"/>
              <a:pPr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2777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924C-45EC-4C05-80CA-17A01D6AB0CC}" type="slidenum">
              <a:rPr lang="en-US" smtClean="0"/>
              <a:pPr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64531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924C-45EC-4C05-80CA-17A01D6AB0CC}" type="slidenum">
              <a:rPr lang="en-US" smtClean="0"/>
              <a:pPr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52918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924C-45EC-4C05-80CA-17A01D6AB0CC}" type="slidenum">
              <a:rPr lang="en-US" smtClean="0"/>
              <a:pPr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8559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924C-45EC-4C05-80CA-17A01D6AB0CC}" type="slidenum">
              <a:rPr lang="en-US" smtClean="0"/>
              <a:pPr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2327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924C-45EC-4C05-80CA-17A01D6AB0CC}" type="slidenum">
              <a:rPr lang="en-US" smtClean="0"/>
              <a:pPr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487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924C-45EC-4C05-80CA-17A01D6AB0CC}" type="slidenum">
              <a:rPr lang="en-US" smtClean="0"/>
              <a:pPr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4577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924C-45EC-4C05-80CA-17A01D6AB0CC}" type="slidenum">
              <a:rPr lang="en-US" smtClean="0"/>
              <a:pPr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72353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924C-45EC-4C05-80CA-17A01D6AB0CC}" type="slidenum">
              <a:rPr lang="en-US" smtClean="0"/>
              <a:pPr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82391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924C-45EC-4C05-80CA-17A01D6AB0CC}" type="slidenum">
              <a:rPr lang="en-US" smtClean="0"/>
              <a:pPr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4362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924C-45EC-4C05-80CA-17A01D6AB0CC}" type="slidenum">
              <a:rPr lang="en-US" smtClean="0"/>
              <a:pPr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6108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924C-45EC-4C05-80CA-17A01D6AB0CC}" type="slidenum">
              <a:rPr lang="en-US" smtClean="0"/>
              <a:pPr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42850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924C-45EC-4C05-80CA-17A01D6AB0CC}" type="slidenum">
              <a:rPr lang="en-US" smtClean="0"/>
              <a:pPr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42824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924C-45EC-4C05-80CA-17A01D6AB0CC}" type="slidenum">
              <a:rPr lang="en-US" smtClean="0"/>
              <a:pPr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615418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924C-45EC-4C05-80CA-17A01D6AB0CC}" type="slidenum">
              <a:rPr lang="en-US" smtClean="0"/>
              <a:pPr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6931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924C-45EC-4C05-80CA-17A01D6AB0CC}" type="slidenum">
              <a:rPr lang="en-US" smtClean="0"/>
              <a:pPr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110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924C-45EC-4C05-80CA-17A01D6AB0CC}" type="slidenum">
              <a:rPr lang="en-US" smtClean="0"/>
              <a:pPr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15812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924C-45EC-4C05-80CA-17A01D6AB0CC}" type="slidenum">
              <a:rPr lang="en-US" smtClean="0"/>
              <a:pPr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3962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924C-45EC-4C05-80CA-17A01D6AB0CC}" type="slidenum">
              <a:rPr lang="en-US" smtClean="0"/>
              <a:pPr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158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924C-45EC-4C05-80CA-17A01D6AB0CC}" type="slidenum">
              <a:rPr lang="en-US" smtClean="0"/>
              <a:pPr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4041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924C-45EC-4C05-80CA-17A01D6AB0CC}" type="slidenum">
              <a:rPr lang="en-US" smtClean="0"/>
              <a:pPr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1344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924C-45EC-4C05-80CA-17A01D6AB0CC}" type="slidenum">
              <a:rPr lang="en-US" smtClean="0"/>
              <a:pPr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3591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924C-45EC-4C05-80CA-17A01D6AB0CC}" type="slidenum">
              <a:rPr lang="en-US" smtClean="0"/>
              <a:pPr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8679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924C-45EC-4C05-80CA-17A01D6AB0CC}" type="slidenum">
              <a:rPr lang="en-US" smtClean="0"/>
              <a:pPr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9471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924C-45EC-4C05-80CA-17A01D6AB0CC}" type="slidenum">
              <a:rPr lang="en-US" smtClean="0"/>
              <a:pPr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2643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F924C-45EC-4C05-80CA-17A01D6AB0CC}" type="slidenum">
              <a:rPr lang="en-US" smtClean="0"/>
              <a:pPr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23823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</a:bodyPr>
          <a:lstStyle>
            <a:lvl1pPr algn="ctr" rtl="0">
              <a:spcBef>
                <a:spcPct val="0"/>
              </a:spcBef>
              <a:buNone/>
              <a:defRPr sz="56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l">
              <a:buNone/>
              <a:defRPr>
                <a:solidFill>
                  <a:srgbClr val="002060"/>
                </a:solidFill>
                <a:latin typeface="Saysettha OT" panose="020B0504020207020204" pitchFamily="34" charset="-34"/>
                <a:cs typeface="Saysettha OT" panose="020B0504020207020204" pitchFamily="34" charset="-3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6594-BE5C-47AE-8CC2-F2FD6C8ACC5E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5C28-3E50-43B6-A0AA-4B448ADF7C04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E736-277A-4567-9E95-49D49E8073EC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Saysettha OT" panose="020B0504020207020204" pitchFamily="34" charset="-34"/>
                <a:cs typeface="Saysettha OT" panose="020B0504020207020204" pitchFamily="34" charset="-34"/>
              </a:defRPr>
            </a:lvl1pPr>
            <a:lvl2pPr>
              <a:defRPr>
                <a:solidFill>
                  <a:srgbClr val="002060"/>
                </a:solidFill>
                <a:latin typeface="Saysettha OT" panose="020B0504020207020204" pitchFamily="34" charset="-34"/>
                <a:cs typeface="Saysettha OT" panose="020B0504020207020204" pitchFamily="34" charset="-34"/>
              </a:defRPr>
            </a:lvl2pPr>
            <a:lvl3pPr>
              <a:defRPr>
                <a:solidFill>
                  <a:srgbClr val="002060"/>
                </a:solidFill>
                <a:latin typeface="Saysettha OT" panose="020B0504020207020204" pitchFamily="34" charset="-34"/>
                <a:cs typeface="Saysettha OT" panose="020B0504020207020204" pitchFamily="34" charset="-34"/>
              </a:defRPr>
            </a:lvl3pPr>
            <a:lvl4pPr>
              <a:defRPr>
                <a:solidFill>
                  <a:srgbClr val="002060"/>
                </a:solidFill>
                <a:latin typeface="Saysettha OT" panose="020B0504020207020204" pitchFamily="34" charset="-34"/>
                <a:cs typeface="Saysettha OT" panose="020B0504020207020204" pitchFamily="34" charset="-34"/>
              </a:defRPr>
            </a:lvl4pPr>
            <a:lvl5pPr>
              <a:defRPr>
                <a:solidFill>
                  <a:srgbClr val="002060"/>
                </a:solidFill>
                <a:latin typeface="Saysettha OT" panose="020B0504020207020204" pitchFamily="34" charset="-34"/>
                <a:cs typeface="Saysettha OT" panose="020B0504020207020204" pitchFamily="34" charset="-34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4C071-C2FF-4BD8-A1F3-9BA58E991AC8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A37D-4182-4DF0-BCCA-735F5302A0B2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7C34-B6BF-4130-9F3C-B29C9690D490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EB07-86E4-4421-B2C6-7662527C0274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DF36-73A5-44F5-AF99-11390805FCBC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8C6F-A386-4C69-8CF6-C71E42DDB8C5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AF5C-6FF2-4850-8487-E46EDCCC0533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B6827CD-8B1E-433B-88F9-BD83CEB9A124}" type="slidenum">
              <a:rPr lang="en-US" smtClean="0"/>
              <a:pPr/>
              <a:t>‹#›</a:t>
            </a:fld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B7E989B-C1BC-446A-86CF-8758D01A51FB}" type="slidenum">
              <a:rPr lang="en-US" smtClean="0"/>
              <a:pPr/>
              <a:t>‹#›</a:t>
            </a:fld>
            <a:endParaRPr lang="th-TH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28613" y="2277616"/>
            <a:ext cx="8564562" cy="4463752"/>
          </a:xfrm>
        </p:spPr>
        <p:txBody>
          <a:bodyPr>
            <a:normAutofit/>
          </a:bodyPr>
          <a:lstStyle/>
          <a:p>
            <a:pPr indent="536575">
              <a:lnSpc>
                <a:spcPct val="150000"/>
              </a:lnSpc>
            </a:pPr>
            <a:r>
              <a:rPr lang="en-US" sz="2400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MySQL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ນລະ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ບົບຈັ</a:t>
            </a:r>
            <a:r>
              <a:rPr lang="lo-LA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ດການຖານ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ນຄວາມ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ສຳພັ</a:t>
            </a:r>
            <a:r>
              <a:rPr lang="lo-LA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th-TH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Relational Database Management System</a:t>
            </a:r>
            <a:r>
              <a:rPr lang="th-TH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ເໝາະ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ສຳລັ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ບການ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ນຳ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ຊ້ກັ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ອົ</a:t>
            </a:r>
            <a:r>
              <a:rPr lang="lo-LA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ງກອນຂະ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ໜາດກາງ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ແລະ 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MySQL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Database Server 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ໄ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ດ້ຮັ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ບຄວາມ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ນິຍົມກັນຢ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າງແ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ຜ່ຫຼ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າຍໃນປະ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ຈຸບັ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ນ, ເພາະ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າເ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Open source Software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ສາມາດ 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Download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ໄ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ດ້ທີ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 www</a:t>
            </a:r>
            <a:r>
              <a:rPr lang="th-TH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mysql</a:t>
            </a:r>
            <a:r>
              <a:rPr lang="th-TH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com</a:t>
            </a:r>
            <a:r>
              <a:rPr lang="th-TH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MySQL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ສາມາດສະ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ໜັ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ບສະ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ໜູ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ນໃ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ຊ້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ວຽກໄ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ດ້ຫຼ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າຍລະ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ບົ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ບປະ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ຕິບັ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ດການເ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ຊັ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Unix, Mac </a:t>
            </a:r>
            <a:r>
              <a:rPr lang="lo-LA" sz="24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ແລະ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Microsoft Windows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ແລະ ນອກ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ຍັ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ງສາມາດເ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ດວຽກ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ວມ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Java, C</a:t>
            </a:r>
            <a:r>
              <a:rPr lang="th-TH" sz="24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C</a:t>
            </a:r>
            <a:r>
              <a:rPr lang="th-TH" sz="24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++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, PHP, ASP </a:t>
            </a:r>
            <a:r>
              <a:rPr lang="lo-LA" sz="24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ແລະ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Perl</a:t>
            </a:r>
            <a:r>
              <a:rPr lang="th-TH" sz="24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7F45-F27F-4B25-AB7E-5C3793EB2881}" type="slidenum">
              <a:rPr lang="en-US"/>
              <a:pPr/>
              <a:t>1</a:t>
            </a:fld>
            <a:endParaRPr lang="th-TH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164306" y="548680"/>
            <a:ext cx="8893175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FF66FF">
                <a:alpha val="50000"/>
              </a:srgbClr>
            </a:outerShdw>
          </a:effectLst>
        </p:spPr>
        <p:txBody>
          <a:bodyPr anchor="b"/>
          <a:lstStyle/>
          <a:p>
            <a:pPr algn="ctr">
              <a:lnSpc>
                <a:spcPct val="110000"/>
              </a:lnSpc>
            </a:pP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1 ແນະນຳກ່ຽວກັບການນຳໃຊ້ຖານ ຂໍ້ມູນ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MySQL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925639"/>
            <a:ext cx="8686800" cy="4289443"/>
          </a:xfrm>
        </p:spPr>
        <p:txBody>
          <a:bodyPr/>
          <a:lstStyle/>
          <a:p>
            <a:pPr marL="0" indent="536575">
              <a:lnSpc>
                <a:spcPct val="130000"/>
              </a:lnSpc>
              <a:buFontTx/>
              <a:buNone/>
            </a:pP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/>
              </a:rPr>
              <a:t>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RESTORE TABLE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ງປະ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ຕິບັ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ດການ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ກູ້ຂໍ້ມູ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ຄືນ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ຈາກ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Directory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ໄ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ດ້ສຳ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ຮອງ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ນໄ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ວ້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ບໍ່ຄືນຂໍ້ມູ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ນໃ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ຫ້ File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ທີ່ມີຢູ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ເຊິ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ດໄ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ດ້ກໍ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Error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536575">
              <a:lnSpc>
                <a:spcPct val="130000"/>
              </a:lnSpc>
              <a:buFontTx/>
              <a:buNone/>
            </a:pP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ຈະສະແດງ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ນມາ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ບໍ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ສາມາດເ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ດໄ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ແລະ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ດໄ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ສະ ເພາະຕາຕະລາງ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ນປະເພດ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MyISAM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536575">
              <a:lnSpc>
                <a:spcPct val="130000"/>
              </a:lnSpc>
              <a:buFontTx/>
              <a:buNone/>
            </a:pPr>
            <a:r>
              <a:rPr lang="en-US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th-TH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RESTORE TABLE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tbl_name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tbl_name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...]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FROM ‘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path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to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backup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directory ’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91D0-B07A-42B7-B9DF-1C2C8EFF0E1D}" type="slidenum">
              <a:rPr lang="en-US"/>
              <a:pPr/>
              <a:t>10</a:t>
            </a:fld>
            <a:endParaRPr lang="th-TH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1488"/>
            <a:ext cx="9144000" cy="1143000"/>
          </a:xfrm>
          <a:effectLst>
            <a:outerShdw dist="35921" dir="2700000" algn="ctr" rotWithShape="0">
              <a:srgbClr val="FF66FF"/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lo-LA" dirty="0">
                <a:latin typeface="Times New Roman" pitchFamily="18" charset="0"/>
                <a:cs typeface="Saysettha OT" pitchFamily="34" charset="-34"/>
              </a:rPr>
              <a:t>ການນຳໃຊ້ຄຳສັ່ງຕ່າງໆໃນ </a:t>
            </a:r>
            <a:r>
              <a:rPr lang="en-US" dirty="0" err="1">
                <a:latin typeface="Times New Roman" pitchFamily="18" charset="0"/>
                <a:cs typeface="Saysettha OT" pitchFamily="34" charset="-34"/>
              </a:rPr>
              <a:t>MySQL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 (</a:t>
            </a:r>
            <a:r>
              <a:rPr lang="en-US" dirty="0" err="1">
                <a:latin typeface="Saysettha OT" pitchFamily="34" charset="-34"/>
                <a:cs typeface="Saysettha OT" pitchFamily="34" charset="-34"/>
              </a:rPr>
              <a:t>ຕໍ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່)</a:t>
            </a:r>
            <a:endParaRPr lang="th-TH" dirty="0">
              <a:latin typeface="Times New Roman" pitchFamily="18" charset="0"/>
              <a:cs typeface="Saysettha OT" pitchFamily="34" charset="-3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689109"/>
            <a:ext cx="8748712" cy="3097213"/>
          </a:xfrm>
        </p:spPr>
        <p:txBody>
          <a:bodyPr/>
          <a:lstStyle/>
          <a:p>
            <a:pPr marL="0" indent="261938" algn="thaiDist">
              <a:lnSpc>
                <a:spcPct val="130000"/>
              </a:lnSpc>
              <a:buFontTx/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/>
              </a:rPr>
              <a:t> </a:t>
            </a: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ANALYZE TABLE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ສຳລັ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ບການ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ວິ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ເຄາະ ແລະເ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Key distribution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ຂອງ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Table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ນີ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ຈະໃ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ຫ້ຜົ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ນທຽບເ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ທົ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ບການໃ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ຊ້ຄຳສັ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myisamchka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ແລະ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ຖ້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ອງການໃ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ສະແດງ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Key distribution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ທີ່ຖື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ບໄ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ຂອງຕາຕະລາງ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ນສາມາດໃ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ຊ້ຄຳສັ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SHOW INDEX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ພື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ອສະແດງລາຍລະອຽດອອກມາ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261938" algn="thaiDist">
              <a:lnSpc>
                <a:spcPct val="130000"/>
              </a:lnSpc>
              <a:buFontTx/>
              <a:buNone/>
            </a:pPr>
            <a:r>
              <a:rPr lang="en-US" sz="2400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th-TH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ANALYZE TABLE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tbl_name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tbl_name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…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1CE0C-C14E-4225-8B19-FEE167A87773}" type="slidenum">
              <a:rPr lang="en-US"/>
              <a:pPr/>
              <a:t>11</a:t>
            </a:fld>
            <a:endParaRPr lang="th-TH"/>
          </a:p>
        </p:txBody>
      </p:sp>
      <p:pic>
        <p:nvPicPr>
          <p:cNvPr id="921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5000636"/>
            <a:ext cx="8893175" cy="142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00050"/>
            <a:ext cx="9144000" cy="1143000"/>
          </a:xfrm>
          <a:effectLst>
            <a:outerShdw dist="35921" dir="2700000" algn="ctr" rotWithShape="0">
              <a:srgbClr val="FF66FF"/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lo-LA" dirty="0">
                <a:latin typeface="Times New Roman" pitchFamily="18" charset="0"/>
                <a:cs typeface="Saysettha OT" pitchFamily="34" charset="-34"/>
              </a:rPr>
              <a:t>ການນຳໃຊ້ຄຳສັ່ງຕ່າງໆໃນ </a:t>
            </a:r>
            <a:r>
              <a:rPr lang="en-US" dirty="0" err="1">
                <a:latin typeface="Times New Roman" pitchFamily="18" charset="0"/>
                <a:cs typeface="Saysettha OT" pitchFamily="34" charset="-34"/>
              </a:rPr>
              <a:t>MySQL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 (</a:t>
            </a:r>
            <a:r>
              <a:rPr lang="en-US" dirty="0" err="1">
                <a:latin typeface="Saysettha OT" pitchFamily="34" charset="-34"/>
                <a:cs typeface="Saysettha OT" pitchFamily="34" charset="-34"/>
              </a:rPr>
              <a:t>ຕໍ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່)</a:t>
            </a:r>
            <a:endParaRPr lang="th-TH" dirty="0">
              <a:latin typeface="Times New Roman" pitchFamily="18" charset="0"/>
              <a:cs typeface="Saysettha OT" pitchFamily="34" charset="-3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2132013"/>
            <a:ext cx="8748713" cy="4105275"/>
          </a:xfrm>
        </p:spPr>
        <p:txBody>
          <a:bodyPr/>
          <a:lstStyle/>
          <a:p>
            <a:pPr marL="0" indent="261938">
              <a:lnSpc>
                <a:spcPct val="140000"/>
              </a:lnSpc>
              <a:buFontTx/>
              <a:buNone/>
            </a:pP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/>
              </a:rPr>
              <a:t>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REPAIR TABLE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ສຳລັ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ອມແຊ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 Table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ສາມາດໃ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ໄ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ສະເພາະ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MySAM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ທົ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ນັ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ນເ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ຊັ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ກ່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ຽວ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ບການ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Run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myisamchk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r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tbl_name</a:t>
            </a:r>
            <a:endParaRPr lang="th-TH" sz="28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261938">
              <a:lnSpc>
                <a:spcPct val="140000"/>
              </a:lnSpc>
              <a:buFontTx/>
              <a:buNone/>
            </a:pPr>
            <a:r>
              <a:rPr lang="en-US" sz="2800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8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th-TH" sz="28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REPAIR TABLE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tbl_name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tbl_name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…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 [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QUICK 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 [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EXTENDED 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71EE-A80F-4F1F-B5ED-541F7B4A66A9}" type="slidenum">
              <a:rPr lang="en-US"/>
              <a:pPr/>
              <a:t>12</a:t>
            </a:fld>
            <a:endParaRPr lang="th-TH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6466" y="764704"/>
            <a:ext cx="9144000" cy="1143000"/>
          </a:xfrm>
          <a:effectLst>
            <a:outerShdw dist="35921" dir="2700000" algn="ctr" rotWithShape="0">
              <a:srgbClr val="FF66FF"/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lo-LA" dirty="0">
                <a:latin typeface="Times New Roman" pitchFamily="18" charset="0"/>
                <a:cs typeface="Saysettha OT" pitchFamily="34" charset="-34"/>
              </a:rPr>
              <a:t>ການນຳໃຊ້ຄຳສັ່ງຕ່າງໆໃນ </a:t>
            </a:r>
            <a:r>
              <a:rPr lang="en-US" dirty="0" err="1">
                <a:latin typeface="Times New Roman" pitchFamily="18" charset="0"/>
                <a:cs typeface="Saysettha OT" pitchFamily="34" charset="-34"/>
              </a:rPr>
              <a:t>MySQL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 (</a:t>
            </a:r>
            <a:r>
              <a:rPr lang="en-US" dirty="0" err="1">
                <a:latin typeface="Saysettha OT" pitchFamily="34" charset="-34"/>
                <a:cs typeface="Saysettha OT" pitchFamily="34" charset="-34"/>
              </a:rPr>
              <a:t>ຕໍ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່)</a:t>
            </a:r>
            <a:endParaRPr lang="th-TH" dirty="0">
              <a:latin typeface="Times New Roman" pitchFamily="18" charset="0"/>
              <a:cs typeface="Saysettha OT" pitchFamily="34" charset="-3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00174"/>
            <a:ext cx="8820150" cy="4094162"/>
          </a:xfrm>
        </p:spPr>
        <p:txBody>
          <a:bodyPr/>
          <a:lstStyle/>
          <a:p>
            <a:pPr marL="0" indent="363538">
              <a:lnSpc>
                <a:spcPct val="13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/>
              </a:rPr>
              <a:t>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DELETE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ສຳລັ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ລຶ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ນຈາກ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Table 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ໂດຍສາມາດ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ກຳນົ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ດເ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ງື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ອນ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ໄຂໃນການ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ລຶ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ຖ້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ບໍ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ລະ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ບຸ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ງື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ອນໄຂຈະເ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ນການ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ລຶ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ນໃນ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Table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ທັ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ໝົ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</a:p>
          <a:p>
            <a:pPr marL="0" indent="363538">
              <a:lnSpc>
                <a:spcPct val="130000"/>
              </a:lnSpc>
              <a:buFontTx/>
              <a:buNone/>
            </a:pPr>
            <a:r>
              <a:rPr lang="en-US" sz="2000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0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th-TH" sz="20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DELETE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ROW_PRIORITY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FROM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tbl_name</a:t>
            </a:r>
            <a:endParaRPr lang="th-TH" sz="20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363538">
              <a:lnSpc>
                <a:spcPct val="130000"/>
              </a:lnSpc>
              <a:buFontTx/>
              <a:buNone/>
            </a:pP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WHERE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where_definition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</a:t>
            </a:r>
          </a:p>
          <a:p>
            <a:pPr marL="0" indent="363538">
              <a:lnSpc>
                <a:spcPct val="130000"/>
              </a:lnSpc>
              <a:buFontTx/>
              <a:buNone/>
            </a:pP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LIMIT rows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</a:t>
            </a:r>
          </a:p>
          <a:p>
            <a:pPr marL="0" indent="363538">
              <a:lnSpc>
                <a:spcPct val="130000"/>
              </a:lnSpc>
              <a:buFontTx/>
              <a:buNone/>
            </a:pP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ROW_PRIORITY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 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ໝາຍເ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ຖິ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ງການ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ສັ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ງໃ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ຫ້ລຶ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ນເ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ມື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ບໍ່ມີ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Client 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ໃດ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ກຳລັ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ານ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ນໃນ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Table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ນີ້ຢູ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endParaRPr lang="th-TH" sz="20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363538">
              <a:lnSpc>
                <a:spcPct val="130000"/>
              </a:lnSpc>
              <a:buFontTx/>
              <a:buNone/>
            </a:pP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LIMIT rows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ວຍ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ກຳນົ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ດໃ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ຫ້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ລຶ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ນໄ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ດ້ບໍ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ກີ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ຈຳ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ນວນແຖວ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ລະ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ບຸ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ໄ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ວ້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</a:p>
          <a:p>
            <a:pPr marL="0" indent="363538">
              <a:lnSpc>
                <a:spcPct val="130000"/>
              </a:lnSpc>
              <a:buFontTx/>
              <a:buNone/>
            </a:pP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th-TH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ລຶ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ນຈາກ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Table 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ຊື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 Contact 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ຕາມເ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ງື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ອນໄຂ</a:t>
            </a:r>
            <a:endParaRPr lang="th-TH" sz="20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07AC-B5E4-4780-BE9E-23E2737F1A88}" type="slidenum">
              <a:rPr lang="en-US"/>
              <a:pPr/>
              <a:t>13</a:t>
            </a:fld>
            <a:endParaRPr lang="th-TH"/>
          </a:p>
        </p:txBody>
      </p:sp>
      <p:pic>
        <p:nvPicPr>
          <p:cNvPr id="942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171" y="5517232"/>
            <a:ext cx="7488237" cy="1160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5099"/>
            <a:ext cx="9144000" cy="1143000"/>
          </a:xfrm>
          <a:effectLst>
            <a:outerShdw dist="35921" dir="2700000" algn="ctr" rotWithShape="0">
              <a:srgbClr val="FF66FF"/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lo-LA" dirty="0">
                <a:latin typeface="Times New Roman" pitchFamily="18" charset="0"/>
                <a:cs typeface="Saysettha OT" pitchFamily="34" charset="-34"/>
              </a:rPr>
              <a:t>ການນຳໃຊ້ຄຳສັ່ງຕ່າງໆໃນ </a:t>
            </a:r>
            <a:r>
              <a:rPr lang="en-US" dirty="0" err="1">
                <a:latin typeface="Times New Roman" pitchFamily="18" charset="0"/>
                <a:cs typeface="Saysettha OT" pitchFamily="34" charset="-34"/>
              </a:rPr>
              <a:t>MySQL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 (</a:t>
            </a:r>
            <a:r>
              <a:rPr lang="en-US" dirty="0" err="1">
                <a:latin typeface="Saysettha OT" pitchFamily="34" charset="-34"/>
                <a:cs typeface="Saysettha OT" pitchFamily="34" charset="-34"/>
              </a:rPr>
              <a:t>ຕໍ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່)</a:t>
            </a:r>
            <a:endParaRPr lang="th-TH" dirty="0">
              <a:latin typeface="Times New Roman" pitchFamily="18" charset="0"/>
              <a:cs typeface="Saysettha OT" pitchFamily="34" charset="-3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2071688"/>
            <a:ext cx="8820150" cy="3086100"/>
          </a:xfrm>
        </p:spPr>
        <p:txBody>
          <a:bodyPr>
            <a:normAutofit fontScale="92500"/>
          </a:bodyPr>
          <a:lstStyle/>
          <a:p>
            <a:pPr marL="0" indent="363538">
              <a:lnSpc>
                <a:spcPct val="120000"/>
              </a:lnSpc>
              <a:buFontTx/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/>
              </a:rPr>
              <a:t> </a:t>
            </a: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TRUNCATE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ທີ່ສົ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ຜົ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າຍ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ຄືກັ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DELETE FROM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tbl_name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ຕ່ມີຂໍ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ແຕກ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ນີ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້: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363538">
              <a:lnSpc>
                <a:spcPct val="120000"/>
              </a:lnSpc>
              <a:buFontTx/>
              <a:buNone/>
            </a:pP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-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ກຳນົ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ດຮອບຂອງ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Table ກ່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ອນແ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ວປະ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ຕິບັ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ດການ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າງໃ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ໝ່ ,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ເຊິ່ງ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ຈະໃ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ຫ້ຜົ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ນໄວກ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າການ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ລຶ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ໝົ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Table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363538">
              <a:lnSpc>
                <a:spcPct val="120000"/>
              </a:lnSpc>
              <a:buFontTx/>
              <a:buNone/>
            </a:pP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-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ດວຽກເ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Non transaction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ບໍ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ສາມາດປະ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ຕິບັ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ດການ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ຍົ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ລີ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ກໄດ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</a:p>
          <a:p>
            <a:pPr marL="0" indent="363538">
              <a:lnSpc>
                <a:spcPct val="120000"/>
              </a:lnSpc>
              <a:buFontTx/>
              <a:buNone/>
            </a:pPr>
            <a:r>
              <a:rPr lang="en-US" sz="2400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th-TH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TRUNCATE TABLE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tbl_name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3986-ADB5-4A33-9A99-4D08CF892D24}" type="slidenum">
              <a:rPr lang="en-US"/>
              <a:pPr/>
              <a:t>14</a:t>
            </a:fld>
            <a:endParaRPr lang="th-TH"/>
          </a:p>
        </p:txBody>
      </p:sp>
      <p:pic>
        <p:nvPicPr>
          <p:cNvPr id="952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5311775"/>
            <a:ext cx="8283575" cy="128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57581"/>
            <a:ext cx="9144000" cy="1143000"/>
          </a:xfrm>
          <a:effectLst>
            <a:outerShdw dist="35921" dir="2700000" algn="ctr" rotWithShape="0">
              <a:srgbClr val="FF66FF"/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lo-LA" dirty="0">
                <a:latin typeface="Times New Roman" pitchFamily="18" charset="0"/>
                <a:cs typeface="Saysettha OT" pitchFamily="34" charset="-34"/>
              </a:rPr>
              <a:t>ການນຳໃຊ້ຄຳສັ່ງຕ່າງໆໃນ </a:t>
            </a:r>
            <a:r>
              <a:rPr lang="en-US" dirty="0" err="1">
                <a:latin typeface="Times New Roman" pitchFamily="18" charset="0"/>
                <a:cs typeface="Saysettha OT" pitchFamily="34" charset="-34"/>
              </a:rPr>
              <a:t>MySQL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 (</a:t>
            </a:r>
            <a:r>
              <a:rPr lang="en-US" dirty="0" err="1">
                <a:latin typeface="Saysettha OT" pitchFamily="34" charset="-34"/>
                <a:cs typeface="Saysettha OT" pitchFamily="34" charset="-34"/>
              </a:rPr>
              <a:t>ຕໍ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່)</a:t>
            </a:r>
            <a:endParaRPr lang="th-TH" dirty="0">
              <a:latin typeface="Times New Roman" pitchFamily="18" charset="0"/>
              <a:cs typeface="Saysettha OT" pitchFamily="34" charset="-3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844675"/>
            <a:ext cx="8893175" cy="5013325"/>
          </a:xfrm>
        </p:spPr>
        <p:txBody>
          <a:bodyPr/>
          <a:lstStyle/>
          <a:p>
            <a:pPr marL="0" indent="363538">
              <a:lnSpc>
                <a:spcPct val="150000"/>
              </a:lnSpc>
              <a:buFontTx/>
              <a:buNone/>
            </a:pP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/>
              </a:rPr>
              <a:t>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SELECT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ສຳລັ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ບການສະແດງ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ຜົ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ການ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ດຶ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ນຈາກ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Table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ໂດຍສາມາດ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ກຳນົ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ດຕາມເ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ງື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ອນໄຂ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 ແລະ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ວິທີ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ການໄ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ດ້ຢ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ວງ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າຍ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</a:p>
          <a:p>
            <a:pPr marL="0" indent="363538">
              <a:lnSpc>
                <a:spcPct val="150000"/>
              </a:lnSpc>
              <a:buFontTx/>
              <a:buNone/>
            </a:pP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ດຶ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ນສາມາດລະ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ບຸວ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າຈະເ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ລື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ອກ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Table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ດຽວ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າຍ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Table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ກໍ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ໄ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ດ້.</a:t>
            </a:r>
            <a:endParaRPr lang="th-TH" sz="28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363538">
              <a:lnSpc>
                <a:spcPct val="150000"/>
              </a:lnSpc>
              <a:buFontTx/>
              <a:buNone/>
            </a:pPr>
            <a:r>
              <a:rPr lang="en-US" sz="2800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8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th-TH" sz="28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SELECT 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STRAIGHT_JOIN 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 [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SQL_SMALL_RESULT 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2F03-65B4-46F1-B33B-DDC25012F7D9}" type="slidenum">
              <a:rPr lang="en-US"/>
              <a:pPr/>
              <a:t>15</a:t>
            </a:fld>
            <a:endParaRPr lang="th-TH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00050"/>
            <a:ext cx="9144000" cy="1143000"/>
          </a:xfrm>
          <a:effectLst>
            <a:outerShdw dist="35921" dir="2700000" algn="ctr" rotWithShape="0">
              <a:srgbClr val="FF66FF"/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lo-LA" dirty="0">
                <a:latin typeface="Times New Roman" pitchFamily="18" charset="0"/>
                <a:cs typeface="Saysettha OT" pitchFamily="34" charset="-34"/>
              </a:rPr>
              <a:t>ການນຳໃຊ້ຄຳສັ່ງຕ່າງໆໃນ </a:t>
            </a:r>
            <a:r>
              <a:rPr lang="en-US" dirty="0" err="1">
                <a:latin typeface="Times New Roman" pitchFamily="18" charset="0"/>
                <a:cs typeface="Saysettha OT" pitchFamily="34" charset="-34"/>
              </a:rPr>
              <a:t>MySQL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 (</a:t>
            </a:r>
            <a:r>
              <a:rPr lang="en-US" dirty="0" err="1">
                <a:latin typeface="Saysettha OT" pitchFamily="34" charset="-34"/>
                <a:cs typeface="Saysettha OT" pitchFamily="34" charset="-34"/>
              </a:rPr>
              <a:t>ຕໍ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່)</a:t>
            </a:r>
            <a:endParaRPr lang="th-TH" dirty="0">
              <a:latin typeface="Times New Roman" pitchFamily="18" charset="0"/>
              <a:cs typeface="Saysettha OT" pitchFamily="34" charset="-3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717698"/>
            <a:ext cx="8643966" cy="4997450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th-TH" sz="1600" b="1" dirty="0">
                <a:solidFill>
                  <a:srgbClr val="002060"/>
                </a:solidFill>
                <a:latin typeface="Times New Roman" pitchFamily="18" charset="0"/>
              </a:rPr>
              <a:t>[SQL_BIG_RESULT 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th-TH" sz="1600" b="1" dirty="0">
                <a:solidFill>
                  <a:srgbClr val="002060"/>
                </a:solidFill>
                <a:latin typeface="Times New Roman" pitchFamily="18" charset="0"/>
              </a:rPr>
              <a:t>[SQL_BUFFER_RESULT 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th-TH" sz="1600" b="1" dirty="0">
                <a:solidFill>
                  <a:srgbClr val="002060"/>
                </a:solidFill>
                <a:latin typeface="Times New Roman" pitchFamily="18" charset="0"/>
              </a:rPr>
              <a:t>[HIGH_PRIORITTY 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th-TH" sz="1600" b="1" dirty="0">
                <a:solidFill>
                  <a:srgbClr val="002060"/>
                </a:solidFill>
                <a:latin typeface="Times New Roman" pitchFamily="18" charset="0"/>
              </a:rPr>
              <a:t>[DISTINCT | DISTINCTROW | ALL 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th-TH" sz="1600" b="1" dirty="0">
                <a:solidFill>
                  <a:srgbClr val="002060"/>
                </a:solidFill>
                <a:latin typeface="Times New Roman" pitchFamily="18" charset="0"/>
              </a:rPr>
              <a:t>select_expression,...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th-TH" sz="1600" b="1" dirty="0">
                <a:solidFill>
                  <a:srgbClr val="002060"/>
                </a:solidFill>
                <a:latin typeface="Times New Roman" pitchFamily="18" charset="0"/>
              </a:rPr>
              <a:t>[INTO {OUTFILE | DUMPFILE}‘file_name ’export_options 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th-TH" sz="1600" b="1" dirty="0">
                <a:solidFill>
                  <a:srgbClr val="002060"/>
                </a:solidFill>
                <a:latin typeface="Times New Roman" pitchFamily="18" charset="0"/>
              </a:rPr>
              <a:t>[FROM table_references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th-TH" sz="1600" b="1" dirty="0">
                <a:solidFill>
                  <a:srgbClr val="002060"/>
                </a:solidFill>
                <a:latin typeface="Times New Roman" pitchFamily="18" charset="0"/>
              </a:rPr>
              <a:t>{WHERE where_definition 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th-TH" sz="1600" b="1" dirty="0">
                <a:solidFill>
                  <a:srgbClr val="002060"/>
                </a:solidFill>
                <a:latin typeface="Times New Roman" pitchFamily="18" charset="0"/>
              </a:rPr>
              <a:t>[GROUP BY {unsigned_integer | col_name | formula}[ASC |DESC ],...]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th-TH" sz="1600" b="1" dirty="0">
                <a:solidFill>
                  <a:srgbClr val="002060"/>
                </a:solidFill>
                <a:latin typeface="Times New Roman" pitchFamily="18" charset="0"/>
              </a:rPr>
              <a:t>[HAVING where_definition ]</a:t>
            </a:r>
            <a:endParaRPr lang="en-US" sz="1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th-TH" sz="1600" b="1" dirty="0">
                <a:solidFill>
                  <a:srgbClr val="002060"/>
                </a:solidFill>
                <a:latin typeface="Times New Roman" pitchFamily="18" charset="0"/>
              </a:rPr>
              <a:t>[ORDER BY {unsigned_integer |col_name | formula}[ASC | DESC ],...]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th-TH" sz="1600" b="1" dirty="0">
                <a:solidFill>
                  <a:srgbClr val="002060"/>
                </a:solidFill>
                <a:latin typeface="Times New Roman" pitchFamily="18" charset="0"/>
              </a:rPr>
              <a:t>[LIMIT [offset,]rows 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th-TH" sz="1600" b="1" dirty="0">
                <a:solidFill>
                  <a:srgbClr val="002060"/>
                </a:solidFill>
                <a:latin typeface="Times New Roman" pitchFamily="18" charset="0"/>
              </a:rPr>
              <a:t>[PROCEDURE procedure_name ]]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50AC-E91B-4584-B13A-078DC485E15D}" type="slidenum">
              <a:rPr lang="en-US"/>
              <a:pPr/>
              <a:t>16</a:t>
            </a:fld>
            <a:endParaRPr lang="th-TH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00050"/>
            <a:ext cx="9144000" cy="1143000"/>
          </a:xfrm>
          <a:effectLst>
            <a:outerShdw dist="35921" dir="2700000" algn="ctr" rotWithShape="0">
              <a:srgbClr val="FF66FF"/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lo-LA" dirty="0">
                <a:latin typeface="Times New Roman" pitchFamily="18" charset="0"/>
                <a:cs typeface="Saysettha OT" pitchFamily="34" charset="-34"/>
              </a:rPr>
              <a:t>ການນຳໃຊ້ຄຳສັ່ງຕ່າງໆໃນ </a:t>
            </a:r>
            <a:r>
              <a:rPr lang="en-US" dirty="0" err="1">
                <a:latin typeface="Times New Roman" pitchFamily="18" charset="0"/>
                <a:cs typeface="Saysettha OT" pitchFamily="34" charset="-34"/>
              </a:rPr>
              <a:t>MySQL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 (</a:t>
            </a:r>
            <a:r>
              <a:rPr lang="en-US" dirty="0" err="1">
                <a:latin typeface="Saysettha OT" pitchFamily="34" charset="-34"/>
                <a:cs typeface="Saysettha OT" pitchFamily="34" charset="-34"/>
              </a:rPr>
              <a:t>ຕໍ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່)</a:t>
            </a:r>
            <a:endParaRPr lang="th-TH" dirty="0">
              <a:latin typeface="Times New Roman" pitchFamily="18" charset="0"/>
              <a:cs typeface="Saysettha OT" pitchFamily="34" charset="-3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303213" y="1773239"/>
            <a:ext cx="8840787" cy="2727332"/>
          </a:xfrm>
        </p:spPr>
        <p:txBody>
          <a:bodyPr/>
          <a:lstStyle/>
          <a:p>
            <a:pPr marL="0" indent="363538">
              <a:lnSpc>
                <a:spcPct val="120000"/>
              </a:lnSpc>
              <a:buFontTx/>
              <a:buNone/>
            </a:pP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ການໃ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 Key word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ຕາມ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SELECT ຕ້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ອງໃ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ຫ້ຖື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ບາງ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Key word ຕ້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ອງລຽງ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ລຳດັ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ຊັ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HAVING Clause ຕ້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ອງຕາມ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ວຍ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GROUP BY Clause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ແລະ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ຊ້ກ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ອນ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ORDER BY Clause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</a:p>
          <a:p>
            <a:pPr marL="0" indent="363538">
              <a:lnSpc>
                <a:spcPct val="120000"/>
              </a:lnSpc>
              <a:buFontTx/>
              <a:buNone/>
            </a:pP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1</a:t>
            </a:r>
            <a:r>
              <a:rPr lang="th-TH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ການສະແດງ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ນຈາກ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Table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ດຽວ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BF0D-0194-4C95-BFE0-7FC98E4FF389}" type="slidenum">
              <a:rPr lang="en-US"/>
              <a:pPr/>
              <a:t>17</a:t>
            </a:fld>
            <a:endParaRPr lang="th-TH"/>
          </a:p>
        </p:txBody>
      </p:sp>
      <p:pic>
        <p:nvPicPr>
          <p:cNvPr id="983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024" y="4572008"/>
            <a:ext cx="6985000" cy="1931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28604"/>
            <a:ext cx="9144000" cy="1143000"/>
          </a:xfrm>
          <a:effectLst>
            <a:outerShdw dist="35921" dir="2700000" algn="ctr" rotWithShape="0">
              <a:srgbClr val="FF66FF"/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lo-LA" dirty="0">
                <a:latin typeface="Times New Roman" pitchFamily="18" charset="0"/>
                <a:cs typeface="Saysettha OT" pitchFamily="34" charset="-34"/>
              </a:rPr>
              <a:t>ການນຳໃຊ້ຄຳສັ່ງຕ່າງໆໃນ </a:t>
            </a:r>
            <a:r>
              <a:rPr lang="en-US" dirty="0" err="1">
                <a:latin typeface="Times New Roman" pitchFamily="18" charset="0"/>
                <a:cs typeface="Saysettha OT" pitchFamily="34" charset="-34"/>
              </a:rPr>
              <a:t>MySQL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 (</a:t>
            </a:r>
            <a:r>
              <a:rPr lang="en-US" dirty="0" err="1">
                <a:latin typeface="Saysettha OT" pitchFamily="34" charset="-34"/>
                <a:cs typeface="Saysettha OT" pitchFamily="34" charset="-34"/>
              </a:rPr>
              <a:t>ຕໍ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່)</a:t>
            </a:r>
            <a:endParaRPr lang="th-TH" dirty="0">
              <a:latin typeface="Times New Roman" pitchFamily="18" charset="0"/>
              <a:cs typeface="Saysettha OT" pitchFamily="34" charset="-3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42852"/>
            <a:ext cx="9144000" cy="857256"/>
          </a:xfrm>
          <a:noFill/>
          <a:ln/>
          <a:effectLst>
            <a:outerShdw dist="53882" dir="2700000" algn="ctr" rotWithShape="0">
              <a:srgbClr val="FF66FF"/>
            </a:outerShdw>
          </a:effectLst>
        </p:spPr>
        <p:txBody>
          <a:bodyPr/>
          <a:lstStyle/>
          <a:p>
            <a:pPr algn="ctr"/>
            <a:r>
              <a:rPr lang="en-US" sz="4000" dirty="0" err="1"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4000" dirty="0"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4000" dirty="0"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4000" dirty="0"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sz="4000" dirty="0">
                <a:latin typeface="Times New Roman" pitchFamily="18" charset="0"/>
                <a:cs typeface="Saysettha OT" pitchFamily="34" charset="-34"/>
              </a:rPr>
              <a:t>2: </a:t>
            </a:r>
            <a:r>
              <a:rPr lang="lo-LA" sz="4000" dirty="0"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4000" dirty="0" err="1">
                <a:latin typeface="Times New Roman" pitchFamily="18" charset="0"/>
                <a:cs typeface="Saysettha OT" pitchFamily="34" charset="-34"/>
              </a:rPr>
              <a:t>ດຶ</a:t>
            </a:r>
            <a:r>
              <a:rPr lang="lo-LA" sz="4000" dirty="0"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4000" dirty="0" err="1"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4000" dirty="0">
                <a:latin typeface="Times New Roman" pitchFamily="18" charset="0"/>
                <a:cs typeface="Saysettha OT" pitchFamily="34" charset="-34"/>
              </a:rPr>
              <a:t>ນຈາກ</a:t>
            </a:r>
            <a:r>
              <a:rPr lang="en-US" sz="4000" dirty="0" err="1">
                <a:latin typeface="Times New Roman" pitchFamily="18" charset="0"/>
                <a:cs typeface="Saysettha OT" pitchFamily="34" charset="-34"/>
              </a:rPr>
              <a:t>ຫຼ</a:t>
            </a:r>
            <a:r>
              <a:rPr lang="lo-LA" sz="4000" dirty="0">
                <a:latin typeface="Times New Roman" pitchFamily="18" charset="0"/>
                <a:cs typeface="Saysettha OT" pitchFamily="34" charset="-34"/>
              </a:rPr>
              <a:t>າຍ </a:t>
            </a:r>
            <a:r>
              <a:rPr lang="en-US" sz="4000" dirty="0">
                <a:latin typeface="Times New Roman" pitchFamily="18" charset="0"/>
                <a:cs typeface="Saysettha OT" pitchFamily="34" charset="-34"/>
              </a:rPr>
              <a:t>Table</a:t>
            </a:r>
            <a:endParaRPr lang="th-TH" sz="4000" dirty="0"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C1F8-59F2-4FBF-BD85-36267BA9E201}" type="slidenum">
              <a:rPr lang="en-US"/>
              <a:pPr/>
              <a:t>18</a:t>
            </a:fld>
            <a:endParaRPr lang="th-TH"/>
          </a:p>
        </p:txBody>
      </p:sp>
      <p:pic>
        <p:nvPicPr>
          <p:cNvPr id="9933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8820150" cy="238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0" y="378619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66FF"/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3</a:t>
            </a:r>
            <a:r>
              <a:rPr lang="th-TH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ດຶ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ນຈາກ</a:t>
            </a: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າຍ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Table 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ໂດຍການ</a:t>
            </a: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ກຳນົ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ດເ</a:t>
            </a: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ງື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ອນໄຂ</a:t>
            </a:r>
            <a:endParaRPr lang="th-TH" sz="2400" b="1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pic>
        <p:nvPicPr>
          <p:cNvPr id="9933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6441" y="4357694"/>
            <a:ext cx="8137525" cy="2343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395287" y="1617671"/>
            <a:ext cx="8748713" cy="3097213"/>
          </a:xfrm>
        </p:spPr>
        <p:txBody>
          <a:bodyPr/>
          <a:lstStyle/>
          <a:p>
            <a:pPr marL="0" indent="363538">
              <a:lnSpc>
                <a:spcPct val="130000"/>
              </a:lnSpc>
              <a:buFontTx/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/>
              </a:rPr>
              <a:t> </a:t>
            </a: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INNER JOIN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ນການ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ນຳ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ອົ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ນຈາກ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2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Table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ຫຼາຍ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Table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ທີ່ສຳພັ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ຜ່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ານທາງ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Key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ມາສະແດງ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ຜົ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 ໂດຍໃ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 Table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ທີ່ຢູ່ດ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ານ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າຍຂອງ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JOIN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ລື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ອກ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ນຈາກຕາຕະລາງ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ທີ່ຢູ່ດ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ານຂວາຂອງ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JOIN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 Key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ທົ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363538">
              <a:lnSpc>
                <a:spcPct val="130000"/>
              </a:lnSpc>
              <a:buFontTx/>
              <a:buNone/>
            </a:pPr>
            <a:r>
              <a:rPr lang="en-US" sz="2400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en-US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SELECT items FROM table1 INNER JOIN table2 ON table1.field1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compoprtable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2.field 2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140-3B2D-4A3F-A007-D108E11DEE37}" type="slidenum">
              <a:rPr lang="en-US"/>
              <a:pPr/>
              <a:t>19</a:t>
            </a:fld>
            <a:endParaRPr lang="th-TH"/>
          </a:p>
        </p:txBody>
      </p:sp>
      <p:pic>
        <p:nvPicPr>
          <p:cNvPr id="10138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006" y="4772047"/>
            <a:ext cx="8748712" cy="180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728"/>
            <a:ext cx="9144000" cy="1143000"/>
          </a:xfrm>
          <a:effectLst>
            <a:outerShdw dist="35921" dir="2700000" algn="ctr" rotWithShape="0">
              <a:srgbClr val="FF66FF"/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lo-LA" dirty="0">
                <a:latin typeface="Times New Roman" pitchFamily="18" charset="0"/>
                <a:cs typeface="Saysettha OT" pitchFamily="34" charset="-34"/>
              </a:rPr>
              <a:t>ການນຳໃຊ້ຄຳສັ່ງຕ່າງໆໃນ</a:t>
            </a:r>
            <a:r>
              <a:rPr lang="en-US" dirty="0"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dirty="0" err="1">
                <a:latin typeface="Times New Roman" pitchFamily="18" charset="0"/>
                <a:cs typeface="Saysettha OT" pitchFamily="34" charset="-34"/>
              </a:rPr>
              <a:t>MySQL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 (</a:t>
            </a:r>
            <a:r>
              <a:rPr lang="en-US" dirty="0" err="1">
                <a:latin typeface="Saysettha OT" pitchFamily="34" charset="-34"/>
                <a:cs typeface="Saysettha OT" pitchFamily="34" charset="-34"/>
              </a:rPr>
              <a:t>ຕໍ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່)</a:t>
            </a:r>
            <a:endParaRPr lang="th-TH" dirty="0">
              <a:latin typeface="Times New Roman" pitchFamily="18" charset="0"/>
              <a:cs typeface="Saysettha OT" pitchFamily="34" charset="-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9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642918"/>
            <a:ext cx="9144000" cy="1273171"/>
          </a:xfrm>
          <a:effectLst>
            <a:outerShdw dist="53882" dir="2700000" algn="ctr" rotWithShape="0">
              <a:srgbClr val="FF66FF"/>
            </a:outerShdw>
          </a:effectLst>
        </p:spPr>
        <p:txBody>
          <a:bodyPr>
            <a:normAutofit/>
          </a:bodyPr>
          <a:lstStyle/>
          <a:p>
            <a:pPr marL="838200" indent="-838200" algn="ctr"/>
            <a:r>
              <a:rPr lang="lo-LA" sz="4800" dirty="0">
                <a:latin typeface="Times New Roman" pitchFamily="18" charset="0"/>
                <a:cs typeface="Saysettha OT" pitchFamily="34" charset="-34"/>
              </a:rPr>
              <a:t>2 ການນຳໃຊ້ຄຳສັ່ງຕ່າງໆໃນ </a:t>
            </a:r>
            <a:r>
              <a:rPr lang="en-US" sz="4800" dirty="0" err="1">
                <a:latin typeface="Times New Roman" pitchFamily="18" charset="0"/>
                <a:cs typeface="Saysettha OT" pitchFamily="34" charset="-34"/>
              </a:rPr>
              <a:t>MySQL</a:t>
            </a:r>
            <a:endParaRPr lang="th-TH" sz="4800" dirty="0"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82950" name="Rectangle 6"/>
          <p:cNvSpPr>
            <a:spLocks noGrp="1" noChangeArrowheads="1"/>
          </p:cNvSpPr>
          <p:nvPr>
            <p:ph idx="1"/>
          </p:nvPr>
        </p:nvSpPr>
        <p:spPr>
          <a:xfrm>
            <a:off x="539552" y="2289615"/>
            <a:ext cx="8435975" cy="3671888"/>
          </a:xfrm>
        </p:spPr>
        <p:txBody>
          <a:bodyPr>
            <a:normAutofit/>
          </a:bodyPr>
          <a:lstStyle/>
          <a:p>
            <a:pPr marL="363538" indent="-363538">
              <a:lnSpc>
                <a:spcPct val="130000"/>
              </a:lnSpc>
              <a:buFontTx/>
              <a:buNone/>
            </a:pP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	</a:t>
            </a:r>
            <a:r>
              <a:rPr lang="en-US" sz="2800" b="1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8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800" b="1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ຢູ</a:t>
            </a:r>
            <a:r>
              <a:rPr lang="en-US" sz="28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ໃນ </a:t>
            </a:r>
            <a:r>
              <a:rPr lang="en-US" sz="2800" b="1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MySQL</a:t>
            </a:r>
            <a:r>
              <a:rPr lang="en-US" sz="28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ຄື</a:t>
            </a:r>
            <a:r>
              <a:rPr lang="th-TH" sz="28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</a:p>
          <a:p>
            <a:pPr marL="363538" indent="-363538">
              <a:lnSpc>
                <a:spcPct val="130000"/>
              </a:lnSpc>
              <a:buClr>
                <a:srgbClr val="002060"/>
              </a:buClr>
              <a:buFontTx/>
              <a:buAutoNum type="arabicPeriod"/>
            </a:pP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ສຳລັ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ບການ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ກຳນົ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 </a:t>
            </a:r>
            <a:r>
              <a:rPr lang="th-TH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Data Definition Language</a:t>
            </a:r>
            <a:r>
              <a:rPr lang="th-TH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).</a:t>
            </a:r>
          </a:p>
          <a:p>
            <a:pPr marL="363538" indent="-363538">
              <a:lnSpc>
                <a:spcPct val="130000"/>
              </a:lnSpc>
              <a:buClr>
                <a:srgbClr val="002060"/>
              </a:buClr>
              <a:buFontTx/>
              <a:buAutoNum type="arabicPeriod"/>
            </a:pP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ງໃ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ຊ້ສຳລັ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ຈັດການກ່ຽວກັບຂໍ້ມູ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th-TH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Data Manipulation Language</a:t>
            </a:r>
            <a:r>
              <a:rPr lang="th-TH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).</a:t>
            </a:r>
            <a:endParaRPr lang="en-US" sz="28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  <a:p>
            <a:pPr marL="363538" indent="-363538">
              <a:lnSpc>
                <a:spcPct val="130000"/>
              </a:lnSpc>
              <a:buClr>
                <a:srgbClr val="002060"/>
              </a:buClr>
              <a:buFontTx/>
              <a:buAutoNum type="arabicPeriod"/>
            </a:pP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ໃນການຄວບ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ຄຸ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ມການເ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ດວຽກ </a:t>
            </a:r>
            <a:r>
              <a:rPr lang="th-TH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Data Control Language</a:t>
            </a:r>
            <a:r>
              <a:rPr lang="th-TH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).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8551-28F7-49BD-ACAE-157E5F889BDA}" type="slidenum">
              <a:rPr lang="en-US"/>
              <a:pPr/>
              <a:t>2</a:t>
            </a:fld>
            <a:endParaRPr lang="th-TH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571612"/>
            <a:ext cx="8893175" cy="3600450"/>
          </a:xfrm>
        </p:spPr>
        <p:txBody>
          <a:bodyPr/>
          <a:lstStyle/>
          <a:p>
            <a:pPr marL="0" indent="363538">
              <a:lnSpc>
                <a:spcPct val="13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/>
              </a:rPr>
              <a:t>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OUTER JOIN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ນການ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ດຶ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ນນອກຈາກ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ຂໍ້ມູນທີ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ລະ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ບຸ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ໄ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ວ້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ລ້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endParaRPr lang="th-TH" sz="20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363538">
              <a:lnSpc>
                <a:spcPct val="130000"/>
              </a:lnSpc>
              <a:buFontTx/>
              <a:buNone/>
            </a:pPr>
            <a:r>
              <a:rPr lang="en-US" sz="2000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0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th-TH" sz="20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SELECT items FROM table1 OUTER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LEFT |RIGHT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JOIN table2 ON</a:t>
            </a:r>
            <a:endParaRPr lang="th-TH" sz="20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363538">
              <a:lnSpc>
                <a:spcPct val="130000"/>
              </a:lnSpc>
              <a:buFontTx/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table1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field1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compopr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table2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field2</a:t>
            </a:r>
            <a:endParaRPr lang="th-TH" sz="20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363538">
              <a:lnSpc>
                <a:spcPct val="13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/>
              </a:rPr>
              <a:t>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LEFT JOIN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ນການ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ນຳ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ອົ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ນຈາກ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2 Table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ທີ່ສຳພັ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ຜ່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ານທາງ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Key 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ມາສະແດງ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ຜົ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 ໂດຍໃ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 Table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ຢູ້ດ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ານ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າຍຂອງ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JOIN 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ຕັ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ງຈາກ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ນັ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ຈຶ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ງເ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ລື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ອກ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ນຈາກຕາຕະລາງ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ທີ່ຢູ່ດ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ານຂວາຂອງ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JOIN 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ີ່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Key 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ທົ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endParaRPr lang="th-TH" sz="20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363538">
              <a:lnSpc>
                <a:spcPct val="130000"/>
              </a:lnSpc>
              <a:buFontTx/>
              <a:buNone/>
            </a:pPr>
            <a:r>
              <a:rPr lang="en-US" sz="2000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0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th-TH" sz="20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SELECT items FROM table1 LEFT JOIN table2 ON table1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field1</a:t>
            </a:r>
            <a:endParaRPr lang="th-TH" sz="20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363538">
              <a:lnSpc>
                <a:spcPct val="130000"/>
              </a:lnSpc>
              <a:buFontTx/>
              <a:buNone/>
            </a:pP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compopr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table 2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field2</a:t>
            </a:r>
            <a:endParaRPr lang="th-TH" sz="20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37C6-D7B1-40C7-A293-7F336EB2C869}" type="slidenum">
              <a:rPr lang="en-US"/>
              <a:pPr/>
              <a:t>20</a:t>
            </a:fld>
            <a:endParaRPr lang="th-TH"/>
          </a:p>
        </p:txBody>
      </p:sp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8250" y="5172062"/>
            <a:ext cx="6667500" cy="1390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728"/>
            <a:ext cx="9144000" cy="1143000"/>
          </a:xfrm>
          <a:effectLst>
            <a:outerShdw dist="35921" dir="2700000" algn="ctr" rotWithShape="0">
              <a:srgbClr val="FF66FF"/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lo-LA" dirty="0">
                <a:latin typeface="Times New Roman" pitchFamily="18" charset="0"/>
                <a:cs typeface="Saysettha OT" pitchFamily="34" charset="-34"/>
              </a:rPr>
              <a:t>ການນຳໃຊ້ຄຳສັ່ງຕ່າງໆໃນ </a:t>
            </a:r>
            <a:r>
              <a:rPr lang="en-US" dirty="0" err="1">
                <a:latin typeface="Times New Roman" pitchFamily="18" charset="0"/>
                <a:cs typeface="Saysettha OT" pitchFamily="34" charset="-34"/>
              </a:rPr>
              <a:t>MySQL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 (</a:t>
            </a:r>
            <a:r>
              <a:rPr lang="en-US" dirty="0" err="1">
                <a:latin typeface="Saysettha OT" pitchFamily="34" charset="-34"/>
                <a:cs typeface="Saysettha OT" pitchFamily="34" charset="-34"/>
              </a:rPr>
              <a:t>ຕໍ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່)</a:t>
            </a:r>
            <a:endParaRPr lang="th-TH" dirty="0">
              <a:latin typeface="Times New Roman" pitchFamily="18" charset="0"/>
              <a:cs typeface="Saysettha OT" pitchFamily="34" charset="-3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14282" y="2130427"/>
            <a:ext cx="8820150" cy="4591047"/>
          </a:xfrm>
        </p:spPr>
        <p:txBody>
          <a:bodyPr>
            <a:noAutofit/>
          </a:bodyPr>
          <a:lstStyle/>
          <a:p>
            <a:pPr indent="363538" algn="l">
              <a:lnSpc>
                <a:spcPct val="120000"/>
              </a:lnSpc>
            </a:pP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/>
              </a:rPr>
              <a:t>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RIGTH JOIN 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ນການ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ນຳ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ອົ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ນຈາກ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2 Table 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ທີ່ສຳພັ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ຜ່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ານທາງ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Key 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ມາສະແດງ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ຜົ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 ໂດຍໃ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 Table 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ທີ່ຢູ່ດ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ານຂວາຂອງ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JOIN 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ຕັ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ຈາກ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ນັ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ຈຶ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ງເ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ລື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ອກ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ນຈາກຕາຕະລາງ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ທີ່ຢູ່ດ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ານ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າຍຂອງ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JOIN 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 Key 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ທົ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endParaRPr lang="th-TH" sz="3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indent="363538" algn="l">
              <a:lnSpc>
                <a:spcPct val="120000"/>
              </a:lnSpc>
            </a:pPr>
            <a:r>
              <a:rPr lang="en-US" sz="3200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32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th-TH" sz="32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SELECT items FROM table1 INNER JOIN table2 ON table1</a:t>
            </a:r>
            <a:r>
              <a:rPr lang="th-TH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field1compopr table 2</a:t>
            </a:r>
            <a:r>
              <a:rPr lang="th-TH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field2</a:t>
            </a:r>
            <a:endParaRPr lang="th-TH" sz="3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DEFF-9A22-4298-95F2-1827BA33282F}" type="slidenum">
              <a:rPr lang="en-US"/>
              <a:pPr/>
              <a:t>21</a:t>
            </a:fld>
            <a:endParaRPr lang="th-TH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623911"/>
            <a:ext cx="9144000" cy="1143000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rgbClr val="FF66FF"/>
            </a:outerShdw>
          </a:effectLst>
        </p:spPr>
        <p:txBody>
          <a:bodyPr vert="horz" lIns="0" tIns="0" rIns="18288" bIns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o-LA" sz="4400" b="1" i="0" u="none" strike="noStrike" kern="1200" normalizeH="0" baseline="0" noProof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Saysettha OT" pitchFamily="34" charset="-34"/>
              </a:rPr>
              <a:t>ການນຳໃຊ້ຄຳສັ່ງຕ່າງໆໃນ </a:t>
            </a:r>
            <a:r>
              <a:rPr kumimoji="0" lang="en-US" sz="4400" b="1" i="0" u="none" strike="noStrike" kern="1200" normalizeH="0" baseline="0" noProof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Times New Roman" pitchFamily="18" charset="0"/>
                <a:ea typeface="+mj-ea"/>
                <a:cs typeface="Saysettha OT" pitchFamily="34" charset="-34"/>
              </a:rPr>
              <a:t>MySQL</a:t>
            </a:r>
            <a:r>
              <a:rPr kumimoji="0" lang="en-US" sz="4400" b="1" i="0" u="none" strike="noStrike" kern="1200" normalizeH="0" baseline="0" noProof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Saysettha OT" pitchFamily="34" charset="-34"/>
                <a:ea typeface="+mj-ea"/>
                <a:cs typeface="Saysettha OT" pitchFamily="34" charset="-34"/>
              </a:rPr>
              <a:t> (</a:t>
            </a:r>
            <a:r>
              <a:rPr kumimoji="0" lang="en-US" sz="4400" b="1" i="0" u="none" strike="noStrike" kern="1200" normalizeH="0" baseline="0" noProof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Saysettha OT" pitchFamily="34" charset="-34"/>
                <a:ea typeface="+mj-ea"/>
                <a:cs typeface="Saysettha OT" pitchFamily="34" charset="-34"/>
              </a:rPr>
              <a:t>ຕໍ</a:t>
            </a:r>
            <a:r>
              <a:rPr kumimoji="0" lang="en-US" sz="4400" b="1" i="0" u="none" strike="noStrike" kern="1200" normalizeH="0" baseline="0" noProof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Saysettha OT" pitchFamily="34" charset="-34"/>
                <a:ea typeface="+mj-ea"/>
                <a:cs typeface="Saysettha OT" pitchFamily="34" charset="-34"/>
              </a:rPr>
              <a:t>່)</a:t>
            </a:r>
            <a:endParaRPr kumimoji="0" lang="th-TH" sz="4400" b="1" i="0" u="none" strike="noStrike" kern="1200" normalizeH="0" baseline="0" noProof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uLnTx/>
              <a:uFillTx/>
              <a:latin typeface="Times New Roman" pitchFamily="18" charset="0"/>
              <a:ea typeface="+mj-ea"/>
              <a:cs typeface="Saysettha OT" pitchFamily="34" charset="-3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928802"/>
            <a:ext cx="8713787" cy="4500594"/>
          </a:xfrm>
        </p:spPr>
        <p:txBody>
          <a:bodyPr/>
          <a:lstStyle/>
          <a:p>
            <a:pPr algn="l">
              <a:lnSpc>
                <a:spcPct val="130000"/>
              </a:lnSpc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    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/>
              </a:rPr>
              <a:t>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INSERT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ສຳລັ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ບເ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ພີ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ນເ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ຂົ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Table</a:t>
            </a:r>
            <a:endParaRPr lang="th-TH" sz="20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algn="l">
              <a:lnSpc>
                <a:spcPct val="130000"/>
              </a:lnSpc>
            </a:pPr>
            <a:r>
              <a:rPr lang="en-US" sz="2000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0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th-TH" sz="20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INSERT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LOW_PRIORITY | DELAYED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 [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IGNORE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</a:t>
            </a:r>
          </a:p>
          <a:p>
            <a:pPr algn="l">
              <a:lnSpc>
                <a:spcPct val="130000"/>
              </a:lnSpc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   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INTO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tbl_name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[(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col_name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,…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)]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VALUES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expression,…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)(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…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,… </a:t>
            </a:r>
          </a:p>
          <a:p>
            <a:pPr algn="l">
              <a:lnSpc>
                <a:spcPct val="130000"/>
              </a:lnSpc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or INSERT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LOW_PRIORITY | DELAYED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 [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IGNORE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</a:t>
            </a:r>
          </a:p>
          <a:p>
            <a:pPr algn="l">
              <a:lnSpc>
                <a:spcPct val="130000"/>
              </a:lnSpc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   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INTO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tbl_name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[(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col_name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,…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)] SELECT …</a:t>
            </a:r>
          </a:p>
          <a:p>
            <a:pPr algn="l">
              <a:lnSpc>
                <a:spcPct val="130000"/>
              </a:lnSpc>
            </a:pP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or INSERT [LOW_PRIORITY |DELAYED ] [IGNORE ]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[INTO ]</a:t>
            </a:r>
            <a:endParaRPr lang="en-US" sz="20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algn="l">
              <a:lnSpc>
                <a:spcPct val="130000"/>
              </a:lnSpc>
            </a:pP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 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tbl__name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SET col_name=expression,col_name=expression,…</a:t>
            </a:r>
          </a:p>
          <a:p>
            <a:pPr algn="l">
              <a:lnSpc>
                <a:spcPct val="130000"/>
              </a:lnSpc>
            </a:pP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or INSERT [LOW_PRIORITY ] [IGNORE ] [INTO ] tbl_name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(col_name,…)]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SELECT …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1669-2A63-4B24-8294-CD8552E84FDC}" type="slidenum">
              <a:rPr lang="en-US"/>
              <a:pPr/>
              <a:t>22</a:t>
            </a:fld>
            <a:endParaRPr lang="th-TH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428604"/>
            <a:ext cx="9144000" cy="1143000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rgbClr val="FF66FF"/>
            </a:outerShdw>
          </a:effectLst>
        </p:spPr>
        <p:txBody>
          <a:bodyPr vert="horz" lIns="0" tIns="0" rIns="18288" bIns="0" anchor="b">
            <a:normAutofit fontScale="975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o-LA" sz="4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Saysettha OT" pitchFamily="34" charset="-34"/>
              </a:rPr>
              <a:t>ການນຳໃຊ້ຄຳສັ່ງຕ່າງໆໃນ </a:t>
            </a: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Saysettha OT" pitchFamily="34" charset="-34"/>
              </a:rPr>
              <a:t>MySQL</a:t>
            </a: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aysettha OT" pitchFamily="34" charset="-34"/>
                <a:ea typeface="+mj-ea"/>
                <a:cs typeface="Saysettha OT" pitchFamily="34" charset="-34"/>
              </a:rPr>
              <a:t> (ຕໍ່)</a:t>
            </a:r>
            <a:endParaRPr kumimoji="0" lang="th-TH" sz="4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Saysettha OT" pitchFamily="34" charset="-3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0" y="328087"/>
            <a:ext cx="9144000" cy="1008063"/>
          </a:xfrm>
          <a:noFill/>
          <a:ln/>
          <a:effectLst>
            <a:outerShdw dist="53882" dir="2700000" algn="ctr" rotWithShape="0">
              <a:srgbClr val="FF66FF"/>
            </a:outerShdw>
          </a:effectLst>
        </p:spPr>
        <p:txBody>
          <a:bodyPr/>
          <a:lstStyle/>
          <a:p>
            <a:pPr algn="ctr"/>
            <a:r>
              <a:rPr lang="lo-LA" dirty="0">
                <a:latin typeface="Saysettha OT" pitchFamily="34" charset="-34"/>
                <a:cs typeface="Saysettha OT" pitchFamily="34" charset="-34"/>
              </a:rPr>
              <a:t>ການເ</a:t>
            </a:r>
            <a:r>
              <a:rPr lang="en-US" dirty="0" err="1">
                <a:latin typeface="Saysettha OT" pitchFamily="34" charset="-34"/>
                <a:cs typeface="Saysettha OT" pitchFamily="34" charset="-34"/>
              </a:rPr>
              <a:t>ຮັດ</a:t>
            </a:r>
            <a:r>
              <a:rPr lang="lo-LA" dirty="0">
                <a:latin typeface="Saysettha OT" pitchFamily="34" charset="-34"/>
                <a:cs typeface="Saysettha OT" pitchFamily="34" charset="-34"/>
              </a:rPr>
              <a:t>ວຽກມ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ີ 2</a:t>
            </a:r>
            <a:r>
              <a:rPr lang="lo-LA" dirty="0">
                <a:latin typeface="Saysettha OT" pitchFamily="34" charset="-34"/>
                <a:cs typeface="Saysettha OT" pitchFamily="34" charset="-34"/>
              </a:rPr>
              <a:t> ຮ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ູ</a:t>
            </a:r>
            <a:r>
              <a:rPr lang="lo-LA" dirty="0">
                <a:latin typeface="Saysettha OT" pitchFamily="34" charset="-34"/>
                <a:cs typeface="Saysettha OT" pitchFamily="34" charset="-34"/>
              </a:rPr>
              <a:t>ບແບບຄ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ື:</a:t>
            </a:r>
            <a:endParaRPr lang="th-TH" dirty="0"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1556791"/>
            <a:ext cx="8675687" cy="5185321"/>
          </a:xfrm>
          <a:noFill/>
          <a:ln/>
          <a:effectLst>
            <a:outerShdw dist="12700" algn="ctr" rotWithShape="0">
              <a:schemeClr val="bg2"/>
            </a:outerShdw>
          </a:effectLst>
        </p:spPr>
        <p:txBody>
          <a:bodyPr/>
          <a:lstStyle/>
          <a:p>
            <a:pPr marL="609600" indent="-609600" algn="l"/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1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 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INSERT … VALUES 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ເປ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ັ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ນການເພ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ີ່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ມຂ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ໍ້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ູ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ນແບບປ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ົ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ກກະຕ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ິ.</a:t>
            </a:r>
            <a:endParaRPr lang="th-TH" sz="26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609600" indent="-609600" algn="l"/>
            <a:r>
              <a:rPr lang="lo-LA" sz="2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</a:t>
            </a:r>
            <a:r>
              <a:rPr lang="en-US" sz="2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ົ</a:t>
            </a:r>
            <a:r>
              <a:rPr lang="lo-LA" sz="2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ວຢ</a:t>
            </a:r>
            <a:r>
              <a:rPr lang="en-US" sz="2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th-TH" sz="2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 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ການເພ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ີ່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ມຂ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ໍ້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ູ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ນໃນ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Table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ຊື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 Contact</a:t>
            </a:r>
          </a:p>
          <a:p>
            <a:pPr marL="609600" indent="-609600" algn="l"/>
            <a:endParaRPr lang="en-US" sz="26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609600" indent="-609600" algn="l"/>
            <a:endParaRPr lang="en-US" sz="26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609600" indent="-609600" algn="l"/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2</a:t>
            </a:r>
            <a:r>
              <a:rPr lang="th-TH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 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INSERT … SELECT 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ເປ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ັ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ນການເພ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ີ່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ູ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ນໂດຍການດ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ຶ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ງຂ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ໍ້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ູ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ນມາຈາກ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Table 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ື່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ນໆ</a:t>
            </a:r>
            <a:endParaRPr lang="th-TH" sz="26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609600" indent="-609600" algn="l"/>
            <a:r>
              <a:rPr lang="lo-LA" sz="2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</a:t>
            </a:r>
            <a:r>
              <a:rPr lang="en-US" sz="2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ົ</a:t>
            </a:r>
            <a:r>
              <a:rPr lang="lo-LA" sz="2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ວຢ</a:t>
            </a:r>
            <a:r>
              <a:rPr lang="en-US" sz="2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th-TH" sz="26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 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ການເພ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ີ່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ມຂ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ໍ້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ູ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Table </a:t>
            </a:r>
            <a:r>
              <a:rPr lang="lo-LA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ື່ person</a:t>
            </a:r>
            <a:endParaRPr lang="th-TH" sz="26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3FBB-4F1C-42AE-B8F1-121A6FCD7F78}" type="slidenum">
              <a:rPr lang="en-US"/>
              <a:pPr/>
              <a:t>23</a:t>
            </a:fld>
            <a:endParaRPr lang="th-TH"/>
          </a:p>
        </p:txBody>
      </p:sp>
      <p:pic>
        <p:nvPicPr>
          <p:cNvPr id="3482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469" y="2584449"/>
            <a:ext cx="8675687" cy="630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4826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5469" y="4955175"/>
            <a:ext cx="8353425" cy="1216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5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933057"/>
            <a:ext cx="8820150" cy="2782092"/>
          </a:xfrm>
        </p:spPr>
        <p:txBody>
          <a:bodyPr>
            <a:normAutofit/>
          </a:bodyPr>
          <a:lstStyle/>
          <a:p>
            <a:pPr indent="536575" algn="l">
              <a:lnSpc>
                <a:spcPct val="120000"/>
              </a:lnSpc>
            </a:pP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ຳ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ັ່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UPDATE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ເປ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ນຄ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ຳ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ັ່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ງສ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ຳ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ບແກ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ໄຂ, ປ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ຽນແປງຂ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ໍ້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ູ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ນໃຫ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ເປ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ນໄປຕາມຄວາມຕ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ອງການ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ແຕ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ູ່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MySQL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ຈະໃຊ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ຳ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ັ່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REPLACE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ີ່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ສາມາດໃຊ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ໃນການປ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ຽນແປງຂ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ໍ້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ູ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ແຕ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າບ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ໍ່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ອຍນ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ິ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ຍ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ົ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ມໃຊ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ເນ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ື່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ອງຈາກຜ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ູ້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ໃຊ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ຸ້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ນເຄ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ີ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ຍກ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ບຄ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ຳ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ັ່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UPDATE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າຍກ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endParaRPr lang="th-TH" sz="28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863F-996F-4B61-B8B2-CEC512155F93}" type="slidenum">
              <a:rPr lang="en-US"/>
              <a:pPr/>
              <a:t>24</a:t>
            </a:fld>
            <a:endParaRPr lang="th-TH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719125"/>
            <a:ext cx="9144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FF66FF">
                <a:alpha val="50000"/>
              </a:srgbClr>
            </a:outerShdw>
          </a:effectLst>
        </p:spPr>
        <p:txBody>
          <a:bodyPr anchor="b"/>
          <a:lstStyle/>
          <a:p>
            <a:pPr algn="ctr">
              <a:lnSpc>
                <a:spcPct val="110000"/>
              </a:lnSpc>
            </a:pP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ຜ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ົ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ນການເພ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ີ່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ມ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36876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643050"/>
            <a:ext cx="8713788" cy="1860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2100266"/>
            <a:ext cx="8686800" cy="4472006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lo-LA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</a:t>
            </a:r>
            <a:r>
              <a:rPr lang="en-US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ີ</a:t>
            </a:r>
            <a:r>
              <a:rPr lang="lo-LA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</a:t>
            </a:r>
            <a:r>
              <a:rPr lang="en-US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ູ</a:t>
            </a:r>
            <a:r>
              <a:rPr lang="lo-LA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th-TH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UPDATE 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LOW_PRIORITY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 [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IGNORE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tbl_name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SET col_name1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expr1, 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col_name2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expr2, 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...]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WHERE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where_definition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ORDER BY 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...]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LIMIT #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ວ່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UPDATE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tbl_name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SET col_name1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expr1, 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col_name2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expr2, 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...]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WHERE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where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condition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0FB08-B7A1-4CD5-A3E6-4EEE726AFD6D}" type="slidenum">
              <a:rPr lang="en-US"/>
              <a:pPr/>
              <a:t>25</a:t>
            </a:fld>
            <a:endParaRPr lang="th-TH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00050"/>
            <a:ext cx="9144000" cy="1143000"/>
          </a:xfrm>
          <a:effectLst>
            <a:outerShdw dist="35921" dir="2700000" algn="ctr" rotWithShape="0">
              <a:srgbClr val="FF66FF"/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lo-LA" dirty="0">
                <a:latin typeface="Times New Roman" pitchFamily="18" charset="0"/>
                <a:cs typeface="Saysettha OT" pitchFamily="34" charset="-34"/>
              </a:rPr>
              <a:t>ການນຳໃຊ້ຄຳສັ່ງຕ່າງໆໃນ </a:t>
            </a:r>
            <a:r>
              <a:rPr lang="en-US" dirty="0" err="1">
                <a:latin typeface="Times New Roman" pitchFamily="18" charset="0"/>
                <a:cs typeface="Saysettha OT" pitchFamily="34" charset="-34"/>
              </a:rPr>
              <a:t>MySQL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 (</a:t>
            </a:r>
            <a:r>
              <a:rPr lang="en-US" dirty="0" err="1">
                <a:latin typeface="Saysettha OT" pitchFamily="34" charset="-34"/>
                <a:cs typeface="Saysettha OT" pitchFamily="34" charset="-34"/>
              </a:rPr>
              <a:t>ຕໍ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່)</a:t>
            </a:r>
            <a:endParaRPr lang="th-TH" dirty="0">
              <a:latin typeface="Times New Roman" pitchFamily="18" charset="0"/>
              <a:cs typeface="Saysettha OT" pitchFamily="34" charset="-3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00808"/>
            <a:ext cx="8686800" cy="4032448"/>
          </a:xfrm>
        </p:spPr>
        <p:txBody>
          <a:bodyPr/>
          <a:lstStyle/>
          <a:p>
            <a:pPr>
              <a:buFontTx/>
              <a:buNone/>
            </a:pP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ົ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ວຢ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th-TH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ການປ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ຽນແປງຂ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ໍ້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ູ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ນໃນ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Table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ື່ Contact</a:t>
            </a:r>
          </a:p>
          <a:p>
            <a:pPr>
              <a:buFontTx/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buFontTx/>
              <a:buNone/>
            </a:pP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buFontTx/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· 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ຳ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ັ່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DELETE: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ເປ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ນຄ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ຳ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ັ່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ງລ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ຶ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ບຈ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ຳ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ນວນຂ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ໍ້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ູ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ນຕາມເງ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ື່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ອນໄຂ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buFontTx/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buFontTx/>
              <a:buNone/>
            </a:pP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buFontTx/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· 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</a:t>
            </a: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ຳສັ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USE: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ເປ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ນຄ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ຳ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ັ່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ງເອ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ີ້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ນໃຊ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ຖານຂ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ໍ້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ູ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buFontTx/>
              <a:buNone/>
            </a:pP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ີ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ູ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th-TH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USE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db_name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buFontTx/>
              <a:buNone/>
            </a:pP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ົ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ວຢ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th-TH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ການເອ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ີ້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ນໃຊ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ຖານຂ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ໍ້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ູ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ນຊ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ື່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mysql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B715-FEFB-409B-9612-A1413D7B22B6}" type="slidenum">
              <a:rPr lang="en-US"/>
              <a:pPr/>
              <a:t>26</a:t>
            </a:fld>
            <a:endParaRPr lang="th-TH"/>
          </a:p>
        </p:txBody>
      </p:sp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150" y="2256110"/>
            <a:ext cx="3790950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8175" y="3622948"/>
            <a:ext cx="3857625" cy="581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213" y="5783535"/>
            <a:ext cx="2028825" cy="885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500"/>
            <a:ext cx="9144000" cy="1143000"/>
          </a:xfrm>
          <a:effectLst>
            <a:outerShdw dist="35921" dir="2700000" algn="ctr" rotWithShape="0">
              <a:srgbClr val="FF66FF"/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lo-LA" sz="4000" dirty="0">
                <a:latin typeface="Times New Roman" pitchFamily="18" charset="0"/>
                <a:cs typeface="Saysettha OT" pitchFamily="34" charset="-34"/>
              </a:rPr>
              <a:t>ການນຳໃຊ້ຄຳສັ່ງຕ່າງໆໃນ </a:t>
            </a:r>
            <a:r>
              <a:rPr lang="en-US" sz="4000" dirty="0" err="1">
                <a:latin typeface="Times New Roman" pitchFamily="18" charset="0"/>
                <a:cs typeface="Saysettha OT" pitchFamily="34" charset="-34"/>
              </a:rPr>
              <a:t>MySQL</a:t>
            </a:r>
            <a:r>
              <a:rPr lang="en-US" sz="4000" dirty="0">
                <a:latin typeface="Saysettha OT" pitchFamily="34" charset="-34"/>
                <a:cs typeface="Saysettha OT" pitchFamily="34" charset="-34"/>
              </a:rPr>
              <a:t> (</a:t>
            </a:r>
            <a:r>
              <a:rPr lang="en-US" sz="4000" dirty="0" err="1">
                <a:latin typeface="Saysettha OT" pitchFamily="34" charset="-34"/>
                <a:cs typeface="Saysettha OT" pitchFamily="34" charset="-34"/>
              </a:rPr>
              <a:t>ຕໍ</a:t>
            </a:r>
            <a:r>
              <a:rPr lang="en-US" sz="4000" dirty="0">
                <a:latin typeface="Saysettha OT" pitchFamily="34" charset="-34"/>
                <a:cs typeface="Saysettha OT" pitchFamily="34" charset="-34"/>
              </a:rPr>
              <a:t>່)</a:t>
            </a:r>
            <a:endParaRPr lang="th-TH" sz="4000" dirty="0">
              <a:latin typeface="Times New Roman" pitchFamily="18" charset="0"/>
              <a:cs typeface="Saysettha OT" pitchFamily="34" charset="-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1928801"/>
          </a:xfrm>
          <a:effectLst>
            <a:outerShdw dist="35921" dir="2700000" algn="ctr" rotWithShape="0">
              <a:srgbClr val="FF66FF"/>
            </a:outerShdw>
          </a:effectLst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000" dirty="0" err="1"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4000" dirty="0"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4000" dirty="0"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4000" dirty="0">
                <a:latin typeface="Times New Roman" pitchFamily="18" charset="0"/>
                <a:cs typeface="Saysettha OT" pitchFamily="34" charset="-34"/>
              </a:rPr>
              <a:t>CREATE DATABASE </a:t>
            </a:r>
            <a:br>
              <a:rPr lang="en-US" sz="4000" dirty="0">
                <a:latin typeface="Times New Roman" pitchFamily="18" charset="0"/>
                <a:cs typeface="Saysettha OT" pitchFamily="34" charset="-34"/>
              </a:rPr>
            </a:br>
            <a:r>
              <a:rPr lang="en-US" sz="4000" dirty="0"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4000" dirty="0">
                <a:latin typeface="Times New Roman" pitchFamily="18" charset="0"/>
                <a:cs typeface="Saysettha OT" pitchFamily="34" charset="-34"/>
              </a:rPr>
              <a:t>າງຖານ</a:t>
            </a:r>
            <a:r>
              <a:rPr lang="en-US" sz="4000" dirty="0" err="1"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4000" dirty="0">
                <a:latin typeface="Times New Roman" pitchFamily="18" charset="0"/>
                <a:cs typeface="Saysettha OT" pitchFamily="34" charset="-34"/>
              </a:rPr>
              <a:t>ນໃ</a:t>
            </a:r>
            <a:r>
              <a:rPr lang="en-US" sz="4000" dirty="0">
                <a:latin typeface="Times New Roman" pitchFamily="18" charset="0"/>
                <a:cs typeface="Saysettha OT" pitchFamily="34" charset="-34"/>
              </a:rPr>
              <a:t>ໝ່</a:t>
            </a:r>
            <a:endParaRPr lang="th-TH" sz="4000" dirty="0"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143321" y="2131739"/>
            <a:ext cx="8893175" cy="3097461"/>
          </a:xfrm>
        </p:spPr>
        <p:txBody>
          <a:bodyPr>
            <a:normAutofit/>
          </a:bodyPr>
          <a:lstStyle/>
          <a:p>
            <a:pPr marL="0" indent="536575">
              <a:lnSpc>
                <a:spcPct val="120000"/>
              </a:lnSpc>
              <a:buFontTx/>
              <a:buNone/>
            </a:pP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ມີຮູ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th-TH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CREATE DATABASE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IF NOT EXISTS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db_name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 </a:t>
            </a:r>
          </a:p>
          <a:p>
            <a:pPr marL="0" indent="536575">
              <a:lnSpc>
                <a:spcPct val="120000"/>
              </a:lnSpc>
              <a:buFontTx/>
              <a:buNone/>
            </a:pP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ເຊິ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db_name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ຊື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ຂອງ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Database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536575">
              <a:lnSpc>
                <a:spcPct val="120000"/>
              </a:lnSpc>
              <a:buFontTx/>
              <a:buNone/>
            </a:pP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IF NOT EXISTS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Option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ກວດເ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ບິ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Database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ຢູ່ແລ້ວ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ບໍ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</a:p>
          <a:p>
            <a:pPr marL="0" indent="536575">
              <a:lnSpc>
                <a:spcPct val="120000"/>
              </a:lnSpc>
              <a:buFontTx/>
              <a:buNone/>
            </a:pPr>
            <a:r>
              <a:rPr lang="en-US" sz="2400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	Create database book;</a:t>
            </a:r>
          </a:p>
          <a:p>
            <a:pPr marL="0" indent="536575">
              <a:lnSpc>
                <a:spcPct val="120000"/>
              </a:lnSpc>
              <a:buFontTx/>
              <a:buNone/>
            </a:pPr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Database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ຊື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book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B6096-494C-4CD7-83C5-85543BD322D6}" type="slidenum">
              <a:rPr lang="en-US"/>
              <a:pPr/>
              <a:t>3</a:t>
            </a:fld>
            <a:endParaRPr lang="th-TH"/>
          </a:p>
        </p:txBody>
      </p:sp>
      <p:pic>
        <p:nvPicPr>
          <p:cNvPr id="839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745" y="5484813"/>
            <a:ext cx="8316913" cy="1236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7459"/>
            <a:ext cx="9144000" cy="1143000"/>
          </a:xfrm>
          <a:effectLst>
            <a:outerShdw dist="35921" dir="2700000" algn="ctr" rotWithShape="0">
              <a:srgbClr val="FF66FF"/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lo-LA" dirty="0">
                <a:latin typeface="Times New Roman" pitchFamily="18" charset="0"/>
                <a:cs typeface="Saysettha OT" pitchFamily="34" charset="-34"/>
              </a:rPr>
              <a:t>ການນຳໃຊ້ຄຳສັ່ງຕ່າງໆໃນ </a:t>
            </a:r>
            <a:r>
              <a:rPr lang="en-US" dirty="0" err="1">
                <a:latin typeface="Times New Roman" pitchFamily="18" charset="0"/>
                <a:cs typeface="Saysettha OT" pitchFamily="34" charset="-34"/>
              </a:rPr>
              <a:t>MySQL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 (</a:t>
            </a:r>
            <a:r>
              <a:rPr lang="en-US" dirty="0" err="1">
                <a:latin typeface="Saysettha OT" pitchFamily="34" charset="-34"/>
                <a:cs typeface="Saysettha OT" pitchFamily="34" charset="-34"/>
              </a:rPr>
              <a:t>ຕໍ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່)</a:t>
            </a:r>
            <a:endParaRPr lang="th-TH" dirty="0"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89693" y="1600363"/>
            <a:ext cx="8964613" cy="3529013"/>
          </a:xfrm>
        </p:spPr>
        <p:txBody>
          <a:bodyPr/>
          <a:lstStyle/>
          <a:p>
            <a:pPr marL="0" indent="536575">
              <a:lnSpc>
                <a:spcPct val="120000"/>
              </a:lnSpc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/>
              </a:rPr>
              <a:t>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DROP DATABASE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ລຶ</a:t>
            </a:r>
            <a:r>
              <a:rPr lang="lo-LA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Database</a:t>
            </a:r>
            <a:endParaRPr lang="th-TH" sz="2000" b="1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536575">
              <a:lnSpc>
                <a:spcPct val="120000"/>
              </a:lnSpc>
              <a:buNone/>
            </a:pP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th-TH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</a:p>
          <a:p>
            <a:pPr marL="0" indent="536575">
              <a:lnSpc>
                <a:spcPct val="120000"/>
              </a:lnSpc>
              <a:buFontTx/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DROP DATABASE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IF NOT EXISTS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db_name</a:t>
            </a:r>
            <a:endParaRPr lang="th-TH" sz="20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536575">
              <a:lnSpc>
                <a:spcPct val="120000"/>
              </a:lnSpc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/>
              </a:rPr>
              <a:t>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CREATE TABLE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າງຕາຕະລາງ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ຂຶ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ນໃ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ໝ່</a:t>
            </a:r>
            <a:endParaRPr lang="th-TH" sz="2000" b="1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536575">
              <a:lnSpc>
                <a:spcPct val="120000"/>
              </a:lnSpc>
              <a:buNone/>
            </a:pP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th-TH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CREATE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TEMPORARY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TABLE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IF NOT EXISTS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tbl_name</a:t>
            </a:r>
            <a:endParaRPr lang="th-TH" sz="20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536575">
              <a:lnSpc>
                <a:spcPct val="120000"/>
              </a:lnSpc>
              <a:buFontTx/>
              <a:buNone/>
            </a:pP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[(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create_definition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,…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)]</a:t>
            </a:r>
          </a:p>
          <a:p>
            <a:pPr marL="0" indent="536575">
              <a:lnSpc>
                <a:spcPct val="120000"/>
              </a:lnSpc>
              <a:buFontTx/>
              <a:buNone/>
            </a:pP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table_options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 [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select_statement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</a:t>
            </a:r>
          </a:p>
          <a:p>
            <a:pPr marL="0" indent="536575">
              <a:lnSpc>
                <a:spcPct val="120000"/>
              </a:lnSpc>
              <a:buFontTx/>
              <a:buNone/>
            </a:pP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th-TH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Table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ຊື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Contact</a:t>
            </a:r>
            <a:endParaRPr lang="th-TH" sz="20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D8B3-E0DA-4074-8A67-1B880B5D204B}" type="slidenum">
              <a:rPr lang="en-US"/>
              <a:pPr/>
              <a:t>4</a:t>
            </a:fld>
            <a:endParaRPr lang="th-TH"/>
          </a:p>
        </p:txBody>
      </p:sp>
      <p:pic>
        <p:nvPicPr>
          <p:cNvPr id="849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5279281"/>
            <a:ext cx="5689600" cy="1462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2062163"/>
            <a:ext cx="8867806" cy="2519362"/>
          </a:xfrm>
        </p:spPr>
        <p:txBody>
          <a:bodyPr>
            <a:normAutofit/>
          </a:bodyPr>
          <a:lstStyle/>
          <a:p>
            <a:pPr marL="0" indent="536575">
              <a:lnSpc>
                <a:spcPct val="120000"/>
              </a:lnSpc>
              <a:buFontTx/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/>
              </a:rPr>
              <a:t> </a:t>
            </a: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ALTER TABLE 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ງແ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ກ້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ໄຂໂຄງ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Table</a:t>
            </a:r>
            <a:endParaRPr lang="th-TH" sz="2400" b="1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536575">
              <a:lnSpc>
                <a:spcPct val="120000"/>
              </a:lnSpc>
              <a:buFontTx/>
              <a:buNone/>
            </a:pP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th-TH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ALTER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IGNORE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TABLE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tbl_name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alter_spec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alter_spec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</a:t>
            </a:r>
          </a:p>
          <a:p>
            <a:pPr marL="0" indent="536575">
              <a:lnSpc>
                <a:spcPct val="120000"/>
              </a:lnSpc>
              <a:buFontTx/>
              <a:buNone/>
            </a:pP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th-TH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ໄຂໂຄງ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າງຂອງ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Table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ຊື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 Contact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ໂດຍການ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ເພີ່ມ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age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ຂົ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າໄປເຊັ່ນ: </a:t>
            </a:r>
            <a:r>
              <a:rPr lang="en-US" sz="2400" dirty="0">
                <a:latin typeface="Times New Roman" pitchFamily="18" charset="0"/>
              </a:rPr>
              <a:t>alter table contact add age </a:t>
            </a:r>
            <a:r>
              <a:rPr lang="en-US" sz="2400" dirty="0" err="1">
                <a:latin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</a:rPr>
              <a:t>(5);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22B0-D7EB-45AF-820D-03106A73E577}" type="slidenum">
              <a:rPr lang="en-US"/>
              <a:pPr/>
              <a:t>5</a:t>
            </a:fld>
            <a:endParaRPr lang="th-TH"/>
          </a:p>
        </p:txBody>
      </p:sp>
      <p:pic>
        <p:nvPicPr>
          <p:cNvPr id="860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4879975"/>
            <a:ext cx="8459787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20688"/>
            <a:ext cx="9144000" cy="1143000"/>
          </a:xfrm>
          <a:effectLst>
            <a:outerShdw dist="35921" dir="2700000" algn="ctr" rotWithShape="0">
              <a:srgbClr val="FF66FF"/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lo-LA" dirty="0">
                <a:latin typeface="Times New Roman" pitchFamily="18" charset="0"/>
                <a:cs typeface="Saysettha OT" pitchFamily="34" charset="-34"/>
              </a:rPr>
              <a:t>ການນຳໃຊ້ຄຳສັ່ງຕ່າງໆໃນ </a:t>
            </a:r>
            <a:r>
              <a:rPr lang="en-US" dirty="0" err="1">
                <a:latin typeface="Times New Roman" pitchFamily="18" charset="0"/>
                <a:cs typeface="Saysettha OT" pitchFamily="34" charset="-34"/>
              </a:rPr>
              <a:t>MySQL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 (</a:t>
            </a:r>
            <a:r>
              <a:rPr lang="en-US" dirty="0" err="1">
                <a:latin typeface="Saysettha OT" pitchFamily="34" charset="-34"/>
                <a:cs typeface="Saysettha OT" pitchFamily="34" charset="-34"/>
              </a:rPr>
              <a:t>ຕໍ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່)</a:t>
            </a:r>
            <a:endParaRPr lang="th-TH" dirty="0">
              <a:latin typeface="Times New Roman" pitchFamily="18" charset="0"/>
              <a:cs typeface="Saysettha OT" pitchFamily="34" charset="-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336550" y="1500174"/>
            <a:ext cx="8807450" cy="6477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ກ້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ໄຂ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Field 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ຊື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 age 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ຫ້ Data type 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int</a:t>
            </a:r>
            <a:r>
              <a:rPr lang="th-TH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2</a:t>
            </a:r>
            <a:r>
              <a:rPr lang="th-TH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EEC4-4451-4FFB-99F0-191473DF0DB7}" type="slidenum">
              <a:rPr lang="en-US"/>
              <a:pPr/>
              <a:t>6</a:t>
            </a:fld>
            <a:endParaRPr lang="th-TH"/>
          </a:p>
        </p:txBody>
      </p:sp>
      <p:pic>
        <p:nvPicPr>
          <p:cNvPr id="870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285992"/>
            <a:ext cx="8569325" cy="1522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365236" y="4077072"/>
            <a:ext cx="874871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536575">
              <a:spcBef>
                <a:spcPct val="50000"/>
              </a:spcBef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/>
              </a:rPr>
              <a:t>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RENAME TABLE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ຽນ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ຊື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ຂອງຕາ ຕະລາງໃ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ໝ່.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indent="536575">
              <a:spcBef>
                <a:spcPct val="50000"/>
              </a:spcBef>
            </a:pPr>
            <a:r>
              <a:rPr lang="en-US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RENAME TABLE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tbl_name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To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new_table_name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tbl_name2 To new_table_name2,…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</a:t>
            </a:r>
          </a:p>
          <a:p>
            <a:pPr indent="536575">
              <a:spcBef>
                <a:spcPct val="50000"/>
              </a:spcBef>
            </a:pP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ເຊັ່ນ: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rename table files to file;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728"/>
            <a:ext cx="9144000" cy="1143000"/>
          </a:xfrm>
          <a:effectLst>
            <a:outerShdw dist="35921" dir="2700000" algn="ctr" rotWithShape="0">
              <a:srgbClr val="FF66FF"/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lo-LA" dirty="0">
                <a:latin typeface="Times New Roman" pitchFamily="18" charset="0"/>
                <a:cs typeface="Saysettha OT" pitchFamily="34" charset="-34"/>
              </a:rPr>
              <a:t>ການນຳໃຊ້ຄຳສັ່ງຕ່າງໆໃນ </a:t>
            </a:r>
            <a:r>
              <a:rPr lang="en-US" dirty="0" err="1">
                <a:latin typeface="Times New Roman" pitchFamily="18" charset="0"/>
                <a:cs typeface="Saysettha OT" pitchFamily="34" charset="-34"/>
              </a:rPr>
              <a:t>MySQL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 (</a:t>
            </a:r>
            <a:r>
              <a:rPr lang="en-US" dirty="0" err="1">
                <a:latin typeface="Saysettha OT" pitchFamily="34" charset="-34"/>
                <a:cs typeface="Saysettha OT" pitchFamily="34" charset="-34"/>
              </a:rPr>
              <a:t>ຕໍ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່)</a:t>
            </a:r>
            <a:endParaRPr lang="th-TH" dirty="0">
              <a:latin typeface="Times New Roman" pitchFamily="18" charset="0"/>
              <a:cs typeface="Saysettha OT" pitchFamily="34" charset="-3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383601" y="1968241"/>
            <a:ext cx="8686800" cy="2592388"/>
          </a:xfrm>
        </p:spPr>
        <p:txBody>
          <a:bodyPr/>
          <a:lstStyle/>
          <a:p>
            <a:pPr marL="0" indent="536575">
              <a:lnSpc>
                <a:spcPct val="130000"/>
              </a:lnSpc>
              <a:buFontTx/>
              <a:buNone/>
            </a:pP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/>
              </a:rPr>
              <a:t>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DROP TABLE </a:t>
            </a:r>
            <a:r>
              <a:rPr lang="lo-LA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ລຶ</a:t>
            </a:r>
            <a:r>
              <a:rPr lang="lo-LA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ບຕາຕະລາງ</a:t>
            </a:r>
            <a:endParaRPr lang="th-TH" sz="2800" b="1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536575">
              <a:lnSpc>
                <a:spcPct val="130000"/>
              </a:lnSpc>
              <a:buFontTx/>
              <a:buNone/>
            </a:pP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th-TH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DROP TABLE 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IF EXISTS 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tbl_name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tbl_name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,…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</a:t>
            </a:r>
          </a:p>
          <a:p>
            <a:pPr marL="0" indent="536575">
              <a:lnSpc>
                <a:spcPct val="130000"/>
              </a:lnSpc>
              <a:buFontTx/>
              <a:buNone/>
            </a:pPr>
            <a:r>
              <a:rPr lang="en-US" sz="28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th-TH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ລຶ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Table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ຊື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Contact</a:t>
            </a:r>
            <a:endParaRPr lang="th-TH" sz="28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4A0F-3F5E-4194-9E68-84F9E5EA7F50}" type="slidenum">
              <a:rPr lang="en-US"/>
              <a:pPr/>
              <a:t>7</a:t>
            </a:fld>
            <a:endParaRPr lang="th-TH"/>
          </a:p>
        </p:txBody>
      </p:sp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4875231"/>
            <a:ext cx="8316912" cy="1125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00050"/>
            <a:ext cx="9144000" cy="1143000"/>
          </a:xfrm>
          <a:effectLst>
            <a:outerShdw dist="35921" dir="2700000" algn="ctr" rotWithShape="0">
              <a:srgbClr val="FF66FF"/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lo-LA" dirty="0">
                <a:latin typeface="Times New Roman" pitchFamily="18" charset="0"/>
                <a:cs typeface="Saysettha OT" pitchFamily="34" charset="-34"/>
              </a:rPr>
              <a:t>ການນຳໃຊ້ຄຳສັ່ງຕ່າງໆໃນ </a:t>
            </a:r>
            <a:r>
              <a:rPr lang="en-US" dirty="0" err="1">
                <a:latin typeface="Times New Roman" pitchFamily="18" charset="0"/>
                <a:cs typeface="Saysettha OT" pitchFamily="34" charset="-34"/>
              </a:rPr>
              <a:t>MySQL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 (</a:t>
            </a:r>
            <a:r>
              <a:rPr lang="en-US" dirty="0" err="1">
                <a:latin typeface="Saysettha OT" pitchFamily="34" charset="-34"/>
                <a:cs typeface="Saysettha OT" pitchFamily="34" charset="-34"/>
              </a:rPr>
              <a:t>ຕໍ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່)</a:t>
            </a:r>
            <a:endParaRPr lang="th-TH" dirty="0">
              <a:latin typeface="Times New Roman" pitchFamily="18" charset="0"/>
              <a:cs typeface="Saysettha OT" pitchFamily="34" charset="-3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250824" y="2071678"/>
            <a:ext cx="8893175" cy="2366970"/>
          </a:xfrm>
        </p:spPr>
        <p:txBody>
          <a:bodyPr>
            <a:normAutofit/>
          </a:bodyPr>
          <a:lstStyle/>
          <a:p>
            <a:pPr marL="0" indent="536575">
              <a:buFontTx/>
              <a:buNone/>
            </a:pP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/>
              </a:rPr>
              <a:t>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OPTIMIZE TABLE </a:t>
            </a:r>
          </a:p>
          <a:p>
            <a:pPr marL="0" indent="536575">
              <a:buFontTx/>
              <a:buNone/>
            </a:pP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ສຳລັ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ດລະບຽບ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ນການ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Defragmenter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ນໃ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ນລະບຽບ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536575">
              <a:buFontTx/>
              <a:buNone/>
            </a:pPr>
            <a:r>
              <a:rPr lang="en-US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th-TH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OPTIMIZE TABLE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tbl_name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tbl_name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]...</a:t>
            </a:r>
          </a:p>
          <a:p>
            <a:pPr marL="0" indent="536575">
              <a:buFontTx/>
              <a:buNone/>
            </a:pP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th-TH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AEBA-0583-4CD7-9C6A-D22C1B6293E7}" type="slidenum">
              <a:rPr lang="en-US"/>
              <a:pPr/>
              <a:t>8</a:t>
            </a:fld>
            <a:endParaRPr lang="th-TH"/>
          </a:p>
        </p:txBody>
      </p:sp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4637105"/>
            <a:ext cx="8893175" cy="1363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00050"/>
            <a:ext cx="9144000" cy="1143000"/>
          </a:xfrm>
          <a:effectLst>
            <a:outerShdw dist="35921" dir="2700000" algn="ctr" rotWithShape="0">
              <a:srgbClr val="FF66FF"/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lo-LA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ການນຳໃຊ້ຄຳສັ່ງຕ່າງໆໃນ </a:t>
            </a:r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MySQL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itchFamily="34" charset="-34"/>
                <a:cs typeface="Saysettha OT" pitchFamily="34" charset="-34"/>
              </a:rPr>
              <a:t> (</a:t>
            </a:r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itchFamily="34" charset="-34"/>
                <a:cs typeface="Saysettha OT" pitchFamily="34" charset="-34"/>
              </a:rPr>
              <a:t>ຕໍ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itchFamily="34" charset="-34"/>
                <a:cs typeface="Saysettha OT" pitchFamily="34" charset="-34"/>
              </a:rPr>
              <a:t>່)</a:t>
            </a:r>
            <a:endParaRPr lang="th-TH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1714488"/>
            <a:ext cx="8893175" cy="5072074"/>
          </a:xfrm>
        </p:spPr>
        <p:txBody>
          <a:bodyPr>
            <a:noAutofit/>
          </a:bodyPr>
          <a:lstStyle/>
          <a:p>
            <a:pPr marL="0" indent="174625">
              <a:lnSpc>
                <a:spcPct val="140000"/>
              </a:lnSpc>
              <a:buFontTx/>
              <a:buNone/>
            </a:pP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/>
              </a:rPr>
              <a:t>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CHECK TABLE</a:t>
            </a: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ງກວດສອບຄວາມ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ຜິ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ດພາດ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ຂອງຂໍ້ມູ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ນຕາ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ຕະລາງ 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ໃຊ້ໄດ້ກັບ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MyISAM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ທົ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ນັ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</a:p>
          <a:p>
            <a:pPr marL="0" indent="174625">
              <a:lnSpc>
                <a:spcPct val="140000"/>
              </a:lnSpc>
              <a:buFontTx/>
              <a:buNone/>
            </a:pPr>
            <a:r>
              <a:rPr lang="en-US" sz="2200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2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th-TH" sz="22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CHECK TABLE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tbl_name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tbl_name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...] [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option 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option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...] ]</a:t>
            </a:r>
          </a:p>
          <a:p>
            <a:pPr marL="0" indent="174625">
              <a:lnSpc>
                <a:spcPct val="140000"/>
              </a:lnSpc>
              <a:buFontTx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option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QUICK |FAST |MEDIUM |EXTEND |CHANGED</a:t>
            </a:r>
            <a:endParaRPr lang="th-TH" sz="2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174625">
              <a:lnSpc>
                <a:spcPct val="140000"/>
              </a:lnSpc>
              <a:buFontTx/>
              <a:buNone/>
            </a:pP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/>
              </a:rPr>
              <a:t>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BACKUP TABLE</a:t>
            </a: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ນການ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ສຳ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ຮອງ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File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ນໄປໄ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ວ້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Directory 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ໂດຍ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ປົ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ກກະ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ຕິ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ລ້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ວຈະເ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ດວຽກ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MyISAM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table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ເຊິ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ງຈະປະ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ຕິບັ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ດການ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ສຳ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ຮອງ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frm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ໂຄງ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 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MYD 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ສຳລັ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ບການ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ດັ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ດສະ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ນີກໍ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ຈະໃ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ຈາກ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2 File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ນີ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ໃນການ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ຂຶ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ນໃ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ໝ່</a:t>
            </a:r>
            <a:endParaRPr lang="th-TH" sz="2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174625">
              <a:lnSpc>
                <a:spcPct val="140000"/>
              </a:lnSpc>
              <a:buFontTx/>
              <a:buNone/>
            </a:pP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th-TH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BACKUP TABLE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tbl_name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[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tbl_name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...]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To ‘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path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to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backup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directory’</a:t>
            </a:r>
            <a:endParaRPr lang="th-TH" sz="2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E9C2-AA05-44B1-8445-C39D631B5227}" type="slidenum">
              <a:rPr lang="en-US"/>
              <a:pPr/>
              <a:t>9</a:t>
            </a:fld>
            <a:endParaRPr lang="th-TH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7166"/>
            <a:ext cx="9144000" cy="1143000"/>
          </a:xfrm>
          <a:effectLst>
            <a:outerShdw dist="35921" dir="2700000" algn="ctr" rotWithShape="0">
              <a:srgbClr val="FF66FF"/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lo-LA" dirty="0">
                <a:latin typeface="Times New Roman" pitchFamily="18" charset="0"/>
                <a:cs typeface="Saysettha OT" pitchFamily="34" charset="-34"/>
              </a:rPr>
              <a:t>ການນຳໃຊ້ຄຳສັ່ງຕ່າງໆໃນ </a:t>
            </a:r>
            <a:r>
              <a:rPr lang="en-US" dirty="0" err="1">
                <a:latin typeface="Times New Roman" pitchFamily="18" charset="0"/>
                <a:cs typeface="Saysettha OT" pitchFamily="34" charset="-34"/>
              </a:rPr>
              <a:t>MySQL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 (</a:t>
            </a:r>
            <a:r>
              <a:rPr lang="en-US" dirty="0" err="1">
                <a:latin typeface="Saysettha OT" pitchFamily="34" charset="-34"/>
                <a:cs typeface="Saysettha OT" pitchFamily="34" charset="-34"/>
              </a:rPr>
              <a:t>ຕໍ</a:t>
            </a:r>
            <a:r>
              <a:rPr lang="en-US" dirty="0">
                <a:latin typeface="Saysettha OT" pitchFamily="34" charset="-34"/>
                <a:cs typeface="Saysettha OT" pitchFamily="34" charset="-34"/>
              </a:rPr>
              <a:t>່)</a:t>
            </a:r>
            <a:endParaRPr lang="th-TH" dirty="0">
              <a:latin typeface="Times New Roman" pitchFamily="18" charset="0"/>
              <a:cs typeface="Saysettha OT" pitchFamily="34" charset="-34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1541</TotalTime>
  <Words>2884</Words>
  <Application>Microsoft Office PowerPoint</Application>
  <PresentationFormat>On-screen Show (4:3)</PresentationFormat>
  <Paragraphs>195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Constantia</vt:lpstr>
      <vt:lpstr>Saysettha OT</vt:lpstr>
      <vt:lpstr>Times New Roman</vt:lpstr>
      <vt:lpstr>Wingdings 2</vt:lpstr>
      <vt:lpstr>Flow</vt:lpstr>
      <vt:lpstr>PowerPoint Presentation</vt:lpstr>
      <vt:lpstr>2 ການນຳໃຊ້ຄຳສັ່ງຕ່າງໆໃນ MySQL</vt:lpstr>
      <vt:lpstr>ຄຳສັ່ງ CREATE DATABASE  ສ້າງຖານຂໍ້ມູນໃໝ່</vt:lpstr>
      <vt:lpstr>ການນຳໃຊ້ຄຳສັ່ງຕ່າງໆໃນ MySQL (ຕໍ່)</vt:lpstr>
      <vt:lpstr>ການນຳໃຊ້ຄຳສັ່ງຕ່າງໆໃນ MySQL (ຕໍ່)</vt:lpstr>
      <vt:lpstr>ການນຳໃຊ້ຄຳສັ່ງຕ່າງໆໃນ MySQL (ຕໍ່)</vt:lpstr>
      <vt:lpstr>ການນຳໃຊ້ຄຳສັ່ງຕ່າງໆໃນ MySQL (ຕໍ່)</vt:lpstr>
      <vt:lpstr>ການນຳໃຊ້ຄຳສັ່ງຕ່າງໆໃນ MySQL (ຕໍ່)</vt:lpstr>
      <vt:lpstr>ການນຳໃຊ້ຄຳສັ່ງຕ່າງໆໃນ MySQL (ຕໍ່)</vt:lpstr>
      <vt:lpstr>ການນຳໃຊ້ຄຳສັ່ງຕ່າງໆໃນ MySQL (ຕໍ່)</vt:lpstr>
      <vt:lpstr>ການນຳໃຊ້ຄຳສັ່ງຕ່າງໆໃນ MySQL (ຕໍ່)</vt:lpstr>
      <vt:lpstr>ການນຳໃຊ້ຄຳສັ່ງຕ່າງໆໃນ MySQL (ຕໍ່)</vt:lpstr>
      <vt:lpstr>ການນຳໃຊ້ຄຳສັ່ງຕ່າງໆໃນ MySQL (ຕໍ່)</vt:lpstr>
      <vt:lpstr>ການນຳໃຊ້ຄຳສັ່ງຕ່າງໆໃນ MySQL (ຕໍ່)</vt:lpstr>
      <vt:lpstr>ການນຳໃຊ້ຄຳສັ່ງຕ່າງໆໃນ MySQL (ຕໍ່)</vt:lpstr>
      <vt:lpstr>ການນຳໃຊ້ຄຳສັ່ງຕ່າງໆໃນ MySQL (ຕໍ່)</vt:lpstr>
      <vt:lpstr>ການນຳໃຊ້ຄຳສັ່ງຕ່າງໆໃນ MySQL (ຕໍ່)</vt:lpstr>
      <vt:lpstr>ຕົວຢ່າງ 2: ການດຶງຂໍ້ມູນຈາກຫຼາຍ Table</vt:lpstr>
      <vt:lpstr>ການນຳໃຊ້ຄຳສັ່ງຕ່າງໆໃນ MySQL (ຕໍ່)</vt:lpstr>
      <vt:lpstr>ການນຳໃຊ້ຄຳສັ່ງຕ່າງໆໃນ MySQL (ຕໍ່)</vt:lpstr>
      <vt:lpstr>PowerPoint Presentation</vt:lpstr>
      <vt:lpstr>PowerPoint Presentation</vt:lpstr>
      <vt:lpstr>ການເຮັດວຽກມີ 2 ຮູບແບບຄື:</vt:lpstr>
      <vt:lpstr>PowerPoint Presentation</vt:lpstr>
      <vt:lpstr>ການນຳໃຊ້ຄຳສັ່ງຕ່າງໆໃນ MySQL (ຕໍ່)</vt:lpstr>
      <vt:lpstr>ການນຳໃຊ້ຄຳສັ່ງຕ່າງໆໃນ MySQL (ຕໍ່)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ບົດທີ 1</dc:title>
  <dc:creator>Home Used</dc:creator>
  <cp:lastModifiedBy>Acer</cp:lastModifiedBy>
  <cp:revision>292</cp:revision>
  <dcterms:created xsi:type="dcterms:W3CDTF">2007-10-03T03:39:13Z</dcterms:created>
  <dcterms:modified xsi:type="dcterms:W3CDTF">2021-01-30T13:18:44Z</dcterms:modified>
</cp:coreProperties>
</file>