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6" r:id="rId2"/>
    <p:sldId id="277" r:id="rId3"/>
    <p:sldId id="278" r:id="rId4"/>
    <p:sldId id="279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90" r:id="rId13"/>
    <p:sldId id="289" r:id="rId14"/>
    <p:sldId id="291" r:id="rId15"/>
    <p:sldId id="292" r:id="rId16"/>
    <p:sldId id="293" r:id="rId17"/>
    <p:sldId id="294" r:id="rId18"/>
    <p:sldId id="302" r:id="rId19"/>
    <p:sldId id="307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C47C-F71F-4829-9353-C459743951E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0B27-D93A-4DBF-A03A-940D0C4FB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o-LA" dirty="0"/>
              <a:t>ເຊິ່ງ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0B27-D93A-4DBF-A03A-940D0C4FB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o-LA" dirty="0"/>
              <a:t>ສໍາ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0B27-D93A-4DBF-A03A-940D0C4FBD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 cap="none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7653-9FE9-47B1-A1D1-2F4AD3A8BA3D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9741-2815-486B-9079-A125ED1F9920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C7E0-AF6B-45DF-9BC4-7D8609C62C9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spc="50" baseline="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90C8-72A8-4946-98EA-FBDB4F9903F3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88E4-D830-4144-B76F-9A5388A66E84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C220-7223-407A-843B-0E57907D052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282-E720-48D7-8B9C-935BCA862913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7824-F146-4DEB-B206-E1A4B54D5E1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58D1-90B0-47A5-9A23-F83C0C87D7CF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E985-ACC6-4539-960D-DCD5140C407F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F8141A-61D7-4A8B-AC23-3382589742EE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Saysettha OT" panose="020B0504020207020204" pitchFamily="34" charset="-34"/>
                <a:cs typeface="Saysettha OT" panose="020B0504020207020204" pitchFamily="34" charset="-34"/>
              </a:defRPr>
            </a:lvl1pPr>
          </a:lstStyle>
          <a:p>
            <a:r>
              <a:rPr lang="lo-LA"/>
              <a:t>ໂດຍ: ອຈ. ອາມອນ ຈັນທະພາວົງ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solidFill>
            <a:srgbClr val="92D050"/>
          </a:solidFill>
        </p:spPr>
        <p:txBody>
          <a:bodyPr vert="horz" lIns="0" tIns="0" rIns="0" bIns="0" anchor="b"/>
          <a:lstStyle>
            <a:lvl1pPr algn="ctr" eaLnBrk="1" latinLnBrk="0" hangingPunct="1">
              <a:defRPr kumimoji="0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9F25424-F79A-4760-8083-63C9DE009F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5000" b="1" kern="1200" cap="none" spc="50">
          <a:ln w="11430"/>
          <a:gradFill>
            <a:gsLst>
              <a:gs pos="25000">
                <a:schemeClr val="accent2">
                  <a:satMod val="155000"/>
                </a:schemeClr>
              </a:gs>
              <a:gs pos="100000">
                <a:schemeClr val="accent2">
                  <a:shade val="45000"/>
                  <a:satMod val="165000"/>
                </a:schemeClr>
              </a:gs>
            </a:gsLst>
            <a:lin ang="5400000"/>
          </a:gra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Saysettha OT" pitchFamily="34" charset="-34"/>
          <a:ea typeface="+mj-ea"/>
          <a:cs typeface="Saysettha OT" pitchFamily="34" charset="-34"/>
        </a:defRPr>
      </a:lvl1pPr>
    </p:titleStyle>
    <p:bodyStyle>
      <a:lvl1pPr marL="0" indent="0" algn="l" rtl="0" eaLnBrk="1" latinLnBrk="0" hangingPunct="1">
        <a:lnSpc>
          <a:spcPct val="130000"/>
        </a:lnSpc>
        <a:spcBef>
          <a:spcPts val="0"/>
        </a:spcBef>
        <a:buClr>
          <a:schemeClr val="accent3"/>
        </a:buClr>
        <a:buSzPct val="95000"/>
        <a:buFont typeface="Wingdings 2"/>
        <a:buNone/>
        <a:defRPr kumimoji="0" sz="26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1pPr>
      <a:lvl2pPr marL="393192" indent="0" algn="l" rtl="0" eaLnBrk="1" latinLnBrk="0" hangingPunct="1">
        <a:lnSpc>
          <a:spcPct val="130000"/>
        </a:lnSpc>
        <a:spcBef>
          <a:spcPts val="0"/>
        </a:spcBef>
        <a:buClr>
          <a:schemeClr val="accent1"/>
        </a:buClr>
        <a:buSzPct val="85000"/>
        <a:buFont typeface="Wingdings 2"/>
        <a:buNone/>
        <a:defRPr kumimoji="0" sz="24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2pPr>
      <a:lvl3pPr marL="667512" indent="0" algn="l" rtl="0" eaLnBrk="1" latinLnBrk="0" hangingPunct="1">
        <a:lnSpc>
          <a:spcPct val="130000"/>
        </a:lnSpc>
        <a:spcBef>
          <a:spcPts val="0"/>
        </a:spcBef>
        <a:buClr>
          <a:schemeClr val="accent2"/>
        </a:buClr>
        <a:buSzPct val="70000"/>
        <a:buFont typeface="Wingdings 2"/>
        <a:buNone/>
        <a:defRPr kumimoji="0" sz="21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3pPr>
      <a:lvl4pPr marL="978408" indent="0" algn="l" rtl="0" eaLnBrk="1" latinLnBrk="0" hangingPunct="1">
        <a:lnSpc>
          <a:spcPct val="130000"/>
        </a:lnSpc>
        <a:spcBef>
          <a:spcPts val="0"/>
        </a:spcBef>
        <a:buClr>
          <a:schemeClr val="accent3"/>
        </a:buClr>
        <a:buSzPct val="65000"/>
        <a:buFont typeface="Wingdings 2"/>
        <a:buNone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4pPr>
      <a:lvl5pPr marL="1252728" indent="0" algn="l" rtl="0" eaLnBrk="1" latinLnBrk="0" hangingPunct="1">
        <a:lnSpc>
          <a:spcPct val="130000"/>
        </a:lnSpc>
        <a:spcBef>
          <a:spcPts val="0"/>
        </a:spcBef>
        <a:buClr>
          <a:schemeClr val="accent4"/>
        </a:buClr>
        <a:buSzPct val="65000"/>
        <a:buFont typeface="Wingdings 2"/>
        <a:buNone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512763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</a:rPr>
              <a:t>ເປັນລາຍລະອຽດຂອງຊຸດຄຳສັ່ງ (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) 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</a:rPr>
              <a:t>ທີ່ຄວບຄຸມການປະຕິບັດການຂອງເຄື່ອງຄອມພີວເຕີ</a:t>
            </a:r>
            <a:r>
              <a:rPr lang="lo-LA" dirty="0">
                <a:highlight>
                  <a:srgbClr val="FFFF00"/>
                </a:highlight>
              </a:rPr>
              <a:t>, ຖ້າປາສະຈາກ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ເຄື່ອງຄອມພີວເຕີ ກໍບໍ່ສາມາດປະຕິບັດການໄດ້, ເຊິ່ງ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ມີໜ້າທີ່ດັ່ງນີ້:</a:t>
            </a:r>
          </a:p>
          <a:p>
            <a:pPr marL="914400" indent="-457200">
              <a:buNone/>
            </a:pPr>
            <a:r>
              <a:rPr lang="lo-LA" dirty="0"/>
              <a:t>1. ຈັດການກ່ຽວກັບຊັບພະຍາກອນພາຍໃນອົງກອນ.</a:t>
            </a:r>
          </a:p>
          <a:p>
            <a:pPr marL="914400" indent="-457200">
              <a:buNone/>
            </a:pPr>
            <a:r>
              <a:rPr lang="lo-LA" dirty="0"/>
              <a:t>2. ເປັນເຄື່ອງມືໃນການສ້າງຄວາມໄດ້ປຽບກ່ຽວກັບສັບພະຍາກອນທີ່ມີຢູ່ຕໍ່ກັບຄູ່ແຂ່ງຂັນ.</a:t>
            </a:r>
          </a:p>
          <a:p>
            <a:pPr marL="914400" indent="-457200">
              <a:buNone/>
            </a:pPr>
            <a:r>
              <a:rPr lang="lo-LA" dirty="0"/>
              <a:t>3. ເປັນສື່ກາງລະຫວ່າງອົງກອນ ແລະ ການເກັບຂໍ້ມູນຂ່າວສານພາຍໃນອົງກອນ.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I. Software</a:t>
            </a:r>
            <a:r>
              <a:rPr lang="en-US" sz="5400" dirty="0"/>
              <a:t> </a:t>
            </a:r>
            <a:r>
              <a:rPr lang="lo-LA" sz="5400" dirty="0"/>
              <a:t>ແມ່ນຫຍັງ?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7827-135C-4E23-B0F9-FA26B4E82E9A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lo-LA" dirty="0"/>
              <a:t>ຍຸກທີ </a:t>
            </a:r>
            <a:r>
              <a:rPr lang="lo-LA" dirty="0">
                <a:latin typeface="Times New Roman" pitchFamily="18" charset="0"/>
              </a:rPr>
              <a:t>3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third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>
            <a:normAutofit fontScale="92500"/>
          </a:bodyPr>
          <a:lstStyle/>
          <a:p>
            <a:pPr indent="914400">
              <a:tabLst>
                <a:tab pos="914400" algn="l"/>
              </a:tabLst>
            </a:pPr>
            <a:r>
              <a:rPr lang="lo-LA" dirty="0"/>
              <a:t>ໃນຊ່ວງປີ </a:t>
            </a:r>
            <a:r>
              <a:rPr lang="lo-LA" dirty="0">
                <a:latin typeface="Times New Roman" panose="02020603050405020304" pitchFamily="18" charset="0"/>
              </a:rPr>
              <a:t>1950</a:t>
            </a:r>
            <a:r>
              <a:rPr lang="lo-LA" dirty="0"/>
              <a:t> ເຖິງ 1970 ນັກພັດທະນາໂປຣແກຣມໄດ້ສ້າງພາສາຂຶ້ນມາໃໝ່ ໂດຍສາມາດໃຊ້ຄຳສັ່ງທາງດ້ານຄະນິດສາດໄດ້ຫຼາຍຂຶ້ນ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Mathematic)</a:t>
            </a:r>
            <a:r>
              <a:rPr lang="en-US" dirty="0"/>
              <a:t> </a:t>
            </a:r>
            <a:r>
              <a:rPr lang="lo-LA" dirty="0"/>
              <a:t>ເຊັ່ນ: ພາສາຟຣໍແທນ </a:t>
            </a:r>
            <a:r>
              <a:rPr lang="lo-LA" dirty="0">
                <a:latin typeface="Times New Roman" pitchFamily="18" charset="0"/>
              </a:rPr>
              <a:t>[</a:t>
            </a:r>
            <a:r>
              <a:rPr lang="en-US" dirty="0">
                <a:latin typeface="Times New Roman" pitchFamily="18" charset="0"/>
              </a:rPr>
              <a:t>FORTRAN (Formula Translator Program)]</a:t>
            </a:r>
            <a:r>
              <a:rPr lang="en-US" dirty="0"/>
              <a:t> </a:t>
            </a:r>
            <a:r>
              <a:rPr lang="lo-LA" dirty="0"/>
              <a:t>ສາມາດໃຊ້ພິຈາລະນາ</a:t>
            </a:r>
            <a:r>
              <a:rPr lang="lo-LA" dirty="0">
                <a:solidFill>
                  <a:srgbClr val="00B050"/>
                </a:solidFill>
              </a:rPr>
              <a:t>ທາງຄະນິດສາດ</a:t>
            </a:r>
            <a:r>
              <a:rPr lang="lo-LA" dirty="0"/>
              <a:t>ໄດ້ເຊັ່ນ </a:t>
            </a:r>
            <a:r>
              <a:rPr lang="en-US" dirty="0">
                <a:latin typeface="Times New Roman" pitchFamily="18" charset="0"/>
              </a:rPr>
              <a:t>Z =A+B. </a:t>
            </a:r>
            <a:r>
              <a:rPr lang="lo-LA" dirty="0"/>
              <a:t>ພາ </a:t>
            </a:r>
            <a:r>
              <a:rPr lang="lo-LA" dirty="0">
                <a:highlight>
                  <a:srgbClr val="FFFF00"/>
                </a:highlight>
              </a:rPr>
              <a:t>ສາໂຄບອນ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COBOL (Common Business Oriented Language)]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/>
              <a:t>ເຊິ່ງມີການໃຊ້ຮູບແບບຂອງ</a:t>
            </a:r>
            <a:r>
              <a:rPr lang="lo-LA" dirty="0">
                <a:solidFill>
                  <a:srgbClr val="00B050"/>
                </a:solidFill>
              </a:rPr>
              <a:t>ພາສາອັງກິດຫຼາຍຂຶ້ນ</a:t>
            </a:r>
            <a:r>
              <a:rPr lang="lo-LA" dirty="0"/>
              <a:t>ເຊັ່ນ: ຄຳສັ່ງລຽງຂໍ້ມູນ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Sort), </a:t>
            </a:r>
            <a:r>
              <a:rPr lang="lo-LA" dirty="0"/>
              <a:t>ຄຳສັ່ງພິມ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Print) </a:t>
            </a:r>
            <a:r>
              <a:rPr lang="lo-LA" dirty="0"/>
              <a:t>ໂດຍທີ່ຜູ້ຂຽນໂປຣແກຣມ ບໍ່ຈຳເປັນຈະຕ້ອງຮູ້ຈັກເລກຖານສອງ, ເຊິ່ງພາສາໃນຍຸກທີສາມນີ້ໄດ້ເອີ້ນວ່າ ພາສາລະດັບສູງ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High-level language).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6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lo-LA" dirty="0"/>
              <a:t>ຍຸກທີ </a:t>
            </a:r>
            <a:r>
              <a:rPr lang="lo-LA" dirty="0">
                <a:latin typeface="Times New Roman" pitchFamily="18" charset="0"/>
              </a:rPr>
              <a:t>4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Fourth-generation)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572000"/>
          </a:xfrm>
        </p:spPr>
        <p:txBody>
          <a:bodyPr>
            <a:normAutofit/>
          </a:bodyPr>
          <a:lstStyle/>
          <a:p>
            <a:pPr indent="914400">
              <a:tabLst>
                <a:tab pos="914400" algn="l"/>
              </a:tabLst>
            </a:pPr>
            <a:r>
              <a:rPr lang="lo-LA" dirty="0"/>
              <a:t>ເປັນຍຸກທີ່ໄດ້ມີການພັດທະນາໂປຣແກຣມ ເພື່ອຊ່ວຍໃນການຂຽນໂປຣແກຣມໃຫ້ງ່າຍຂຶ້ນ ຫຼື ສ້າງວຽກງານໄດ້ສະດວກຂຶ້ນເຊັ່ນ: </a:t>
            </a:r>
            <a:r>
              <a:rPr lang="lo-LA" dirty="0">
                <a:highlight>
                  <a:srgbClr val="FFFF00"/>
                </a:highlight>
              </a:rPr>
              <a:t>ໂປຣແກຣມໂລຕັດ </a:t>
            </a:r>
            <a:r>
              <a:rPr lang="lo-LA" dirty="0">
                <a:latin typeface="Times New Roman" pitchFamily="18" charset="0"/>
              </a:rPr>
              <a:t>1-2-3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Lotus 1-2-3),</a:t>
            </a:r>
            <a:r>
              <a:rPr lang="en-US" dirty="0"/>
              <a:t> </a:t>
            </a:r>
            <a:r>
              <a:rPr lang="lo-LA" dirty="0"/>
              <a:t>ໂປຣແກຣມເວີດໂປຣເຊັກຊິງ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Word processing), </a:t>
            </a:r>
            <a:r>
              <a:rPr lang="lo-LA" dirty="0"/>
              <a:t>ໂປຣແກຣມດີເບສ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lo-LA" dirty="0"/>
              <a:t>ສ່ວນໂປຣແກຣມທີ່ໃຊ້ໃນການເອີ້ນຂໍ້ມູນ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Query language) </a:t>
            </a:r>
            <a:r>
              <a:rPr lang="lo-LA" dirty="0"/>
              <a:t>ແລະ ໂປຣແກຣມສ້າງລາຍງານເຊັ່ນ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RPG-III, SQL </a:t>
            </a:r>
            <a:r>
              <a:rPr lang="lo-LA" dirty="0"/>
              <a:t>ພາສາທີ່ໃຊ້ໃນການສ້າງກຣາຟ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Graphics language) </a:t>
            </a:r>
            <a:r>
              <a:rPr lang="lo-LA" dirty="0"/>
              <a:t>ເຊັ່ນ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Harvard Graphics Sys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tat </a:t>
            </a:r>
            <a:r>
              <a:rPr lang="lo-LA" dirty="0"/>
              <a:t>ແລະ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 Graph </a:t>
            </a:r>
            <a:r>
              <a:rPr lang="lo-LA" dirty="0"/>
              <a:t>ເປັນຕົ້ນ.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685409"/>
              </p:ext>
            </p:extLst>
          </p:nvPr>
        </p:nvGraphicFramePr>
        <p:xfrm>
          <a:off x="0" y="386960"/>
          <a:ext cx="9144000" cy="5994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</a:t>
                      </a:r>
                      <a:endParaRPr lang="en-US" sz="20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ຄຸນ​ສົມ​ບັດ</a:t>
                      </a:r>
                      <a:endParaRPr lang="en-US" sz="20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ພາ​ສາແອວ​ສ໌​ແຊມບ​ຣີ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(Assembly language)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ເໝາະ​ສຳ​ລັບ</a:t>
                      </a:r>
                      <a:r>
                        <a:rPr lang="lo-LA" sz="2000" dirty="0">
                          <a:solidFill>
                            <a:srgbClr val="C000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ຊ່າງວິ​ສະ​ວະ​ກຳ​ລະ​ບົບ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(System engineer)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ໃຊ້​ໃນ​ການ​ຂຽນ​ໂປ​ຣ​ແກ​ຣມ​ລະ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​ບົບ​ປະ​ຕິ​ບັດ​ການ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ຫຼື ໂປ​ຣ​ແກ​ຣມອື່ນໆ​ກໍ​ໄດ້ ທີ່​ຕ້ອງ​ການ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​ເຂົ້​າເຖິງ​ເຄື່ອງ​ຄອມ​ພີວ​ເຕີໄດ້​ໄວ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ເນື່ອງ​ຈາກ​ເປັນ</a:t>
                      </a:r>
                      <a:r>
                        <a:rPr lang="lo-LA" sz="2000" dirty="0">
                          <a:solidFill>
                            <a:srgbClr val="C000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ພາ​ສາ​ເຄິ່ງ​ລະ​ດັບ​ສູງ ແລະ ພາ​ສາ​ເຄື່ອງ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.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ພາ​ສາຟໍ​ແທຣນ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(FORTRAN language)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ພັດ​ທະ​ນາ​ໃນ​ປີ 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1956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ເໝາະ​ສຳ​ລັບວຽກ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ງານ​ວິ​ທະ​ຍາ​ສາດ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ແລະ ວິ</a:t>
                      </a:r>
                      <a:r>
                        <a:rPr lang="lo-LA" sz="2000" dirty="0">
                          <a:solidFill>
                            <a:srgbClr val="C000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ສະ​ວະ​ກຳ​ສາດ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ທີ່​ຂໍ້​ມູນ​ເປັນ​ຕົວ​ເລກ​ວຽກງານ</a:t>
                      </a:r>
                      <a:r>
                        <a:rPr lang="lo-LA" sz="2000" dirty="0">
                          <a:solidFill>
                            <a:srgbClr val="C000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ທຸ​ລະ​ກິດບາງ​ຢ່າງ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ກໍ​ສາ​ມາດ​ໃຊ້​ໄດ້ ໂດຍ​ສະ​ເພາະ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FOR- TRAN 77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ຂໍ້​ຈຳ​ກັດສະ​ໜັບ​ສະ​  ໜູນ​ໃນ​ເລື່ອງຂອງ​ການ​ປ້ອນ​ເຂົ້າ ແລະ ສະ​ແດງ​ຜົນ​ບໍ່​ດີ​ເທົ່​າທີ່​ຄວນ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.</a:t>
                      </a:r>
                      <a:endParaRPr lang="en-US" sz="20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ພາ​ສາໂຄບອນ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(COBAL language)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ເໝາະ​ສຳ​ລັບ​ການ​ຂຽນໂປ​ຣ​ແກ​ຣມ​ທາງ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​ທຸ​ລະ​ກິດ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ເຊັ່ນ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: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ວຽກ​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ບັນ​ຊີການ​ເງິນ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,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ແລະ ໂປ​ຣ​ແກ​ຣມ​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ທຸ​ລະ​ກິດການ​ຄ້າ​ທົ່ວ​ໄປ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ຮຽນ​ຮູ້​ງ່າຍ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,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ມີ​ໂຄງ​ສ້າງ​ແນ່ນອນ ແບ່ງ​ເປັນ 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4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ຂັ້ນ​ຕອນ ຂໍ້​ຈຳ​ກັດ​ຢູ່​ທີ່​ຕົວໂປ​ຣແກ​ຣມຍາວ, ​ເຮັດ​ໃຫ້​ການ​ແກ້​ໄຂໂປ​ຣ​ແກ​ຣມຈາກ​ຄົນ​ພາຍນອກ​ເຮັດໄດ້​ຍາກ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.​​</a:t>
                      </a:r>
                      <a:endParaRPr lang="en-US" sz="20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699001"/>
              </p:ext>
            </p:extLst>
          </p:nvPr>
        </p:nvGraphicFramePr>
        <p:xfrm>
          <a:off x="0" y="692696"/>
          <a:ext cx="9144000" cy="5663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6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ພາ​ສາເບ​ຊິກ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(BASIC)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ເປັນ​ພາ​ສາໂປ​ຣ​ແກ​ຣມທີ່​ໃຊ້​ກັບ​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ວຽກ​ງານ​ທົ່​ວໆ​ໄປ 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(General Propose Programming)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ມັກ​ໃຊ້​ກັບ​ເຄື່ອງ​ໄມໂຄຣ​ຄອມ​ພີວ​ເຕີ ເພື່ອ​ການ​ສຶກ​ສາໂປ​ຣ​ແກ​ຣມ​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.</a:t>
                      </a:r>
                      <a:endParaRPr lang="en-US" sz="20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ພາ​ສາພີ​ແອວວັນ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(PL/1 language)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ເປັນໂປ​ຣ​ແກ​ຣມທີ່​ພັດ​ທະ​ນາ​ໂດຍ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ໃນ​ປີ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1964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ສຳ​ລັບ​ການ​ພັດ​ທະ​ນ​າໂປ​ຣ​ແກ​ຣມ​ທາງ​ດ້ານ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​ທຸ​ລະ​ກິດ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ແລະ ໂປ​ຣ​ແກ​ຣມປະ​ຍຸກ​ທາງ​ດ້ານ​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ວິ​ທະ​ຍາ​ສາດ</a:t>
                      </a:r>
                      <a:r>
                        <a:rPr lang="en-US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.</a:t>
                      </a:r>
                      <a:endParaRPr lang="en-US" sz="2000" dirty="0">
                        <a:solidFill>
                          <a:srgbClr val="FFFF00"/>
                        </a:solidFill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ພາ​ສາປາ​ສ​ການ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(PASCAL language)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ເປັນພາ​ສາທາງ​ດ້ານໂປ​ຣ​ແກ​ຣມເໝາະ​ສຳ​ລັບເຄື່ອງ​ໄມໂຄຣ​ຄອມ​ພີວ​ເຕີ ແລະ ໃຊ້​ໃນ​ການ​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ເຝິກ​ຫັດຂຽນໂປ​ຣ​ແກ​ຣມທີ່​ກ່ຽວ​ກັບ​ສຽງ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(Sound Programming)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ຂຽນ​ຂຶ້ນໃນ​ປີ 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1960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ການ​ແປ​ຄຳ​ສັ່ງ​ໃຫ້​ໜ່ວຍ​ຄ​ວມ​ຈຳ​ໜ້ອຍ​ຫຼາຍ ຈຶ່ງ​ເໝາະ​ກັບເຄື່ອງ​ໄມໂຄຣ​ຄອມ​ພີວ​ເຕີ ຊຶ່ງມີ​ໂຄງ​ສ້າງ ແລະ ສາ​ມາດຄວບ​ຄຸມ​ໂລ​ຊິກ​ທາງ​ດ້ານໂປ​ຣ​ແກ​ຣມ​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(Control program logic)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ໃຊ້​ໂດຍ​ງ່າຍ,</a:t>
                      </a:r>
                      <a:r>
                        <a:rPr lang="lo-LA" sz="2000" baseline="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ມີ​ຫຼາຍຄຳ​ສັ່ງ​ທີ່​ມີ​ປະ​ສິດ​ທິ​ພາບ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.</a:t>
                      </a:r>
                      <a:endParaRPr lang="en-US" sz="20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415822"/>
              </p:ext>
            </p:extLst>
          </p:nvPr>
        </p:nvGraphicFramePr>
        <p:xfrm>
          <a:off x="228600" y="228600"/>
          <a:ext cx="8686800" cy="615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5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ພາ​ສາຊີ​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 language)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ພັດ​ທະ​ນາ​ໂດຍບໍ​ລິ​ສັດ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AT&amp;T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ໃນ​ຫ້ອງ​ທົດ​ລອງ​ເບດ​ສ໌ ໃນ​ປີ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1970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ເໝາະ​ສຳ​ລັບ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​ການ​ຂຽນ​ລະ​ບົບ​ປະ​ຕິ​ບັດ​ການ​ຢູ​ນິກ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(UNIX)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ມີ​ຄຸນ​ລັກ​ສະ​ນະ​ການ​ຄຳ​ນວນ​ຄ້າຍ​ຄື​ກັບ​ພາ​ສາແອວ​ສ໌​ແຊມບ​ຣີ ໂປ​ຣແກ​ຣມທີ່​ພັດ​ທະ​ນາ​ໂດຍ​ພາ​ສາ​ຊີ ສາ​ມາດ​ທີ່​ຈະ​ໃຊ້​ກັບ​ເຄື່ອງ​ຄອມ​ພີວ​ເຕີ​ໄດ້​ຫຼາກ​ຫຼາຍເຊັ່ນ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: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ເຄື່ອງ​ໄມໂຄຣ​ຄອມ​ພີວ​ເຕີ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,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​ເຄື່ອງຄອມ​ພີວ​ເຕີຂະ​ໜາດ​ກາງ</a:t>
                      </a:r>
                      <a:r>
                        <a:rPr lang="en-US" sz="2000" baseline="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(Mini)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ແລະ ເຄື່ອງຄອມ​ພີວ​ເຕີຂະ​ໜາດ​ໃຫຍ່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(Mainframe).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3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ພາ​ສາຣິດ​ສ​ປ໌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(LISP language)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ເປັນ​ພາ​ສາເຄື່ອງ​ຄອມ​ພີວ​ເຕີ​ເກົ່​າ​ແກ່ ຄິດ​ຄົ້ນ​ຂຶ້ນ​ໂດຍສະ​ຖາ​ບັນ​ເທັກ​ໂນ​ໂລ​ຢີແມ​ສ​ຊາ​ຊູ​ເສ​ຕຕ໌ ຫຼື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MIT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ເມື່ອ​ປີ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1950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ໂດຍ​ມີ​ຈຸດ​ປະ​ສົງ​ສຳ​ລັບ​ໃຊ້​ໃນ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​ການ​ດຳ​ເນີນ​ວຽກ​ງານກັບ​ລາຍ​ການ​ຂໍ້​ມູນ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ປັດ​ຈຸ​ບັນ​ນິ​ຍົມ​ໃຊ້​ກັບ​ວຽກ​ດ້ານ​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ປັນ​ຍາ​ປະ​ດິດ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(Artificial intelligence)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.</a:t>
                      </a:r>
                      <a:endParaRPr lang="en-US" sz="20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3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ພາ​ສາອາ​ຣ໌​ພີ​ຈີ</a:t>
                      </a:r>
                      <a:endParaRPr lang="en-US" sz="2000" dirty="0">
                        <a:effectLst/>
                        <a:latin typeface="Saysettha OT" pitchFamily="34" charset="-34"/>
                        <a:cs typeface="Saysettha OT" pitchFamily="34" charset="-34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[Report Program Generator (RPG)]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ເປັນ​ພາ​ສາທີ່​ພັດ​ທະ​ນາ​ໂດຍ​ບໍ​ລິ​ສັດ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ຈຳ​ກັດ ມີ​ຈຸດ​ປະ​ສົງ​ເພື່ອ​</a:t>
                      </a:r>
                      <a:r>
                        <a:rPr lang="lo-LA" sz="20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ແກ້​ໄຂວຽກ​ງານ​ທີ່​ສັບ​ຊ້ອນ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ສຳ​ລັບ​ວຽກ​ປະ​ຍຸກທາງ​ທຸ​ລະ​ກິດ​ໃຫ້​ກັບ​ເຄື່ອງ​ຄອມ​ພີວ​ເຕີ​ຂະ​ໜາດ​ນ້ອຍ ໃນ​ປັດ​ຈຸ​ບັນ​ນັກ​ຂຽນ​ ໂປ​ຣ​ແກ​ຣມ​ໄດ້​ໃຊ້​ພາ​ສາ​ນີ້​ກັບ​ເຄື່ອງ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IBM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ຫຼຸ້ນ </a:t>
                      </a:r>
                      <a:r>
                        <a:rPr kumimoji="0"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S/36</a:t>
                      </a:r>
                      <a:r>
                        <a:rPr lang="en-US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 </a:t>
                      </a:r>
                      <a:r>
                        <a:rPr lang="lo-LA" sz="2000" dirty="0">
                          <a:effectLst/>
                          <a:latin typeface="Saysettha OT" pitchFamily="34" charset="-34"/>
                          <a:cs typeface="Saysettha OT" pitchFamily="34" charset="-34"/>
                        </a:rPr>
                        <a:t>ແລະ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AS/400</a:t>
                      </a:r>
                      <a:endParaRPr lang="en-US" sz="20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5486400"/>
          </a:xfrm>
        </p:spPr>
        <p:txBody>
          <a:bodyPr>
            <a:normAutofit lnSpcReduction="10000"/>
          </a:bodyPr>
          <a:lstStyle/>
          <a:p>
            <a:pPr indent="914400"/>
            <a:r>
              <a:rPr lang="lo-LA" dirty="0"/>
              <a:t>ພາ​ສາ​ໂປ​ຣ​ແກ​ຣມ​ທີ່​ນິ​ຍົມ​ໃຊ້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(Popular Programming language)</a:t>
            </a:r>
            <a:r>
              <a:rPr lang="en-US" dirty="0"/>
              <a:t> </a:t>
            </a:r>
            <a:r>
              <a:rPr lang="lo-LA" dirty="0"/>
              <a:t>ມີ​ຫຼາຍ​ພາ​ສາ​ທີ່​ນັກ​ພັດ​ທະ​ນາ​ໂປ​ຣ​ແກ​ຣມນິ​ຍົມ​ໃຊ້ </a:t>
            </a:r>
            <a:r>
              <a:rPr lang="lo-LA" dirty="0">
                <a:solidFill>
                  <a:srgbClr val="00B050"/>
                </a:solidFill>
              </a:rPr>
              <a:t>​ຂຶ້ນ​​ກັບ​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</a:rPr>
              <a:t>ຄວາມ​ທະ​ນັດ, ຄວາມ​​ຊຳ​ນ​ານ​ຂ​ອງ​ຜູ້​ຂຽນໂປ​ຣ​ແກ​ຣມ, ປະ​ສິດ​ທິ​ພາບ​ຂອງ​ເຄື່ອງ​ຄອມ​ພີວ​ເຕີ, ຕົວ​ແປ​ພາ​ສາ​ທີ່​ໃຊ້ ແລະ ຄວາມ​ເໝາະ​ສົມ​ຂອງ​ລະ​ບົບ​ວຽກ​ງານທີ່​ໃຊ້, </a:t>
            </a:r>
            <a:r>
              <a:rPr lang="lo-LA" dirty="0"/>
              <a:t>ດັ່ງຕາ​ຕະ​ລາງ​ຂ້າງ​ເທິງສະ​ແດງ​ເຖິງ​ພາ​ສາ​ທີ່​ນິ​ຍົມ​ໃຊ້ໃນ​ການ​ພັດ​ທະ​ນາ​ລະ​ບົບ​ວຽກ​ງານຕ່າງໆ</a:t>
            </a:r>
            <a:r>
              <a:rPr lang="en-US" dirty="0"/>
              <a:t>.</a:t>
            </a:r>
            <a:endParaRPr lang="lo-LA" dirty="0"/>
          </a:p>
          <a:p>
            <a:pPr indent="633413"/>
            <a:r>
              <a:rPr lang="lo-LA" dirty="0"/>
              <a:t>ໂປ​ຣ​ແກ​ຣມ​ທີ່​ຂຽນ​ຂຶ້ນ​ເພື່ອ​ປະ​ຍຸກ​ໃຊ້ໃນ​ທຸ​ລະ​ກິດເຊັ່ນ</a:t>
            </a:r>
            <a:r>
              <a:rPr lang="en-US" dirty="0"/>
              <a:t>: </a:t>
            </a:r>
            <a:endParaRPr lang="lo-L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lo-LA" dirty="0">
                <a:highlight>
                  <a:srgbClr val="FFFF00"/>
                </a:highlight>
              </a:rPr>
              <a:t>ລະ​ບົບ​ບັນ​ຊີ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(Accounting system), </a:t>
            </a:r>
            <a:endParaRPr lang="lo-LA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lo-LA" dirty="0">
                <a:highlight>
                  <a:srgbClr val="FFFF00"/>
                </a:highlight>
              </a:rPr>
              <a:t>ລະ​ບົບ​ຄວບຄຸມການ​ຜະ​ລິດ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(Production control system), </a:t>
            </a:r>
            <a:endParaRPr lang="lo-LA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lo-LA" dirty="0">
                <a:highlight>
                  <a:srgbClr val="FFFF00"/>
                </a:highlight>
              </a:rPr>
              <a:t>ລະ​ບົບ​ການ​ວິ​ເຄາະ​ການ​ຕະ​ຫຼາດ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(Marketing analysis system),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lo-LA" dirty="0">
                <a:highlight>
                  <a:srgbClr val="FFFF00"/>
                </a:highlight>
              </a:rPr>
              <a:t>ລະ​ບົບ​ການ​ບໍ​ລິ​ຫານ​ໂຮງ​ໝໍ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(Hospital management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system)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dirty="0"/>
              <a:t>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5487888"/>
          </a:xfrm>
        </p:spPr>
        <p:txBody>
          <a:bodyPr>
            <a:normAutofit fontScale="92500"/>
          </a:bodyPr>
          <a:lstStyle/>
          <a:p>
            <a:pPr indent="914400">
              <a:tabLst>
                <a:tab pos="914400" algn="l"/>
              </a:tabLst>
            </a:pPr>
            <a:r>
              <a:rPr lang="lo-LA" dirty="0">
                <a:highlight>
                  <a:srgbClr val="FFFF00"/>
                </a:highlight>
              </a:rPr>
              <a:t>ພາສາໃນຍຸກທີ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4 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Fourth-generation language)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ໃນສ່ວນຂອງຊອບແວລະບົບຈະມີຫຼາຍໂປຣແກຣມທີ່ນິຍົມໃຊ້ກັນ ໂດຍສະເພາະແມ່ນຂອງໄມໂຄຣຊອບເຊັ່ນ: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(Microsoft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disk operating system),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WIN 95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(WINDOWS 95 disk operating system),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WINDOWS 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</a:t>
            </a:r>
            <a:r>
              <a:rPr lang="lo-LA" dirty="0"/>
              <a:t>ໃຊ້ກັບລະບົບເຄືອຂ່າຍ),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PC-DOS (Personal Computer disk operating system),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OS/2, UNIX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(XENIX) </a:t>
            </a:r>
            <a:r>
              <a:rPr lang="lo-LA" dirty="0"/>
              <a:t>ເປັນລະບົບປະຕິບັດການທີ່ໃຊ້ກັບເຄື່ອງໄມໂຄຣຄອມພີວເຕີປະສິດທິພາບສູງ, ເຄື່ອງເວີດສ໌ເຕເຊີນ ແລະເຄື່ອງຄອມພີວເຕີຂະໜາດກາງ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 7 </a:t>
            </a:r>
            <a:r>
              <a:rPr lang="lo-LA" dirty="0"/>
              <a:t>ເປັນລະບົບປະຕິບັດການທີ່ໃຊ້ກັບເຄື່ອງແມັດອິນທອດ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Macintosh) </a:t>
            </a:r>
            <a:r>
              <a:rPr lang="lo-LA" dirty="0"/>
              <a:t>ໂປຣແກຣມທີ່ກ່າວມາເປັນລະບົບປະຕິບັດການ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system: OS); OS </a:t>
            </a:r>
            <a:r>
              <a:rPr lang="lo-LA" dirty="0"/>
              <a:t>ເປັນຊຸດຄຳສັ່ງ, ເຊິ່ງມີໜ້າທີ່ໃນການຄວບຄຸມ ແລະ ຈັດການກ່ຽວກັບກິດຈະກຳຕ່າງໆຂອງເຄື່ອງຄອມພີວເຕີ.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571074"/>
          </a:xfrm>
        </p:spPr>
        <p:txBody>
          <a:bodyPr>
            <a:noAutofit/>
          </a:bodyPr>
          <a:lstStyle/>
          <a:p>
            <a:r>
              <a:rPr lang="lo-LA" sz="4000" dirty="0"/>
              <a:t>ໜ້າທີ່ຂອງລະບົບປະຕິບັດການ </a:t>
            </a:r>
            <a:r>
              <a:rPr lang="lo-LA" sz="4000" dirty="0">
                <a:latin typeface="Times New Roman" pitchFamily="18" charset="0"/>
              </a:rPr>
              <a:t>(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Functions of the operating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Autofit/>
          </a:bodyPr>
          <a:lstStyle/>
          <a:p>
            <a:pPr indent="914400"/>
            <a:r>
              <a:rPr lang="lo-LA" sz="2800" dirty="0">
                <a:highlight>
                  <a:srgbClr val="FFFF00"/>
                </a:highlight>
              </a:rPr>
              <a:t>ລະບົບປະຕິບັດການມີໜ້າທີ່ໃນການດູແລການເຮັດວຽກຂອງເຄື່ອງຄອມພີວເຕີ ປຽບເໝືອນຜູ້ຈັດການໃນການຈັດສັນສັບພະຍາກອນໃນການປະຕິບັດວຽກງານ, ລະບົບປະຕິບັດການມີ ໜ້າທີ່ 3 ປະການໄດ້ແກ່:</a:t>
            </a:r>
          </a:p>
          <a:p>
            <a:pPr marL="907542" lvl="1" indent="-514350">
              <a:buFont typeface="+mj-lt"/>
              <a:buAutoNum type="arabicPeriod"/>
            </a:pPr>
            <a:r>
              <a:rPr lang="lo-LA" sz="2800" dirty="0">
                <a:highlight>
                  <a:srgbClr val="FFFF00"/>
                </a:highlight>
              </a:rPr>
              <a:t>ການ​ຈອງ ແລະ​ ການ​ກຳ​ນົດ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(Allocation and assignment</a:t>
            </a:r>
            <a:r>
              <a:rPr lang="en-US" sz="28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endParaRPr lang="lo-LA" sz="2800" b="1" dirty="0">
              <a:highlight>
                <a:srgbClr val="FFFF00"/>
              </a:highlight>
              <a:latin typeface="Times New Roman" pitchFamily="18" charset="0"/>
            </a:endParaRPr>
          </a:p>
          <a:p>
            <a:pPr marL="907542" lvl="1" indent="-514350">
              <a:buFont typeface="+mj-lt"/>
              <a:buAutoNum type="arabicPeriod"/>
            </a:pPr>
            <a:r>
              <a:rPr lang="lo-LA" sz="2800" dirty="0">
                <a:highlight>
                  <a:srgbClr val="FFFF00"/>
                </a:highlight>
              </a:rPr>
              <a:t>ການ​ຈັດ​ຕາ​ຕະ​ລາງ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(Scheduling)</a:t>
            </a:r>
            <a:endParaRPr lang="lo-LA" sz="2800" dirty="0">
              <a:highlight>
                <a:srgbClr val="FFFF00"/>
              </a:highlight>
              <a:latin typeface="Times New Roman" pitchFamily="18" charset="0"/>
            </a:endParaRPr>
          </a:p>
          <a:p>
            <a:pPr marL="907542" lvl="1" indent="-514350">
              <a:buFont typeface="+mj-lt"/>
              <a:buAutoNum type="arabicPeriod"/>
            </a:pPr>
            <a:r>
              <a:rPr lang="lo-LA" sz="2800" dirty="0">
                <a:highlight>
                  <a:srgbClr val="FFFF00"/>
                </a:highlight>
              </a:rPr>
              <a:t>ການ​ຕິດ​ຕາມ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(Monitoring)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ໂດຍ: ອຈ. ອາມອນ ຈັນທະພາວົງ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1.1.2.5 </a:t>
            </a:r>
            <a:r>
              <a:rPr lang="lo-LA" dirty="0">
                <a:effectLst/>
              </a:rPr>
              <a:t>ການປະ​ມວນ​ຜົນຫຼາຍ​ຊຸດ​ພ້ອມ​ກັນ 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(Multiprogramming)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fontScale="92500" lnSpcReduction="20000"/>
          </a:bodyPr>
          <a:lstStyle/>
          <a:p>
            <a:pPr indent="568325">
              <a:tabLst>
                <a:tab pos="568325" algn="l"/>
              </a:tabLst>
            </a:pPr>
            <a:r>
              <a:rPr lang="lo-LA" dirty="0">
                <a:highlight>
                  <a:srgbClr val="FFFF00"/>
                </a:highlight>
              </a:rPr>
              <a:t>ເປັນຄຸນສົມບັດອັນໜຶ່ງຂອງລະບົບປະຕິບັດການ ທີ່ສາມາດ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</a:rPr>
              <a:t>ປະມວນຜົນຄັ້ງລະຕັ້ງແຕ່ 2 ຄຳສັ່ງຂຶ້ນໄປໃນເວລາດຽວກັນ, ໃນລະບົບຄອມພີວເຕີດຽວກັນ 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Single computer system)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ການໃຊ້ຕົວປະມວນຜົນ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ຫຼາຍກ່ວາ 1 ຕົວ ໃຫ້ເຮັດວຽກໃນລັກສະນະຄູ່ຂະໜານ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Work in parallel)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ລະບົບປະຕິບັດການສາມາດໃຫ້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/>
              <a:t>ຫຼາຍຕົວປະຕິບັດຄຳສັ່ງທີ່ແຕກຕ່າງກັນຈາກໂປຣແກຣມດຽວກັນ ຫຼື ຕ່າງກັນ, ຕ່າງໂປຣແກຣມໃນເວລາດຽວກັນ. ເຊິ່ງໄດ້ມີການແບ່ງວຽກກັນລະຫວ່າງ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/>
              <a:t> </a:t>
            </a:r>
            <a:r>
              <a:rPr lang="lo-LA" dirty="0"/>
              <a:t>ແຕ່ລະຕົວໃນຂະນະທີ່ປະຕິ ບັດການຕາມຫຼາຍໂປຣແກຣມ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Multiprogramming) </a:t>
            </a:r>
            <a:r>
              <a:rPr lang="lo-LA" dirty="0"/>
              <a:t>ຈະມີການໃຊ້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/>
              <a:t> </a:t>
            </a:r>
            <a:r>
              <a:rPr lang="lo-LA" dirty="0"/>
              <a:t>ອັນດຽວ ແຕ່ວິທີຂອງ</a:t>
            </a:r>
            <a:r>
              <a:rPr lang="lo-LA" dirty="0">
                <a:solidFill>
                  <a:srgbClr val="00B050"/>
                </a:solidFill>
              </a:rPr>
              <a:t>ການປະມວນຜົນເປັນຊຸດ </a:t>
            </a:r>
            <a:r>
              <a:rPr lang="lo-LA" dirty="0">
                <a:solidFill>
                  <a:srgbClr val="00B050"/>
                </a:solidFill>
                <a:latin typeface="Times New Roman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Multiprogramming) </a:t>
            </a:r>
            <a:r>
              <a:rPr lang="lo-LA" dirty="0">
                <a:solidFill>
                  <a:srgbClr val="00B050"/>
                </a:solidFill>
              </a:rPr>
              <a:t>ຈະມີການໃຊ້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lo-LA" dirty="0">
                <a:solidFill>
                  <a:srgbClr val="00B050"/>
                </a:solidFill>
              </a:rPr>
              <a:t>ຫຼາຍຕົວ.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559896"/>
          </a:xfrm>
        </p:spPr>
        <p:txBody>
          <a:bodyPr>
            <a:normAutofit fontScale="92500" lnSpcReduction="10000"/>
          </a:bodyPr>
          <a:lstStyle/>
          <a:p>
            <a:pPr indent="568325"/>
            <a:r>
              <a:rPr lang="lo-LA" dirty="0">
                <a:highlight>
                  <a:srgbClr val="FFFF00"/>
                </a:highlight>
              </a:rPr>
              <a:t>ການແປລະຫັດຕົ້ນກຳເນີດໃຫ້ເປັນລະຫັດພາສາເຄື່ອງຈະຕ້ອງອາໄສຕົວແປທີ່ມີ 2 ປະເພດ ຄື: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sym typeface="Wingdings" panose="05000000000000000000" pitchFamily="2" charset="2"/>
              </a:rPr>
              <a:t>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ຄອມພາຍເລີ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sym typeface="Wingdings" panose="05000000000000000000" pitchFamily="2" charset="2"/>
              </a:rPr>
              <a:t>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ອິນເຕີພຣີເຕີ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Compiler </a:t>
            </a:r>
            <a:r>
              <a:rPr lang="lo-LA" dirty="0"/>
              <a:t>ເປັນລະບົບປະຕິບັດການ ໂດຍສະເພາະໃນການແປພາສາລະດັບສູງເທື່ອລະໂປຣແກຣມ ໃຫ້ເປັນພາສາເຄື່ອງສຳລັບການປະມວນຜົນ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Execute) </a:t>
            </a:r>
            <a:r>
              <a:rPr lang="lo-LA" dirty="0"/>
              <a:t>ໂດຍຄອມພີວເຕີ. ແຕ່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US" dirty="0"/>
              <a:t> </a:t>
            </a:r>
            <a:r>
              <a:rPr lang="lo-LA" dirty="0"/>
              <a:t>ເປັນຕົວແປ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Translator) </a:t>
            </a:r>
            <a:r>
              <a:rPr lang="lo-LA" dirty="0"/>
              <a:t>ລະຫັດຕົ້ນກຳເນີດເທື່ອລະແຖວໃຫ້ເປັນລະຫັດພາສາເຄື່ອງ, ເຊິ່ງການແປຈະແປແຕ່ລະຫັດຕົ້ນກຳເນີດໃຫ້ເປັນລະຫັດພາສາເຄື່ອງ ແລະ ປະມວນຜົນໃນເວລາດຽວກັນ ດັ່ງ (ຮູບ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2.4). </a:t>
            </a:r>
          </a:p>
          <a:p>
            <a:pPr indent="568325"/>
            <a:r>
              <a:rPr lang="lo-LA" dirty="0"/>
              <a:t>ໂປຣແກຣມອະເນກປະສົງຈະເປັນຊອບແວຣ໌ລະບົບທີ່ຈະຊ່ວຍໃຫ້ຜູ້ສ້າງໂປຣແກຣມ ຫຼື ຜູ້ໃຊ້ມີຄວາມສະດວກໃນການໃຊ້ເຄື່ອງຄອມພີວເຕີເຊັ່ນ: ໂປຣແກຣມໃຊ້ວຽກປະຈຳ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Routine), </a:t>
            </a:r>
            <a:r>
              <a:rPr lang="lo-LA" dirty="0"/>
              <a:t>ໂປຣແກຣມເຮັດວຽກຊ້ຳກັນ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Repetitive tasks) </a:t>
            </a:r>
            <a:r>
              <a:rPr lang="lo-LA" dirty="0"/>
              <a:t>ແລະ ອື່ນໆ, ເຊິ່ງສາມາດແບ່ງໃຫ້ຜູ້ໃຊ້ຫຼາຍຄົນໃຊ້ຮ່ວມກັນໄດ້.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255"/>
            <a:ext cx="9144000" cy="900545"/>
          </a:xfrm>
        </p:spPr>
        <p:txBody>
          <a:bodyPr>
            <a:noAutofit/>
          </a:bodyPr>
          <a:lstStyle/>
          <a:p>
            <a:r>
              <a:rPr lang="lo-LA" sz="3200" dirty="0"/>
              <a:t>1.1 ໂປຣແກຣມຊອບແວຣ໌ </a:t>
            </a:r>
            <a:r>
              <a:rPr lang="lo-LA" sz="3200" dirty="0">
                <a:latin typeface="Times New Roman" pitchFamily="18" charset="0"/>
              </a:rPr>
              <a:t>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Software Programs)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43000"/>
            <a:ext cx="9036496" cy="5334000"/>
          </a:xfrm>
        </p:spPr>
        <p:txBody>
          <a:bodyPr>
            <a:noAutofit/>
          </a:bodyPr>
          <a:lstStyle/>
          <a:p>
            <a:pPr indent="457200"/>
            <a:r>
              <a:rPr lang="lo-LA" sz="1800" dirty="0"/>
              <a:t>ໂປຣແກຣມຊອບແວ </a:t>
            </a:r>
            <a:r>
              <a:rPr lang="lo-LA" sz="1800" dirty="0">
                <a:latin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Software Programs)</a:t>
            </a:r>
            <a:r>
              <a:rPr lang="en-US" sz="1800" dirty="0"/>
              <a:t> </a:t>
            </a:r>
            <a:r>
              <a:rPr lang="lo-LA" sz="1800" dirty="0">
                <a:highlight>
                  <a:srgbClr val="FFFF00"/>
                </a:highlight>
              </a:rPr>
              <a:t>ເປັນຊຸດຄຳສັ່ງທີ່ຂຽນຂຶ້ນ ເພື່ອສັ່ງໃຫ້ເຄື່ອງຄອມພີວເຕີປະຕິບັດຕາມຄຳສັ່ງ </a:t>
            </a:r>
            <a:r>
              <a:rPr lang="lo-LA" sz="18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Coding Programs),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lo-LA" sz="1800" dirty="0">
                <a:highlight>
                  <a:srgbClr val="FFFF00"/>
                </a:highlight>
              </a:rPr>
              <a:t>ຄຳສັ່ງທີ່ຂຽນຂຶ້ນມາ ອາດໃຊ້ພາສາທາງຄອມພີວເຕີທີ່ແຕກຕ່າງກັນ, ຈະຢູ່ໃນຮູບແບບພາສາຊັ້ນສູງ </a:t>
            </a:r>
            <a:r>
              <a:rPr lang="lo-LA" sz="18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High level language)</a:t>
            </a:r>
            <a:r>
              <a:rPr lang="en-US" sz="1800" dirty="0">
                <a:highlight>
                  <a:srgbClr val="FFFF00"/>
                </a:highlight>
              </a:rPr>
              <a:t>, </a:t>
            </a:r>
            <a:r>
              <a:rPr lang="lo-LA" sz="1800" dirty="0">
                <a:highlight>
                  <a:srgbClr val="FFFF00"/>
                </a:highlight>
              </a:rPr>
              <a:t>ເຊິ່ງເປັນພາສາອັງກິດທີ່ມະນຸດສາ ມາດອ່ານເຂົ້າໃຈ, ບາງພາສາຈະງ່າຍຕໍ່ການຮຽນຮູ້, ແຕ່ບາງພາສາຜູ້ໃຊ້ຈຳເປັນຕ້ອງມີຄວາມຮູ້ທາງດ້ານຄອມພີວເຕີ. </a:t>
            </a:r>
            <a:r>
              <a:rPr lang="lo-LA" sz="1800" dirty="0"/>
              <a:t>ໂປຣແກຣມຊອບແວຣ໌ສ່ວນໃຫຍ່ຈະໄດ້ມາຈາກຜູ້ຂຽນໂປຣແກຣມ </a:t>
            </a:r>
            <a:r>
              <a:rPr lang="lo-LA" sz="1800" dirty="0">
                <a:latin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Programmer), </a:t>
            </a:r>
            <a:r>
              <a:rPr lang="lo-LA" sz="1800" dirty="0"/>
              <a:t>ເຊິ່ງການຂຽນໂປຣແກຣມຈະຕ້ອງອາໄສທັກສະ ແລະ ຄວາມຊຳນານໃນການຂຽນ, ໂດຍຜູ້ຂຽນໂປຣແກຣມຈະຕ້ອງເຂົ້າໃຈການວາງແຜນຜັງຂອງໂປຣແກຣມ </a:t>
            </a:r>
            <a:r>
              <a:rPr lang="lo-LA" sz="1800" dirty="0">
                <a:latin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Programming flow system), </a:t>
            </a:r>
            <a:r>
              <a:rPr lang="lo-LA" sz="1800" dirty="0"/>
              <a:t>ເຊິ່ງອອກແບບໂດຍນັກວິເຄາະລະບົບ </a:t>
            </a:r>
            <a:r>
              <a:rPr lang="lo-LA" sz="1800" dirty="0">
                <a:latin typeface="Times New Roman" pitchFamily="18" charset="0"/>
              </a:rPr>
              <a:t>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analyst), </a:t>
            </a:r>
            <a:r>
              <a:rPr lang="lo-LA" sz="1800" dirty="0"/>
              <a:t>ນັກຂຽນໂປຣແກຣມຈຶ່ງຕ້ອງພິຈາລະນາເຖິງພາສາທີ່ຈະໃຊ້ໃນການຂຽນໂປຣແກຣມ ຫຼື ບາງຄັ້ງອາດຈະຖືກກຳນົດໂດຍນັກວິເຄາະລະບົບ ຫຼື ຜູ້ຈ້າງໃຫ້ຂຽນດ້ວຍພາສາໃດ ໜຶ່ງ. ດັ່ງນັ້ນນັກຂຽນໂປຣແກຣມຈຶ່ງຕ້ອງຮຽນຮູ້ພາສາທີ່ໃຊ້ໃນການຂຽນໂປຣແກຣມຫຼາຍພາສາເຊັ່ນ: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BASIC, COBAL, RPG PL/1, PASCAL, C, C++, FORXPRO, Java</a:t>
            </a:r>
            <a:r>
              <a:rPr lang="lo-LA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PHP</a:t>
            </a:r>
            <a:r>
              <a:rPr lang="lo-LA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sz="1800" dirty="0"/>
              <a:t>ແລະອື່ນໆ</a:t>
            </a:r>
            <a:r>
              <a:rPr lang="en-US" sz="1800" dirty="0"/>
              <a:t>. </a:t>
            </a:r>
            <a:r>
              <a:rPr lang="lo-LA" sz="1800" dirty="0"/>
              <a:t>ໃນປັດຈຸບັນໄດ້ມີການພັດທະນາເຄື່ອງມືໃນການຊ່ວຍຂຽນໂປຣແກຣມໃຫ້ສະດວກຂຶ້ນ, ເຊິ່ງເອີ້ນວ່າ </a:t>
            </a:r>
            <a:r>
              <a:rPr lang="lo-LA" sz="1800" dirty="0">
                <a:latin typeface="Times New Roman" pitchFamily="18" charset="0"/>
              </a:rPr>
              <a:t>4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GL(Fourth generation language) </a:t>
            </a:r>
            <a:r>
              <a:rPr lang="lo-LA" sz="1800" dirty="0"/>
              <a:t>ເຮັດໃຫ້ການຂຽນໂປຣແກຣມ, ການປັບປຸງການອອກແບບ ແລະ ອື່ນໆສາມາດເຮັດໄດ້ງ່າຍຂຶ້ນ.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 dirty="0"/>
              <a:t>ໂດຍ: ອຈ. ອາມອນ ຈັນທະພາວົງ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" y="304800"/>
            <a:ext cx="9067800" cy="1600200"/>
          </a:xfrm>
        </p:spPr>
        <p:txBody>
          <a:bodyPr>
            <a:noAutofit/>
          </a:bodyPr>
          <a:lstStyle/>
          <a:p>
            <a:r>
              <a:rPr lang="lo-LA" sz="4000" dirty="0"/>
              <a:t>1.2 ລະບົບປະຕິບັດການຂອງໄມໂຄຣຄອມພິວເຕີ </a:t>
            </a:r>
            <a:r>
              <a:rPr lang="lo-LA" sz="4000" dirty="0">
                <a:latin typeface="Times New Roman" pitchFamily="18" charset="0"/>
              </a:rPr>
              <a:t>(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Microcomputer Operating system)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686800" cy="4267200"/>
          </a:xfrm>
        </p:spPr>
        <p:txBody>
          <a:bodyPr>
            <a:normAutofit/>
          </a:bodyPr>
          <a:lstStyle/>
          <a:p>
            <a:pPr indent="623888">
              <a:tabLst>
                <a:tab pos="623888" algn="l"/>
              </a:tabLst>
            </a:pP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lo-LA" sz="2800" dirty="0">
                <a:highlight>
                  <a:srgbClr val="FFFF00"/>
                </a:highlight>
              </a:rPr>
              <a:t>ຈະ​ມີ​ລັກ​ສະ​ນະ​ສະ​ເພາະ ໂດຍ​ຂຶ້ນ​ຢູ່​ກັບ​ລະ​ບົບ​ປະ​ຕິ​ບັດ​ການ ແລະ ຮາດ​ແວ​ຣ໌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ໂປ​ຣ​ແກ​ຣມສໍາເລັດ​ຮູບບໍ່​ສາ​ມາດ​ໃຊ້​ຂ້າມ​ລະ​ບົບ​ປະ​ຕິ​ບັດ​ການ​ໄດ້ເຊັ່ນ: ໂປ​ຣ​ແກ​ຣມສໍາເລັດ​ຮູບທີ່​ໃຊ້ກັບລະ​ບົບ​ປະ​ຕິ​ບັດ​ການ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lo-LA" sz="2800" dirty="0">
                <a:highlight>
                  <a:srgbClr val="FFFF00"/>
                </a:highlight>
              </a:rPr>
              <a:t> ຈະ​ບໍ່​ສາ​ມາດ​ນໍາ​ໄປ​ໃຊ້​ເທິງລະບົບ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lo-LA" sz="2800" dirty="0">
                <a:highlight>
                  <a:srgbClr val="FFFF00"/>
                </a:highlight>
              </a:rPr>
              <a:t> ໄດ້, ລະ​ບົບ​ປະ​ຕິ​ບັດ​ການ​ທີ່​ນິ​ຍົມ​ໃຊ້​ໃນ​ເຄື່ອງ​ຄອມ​ພິ​ວ​ເຕີ ດັ່ງ​ຕາ​ຕະ​ລາງ​ຕໍ່ໄປນີ້: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261251"/>
              </p:ext>
            </p:extLst>
          </p:nvPr>
        </p:nvGraphicFramePr>
        <p:xfrm>
          <a:off x="0" y="0"/>
          <a:ext cx="9144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2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b="1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ລະ​ບົບ​ປະ​ຕິ​ບັດ​ການ</a:t>
                      </a:r>
                      <a:endParaRPr lang="en-US" sz="18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b="1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ຄຸນ​ລັກ​ສະ​ນະ</a:t>
                      </a:r>
                      <a:endParaRPr lang="en-US" sz="180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</a:endParaRPr>
                    </a:p>
                  </a:txBody>
                  <a:tcPr marL="68580" marR="68580" marT="1828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525">
                <a:tc>
                  <a:txBody>
                    <a:bodyPr/>
                    <a:lstStyle/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DOS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Windows 95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 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Window NT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OS/2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Operating System/2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UNIX (XENIX)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102870" marR="0" indent="-1028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SYSTEM 7</a:t>
                      </a:r>
                    </a:p>
                  </a:txBody>
                  <a:tcPr marL="68580" marR="68580" marT="182880" marB="0"/>
                </a:tc>
                <a:tc>
                  <a:txBody>
                    <a:bodyPr/>
                    <a:lstStyle/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  <a:sym typeface="Wingdings"/>
                        </a:rPr>
                        <a:t>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ເປັນ​ລະ​ບົບ​ປະ​ຕິ​ບັດ​ການ​ເທິງ​ເຄື່ອງ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PC-DOS</a:t>
                      </a:r>
                      <a:r>
                        <a:rPr lang="en-US" sz="11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ແລະ</a:t>
                      </a:r>
                      <a:r>
                        <a:rPr lang="lo-LA" sz="11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IBM</a:t>
                      </a:r>
                      <a:r>
                        <a:rPr lang="en-US" sz="11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Compatible</a:t>
                      </a:r>
                      <a:r>
                        <a:rPr lang="en-US" sz="11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ເອີ້ນ​ວ່າ</a:t>
                      </a:r>
                      <a:r>
                        <a:rPr lang="lo-LA" sz="11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PC-DOS</a:t>
                      </a: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</a:p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  <a:sym typeface="Wingdings"/>
                        </a:rPr>
                        <a:t>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ເປັນ​ລະ​ບົບ​ປະ​ຕິ​ບັດ​ການ 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ບິດຕ໌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ມີ​ຄວາມ​ສາ​ມາດ​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ເລື່ອງກ​ຣາ​ຟິກ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, ການ​ເຮັດ​ວຽກ</a:t>
                      </a:r>
                      <a:r>
                        <a:rPr lang="lo-LA" sz="1800" dirty="0">
                          <a:solidFill>
                            <a:srgbClr val="C000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​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ຫຼາຍ​ວຽກ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(Multitasking)</a:t>
                      </a: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ແລະ ຄວາມ​ສາ​ມາດ​ທາງ​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ເຄືອ​ຂ່າຍ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.</a:t>
                      </a:r>
                    </a:p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​</a:t>
                      </a:r>
                    </a:p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  <a:sym typeface="Wingdings"/>
                        </a:rPr>
                        <a:t>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ເປັນ​ລະ​ບົບ​ປະ​ຕິ​ບັດ​ການ 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ບິດຕ໌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ສຳ​ລັບ​ໄມ​ໂຄຣຄອມ​ພີວ​ເຕີ ແລະ ເວີດ​ສ​ເຕ​ຊັນ ສາ​ມາດເຮັດ​ວຽກ</a:t>
                      </a:r>
                      <a:r>
                        <a:rPr lang="lo-LA" sz="1800" dirty="0">
                          <a:solidFill>
                            <a:srgbClr val="C000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​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ຫຼາຍ​ວຽກ,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ມີ​ການ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​ປະ​ມວນ​ຜົນ​ຫຼາຍ​ຊຸດ​ພ້ອມ​ກັນ </a:t>
                      </a: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(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Multiprocessing</a:t>
                      </a: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)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ແລະ ເຮັດ​ວຽກ​ໃນ​ລັກ​ສະ​ນະເຄືອ​ຂ່າຍ </a:t>
                      </a: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(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Networking</a:t>
                      </a: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).</a:t>
                      </a:r>
                    </a:p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  <a:sym typeface="Wingdings"/>
                        </a:rPr>
                        <a:t>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ເປັນ​ລະ​ບົບ​ປະ​ຕິ​ບັດ​ການ ສໍາລັບ​ເຄື່ອງ​ສ່ວນ​ບຸກ​ຄົນ​ຂອງ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IBM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ຫຼຸ້ນ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PS/2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ມີ​ຂໍ້​ໄດ້​ປຽບ​ບ່ອນ​ທີ່​ສາ​ມາດ​ໃຊ້​ກັບ​ຕົວ​ປະ​ມວນ​ຜົນ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(Microprocessor)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ແບບ 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ບິດ​ຕ໌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ສະ​ໜັບ​ສະ​ໜູນ​ການ​ເຮັດ​ວຽກ​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ຫຼາຍ​ວຽກ ແລະ ເຄືອ​ຂ່າຍ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.</a:t>
                      </a:r>
                    </a:p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  <a:sym typeface="Wingdings"/>
                      </a:endParaRPr>
                    </a:p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o-LA" sz="1800" dirty="0">
                        <a:effectLst/>
                        <a:latin typeface="Saysettha OT" pitchFamily="34" charset="-34"/>
                        <a:ea typeface="Times New Roman"/>
                        <a:cs typeface="Saysettha OT" pitchFamily="34" charset="-34"/>
                        <a:sym typeface="Wingdings"/>
                      </a:endParaRPr>
                    </a:p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  <a:sym typeface="Wingdings"/>
                        </a:rPr>
                        <a:t>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ເປັນ​ລະ​ບົບ​ປະ​ຕິ​ບັດ​ການ ທີ່​ໃຊ້​ກັບເຄື່ອງ​ໄມ​ໂຄຣຄອມ​ພີວ​ເຕີຂະ​ໜາດ​ກາງ ແລະ ຂະ​ໜາດ​ໃຫຍ່ ສະ​ໜັບ​ສະ​ໜູນ​ການ​ເຮັດ​ວຽກ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​ຫຼາຍ​ວຽກ ມີ​ຜູ້​ໃຊ້​ຫຼາຍ​ຄົນ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​ໃນ​ການ​ປະ​ມວນ​ຜົນ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(Multi​user Processing) 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ແລະ​ 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ເຄືອ​ຂ່າຍ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​ສາ​ມາດ​ໃຊ້​ກັບ​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ຮາດ​ແວ​ຣ໌ຄອມ​ພີວ​ເຕີ​ໄດ້​ຫຼາຍ​ຫຼຸ້ນ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.</a:t>
                      </a:r>
                    </a:p>
                    <a:p>
                      <a:pPr marL="102870" marR="0" indent="-10287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  <a:sym typeface="Wingdings"/>
                        </a:rPr>
                        <a:t>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ເປັນ​ລະ​ບົບ​ປະ​ຕິ​ບັດ​ການຂອງ​ເຄື່ອງ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Apple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ຫຼຸ້ນ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Macintosh</a:t>
                      </a:r>
                      <a:r>
                        <a:rPr lang="lo-LA" sz="1800" dirty="0"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 ສະ​ໜັບ​ສະ​ໜູນ​ການ​ເຮັດ​ວຽກ</a:t>
                      </a:r>
                      <a:r>
                        <a:rPr lang="lo-LA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​ຫຼາຍ​ວຽກ, ການ​ສ້າງກ​ຣາ​ຟິກ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  <a:latin typeface="Saysettha OT" pitchFamily="34" charset="-34"/>
                          <a:ea typeface="Times New Roman"/>
                          <a:cs typeface="Saysettha OT" pitchFamily="34" charset="-34"/>
                        </a:rPr>
                        <a:t>.</a:t>
                      </a:r>
                    </a:p>
                  </a:txBody>
                  <a:tcPr marL="68580" marR="68580" marT="1828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 dirty="0"/>
              <a:t>ໂດຍ: ອຈ. ອາມອນ ຈັນທະພາວົງ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562600"/>
          </a:xfrm>
        </p:spPr>
        <p:txBody>
          <a:bodyPr>
            <a:normAutofit fontScale="92500" lnSpcReduction="20000"/>
          </a:bodyPr>
          <a:lstStyle/>
          <a:p>
            <a:pPr indent="568325">
              <a:tabLst>
                <a:tab pos="568325" algn="l"/>
              </a:tabLst>
            </a:pP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 (Microsoft Disk Operating System)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ເປັນໂປຣແກຣມຄວບຄຸມລະບົບປະຕິບັດການໂປຣແກຣມໜຶ່ງ ທີ່ມີຊື່ສຽງເປັນທີ່ຮູ້ຈັກແຜ່ຫຼາຍຢູ່ໃນວົງການຄອມພີວເຕີ, ໂປຣແກຣມຄວບຄຸມລະບົບປະຕິບັດການເອີ້ນຫຍໍ້ວ່າ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ມີໜ້າທີ່ໃນການຄວບຄຸມການເຮັດວຽກຂອງອຸປະກອນຕ່າງໆ ໃຫ້ເປັນໄປຕາມຄຳສັ່ງໃນໂປຣແກຣມເຊັ່ນ: ການໃຊ້ອຸປະກອນຮັບເຂົ້າ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Input device)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ແລະ ອຸປະກອນສະແດງຜົນ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Output device)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ມີໜ້າທີ່ຈັດລຳດັບວຽກ, ຈັດເກັບຂໍ້ມູນພາຍໃນສື່, ການໃຊ້ໜ່ວຍຄວາມຈຳ. ດັ່ງນັ້ນໂປຣແກຣມຄວບຄຸມລະບົບປະຕິບັດການ ຈຶ່ງປຽບເໝືອນຮາກຖານຂອງລະບົບ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lo-LA" dirty="0">
                <a:highlight>
                  <a:srgbClr val="FFFF00"/>
                </a:highlight>
              </a:rPr>
              <a:t>ເປັນ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ທີ່ພັດທະນາຂຶ້ນມາເພື່ອໃຊ້ກັບວຽກຂອງເຄື່ອງຄອມພີວເຕີທີ່ໃຊ້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Microprocessor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ຫຼຸ້ນ </a:t>
            </a:r>
            <a:r>
              <a:rPr lang="lo-LA" dirty="0">
                <a:highlight>
                  <a:srgbClr val="FFFF00"/>
                </a:highlight>
                <a:latin typeface="Times New Roman" panose="02020603050405020304" pitchFamily="18" charset="0"/>
              </a:rPr>
              <a:t>8086, 8088, 80286, 80386, 80486 </a:t>
            </a:r>
            <a:r>
              <a:rPr lang="lo-LA" dirty="0">
                <a:highlight>
                  <a:srgbClr val="FFFF00"/>
                </a:highlight>
              </a:rPr>
              <a:t>ສໍາລັບຜະລິດຕະພັນຂອງເຄື່ອງຄອມພີວເຕີ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IBM Compatible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ທົ່ວໄປ, ສ່ວນຕົວປະມວນຜົນຕັ້ງແຕ່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Pentium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ຂຶ້ນໄປ, ມັກຈະນິຍົມໃຊ້ກັບ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 95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ຂຶ້ນໄປ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ທີ່ຈະກ່າວເຖິງພາຍຫຼັງ.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002060"/>
              </a:buClr>
              <a:buFont typeface="Wingdings" pitchFamily="2" charset="2"/>
              <a:buChar char="q"/>
            </a:pPr>
            <a:r>
              <a:rPr lang="lo-LA" dirty="0">
                <a:highlight>
                  <a:srgbClr val="FFFF00"/>
                </a:highlight>
              </a:rPr>
              <a:t>ສ່ວນປະ​ກອບ​ຂອງ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lo-LA" dirty="0">
                <a:highlight>
                  <a:srgbClr val="FFFF00"/>
                </a:highlight>
              </a:rPr>
              <a:t> ທຸກ​ຄັ້ງ​ເຄື່ອງ​ຄອມ​ພີວ​ເຕີ ​ຈະ​ອ່ານ​ໂປ​ຣ​ແກ​ຣມ ຈັດ​ລະ​ບົບ​ວຽກງານ​ລົງ​ໃສ່​ໃນ​ໜ່ວຍ​ຄວາມ​ຈຳຂອງຄອມ​ພີວ​ເຕີຢ່າງ​ອັດ​ຕະ​ໂນ​ມັດ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ສ່ວນ​ຂອງ​ໜ່ວຍ​ຄວາມ​ຈຳ​ທີ່​ເກັບ​ໂປ​ຣ​ແກ​ຣມ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ຈັດ​ລະ​ບົບ​ວຽກ​ງານ​ນີ້​ເອີ້ນ​ວ່າ​ໜ່ວຍ​ຄວາມ​ຈຳລະ​ບົບ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ລັກ​ສະ​ນະ​ນີ້​ເປັນ​ຈຸດ​ເລີ່ມ​ຕົ້ນ​ຂອງ​ການ​ໃຊ້​ວຽກໂປ​ຣ​ແກ​ຣມຈັດ​ລະ​ບົບ​ສຳ​ລັບ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lo-LA" dirty="0">
                <a:highlight>
                  <a:srgbClr val="FFFF00"/>
                </a:highlight>
              </a:rPr>
              <a:t> ນັ້ນ​ຈະ​ມີ​ສ່ວນ​ປະ​ກອບ​ໂປ​ຣ​ແກ​ຣມ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3 </a:t>
            </a:r>
            <a:r>
              <a:rPr lang="lo-LA" dirty="0">
                <a:solidFill>
                  <a:srgbClr val="00B0F0"/>
                </a:solidFill>
                <a:highlight>
                  <a:srgbClr val="FFFF00"/>
                </a:highlight>
              </a:rPr>
              <a:t>ສ່ວນ </a:t>
            </a:r>
            <a:r>
              <a:rPr lang="lo-LA" dirty="0">
                <a:highlight>
                  <a:srgbClr val="FFFF00"/>
                </a:highlight>
              </a:rPr>
              <a:t>ຄື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IO.SYS, MS-DOS.SYS</a:t>
            </a:r>
            <a:r>
              <a:rPr lang="lo-LA" dirty="0">
                <a:solidFill>
                  <a:srgbClr val="00B0F0"/>
                </a:solidFill>
                <a:highlight>
                  <a:srgbClr val="FFFF00"/>
                </a:highlight>
              </a:rPr>
              <a:t> ແລະ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COMMAN.COM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ທັງ </a:t>
            </a:r>
            <a:r>
              <a:rPr lang="en-US" dirty="0">
                <a:highlight>
                  <a:srgbClr val="FFFF00"/>
                </a:highlight>
              </a:rPr>
              <a:t>3 </a:t>
            </a:r>
            <a:r>
              <a:rPr lang="lo-LA" dirty="0">
                <a:highlight>
                  <a:srgbClr val="FFFF00"/>
                </a:highlight>
              </a:rPr>
              <a:t>ໂປ​ຣ​ແກ​ຣມ ຈະ​ມີ​ໜ້າ​ທີ່​ໃນ​ການ​ຈັດ​ການ​ເຮັດ​ວຽກ​ທຸກ​ຢ່າງ​ໃນ​ລະ​ບົບ. ສຳ​ລັບ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IO.SYS</a:t>
            </a:r>
            <a:r>
              <a:rPr lang="lo-LA" dirty="0">
                <a:highlight>
                  <a:srgbClr val="FFFF00"/>
                </a:highlight>
              </a:rPr>
              <a:t> ແລະ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SYS</a:t>
            </a:r>
            <a:r>
              <a:rPr lang="lo-LA" dirty="0">
                <a:highlight>
                  <a:srgbClr val="FFFF00"/>
                </a:highlight>
              </a:rPr>
              <a:t> ເປັນ​ຟາຍ​ລະ​ບົບ ແລະ ຖືກ​ເຊື່ອງ​ໄວ້​ໃນ​ເວ​ລາ​ທີ່​ເຮົາ​ໃຊ້​ວຽກ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IO.SYS</a:t>
            </a:r>
            <a:r>
              <a:rPr lang="lo-LA" dirty="0"/>
              <a:t> ເປັນ​ສ່ວນ​ທີ່​ມີ​ໜ້າ​ທີ່ຄວບ​ຄຸມການ​ເຮັດ​ວຽກ​ຂອງ​ອຸ​ປະ​ກອນ​ປ້ອນ​ເຂົ້າ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(Input device) </a:t>
            </a:r>
            <a:r>
              <a:rPr lang="lo-LA" dirty="0"/>
              <a:t>ແລະ ​ອຸ​ປະ​ກອນສະ​ແດງ​ຜົນ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(Output device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lo-LA" dirty="0">
                <a:latin typeface="Times New Roman" pitchFamily="18" charset="0"/>
              </a:rPr>
              <a:t> </a:t>
            </a:r>
            <a:r>
              <a:rPr lang="lo-LA" dirty="0"/>
              <a:t>ເຊັ່ນ</a:t>
            </a:r>
            <a:r>
              <a:rPr lang="en-US" dirty="0"/>
              <a:t>: </a:t>
            </a:r>
            <a:r>
              <a:rPr lang="lo-LA" dirty="0"/>
              <a:t>ແປ້ນ​ພິມ</a:t>
            </a:r>
            <a:r>
              <a:rPr lang="en-US" dirty="0"/>
              <a:t>, </a:t>
            </a:r>
            <a:r>
              <a:rPr lang="lo-LA" dirty="0"/>
              <a:t>ຈໍ​ພາບ ແລະ ເຄື່ອງ​ພິມ​ເປັນ​ຕົ້ນ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892480" cy="5564088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SYS</a:t>
            </a:r>
            <a:r>
              <a:rPr lang="lo-LA" dirty="0">
                <a:highlight>
                  <a:srgbClr val="FFFF00"/>
                </a:highlight>
              </a:rPr>
              <a:t> ເປັນ​ສ່ວນ​ທີ່​ໃຊ້​ໃນ​ການ​ເຂົ້າ​ເຖິງ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(Access)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ໂປ​ຣ​ແກ​ຣມຍ່ອຍ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(Routine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lo-LA" dirty="0">
                <a:highlight>
                  <a:srgbClr val="FFFF00"/>
                </a:highlight>
              </a:rPr>
              <a:t>ຕ່າງໆ​ຂອງ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ເມື່ອໂປ​ຣ​ແກ​ຣມ​ມີ​ການ​ເອີ້ນ​ໃຊ້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Routine</a:t>
            </a:r>
            <a:r>
              <a:rPr lang="lo-LA" dirty="0">
                <a:highlight>
                  <a:srgbClr val="FFFF00"/>
                </a:highlight>
              </a:rPr>
              <a:t> ເຫຼົ່າ​ນັ້ນ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ຕົວ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lo-LA" dirty="0">
                <a:highlight>
                  <a:srgbClr val="FFFF00"/>
                </a:highlight>
              </a:rPr>
              <a:t> ຈະ​ຮັບ​ໜ້າ​ທີ່​ຕ່າງໆ ຈາກໂປ​ຣ​ແກ​ຣມຕ່າງໆຜ່ານ​ຈາກ ​ຣິຈິ​ເຕີ ຄວບ​ຄຸມ​ການ​ເຮັດ​ວຽກ 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Control block)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ແລະ ຈັດພ​າ​ຣາ​ແມັດ​ເຕີໃນ​ການ​ເອີ້ນ​ໃຊ້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IO.SYS</a:t>
            </a:r>
            <a:r>
              <a:rPr lang="lo-LA" dirty="0">
                <a:highlight>
                  <a:srgbClr val="FFFF00"/>
                </a:highlight>
              </a:rPr>
              <a:t> ໃຫ້​ເຮັດ​ວຽກ​ຕາມ​ທີ່​ຕ້ອງ​ການ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457200" indent="-4572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COMMAN.COM</a:t>
            </a:r>
            <a:r>
              <a:rPr lang="lo-LA" dirty="0">
                <a:highlight>
                  <a:srgbClr val="FFFF00"/>
                </a:highlight>
              </a:rPr>
              <a:t> ມີໜ້າ​ທີ່​ເປັນ</a:t>
            </a:r>
            <a:r>
              <a:rPr lang="lo-LA" dirty="0"/>
              <a:t>​ຕົວ​ປະ​ສານ</a:t>
            </a:r>
            <a:r>
              <a:rPr lang="en-US" dirty="0"/>
              <a:t>, </a:t>
            </a:r>
            <a:r>
              <a:rPr lang="lo-LA" dirty="0"/>
              <a:t>ຄອຍ​ຮັບ​ຄຳ​ສັ່ງ​ຈາກ​ຜູ້​ໃຊ້​ຜ່ານ​ແປ້ນ​ພິມ ເພື່ອ​ສົ່ງ​ຜ່ານ​ຄຳ​ສັ່ງ​ໄປ​ຫາ​ໜ່ວຍ​ຄອມ​ພິວ​ເຕີ</a:t>
            </a:r>
            <a:r>
              <a:rPr lang="en-US" dirty="0"/>
              <a:t>, </a:t>
            </a:r>
            <a:r>
              <a:rPr lang="lo-LA" dirty="0"/>
              <a:t>ປຽບ​​ເໝືອນ​ຕົວ​ເຊື່ອມ​ຈາກ​ຜູ້​ໃຊ້​ກັບໂປ​ຣ​ແກ​ຣມຈັດ​ລະ​ບົບ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1.3 </a:t>
            </a:r>
            <a:r>
              <a:rPr lang="lo-LA" sz="5400" dirty="0"/>
              <a:t>ຄໍາສັ່ງໃນລະບົບ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MS-DOS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648200"/>
          </a:xfrm>
        </p:spPr>
        <p:txBody>
          <a:bodyPr>
            <a:normAutofit fontScale="92500"/>
          </a:bodyPr>
          <a:lstStyle/>
          <a:p>
            <a:pPr indent="568325">
              <a:tabLst>
                <a:tab pos="568325" algn="l"/>
              </a:tabLst>
            </a:pPr>
            <a:r>
              <a:rPr lang="lo-LA" dirty="0">
                <a:highlight>
                  <a:srgbClr val="FFFF00"/>
                </a:highlight>
              </a:rPr>
              <a:t>ຄຳ​ສັ່ງ​ໃນ​ລະ​ບົບ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lo-LA" dirty="0">
                <a:highlight>
                  <a:srgbClr val="FFFF00"/>
                </a:highlight>
              </a:rPr>
              <a:t> ຈະ​ແບ່ງ​ອອກ​ເປັນ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2 </a:t>
            </a:r>
            <a:r>
              <a:rPr lang="lo-LA" dirty="0">
                <a:solidFill>
                  <a:srgbClr val="00B0F0"/>
                </a:solidFill>
                <a:highlight>
                  <a:srgbClr val="FFFF00"/>
                </a:highlight>
              </a:rPr>
              <a:t>ພາກ​ສ່ວນ</a:t>
            </a:r>
            <a:r>
              <a:rPr lang="lo-LA" dirty="0">
                <a:highlight>
                  <a:srgbClr val="FFFF00"/>
                </a:highlight>
              </a:rPr>
              <a:t>ຄື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lo-LA" b="1" dirty="0">
                <a:solidFill>
                  <a:srgbClr val="00B0F0"/>
                </a:solidFill>
                <a:highlight>
                  <a:srgbClr val="FFFF00"/>
                </a:highlight>
              </a:rPr>
              <a:t>1.) ຄຳ​ສັ່ງ​ພາຍໃນ </a:t>
            </a:r>
            <a:r>
              <a:rPr lang="en-US" b="1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(Internal command)</a:t>
            </a:r>
            <a:r>
              <a:rPr lang="en-US" b="1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ເປັນຄຳ​ສັ່ງທີ່​ມີ​ຢູ່​ແລ້ວ​ພາຍ​ໃນ​ລະ​ບົບ ສາ​ມາດ​ເອີ້ນ​ໃຊ້​ໄດ້ທັນທີ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ແຕ່ຈະ​ບໍ່​ປະ​ກົດ​ຊື່​ໃຫ້​ເຫັນເຊັ່ນ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endParaRPr lang="lo-LA" dirty="0">
              <a:highlight>
                <a:srgbClr val="FFFF00"/>
              </a:highlight>
            </a:endParaRPr>
          </a:p>
          <a:p>
            <a:pPr marL="850392" lvl="1" indent="-457200">
              <a:buFont typeface="Wingdings" pitchFamily="2" charset="2"/>
              <a:buChar char="Ø"/>
              <a:tabLst>
                <a:tab pos="512763" algn="l"/>
              </a:tabLst>
            </a:pPr>
            <a:r>
              <a:rPr lang="lo-LA" dirty="0">
                <a:highlight>
                  <a:srgbClr val="FFFF00"/>
                </a:highlight>
              </a:rPr>
              <a:t>ຄຳ​ສັ່ງ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DIR (Directory)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ເປັນ​ການ​ເອີ້ນເບິ່ງ​ຂໍ້​ມູນ​ຈາກ​ໜ່ວຍ​ເກັບ​ຂໍ້​ມູນ​​ສໍາຮອງ</a:t>
            </a:r>
          </a:p>
          <a:p>
            <a:pPr marL="850392" lvl="1" indent="-457200">
              <a:buFont typeface="Wingdings" pitchFamily="2" charset="2"/>
              <a:buChar char="Ø"/>
              <a:tabLst>
                <a:tab pos="512763" algn="l"/>
              </a:tabLst>
            </a:pPr>
            <a:r>
              <a:rPr lang="lo-LA" dirty="0">
                <a:highlight>
                  <a:srgbClr val="FFFF00"/>
                </a:highlight>
              </a:rPr>
              <a:t>ຄຳ​ສັ່ງ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lo-LA" dirty="0">
                <a:highlight>
                  <a:srgbClr val="FFFF00"/>
                </a:highlight>
              </a:rPr>
              <a:t> ເປັນ​ການ​ສໍາ​ເນົາ​ຂໍ້​ມູນ​ໄວ້</a:t>
            </a:r>
          </a:p>
          <a:p>
            <a:pPr marL="850392" lvl="1" indent="-457200">
              <a:buFont typeface="Wingdings" pitchFamily="2" charset="2"/>
              <a:buChar char="Ø"/>
              <a:tabLst>
                <a:tab pos="512763" algn="l"/>
              </a:tabLst>
            </a:pPr>
            <a:r>
              <a:rPr lang="lo-LA" dirty="0">
                <a:highlight>
                  <a:srgbClr val="FFFF00"/>
                </a:highlight>
              </a:rPr>
              <a:t>ຄຳ​ສັ່ງ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REN (Rename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ເປັນ​ການປ່ຽນ​ຊື່​ແຟ້ມ​ຂໍ້​ມູນ</a:t>
            </a:r>
          </a:p>
          <a:p>
            <a:pPr marL="850392" lvl="1" indent="-457200">
              <a:buFont typeface="Wingdings" pitchFamily="2" charset="2"/>
              <a:buChar char="Ø"/>
              <a:tabLst>
                <a:tab pos="512763" algn="l"/>
              </a:tabLst>
            </a:pPr>
            <a:r>
              <a:rPr lang="lo-LA" dirty="0">
                <a:highlight>
                  <a:srgbClr val="FFFF00"/>
                </a:highlight>
              </a:rPr>
              <a:t>ຄຳ​ສັ່ງ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lo-LA" dirty="0">
                <a:highlight>
                  <a:srgbClr val="FFFF00"/>
                </a:highlight>
              </a:rPr>
              <a:t> ເປັນ​ການ</a:t>
            </a:r>
            <a:r>
              <a:rPr lang="lo-LA" dirty="0"/>
              <a:t>​ເປີດ​ເບິ່ງ​ລາຍ​ລະ​ອຽດ​ຂອງ​ຂໍ້​ມູນ​ແຕ່​ລະ​ແຟ້ມ, ແຕ່​ແຟ້ມ​ນັ້ນ​ຕ້ອງ​ຢູ່ໃນ​ຮູບ​ຂອງ​ຂໍ້​ຄວາມ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(Text file)</a:t>
            </a:r>
            <a:endParaRPr lang="lo-LA" dirty="0"/>
          </a:p>
          <a:p>
            <a:pPr marL="850392" lvl="1" indent="-457200">
              <a:buFont typeface="Wingdings" pitchFamily="2" charset="2"/>
              <a:buChar char="Ø"/>
              <a:tabLst>
                <a:tab pos="512763" algn="l"/>
              </a:tabLst>
            </a:pPr>
            <a:r>
              <a:rPr lang="lo-LA" dirty="0"/>
              <a:t>ຄຳ​ສັ່ງ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CLS (Clear) </a:t>
            </a:r>
            <a:r>
              <a:rPr lang="lo-LA" dirty="0"/>
              <a:t>ເປັນ​ຄຳ​ສັ່ງ​ລຶບ​ຂໍ້​ຄວາມ​ເທິງ​ຈໍ​ພາບ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5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34885"/>
            <a:ext cx="8820472" cy="4789715"/>
          </a:xfrm>
        </p:spPr>
        <p:txBody>
          <a:bodyPr>
            <a:normAutofit/>
          </a:bodyPr>
          <a:lstStyle/>
          <a:p>
            <a:pPr indent="568325"/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 95</a:t>
            </a:r>
            <a:r>
              <a:rPr lang="lo-LA" dirty="0">
                <a:highlight>
                  <a:srgbClr val="FFFF00"/>
                </a:highlight>
              </a:rPr>
              <a:t> ເປັນ​ລະ​ບົບ​ປະ​ຕິ​ບັດ​ການຂອງ​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lo-LA" dirty="0">
                <a:highlight>
                  <a:srgbClr val="FFFF00"/>
                </a:highlight>
              </a:rPr>
              <a:t> ທີ່​ໄດ້​ຮັບ​ການ​ອອກ​ແບບ​ເປັນ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lo-LA" dirty="0">
                <a:solidFill>
                  <a:srgbClr val="00B0F0"/>
                </a:solidFill>
                <a:highlight>
                  <a:srgbClr val="FFFF00"/>
                </a:highlight>
              </a:rPr>
              <a:t>ບິດ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, </a:t>
            </a:r>
            <a:r>
              <a:rPr lang="lo-LA" dirty="0"/>
              <a:t>ເຊິ່ງ​ມີ​ຄວາມ​ສາ​ມາດ​ຄວບ​ຄຸມ​ເຖິງລະ​ບົບ​ປະ​ຕິ​ບັດ​ການເທິງ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lo-LA" dirty="0"/>
              <a:t> ດ້ວຍ,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95</a:t>
            </a:r>
            <a:r>
              <a:rPr lang="lo-LA" dirty="0"/>
              <a:t> ຈະ​ອອກ​ແບບ​ໃນ​ລັກ​ສະ​ນະ</a:t>
            </a:r>
            <a:r>
              <a:rPr lang="lo-LA" dirty="0">
                <a:solidFill>
                  <a:srgbClr val="00B0F0"/>
                </a:solidFill>
              </a:rPr>
              <a:t>​ຮູບ​ພາບ</a:t>
            </a:r>
            <a:r>
              <a:rPr lang="en-US" dirty="0"/>
              <a:t>, </a:t>
            </a:r>
            <a:r>
              <a:rPr lang="lo-LA" dirty="0"/>
              <a:t>ງ່າຍຕໍ່​ການ​ຮຽນ​ຮູ້ ແລະ ມີ​ຄຸນ​ສົມ​ບັດ​ເໜືອກວ່າ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lo-LA" dirty="0"/>
              <a:t> ຫຼາຍ</a:t>
            </a:r>
            <a:r>
              <a:rPr lang="en-US" dirty="0"/>
              <a:t>, </a:t>
            </a:r>
            <a:r>
              <a:rPr lang="lo-LA" dirty="0"/>
              <a:t>​ໃນ​ສ່ວນ​ຂອງ​ການ​ເຮັດ​​ຫຼາຍ​ວຽກ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Multitasking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lo-LA" dirty="0"/>
              <a:t>ການ​ເຮັດ​ວຽກ​ໃນ​ລັກ​ສະ​ນະ​ເຄືອ​ຂ່າຍ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lo-LA" dirty="0"/>
              <a:t>ບໍ່​ພຽງ​ແຕ່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WINDOWS 95</a:t>
            </a:r>
            <a:r>
              <a:rPr lang="lo-LA" dirty="0">
                <a:latin typeface="Times New Roman" pitchFamily="18" charset="0"/>
              </a:rPr>
              <a:t> </a:t>
            </a:r>
            <a:r>
              <a:rPr lang="lo-LA" dirty="0"/>
              <a:t>ຈະ​ຈັດ​ການ​ກັບ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lo-LA" dirty="0"/>
              <a:t> ຂອງລະ​ບົບ​ປະ​ຕິ​ບັດ​ການພື້ນ​ຖານ​ທັງ​ລະ​ບົບ, ແຕ່​ຍັງ​ມີ​ເຄື່ອງ​ມື ແລະ ຄຸນ​ລັກ​ສະ​ນະ​ເດັ່ນ​ດັ່ງ​ຕໍ່ໄປນີ້</a:t>
            </a:r>
            <a:r>
              <a:rPr lang="en-US" dirty="0"/>
              <a:t>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6662" y="765444"/>
            <a:ext cx="4033476" cy="76944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WINDOWS 95</a:t>
            </a:r>
            <a:r>
              <a:rPr lang="lo-LA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th-TH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487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07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WINDOWS 95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686800" cy="4608512"/>
          </a:xfrm>
        </p:spPr>
        <p:txBody>
          <a:bodyPr>
            <a:normAutofit/>
          </a:bodyPr>
          <a:lstStyle/>
          <a:p>
            <a:pPr lvl="0"/>
            <a:r>
              <a:rPr lang="lo-LA" sz="3200" dirty="0"/>
              <a:t>4.) </a:t>
            </a:r>
            <a:r>
              <a:rPr lang="en-US" sz="32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Icon </a:t>
            </a:r>
            <a:r>
              <a:rPr lang="en-US" sz="3200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Inbox</a:t>
            </a:r>
            <a:r>
              <a:rPr lang="lo-LA" sz="3200" dirty="0">
                <a:highlight>
                  <a:srgbClr val="FFFF00"/>
                </a:highlight>
              </a:rPr>
              <a:t> ປຽບ​ເໝືອນ​ກັບ​ຕູ້​ໄປ​ສະ​ນີ ແລະ ຫ້ອງ​ສະ​ມຸດ, ຜູ້​ໃຊ້​ສາ​ມາດ​ທີ່​ຈະ</a:t>
            </a:r>
            <a:r>
              <a:rPr lang="lo-LA" sz="3200" dirty="0"/>
              <a:t>​ສົ່ງ​ຂໍ້​ມູນ ແລະ ຕິດ​ຕໍ່ສື່​ສານກັນ​ໄດ້​ໂດຍ​ຜ່ານ​ລະ​ບົບ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E-mail (Electronic mail),</a:t>
            </a:r>
            <a:r>
              <a:rPr lang="lo-LA" sz="3200" dirty="0"/>
              <a:t> ລະ​ບົບ​ອິນ​ເຕີ​ເນັດ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(Internet), </a:t>
            </a:r>
            <a:r>
              <a:rPr lang="lo-LA" sz="3200" dirty="0"/>
              <a:t>ສາ​ມາດ​ໃຊ້​ບໍ​ລິ​ການ​ອອນ​ໄລ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(Online)</a:t>
            </a:r>
            <a:r>
              <a:rPr lang="en-US" sz="3200" dirty="0"/>
              <a:t> </a:t>
            </a:r>
            <a:r>
              <a:rPr lang="lo-LA" sz="3200" dirty="0"/>
              <a:t>ແລະ ສົ່ງໂທ​ລະ​ສານ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(Fax)​ </a:t>
            </a:r>
            <a:r>
              <a:rPr lang="lo-LA" sz="3200" dirty="0"/>
              <a:t>ເປັນ​ຕົ້ນ</a:t>
            </a:r>
            <a:r>
              <a:rPr lang="en-US" sz="3200" dirty="0"/>
              <a:t>.</a:t>
            </a:r>
            <a:endParaRPr lang="lo-LA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9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1.4 </a:t>
            </a:r>
            <a:r>
              <a:rPr lang="lo-LA" sz="5400" dirty="0"/>
              <a:t>ຄຸນສົມບັດຂອງລະບົປະຕິບັດການ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WINDOWS 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7392"/>
            <a:ext cx="8686800" cy="4541520"/>
          </a:xfrm>
        </p:spPr>
        <p:txBody>
          <a:bodyPr>
            <a:normAutofit fontScale="77500" lnSpcReduction="20000"/>
          </a:bodyPr>
          <a:lstStyle/>
          <a:p>
            <a:pPr indent="568325">
              <a:tabLst>
                <a:tab pos="568325" algn="l"/>
              </a:tabLst>
            </a:pP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 NT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ເປັນ​ລະ​ບົບ​ປະ​ຕິ​ບັດ​ການ​ໃນ​ສ່ວນ​ຂອງ​ເຄືອ​ຂ່າຍ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(Network)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ລ່າ​ສຸດ​ຂອງ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lo-LA" dirty="0">
                <a:highlight>
                  <a:srgbClr val="FFFF00"/>
                </a:highlight>
              </a:rPr>
              <a:t> ຄ້າຍ​ຄືກັບ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95</a:t>
            </a:r>
            <a:r>
              <a:rPr lang="lo-LA" dirty="0">
                <a:highlight>
                  <a:srgbClr val="FFFF00"/>
                </a:highlight>
              </a:rPr>
              <a:t> ພັດ​ທະ​ນາ​ຈາກ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LAN Manager</a:t>
            </a:r>
            <a:r>
              <a:rPr lang="lo-LA" dirty="0">
                <a:highlight>
                  <a:srgbClr val="FFFF00"/>
                </a:highlight>
              </a:rPr>
              <a:t> ແລະ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 for Workgroup</a:t>
            </a:r>
            <a:r>
              <a:rPr lang="lo-LA" dirty="0">
                <a:highlight>
                  <a:srgbClr val="FFFF00"/>
                </a:highlight>
              </a:rPr>
              <a:t> ໂດຍ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 NT</a:t>
            </a:r>
            <a:r>
              <a:rPr lang="lo-LA" dirty="0">
                <a:highlight>
                  <a:srgbClr val="FFFF00"/>
                </a:highlight>
              </a:rPr>
              <a:t> ມີ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lo-LA" dirty="0">
                <a:solidFill>
                  <a:srgbClr val="00B0F0"/>
                </a:solidFill>
                <a:highlight>
                  <a:srgbClr val="FFFF00"/>
                </a:highlight>
              </a:rPr>
              <a:t>ຫຼຸ້ນ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(Version)</a:t>
            </a:r>
            <a:r>
              <a:rPr lang="lo-LA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ໄດ້​ແກ່: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 NT</a:t>
            </a:r>
            <a:r>
              <a:rPr lang="en-US" b="1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lo-LA" dirty="0">
                <a:solidFill>
                  <a:srgbClr val="00B0F0"/>
                </a:solidFill>
                <a:highlight>
                  <a:srgbClr val="FFFF00"/>
                </a:highlight>
              </a:rPr>
              <a:t> ແລະ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 NT Workstation</a:t>
            </a:r>
            <a:r>
              <a:rPr lang="lo-LA" dirty="0">
                <a:solidFill>
                  <a:srgbClr val="00B0F0"/>
                </a:solidFill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ໂດຍ​ທີ່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lo-LA" dirty="0">
                <a:highlight>
                  <a:srgbClr val="FFFF00"/>
                </a:highlight>
              </a:rPr>
              <a:t> ຈະ​ເຮັດ​ໜ້າ​ທີ່​ລະ​ບົບ​ປະ​ຕິ​ບັດ​ການເຄືອ​ຂ່າຍ​ທີ່​ດີ​ກ່​ວາ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indent="568325">
              <a:tabLst>
                <a:tab pos="568325" algn="l"/>
              </a:tabLst>
            </a:pPr>
            <a:r>
              <a:rPr lang="lo-LA" dirty="0">
                <a:highlight>
                  <a:srgbClr val="FFFF00"/>
                </a:highlight>
              </a:rPr>
              <a:t>ຄຸນ​ສົມ​ບັດ​ຂອງ​ລະ​ບົ​ປະ​ຕິ​ບັດ​ການ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WINDOWS NT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ມີ​ດັ່ງ​ນີ້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marL="514350" indent="-514350">
              <a:buClrTx/>
              <a:buFont typeface="+mj-lt"/>
              <a:buAutoNum type="arabicPeriod"/>
              <a:tabLst>
                <a:tab pos="568325" algn="l"/>
              </a:tabLst>
            </a:pPr>
            <a:r>
              <a:rPr lang="lo-LA" dirty="0">
                <a:highlight>
                  <a:srgbClr val="FFFF00"/>
                </a:highlight>
              </a:rPr>
              <a:t>ສາ​ມາດ</a:t>
            </a:r>
            <a:r>
              <a:rPr lang="lo-LA" dirty="0">
                <a:solidFill>
                  <a:srgbClr val="00B0F0"/>
                </a:solidFill>
                <a:highlight>
                  <a:srgbClr val="FFFF00"/>
                </a:highlight>
              </a:rPr>
              <a:t>ໃຊ້​ກັບ​ຕົວ​ປະ​ມວນ​ຜົນ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(Processor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lo-LA" dirty="0">
                <a:solidFill>
                  <a:srgbClr val="00B0F0"/>
                </a:solidFill>
              </a:rPr>
              <a:t>ໄດ້​ຫຼາຍ​ແບບ</a:t>
            </a:r>
            <a:r>
              <a:rPr lang="lo-LA" dirty="0"/>
              <a:t>ທັງ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Pentium, DEC</a:t>
            </a:r>
            <a:r>
              <a:rPr lang="en-US" b="1" dirty="0"/>
              <a:t> </a:t>
            </a:r>
            <a:r>
              <a:rPr lang="lo-LA" dirty="0"/>
              <a:t>ແລະ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en-US" b="1" dirty="0"/>
              <a:t> </a:t>
            </a:r>
            <a:r>
              <a:rPr lang="lo-LA" dirty="0"/>
              <a:t>ໂດຍ​ຍ້າຍ​ຮູບ​ແບບ​ໂປ​ຣ​ແກຣມ​ຂ້າມ​ລະ​ບົບ​ໄດ້</a:t>
            </a:r>
            <a:r>
              <a:rPr lang="en-US" dirty="0"/>
              <a:t>.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lo-LA" dirty="0"/>
              <a:t>ສາ​ມາດເພີ່ມ​ຂະ​ຫຍາຍ​ໜ່ວຍ​ຄວາມ​ຈຳ​ໄດ້​ເຖິງ </a:t>
            </a:r>
            <a:r>
              <a:rPr lang="en-US" dirty="0"/>
              <a:t>4 </a:t>
            </a:r>
            <a:r>
              <a:rPr lang="lo-LA" dirty="0"/>
              <a:t>ຈິ​ກກາ​ໄບ​ຕ໌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4 GB</a:t>
            </a:r>
            <a:r>
              <a:rPr lang="en-US" dirty="0">
                <a:solidFill>
                  <a:srgbClr val="00B0F0"/>
                </a:solidFill>
              </a:rPr>
              <a:t>).</a:t>
            </a:r>
          </a:p>
          <a:p>
            <a:pPr marL="514350" lvl="0" indent="-514350">
              <a:buClrTx/>
              <a:buFont typeface="+mj-lt"/>
              <a:buAutoNum type="arabicPeriod"/>
            </a:pPr>
            <a:r>
              <a:rPr lang="lo-LA" dirty="0"/>
              <a:t>ໃຊ້​ວຽກ​ໄດ້​ລັກ​ສະ​ນະ</a:t>
            </a:r>
            <a:r>
              <a:rPr lang="lo-LA" dirty="0">
                <a:solidFill>
                  <a:srgbClr val="C00000"/>
                </a:solidFill>
              </a:rPr>
              <a:t>​</a:t>
            </a:r>
            <a:r>
              <a:rPr lang="lo-LA" dirty="0">
                <a:solidFill>
                  <a:srgbClr val="00B0F0"/>
                </a:solidFill>
              </a:rPr>
              <a:t>ຫຼາຍ​ວຽກ​ພ້ອມ​ກັນ </a:t>
            </a:r>
            <a:r>
              <a:rPr lang="lo-LA" dirty="0"/>
              <a:t>ແລະ ສາ​ມາດ​ປ່ຽນ​ແປງ​ລາຍ​ການ​ແບບ​ພະ​ຫຸ​ຄູນ ຫຼື ຫຼາຍ​ລາຍ​ການ​ພ້ອມ​ກັນ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Multithreading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lo-LA" dirty="0"/>
              <a:t>ສາ​ມາດໃຊ້​ກັບ​ເຄື່ອງ​ຄອມ​ພີວ​ເຕີ​ທີ່​ມີ​ຕົວ​ປະ​ມວນ​ຜົນ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lo-LA" dirty="0">
                <a:solidFill>
                  <a:srgbClr val="00B0F0"/>
                </a:solidFill>
              </a:rPr>
              <a:t>ຫຼາຍກວ່າ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 Processor.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686800" cy="4606248"/>
          </a:xfrm>
        </p:spPr>
        <p:txBody>
          <a:bodyPr>
            <a:normAutofit fontScale="92500"/>
          </a:bodyPr>
          <a:lstStyle/>
          <a:p>
            <a:pPr marL="514350" lvl="0" indent="-514350">
              <a:buClr>
                <a:srgbClr val="002060"/>
              </a:buClr>
              <a:buFont typeface="+mj-lt"/>
              <a:buAutoNum type="arabicPeriod" startAt="5"/>
            </a:pPr>
            <a:r>
              <a:rPr lang="lo-LA" dirty="0"/>
              <a:t>ສາ​ມາດສ້າງ​ລະ​ບົບ​ແຟ້ມ​ຂໍ້​ມູນ​ຂອງ​ຕົນ​ເອງ​ເປັນ​ແບບ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NTFS</a:t>
            </a:r>
            <a:r>
              <a:rPr lang="lo-LA" dirty="0">
                <a:solidFill>
                  <a:srgbClr val="C00000"/>
                </a:solidFill>
              </a:rPr>
              <a:t> </a:t>
            </a:r>
            <a:r>
              <a:rPr lang="lo-LA" dirty="0"/>
              <a:t>ເຊິ່ງ​ແຕ່​ເດີມ​ຈະ​ເປັນ​ແບບ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(File Allocation Table)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dirty="0"/>
              <a:t>ພຽງ​ຢ່າງ​ດຽວ</a:t>
            </a:r>
            <a:r>
              <a:rPr lang="en-US" dirty="0"/>
              <a:t>.</a:t>
            </a:r>
          </a:p>
          <a:p>
            <a:pPr marL="514350" lvl="0" indent="-514350">
              <a:buClr>
                <a:srgbClr val="002060"/>
              </a:buClr>
              <a:buFont typeface="+mj-lt"/>
              <a:buAutoNum type="arabicPeriod" startAt="5"/>
            </a:pPr>
            <a:r>
              <a:rPr lang="lo-LA" dirty="0"/>
              <a:t>ສາ​ມາດສະ​ໜັບ​ສະ​ໜູນ​ເຄື່ອງ​ຄອມ​ພີວ​ເຕີ ທີ່​ມີ​ຈານ​ແມ່​ເຫຼັກ​ຫຼາຍ​ຕົວ​ຕໍ່​ເປັນ​ຊຸດ ເຊິ່ງ​ເອີ້ນ​ວ່າ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RAID</a:t>
            </a:r>
            <a:r>
              <a:rPr lang="en-US" dirty="0"/>
              <a:t>.</a:t>
            </a:r>
          </a:p>
          <a:p>
            <a:pPr marL="514350" lvl="0" indent="-514350">
              <a:buClr>
                <a:srgbClr val="002060"/>
              </a:buClr>
              <a:buFont typeface="+mj-lt"/>
              <a:buAutoNum type="arabicPeriod" startAt="5"/>
            </a:pPr>
            <a:r>
              <a:rPr lang="lo-LA" dirty="0">
                <a:solidFill>
                  <a:srgbClr val="00B0F0"/>
                </a:solidFill>
              </a:rPr>
              <a:t>ມີ​ລະ​ບົບ​ປ້ອງ​ກັນ​ຄວາມ​ປອດ​ໄພ​ຂອງ​ຂໍ້​ມູນ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lo-LA" dirty="0"/>
              <a:t>ໂດຍ​ສ້າງ​ລະ​ຫັດ​ຜ່ານ​ໃຫ້​ຜູ້​ໃຊ້​ແຕ່​ລະ​ຄົນ ແລະ ສາ​ມາດ​ກຳ​ນົດ​ວັນເວ​ລາ​ໃນ​ການ​ໃຊ້​ວຽກ</a:t>
            </a:r>
            <a:r>
              <a:rPr lang="en-US" dirty="0"/>
              <a:t>.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 startAt="5"/>
            </a:pPr>
            <a:r>
              <a:rPr lang="lo-LA" dirty="0"/>
              <a:t>ໂປ​ຣ​ແກ​ຣມ​ທີ່​ໃຊ້​ລະ​ບົບ 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lo-LA" dirty="0"/>
              <a:t>ກໍ​ສາ​ມາດ​ທີ່​ຈະ​ນຳ​ມາ​ໃຊ້​ເທິງ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WINDOWS 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dirty="0"/>
              <a:t>ໄດ້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1.4 </a:t>
            </a:r>
            <a:r>
              <a:rPr lang="lo-LA" sz="5400" dirty="0"/>
              <a:t>ຄຸນສົມບັດຂອງລະບົປະຕິບັດການ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WINDOWS NT</a:t>
            </a:r>
            <a:r>
              <a:rPr lang="lo-LA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sz="5400" dirty="0"/>
              <a:t>(ຕໍ່)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9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sz="5400" dirty="0"/>
              <a:t>ປະເພດຂອງຊອບແວຣ໌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10600" cy="4389120"/>
          </a:xfrm>
        </p:spPr>
        <p:txBody>
          <a:bodyPr>
            <a:normAutofit/>
          </a:bodyPr>
          <a:lstStyle/>
          <a:p>
            <a:pPr indent="457200">
              <a:tabLst>
                <a:tab pos="457200" algn="l"/>
              </a:tabLst>
            </a:pPr>
            <a:r>
              <a:rPr lang="en-US" sz="3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Major type of software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lo-LA" sz="3600" dirty="0">
                <a:highlight>
                  <a:srgbClr val="FFFF00"/>
                </a:highlight>
              </a:rPr>
              <a:t>ເຮົາສາມາດແບ່ງ </a:t>
            </a:r>
            <a:r>
              <a:rPr lang="en-US" sz="3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lo-LA" sz="3600" dirty="0">
                <a:highlight>
                  <a:srgbClr val="FFFF00"/>
                </a:highlight>
              </a:rPr>
              <a:t>ອອກເປັນ 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</a:rPr>
              <a:t>2 </a:t>
            </a:r>
            <a:r>
              <a:rPr lang="lo-LA" sz="3600" dirty="0">
                <a:highlight>
                  <a:srgbClr val="FFFF00"/>
                </a:highlight>
              </a:rPr>
              <a:t>ປະເພດໃຫຍ່ໆດັ່ງນີ້:</a:t>
            </a:r>
          </a:p>
          <a:p>
            <a:pPr lvl="2">
              <a:lnSpc>
                <a:spcPct val="120000"/>
              </a:lnSpc>
            </a:pPr>
            <a:r>
              <a:rPr lang="en-US" sz="3100" dirty="0">
                <a:highlight>
                  <a:srgbClr val="FFFF00"/>
                </a:highlight>
              </a:rPr>
              <a:t>1 </a:t>
            </a:r>
            <a:r>
              <a:rPr lang="lo-LA" sz="3100" dirty="0">
                <a:highlight>
                  <a:srgbClr val="FFFF00"/>
                </a:highlight>
              </a:rPr>
              <a:t>ຊອບແວລະບົບ </a:t>
            </a:r>
            <a:r>
              <a:rPr lang="lo-LA" sz="31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31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System software)</a:t>
            </a:r>
          </a:p>
          <a:p>
            <a:pPr lvl="2">
              <a:lnSpc>
                <a:spcPct val="120000"/>
              </a:lnSpc>
            </a:pPr>
            <a:r>
              <a:rPr lang="en-US" sz="3100" dirty="0">
                <a:highlight>
                  <a:srgbClr val="FFFF00"/>
                </a:highlight>
              </a:rPr>
              <a:t>2 </a:t>
            </a:r>
            <a:r>
              <a:rPr lang="lo-LA" sz="3100" dirty="0">
                <a:highlight>
                  <a:srgbClr val="FFFF00"/>
                </a:highlight>
              </a:rPr>
              <a:t>ຊອບແວນໍາໃຊ້ </a:t>
            </a:r>
            <a:r>
              <a:rPr lang="lo-LA" sz="31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31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Application software)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1 </a:t>
            </a:r>
            <a:r>
              <a:rPr lang="lo-LA" sz="4000" dirty="0"/>
              <a:t>ຊອບແວລະບົບ </a:t>
            </a:r>
            <a:r>
              <a:rPr lang="lo-LA" sz="4000" dirty="0">
                <a:latin typeface="Times New Roman" pitchFamily="18" charset="0"/>
              </a:rPr>
              <a:t>(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System software)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876800"/>
          </a:xfrm>
        </p:spPr>
        <p:txBody>
          <a:bodyPr>
            <a:normAutofit fontScale="85000" lnSpcReduction="10000"/>
          </a:bodyPr>
          <a:lstStyle/>
          <a:p>
            <a:pPr indent="512763"/>
            <a:r>
              <a:rPr lang="lo-LA" dirty="0">
                <a:highlight>
                  <a:srgbClr val="FFFF00"/>
                </a:highlight>
              </a:rPr>
              <a:t>ຊອບແວລະບົບເປັນໂປຣແກຣມທີ່ຂຽນຂຶ້ນມາເພື່ອ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</a:rPr>
              <a:t>ຄວບຄຸມລະບົບປະຕີບັດການຂອງເຄື່ອງຄອມພີວເຕີ,</a:t>
            </a:r>
            <a:r>
              <a:rPr lang="lo-LA" dirty="0">
                <a:highlight>
                  <a:srgbClr val="FFFF00"/>
                </a:highlight>
              </a:rPr>
              <a:t> ໂດຍມີໜ້າທີ່ໃນການ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</a:rPr>
              <a:t>ຕິດຕໍ່ລະຫວ່າງ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</a:rPr>
              <a:t>Hardware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</a:rPr>
              <a:t>ກັບຜູ້ໃຊ້, </a:t>
            </a:r>
            <a:r>
              <a:rPr lang="lo-LA" dirty="0">
                <a:highlight>
                  <a:srgbClr val="FFFF00"/>
                </a:highlight>
              </a:rPr>
              <a:t>ເຊິ່ງ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software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ຈະເປັນຕົວກາງໃນການຄວບຄຸມການປະຕີບັດການຂອງອຸປະກອນປ້ອນເຂົ້າ ແລະ ສະແດງຜົນ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device)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dirty="0"/>
              <a:t>ເຊັ່ນ: ແປ້ນພິມ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Keyboard), </a:t>
            </a:r>
            <a:r>
              <a:rPr lang="lo-LA" dirty="0"/>
              <a:t>ເມົາສ໌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Mouse), </a:t>
            </a:r>
            <a:r>
              <a:rPr lang="lo-LA" dirty="0"/>
              <a:t>ຈໍພາບ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Monitor), </a:t>
            </a:r>
            <a:r>
              <a:rPr lang="lo-LA" dirty="0"/>
              <a:t>ເຄື່ອງພິມ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Print) </a:t>
            </a:r>
            <a:r>
              <a:rPr lang="lo-LA" dirty="0"/>
              <a:t>ແລະອື່ນໆ. ນອກນັ້ນຍັງ</a:t>
            </a:r>
            <a:r>
              <a:rPr lang="lo-LA" dirty="0">
                <a:solidFill>
                  <a:srgbClr val="00B050"/>
                </a:solidFill>
              </a:rPr>
              <a:t>ຄວບຄຸມການສົ່ງຂໍ້ມູນ </a:t>
            </a:r>
            <a:r>
              <a:rPr lang="lo-LA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 bus), </a:t>
            </a:r>
            <a:r>
              <a:rPr lang="lo-LA" dirty="0">
                <a:solidFill>
                  <a:srgbClr val="00B050"/>
                </a:solidFill>
              </a:rPr>
              <a:t>ການແຈ້ງເຕືອນຄວາມຜິດປົກະຕິ</a:t>
            </a:r>
            <a:r>
              <a:rPr lang="lo-LA" dirty="0"/>
              <a:t>ຂອງເຄື່ອງຄອມພີວເຕີ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Syntax error) </a:t>
            </a:r>
            <a:r>
              <a:rPr lang="lo-LA" dirty="0"/>
              <a:t>ເຊັ່ນ: ຂໍ້ຄວາມ </a:t>
            </a:r>
            <a:r>
              <a:rPr lang="lo-LA" dirty="0">
                <a:latin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</a:rPr>
              <a:t>Hard disk controller failed” </a:t>
            </a:r>
            <a:r>
              <a:rPr lang="lo-LA" dirty="0"/>
              <a:t>ໝາຍເຖິງເຄື່ອງອຸປະກອນທີ່ຄວບຄຸມການປະຕິບັດງານຂອງ </a:t>
            </a:r>
            <a:r>
              <a:rPr lang="en-US" dirty="0">
                <a:latin typeface="Times New Roman" pitchFamily="18" charset="0"/>
              </a:rPr>
              <a:t>Hard disk </a:t>
            </a:r>
            <a:r>
              <a:rPr lang="lo-LA" dirty="0"/>
              <a:t>ມີບັນຫາດັ່ງ (ຮູບ 2.1) ສະແດງປະເພດຂອງຊອບແວ ແລະ ການສະແດງຄວາມສຳພັນລະຫວ່າງຊອບແວລະບົບ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System software), </a:t>
            </a:r>
            <a:r>
              <a:rPr lang="lo-LA" dirty="0"/>
              <a:t>ຊອບແວນໍາໃຊ້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Application software) </a:t>
            </a:r>
            <a:r>
              <a:rPr lang="lo-LA" dirty="0"/>
              <a:t>ແລະ </a:t>
            </a:r>
            <a:r>
              <a:rPr lang="en-US" dirty="0">
                <a:latin typeface="Times New Roman" pitchFamily="18" charset="0"/>
              </a:rPr>
              <a:t>Hardware.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68"/>
            <a:ext cx="9144000" cy="1586440"/>
          </a:xfrm>
        </p:spPr>
        <p:txBody>
          <a:bodyPr>
            <a:normAutofit/>
          </a:bodyPr>
          <a:lstStyle/>
          <a:p>
            <a:r>
              <a:rPr lang="lo-LA" sz="4800" dirty="0">
                <a:effectLst/>
              </a:rPr>
              <a:t>ຊອບ​ແວຣ໌​ລະ​ບົບ</a:t>
            </a:r>
            <a:r>
              <a:rPr lang="en-US" sz="4800" dirty="0">
                <a:effectLst/>
              </a:rPr>
              <a:t> </a:t>
            </a:r>
            <a:r>
              <a:rPr lang="en-US" sz="4800" dirty="0">
                <a:effectLst/>
                <a:latin typeface="Times New Roman" pitchFamily="18" charset="0"/>
                <a:cs typeface="Times New Roman" pitchFamily="18" charset="0"/>
              </a:rPr>
              <a:t>(System software)</a:t>
            </a:r>
            <a:r>
              <a:rPr lang="lo-LA" sz="48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sz="4800" dirty="0">
                <a:effectLst/>
              </a:rPr>
              <a:t>ສາ​ມາດ​ແບ່ງ​ອອກ​ເປັນ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lo-LA" dirty="0">
                <a:highlight>
                  <a:srgbClr val="FFFF00"/>
                </a:highlight>
              </a:rPr>
              <a:t>ລະ​ບົບ​ປະ​ຕິ​ບັດ​ການ​ເຊິ່ງມີ​ໜ້າ​ທີ່​ດັ່ງ​ນີ້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-​ </a:t>
            </a:r>
            <a:r>
              <a:rPr lang="lo-LA" dirty="0">
                <a:highlight>
                  <a:srgbClr val="FFFF00"/>
                </a:highlight>
              </a:rPr>
              <a:t>ການ​ຈັດ​ຕາ​ຕະ​ລາງ​ໃຫ້​ກັບ​ເຄື່ອງ​ຄອມ​ພີວ​ເຕີ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-​ </a:t>
            </a:r>
            <a:r>
              <a:rPr lang="lo-LA" dirty="0">
                <a:highlight>
                  <a:srgbClr val="FFFF00"/>
                </a:highlight>
              </a:rPr>
              <a:t>ການ​ຈອງ​ສັບ​ພະ​ຍາ​ກອນ​ຂອງຄອມ​ພີວ​ເຕີ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-​ </a:t>
            </a:r>
            <a:r>
              <a:rPr lang="lo-LA" dirty="0">
                <a:highlight>
                  <a:srgbClr val="FFFF00"/>
                </a:highlight>
              </a:rPr>
              <a:t>ການ​ສະ​ແດງ​ເຫດ​ການ​ເທິງ​ຈໍ​ພາບ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2. </a:t>
            </a:r>
            <a:r>
              <a:rPr lang="lo-LA" dirty="0">
                <a:highlight>
                  <a:srgbClr val="FFFF00"/>
                </a:highlight>
              </a:rPr>
              <a:t>ພາ​ສາ​ທີ່​ໃຊ້​ໃນ​ການ​ແປ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-​ </a:t>
            </a:r>
            <a:r>
              <a:rPr lang="lo-LA" dirty="0">
                <a:highlight>
                  <a:srgbClr val="FFFF00"/>
                </a:highlight>
              </a:rPr>
              <a:t>ການ​ແປ​ໂປ​ຣ​ແກ​ຣມ​ເທື່ອ​ລະ​ແຖວ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(Interpreter).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-​ </a:t>
            </a:r>
            <a:r>
              <a:rPr lang="lo-LA" dirty="0">
                <a:highlight>
                  <a:srgbClr val="FFFF00"/>
                </a:highlight>
              </a:rPr>
              <a:t>ການ​ແປ​ໂປ​ຣ​ແກ​ຣມ​ເທື່ອ​ລະໂປ​ຣ​ແກ​ຣມ​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(Compiler).</a:t>
            </a:r>
          </a:p>
          <a:p>
            <a:r>
              <a:rPr lang="en-US" dirty="0">
                <a:highlight>
                  <a:srgbClr val="FFFF00"/>
                </a:highlight>
              </a:rPr>
              <a:t>3. </a:t>
            </a:r>
            <a:r>
              <a:rPr lang="lo-LA" dirty="0">
                <a:highlight>
                  <a:srgbClr val="FFFF00"/>
                </a:highlight>
              </a:rPr>
              <a:t>ໂປ​ຣ​ແກ​ຣມ​ໃຊ້​ປະ​ໂຫຍດປະ​ຈຳ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(Utility Program).</a:t>
            </a:r>
          </a:p>
          <a:p>
            <a:pPr marL="623888" lvl="1" indent="-231775"/>
            <a:r>
              <a:rPr lang="en-US" dirty="0">
                <a:highlight>
                  <a:srgbClr val="FFFF00"/>
                </a:highlight>
              </a:rPr>
              <a:t>-​ </a:t>
            </a:r>
            <a:r>
              <a:rPr lang="lo-LA" dirty="0">
                <a:highlight>
                  <a:srgbClr val="FFFF00"/>
                </a:highlight>
              </a:rPr>
              <a:t>ການ​ປະ​ຕິ​ບັດ​ການ​ປະ​ຈຳ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(Routine operations)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ການ​ຈັດ​ລຽງ​ຂໍ້​ມູນ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ການ​ເລືອກ​ລາຍ​ການ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(List), </a:t>
            </a:r>
            <a:r>
              <a:rPr lang="lo-LA" dirty="0">
                <a:highlight>
                  <a:srgbClr val="FFFF00"/>
                </a:highlight>
              </a:rPr>
              <a:t>ການ​ພິມ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(Print).</a:t>
            </a:r>
          </a:p>
          <a:p>
            <a:pPr marL="623888" lvl="1" indent="-231775"/>
            <a:r>
              <a:rPr lang="en-US" dirty="0">
                <a:highlight>
                  <a:srgbClr val="FFFF00"/>
                </a:highlight>
              </a:rPr>
              <a:t>-​ </a:t>
            </a:r>
            <a:r>
              <a:rPr lang="lo-LA" dirty="0">
                <a:highlight>
                  <a:srgbClr val="FFFF00"/>
                </a:highlight>
              </a:rPr>
              <a:t>ການ​ຈັດ​ການ​ຂໍ້​ມູນ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(Manage data) </a:t>
            </a:r>
            <a:r>
              <a:rPr lang="lo-LA" dirty="0">
                <a:highlight>
                  <a:srgbClr val="FFFF00"/>
                </a:highlight>
              </a:rPr>
              <a:t>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ການ​ສ້າງ​ແຟ້ມ​ຂໍ້​ມູນ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ການ​ລວບ​ລວມ​ແຟ້ມ​ຂໍ້​ມູນ​ຕ່າງໆ​ເຂົ້າ​ກັນ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" y="114368"/>
            <a:ext cx="9144000" cy="151443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1.1.2 </a:t>
            </a:r>
            <a:r>
              <a:rPr lang="lo-LA" sz="5400" dirty="0"/>
              <a:t>ຊອບແວຣ໌ນໍາໃຊ້ </a:t>
            </a:r>
            <a:r>
              <a:rPr lang="lo-LA" sz="5400" dirty="0">
                <a:latin typeface="Times New Roman" pitchFamily="18" charset="0"/>
              </a:rPr>
              <a:t>(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Application software)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686800" cy="48177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b="1" dirty="0">
                <a:highlight>
                  <a:srgbClr val="FFFF00"/>
                </a:highlight>
              </a:rPr>
              <a:t>1.1.2.1 </a:t>
            </a:r>
            <a:r>
              <a:rPr lang="lo-LA" sz="3600" b="1" dirty="0">
                <a:highlight>
                  <a:srgbClr val="FFFF00"/>
                </a:highlight>
              </a:rPr>
              <a:t>ພາ​ສາ​​ໂປ​ຣ​ແກ​ຣມ</a:t>
            </a:r>
            <a:endParaRPr lang="en-US" sz="3600" b="1" dirty="0">
              <a:highlight>
                <a:srgbClr val="FFFF00"/>
              </a:highlight>
            </a:endParaRP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ພາ​ສາແອ​ສ໌​ເສັມ​ບ​ຣີ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(Assembly language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).</a:t>
            </a:r>
            <a:endParaRPr lang="en-US" sz="24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ພາ​ສາຟໍ​ເທຣນ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(FORTRAN).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ພາ​ສາໂຄບອນ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(COBOL).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ພາ​ສາພີ​ເອວ​ວັນ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(LP/1).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ພາ​ສາເບ​ຊິກ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(BASIC).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ພາ​ສາປັ​ສ໌ການ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(PASCAL).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ພາ​ສາຊີ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(C).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ພາ​ສາຊີພາດໆ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(C++).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ພາ​ສາຈາວາ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(Java).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highlight>
                  <a:srgbClr val="FFFF00"/>
                </a:highlight>
              </a:rPr>
              <a:t>-​ </a:t>
            </a:r>
            <a:r>
              <a:rPr lang="lo-LA" sz="2400" dirty="0">
                <a:highlight>
                  <a:srgbClr val="FFFF00"/>
                </a:highlight>
              </a:rPr>
              <a:t>ພາ​ສາພີເຮດພີ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(PHP).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410200"/>
          </a:xfrm>
        </p:spPr>
        <p:txBody>
          <a:bodyPr>
            <a:normAutofit fontScale="92500"/>
          </a:bodyPr>
          <a:lstStyle/>
          <a:p>
            <a:pPr indent="512763"/>
            <a:r>
              <a:rPr lang="lo-LA" dirty="0">
                <a:highlight>
                  <a:srgbClr val="FFFF00"/>
                </a:highlight>
              </a:rPr>
              <a:t>ຊອບແວນໍາໃຊ້ 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Application Program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lo-LA" dirty="0">
                <a:highlight>
                  <a:srgbClr val="FFFF00"/>
                </a:highlight>
              </a:rPr>
              <a:t>ເປັນໂປຣແກຣມທີ່ຜູ້ໃຊ້ຕ້ອງ ການໃຊ້ວຽກສະເພາະດ້ານໃດໜຶ່ງເຊັ່ນ: ໂປຣແກຣມປະຍຸກທາງດ້ານອຸດສາ ຫະກຳ ໃຊ້ຄວບຄຸມການຜະລິດ, ຄວບຄຸມຕົ້ນທຶນ ແລະ ຄວບຄຸມການເຮັດວຽກຂອງເຄື່ອງຈັກ ຫຼື ໂປຣແກຣມປະຍຸກທາງໂຮງໝໍ, ແພດນໍາໃຊ້ເກັບກໍາປະຫວັດຂອງຄົນເຈັບ, ອາການຂອງໂລກຕ່າງໆທີ່ເຄີຍໄດ້ຮັກສາ, ຢາທີ່ໃຊ້, ຜົນຂອງການຮັກສາ ແລະ ໃຊ້ໃນການບໍລິຫານ, ການຄວບຄຸມຢາຄ້າງສາງ, ການຈັດຊື້ຢາ, ການບໍລິຫານການເງິນ ແລະ ການບໍລິການຂໍ້ມູນແກ່ບຸກຄະລາກອນທົ່ວໄປ ທີ່ຕ້ອງການຮູ້ຂໍ້ມູນຂອງໂຮງໝໍ. </a:t>
            </a:r>
            <a:r>
              <a:rPr lang="lo-LA" dirty="0"/>
              <a:t>ການຂຽນໂປຣແກຣມປະຍຸກຈະຕ້ອງມີການເລືອກໃຊ້ພາສາທີ່ເໝາະສົມ ເພື່ອການພັດທະນາໂປຣແກຣມໃຫ້  ເໝາະສົມກັບວຽກງານ; ພາສາທີ່ໃຊ້ໃນການພັດທະນາໂປຣແກຣມ ສາມາດແບ່ງອອກເປັນຍຸກຕ່າງໆດັ່ງຕໍ່ນີ້: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15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1.1.2 </a:t>
            </a:r>
            <a:r>
              <a:rPr lang="lo-LA" sz="3600" dirty="0"/>
              <a:t>ຊອບແວນໍາໃຊ້ </a:t>
            </a:r>
            <a:r>
              <a:rPr lang="lo-LA" sz="3600" dirty="0">
                <a:latin typeface="Times New Roman" pitchFamily="18" charset="0"/>
              </a:rPr>
              <a:t>(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Application software)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0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</a:bodyPr>
          <a:lstStyle/>
          <a:p>
            <a:r>
              <a:rPr lang="lo-LA" sz="3200" dirty="0"/>
              <a:t>1.1.2.2 ຍຸກຂອງພາສາທີ່ໃຊ້ໃນການພັດທະນາໂປຣແກຣມ </a:t>
            </a:r>
            <a:r>
              <a:rPr lang="lo-LA" sz="3200" dirty="0">
                <a:latin typeface="Times New Roman" pitchFamily="18" charset="0"/>
              </a:rPr>
              <a:t>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Generations of programming languages)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76400"/>
            <a:ext cx="8686800" cy="4800600"/>
          </a:xfrm>
        </p:spPr>
        <p:txBody>
          <a:bodyPr>
            <a:normAutofit/>
          </a:bodyPr>
          <a:lstStyle/>
          <a:p>
            <a:pPr indent="568325"/>
            <a:r>
              <a:rPr lang="lo-LA" dirty="0">
                <a:highlight>
                  <a:srgbClr val="FFFF00"/>
                </a:highlight>
              </a:rPr>
              <a:t>ຍຸກຂອງພາສາທີ່ໃຊ້ໃນການພັດທະນາໂປຣແກຣມ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Generations of programming languages)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ສາມາດແບ່ງອອກເປັນ </a:t>
            </a:r>
            <a:r>
              <a:rPr lang="lo-LA" dirty="0">
                <a:solidFill>
                  <a:srgbClr val="00B050"/>
                </a:solidFill>
                <a:highlight>
                  <a:srgbClr val="FFFF00"/>
                </a:highlight>
              </a:rPr>
              <a:t>4 ຍຸກ</a:t>
            </a:r>
            <a:r>
              <a:rPr lang="lo-LA" dirty="0">
                <a:highlight>
                  <a:srgbClr val="FFFF00"/>
                </a:highlight>
              </a:rPr>
              <a:t>ໄດ້ແກ່:</a:t>
            </a:r>
          </a:p>
          <a:p>
            <a:pPr indent="457200"/>
            <a:r>
              <a:rPr lang="lo-LA" sz="2800" b="1" dirty="0">
                <a:solidFill>
                  <a:srgbClr val="00B050"/>
                </a:solidFill>
                <a:highlight>
                  <a:srgbClr val="FFFF00"/>
                </a:highlight>
              </a:rPr>
              <a:t>ຍຸກທີ1. </a:t>
            </a:r>
            <a:r>
              <a:rPr lang="lo-LA" sz="28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first Generation) </a:t>
            </a:r>
            <a:r>
              <a:rPr lang="lo-LA" dirty="0"/>
              <a:t>ນັກຂຽນໂປຣແກຣມຕ້ອງມີຄວາມຮູ້, ຄວາມສາມາດກ່ຽວກັບພາສາເຄື່ອງ </a:t>
            </a:r>
            <a:r>
              <a:rPr lang="lo-LA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Machine Language),  </a:t>
            </a:r>
            <a:r>
              <a:rPr lang="lo-LA" dirty="0"/>
              <a:t>ເຊິ່ງລັກສະນະການຂຽນຈະຕ້ອງໃຊ້ເລກຖານສອງ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Binary code), </a:t>
            </a:r>
            <a:r>
              <a:rPr lang="lo-LA" dirty="0"/>
              <a:t>ເຊິ່ງປະກອບດ້ວຍ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lo-LA" dirty="0"/>
              <a:t> ກັບ </a:t>
            </a:r>
            <a:r>
              <a:rPr lang="lo-LA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lo-LA" dirty="0"/>
              <a:t> ລັກສະນະຂອງໂປຣແກຣມປະຍຸກຈະຖືກນໍາໃຊ້ວຽກສະເພາະດ້ານໃດໜຶ່ງ, ຄຳສັ່ງທີ່ໃຊ້ເປັນການບວກ, ການລົບ, ການຄູນ, ການຫານ, ການຄຳນວນຊໍ້າ ແລະ ຈະຕ້ອງອາໄສນັກໂປຣແກຣມເປັນຄົນປະຕິບັດ.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205105"/>
            <a:ext cx="9130145" cy="1143000"/>
          </a:xfrm>
        </p:spPr>
        <p:txBody>
          <a:bodyPr>
            <a:normAutofit/>
          </a:bodyPr>
          <a:lstStyle/>
          <a:p>
            <a:r>
              <a:rPr lang="lo-LA" dirty="0"/>
              <a:t>ຍຸກທີ 2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Second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10" y="1633157"/>
            <a:ext cx="8610600" cy="4389120"/>
          </a:xfrm>
        </p:spPr>
        <p:txBody>
          <a:bodyPr>
            <a:noAutofit/>
          </a:bodyPr>
          <a:lstStyle/>
          <a:p>
            <a:pPr indent="914400">
              <a:tabLst>
                <a:tab pos="914400" algn="l"/>
              </a:tabLst>
            </a:pPr>
            <a:r>
              <a:rPr lang="lo-LA" sz="2800" dirty="0"/>
              <a:t>ໄດ້ມີການພັດທະນາໃຫ້ພາສາເຄື່ອງງ່າຍແກ່ການສຶກສາ, ໂດຍ </a:t>
            </a:r>
            <a:r>
              <a:rPr lang="lo-LA" sz="2800" dirty="0">
                <a:solidFill>
                  <a:srgbClr val="00B050"/>
                </a:solidFill>
              </a:rPr>
              <a:t>ໃຊ້ພາສາແບບມະນຸດ</a:t>
            </a:r>
            <a:r>
              <a:rPr lang="lo-LA" sz="2800" dirty="0"/>
              <a:t>ໃຫ້ຫຼາຍຂຶ້ນ ຈຶ່ງໄດ້ມີການພັດທະນາພາສາ ແອວສ໌ແຊມບຣີ </a:t>
            </a:r>
            <a:r>
              <a:rPr lang="lo-LA" sz="2800" dirty="0">
                <a:latin typeface="Times New Roman" pitchFamily="18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Assembly language)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lo-LA" sz="2800" dirty="0"/>
              <a:t>ຂຶ້ນແທນການໃຊ້ເລກຖານສອງ ແລະ ສາມາດເອີ້ນຄຳສັ່ງຂຶ້ນມາໃຊ້, ພາສາທີ່ໃຊ້ຈະ</a:t>
            </a:r>
            <a:r>
              <a:rPr lang="lo-LA" sz="2800" dirty="0">
                <a:solidFill>
                  <a:srgbClr val="00B050"/>
                </a:solidFill>
              </a:rPr>
              <a:t>ຕ້ອງຜ່ານການແປ (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Translator</a:t>
            </a:r>
            <a:r>
              <a:rPr lang="en-US" sz="2800" dirty="0">
                <a:solidFill>
                  <a:srgbClr val="00B050"/>
                </a:solidFill>
              </a:rPr>
              <a:t>) </a:t>
            </a:r>
            <a:r>
              <a:rPr lang="lo-LA" sz="2800" dirty="0"/>
              <a:t>ເຊິ່ງເອີ້ນວ່າ ຄອມພາຍເລີ 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sz="2800" dirty="0"/>
              <a:t>) </a:t>
            </a:r>
            <a:r>
              <a:rPr lang="lo-LA" sz="2800" dirty="0"/>
              <a:t>ໂດຍຄອມພາຍເລີຈະມີໜ້າທີ່ໃນການແປຄຳສັ່ງ ທີ່ຄ້າຍຄືພາສາອັງກິດໃຫ້ເປັນພາສາເຄື່ອງ.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9FEC-FDA4-4F68-894E-51B922811CF6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ໂດຍ: ອຈ. 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991</TotalTime>
  <Words>6515</Words>
  <Application>Microsoft Office PowerPoint</Application>
  <PresentationFormat>On-screen Show (4:3)</PresentationFormat>
  <Paragraphs>242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Constantia</vt:lpstr>
      <vt:lpstr>Saysettha OT</vt:lpstr>
      <vt:lpstr>Times New Roman</vt:lpstr>
      <vt:lpstr>Wingdings</vt:lpstr>
      <vt:lpstr>Wingdings 2</vt:lpstr>
      <vt:lpstr>Flow</vt:lpstr>
      <vt:lpstr>I. Software ແມ່ນຫຍັງ?</vt:lpstr>
      <vt:lpstr>1.1 ໂປຣແກຣມຊອບແວຣ໌ (Software Programs)</vt:lpstr>
      <vt:lpstr>ປະເພດຂອງຊອບແວຣ໌</vt:lpstr>
      <vt:lpstr>1 ຊອບແວລະບົບ (System software)</vt:lpstr>
      <vt:lpstr>ຊອບ​ແວຣ໌​ລະ​ບົບ (System software) ສາ​ມາດ​ແບ່ງ​ອອກ​ເປັນ</vt:lpstr>
      <vt:lpstr>1.1.2 ຊອບແວຣ໌ນໍາໃຊ້ (Application software)</vt:lpstr>
      <vt:lpstr>1.1.2 ຊອບແວນໍາໃຊ້ (Application software)</vt:lpstr>
      <vt:lpstr>1.1.2.2 ຍຸກຂອງພາສາທີ່ໃຊ້ໃນການພັດທະນາໂປຣແກຣມ (Generations of programming languages)</vt:lpstr>
      <vt:lpstr>ຍຸກທີ 2 (The Second generation)</vt:lpstr>
      <vt:lpstr>ຍຸກທີ 3 (The third generation)</vt:lpstr>
      <vt:lpstr>ຍຸກທີ 4 (Fourth-generation)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ໜ້າທີ່ຂອງລະບົບປະຕິບັດການ (Functions of the operating system)</vt:lpstr>
      <vt:lpstr>1.1.2.5 ການປະ​ມວນ​ຜົນຫຼາຍ​ຊຸດ​ພ້ອມ​ກັນ (Multiprogramming)</vt:lpstr>
      <vt:lpstr>PowerPoint Presentation</vt:lpstr>
      <vt:lpstr>1.2 ລະບົບປະຕິບັດການຂອງໄມໂຄຣຄອມພິວເຕີ (Microcomputer Operating system)</vt:lpstr>
      <vt:lpstr>PowerPoint Presentation</vt:lpstr>
      <vt:lpstr>PowerPoint Presentation</vt:lpstr>
      <vt:lpstr>PowerPoint Presentation</vt:lpstr>
      <vt:lpstr>PowerPoint Presentation</vt:lpstr>
      <vt:lpstr>1.3 ຄໍາສັ່ງໃນລະບົບ MS-DOS</vt:lpstr>
      <vt:lpstr>PowerPoint Presentation</vt:lpstr>
      <vt:lpstr>WINDOWS 95 (4)</vt:lpstr>
      <vt:lpstr>1.4 ຄຸນສົມບັດຂອງລະບົປະຕິບັດການ WINDOWS NT</vt:lpstr>
      <vt:lpstr>1.4 ຄຸນສົມບັດຂອງລະບົປະຕິບັດການ WINDOWS NT (ຕໍ່)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ເທັກໂນໂລຊີຂໍ້ມູນຂ່າວສານ Information Technology IT</dc:title>
  <dc:creator>ICT</dc:creator>
  <cp:lastModifiedBy>Acer</cp:lastModifiedBy>
  <cp:revision>192</cp:revision>
  <dcterms:created xsi:type="dcterms:W3CDTF">2013-10-05T11:25:25Z</dcterms:created>
  <dcterms:modified xsi:type="dcterms:W3CDTF">2021-01-29T13:46:48Z</dcterms:modified>
</cp:coreProperties>
</file>