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3" r:id="rId2"/>
    <p:sldId id="284" r:id="rId3"/>
    <p:sldId id="285" r:id="rId4"/>
    <p:sldId id="286" r:id="rId5"/>
    <p:sldId id="289" r:id="rId6"/>
    <p:sldId id="290" r:id="rId7"/>
    <p:sldId id="291" r:id="rId8"/>
    <p:sldId id="293" r:id="rId9"/>
    <p:sldId id="294" r:id="rId10"/>
    <p:sldId id="296" r:id="rId11"/>
    <p:sldId id="297" r:id="rId12"/>
    <p:sldId id="298" r:id="rId13"/>
    <p:sldId id="301" r:id="rId14"/>
    <p:sldId id="305" r:id="rId15"/>
    <p:sldId id="308" r:id="rId16"/>
    <p:sldId id="309" r:id="rId17"/>
    <p:sldId id="310" r:id="rId18"/>
    <p:sldId id="315" r:id="rId19"/>
    <p:sldId id="316" r:id="rId20"/>
    <p:sldId id="320" r:id="rId21"/>
    <p:sldId id="321" r:id="rId22"/>
    <p:sldId id="322" r:id="rId23"/>
    <p:sldId id="325" r:id="rId24"/>
    <p:sldId id="326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ຄື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E668-5BAD-4484-9FB2-A37C092FC16A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C2C7-0B68-4BC9-B696-387433618B4D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690B-E63E-48EB-BC62-6B171461EFE7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B17-D782-452C-BED8-0E3F090D9D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E8A1-04D2-491F-A9CF-7528364EAC12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D0F-453A-4AF1-A3A0-BD557183C1C2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3619-DB58-44B6-BBFC-85CC80DDEA8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99DB-A051-4095-B158-000967836ABA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55F5-75EE-4168-B015-0D5E4E0B1A5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9117-0D35-41B8-AE44-86E15B2C2A9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D60-1AC6-4F62-B2C6-3B4A1F32441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ADE074-B5C0-4964-8B8B-3BC17130EC7C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lo-LA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Saysettha OT" panose="020B0504020207020204" pitchFamily="34" charset="-34"/>
                <a:cs typeface="Saysettha OT" panose="020B0504020207020204" pitchFamily="34" charset="-34"/>
              </a:rPr>
              <a:t>ເປົ້າໝາຍຫຼັກໆໃນການບໍລິຫານຂໍ້ມູນ </a:t>
            </a:r>
            <a:r>
              <a:rPr lang="lo-LA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Majorissue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data management)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770120"/>
          </a:xfrm>
        </p:spPr>
        <p:txBody>
          <a:bodyPr>
            <a:normAutofit fontScale="85000" lnSpcReduction="20000"/>
          </a:bodyPr>
          <a:lstStyle/>
          <a:p>
            <a:pPr marL="349250" indent="-349250">
              <a:buNone/>
            </a:pPr>
            <a:r>
              <a:rPr lang="lo-LA" dirty="0"/>
              <a:t>1. ຄວາມສາມາດໃນການເຂົ້າເຖິງຂໍ້ມູນ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Access) </a:t>
            </a:r>
            <a:r>
              <a:rPr lang="lo-LA" dirty="0"/>
              <a:t>ໄດ້ງ່າຍ, ວ່ອງໄວ ແລະ ຖືກຕ້ອງ ໂດຍຈະຕ້ອງມີການກຳນົດສິດທິ ໃນການເອີ້ນໃຊ້ຂໍ້ມູນ, ຕາມລຳດັບຄວາມສຳຄັນຂອງຜູ້ໃຊ້.</a:t>
            </a:r>
          </a:p>
          <a:p>
            <a:pPr marL="349250" indent="-349250">
              <a:buNone/>
            </a:pPr>
            <a:r>
              <a:rPr lang="lo-LA" dirty="0"/>
              <a:t>2. ຈະຕ້ອງມີລະບົບການຮັກສາຄວາມປອດໄພຂອງຂໍ້ມູນ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Security), </a:t>
            </a:r>
            <a:r>
              <a:rPr lang="lo-LA" dirty="0"/>
              <a:t>ຂໍ້ມູນທີ່ຈັດເກັບໄວ້ຈະຕ້ອງມີລະບົບຮັກສາຄວາມປອດໄພ ເພື່ອປ້ອງກັນການທີ່ຈະຖືກລັກຂໍ້ມູນ.</a:t>
            </a:r>
          </a:p>
          <a:p>
            <a:pPr marL="349250" indent="-349250">
              <a:buNone/>
            </a:pPr>
            <a:r>
              <a:rPr lang="lo-LA" dirty="0"/>
              <a:t>3. ສາມາດປ່ຽນແປງແກ້ໄຂໃນອານາຄົດໄດ້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Edit), </a:t>
            </a:r>
            <a:r>
              <a:rPr lang="lo-LA" dirty="0"/>
              <a:t>ເນື່ອງຈາກແຜນທີ່ວາງໄວ້ອາດຈະຕ້ອງມີການປ່ຽນແປງຕາມສະຖານະການ, ຈຶ່ງຕ້ອງມີການຈັດລະບຽບຂໍ້ມູນ, ແກ້ໄຂຂໍ້ມູນ ແລະ ພ້ອມທັງຈັດຫາຂໍ້ມູນມາເພີ່ມເຕີມ.</a:t>
            </a:r>
          </a:p>
          <a:p>
            <a:pPr marL="349250" indent="-349250">
              <a:buNone/>
            </a:pPr>
            <a:r>
              <a:rPr lang="lo-LA" dirty="0"/>
              <a:t>4. ຂໍ້ມູນທີ່ຈັດເກັບຮັກສາໄວ້ອາດຈະຕ້ອງມີການຈັດແບ່ງເປັນສ່ວນ ຫຼື ສ້າງເປັນຕາຕະລາງ ເພື່ອງ່າຍແກ່ການປັບປຸງຂໍ້ມູນ, ໃນລັກສະນະການຈັດຖານຂໍ້ມູນແບບສຳພັນ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Relational database) </a:t>
            </a:r>
            <a:r>
              <a:rPr lang="lo-LA" dirty="0"/>
              <a:t>ເຊິ່ງຈະໄດ້ເວົ້າເຖິງຕໍ່ໄປໃນພາຍຫຼັງ.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86400"/>
          </a:xfrm>
        </p:spPr>
        <p:txBody>
          <a:bodyPr>
            <a:normAutofit/>
          </a:bodyPr>
          <a:lstStyle/>
          <a:p>
            <a:pPr marL="0" indent="631825">
              <a:buNone/>
              <a:tabLst>
                <a:tab pos="631825" algn="l"/>
              </a:tabLst>
            </a:pPr>
            <a:r>
              <a:rPr lang="lo-LA" dirty="0"/>
              <a:t>ຈາກ​ຮູບ​ຈະ​ເຫັນ​ວ່າ​ໂປ​ຣ​ແກ​ຣມ​ປະ​ຍຸກ​ຕ່າງໆ ອາດ​ຈະ​ມີ​ການ​ເອີ້ນ​ໃຊ້ແຟ້​ມຂໍ້​ມູນຕ່າງ​ກັນ ເຊິ່ງ​ຈະ​ເຮັດ​ໃຫ້​ໂອ​ກາດ​ທີ່​ຈະ​ເກີດ​ຂໍ້​ຜິດ​ພາດ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(Error) </a:t>
            </a:r>
            <a:r>
              <a:rPr lang="lo-LA" dirty="0"/>
              <a:t>​ຫຼາຍ​ຂຶ້ນ ຫາກ​ບໍ່​ມີ​ການ​ຄວບ​ຄຸມ​ການ​ໃຊ້ແຟ້​ມຂໍ້​ມູນດີ</a:t>
            </a:r>
            <a:r>
              <a:rPr lang="en-US" dirty="0"/>
              <a:t>. </a:t>
            </a:r>
            <a:r>
              <a:rPr lang="lo-LA" dirty="0"/>
              <a:t>ດັ່ງ​ນັ້ນບັນ​ຫາ​ອາດ​ຈະ​ເກີດ​ຂຶ້ນ​ໄດ້​ຫຼາຍ​ປະ​ການເຊັ່ນ</a:t>
            </a:r>
            <a:r>
              <a:rPr lang="en-US" dirty="0"/>
              <a:t>:</a:t>
            </a:r>
          </a:p>
          <a:p>
            <a:pPr marL="968375" lvl="2" indent="-328613">
              <a:buClr>
                <a:srgbClr val="002060"/>
              </a:buClr>
              <a:buFont typeface="+mj-lt"/>
              <a:buAutoNum type="arabicParenR"/>
            </a:pPr>
            <a:r>
              <a:rPr lang="lo-LA" dirty="0"/>
              <a:t>ການຊ້ຳ​ກັນ​ຂອງ​ຂໍ້​ມູນ ແລະ ການ​ສັບ​ສົນ​ຂອງ​ຂໍ້​ມູນ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redundancy and confusion)</a:t>
            </a:r>
          </a:p>
          <a:p>
            <a:pPr marL="968375" lvl="2" indent="-328613">
              <a:buClr>
                <a:srgbClr val="002060"/>
              </a:buClr>
              <a:buFont typeface="+mj-lt"/>
              <a:buAutoNum type="arabicParenR"/>
            </a:pPr>
            <a:r>
              <a:rPr lang="lo-LA" dirty="0"/>
              <a:t>ຂໍ້​ມູນ ແລະ ໂປ​ຣ​ແກ​ຣມ​ຂຶ້ນ​ຕໍ່​ກັນ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(Program-data dependence)</a:t>
            </a:r>
          </a:p>
          <a:p>
            <a:pPr marL="968375" lvl="2" indent="-328613">
              <a:buClr>
                <a:srgbClr val="002060"/>
              </a:buClr>
              <a:buFont typeface="+mj-lt"/>
              <a:buAutoNum type="arabicParenR"/>
            </a:pPr>
            <a:r>
              <a:rPr lang="lo-LA" dirty="0"/>
              <a:t>ຂາດ​ຄວາມ​ຢືດ​ຢຸ້ນ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(Lack of flexibility)</a:t>
            </a:r>
          </a:p>
          <a:p>
            <a:pPr marL="968375" lvl="2" indent="-328613">
              <a:buClr>
                <a:srgbClr val="002060"/>
              </a:buClr>
              <a:buFont typeface="+mj-lt"/>
              <a:buAutoNum type="arabicParenR"/>
            </a:pPr>
            <a:r>
              <a:rPr lang="lo-LA" dirty="0"/>
              <a:t>ຂາດ​ຄວາມ​ປອດ​ໄພ​ຂອງ​ຂໍ້​ມູນ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(Poor security)</a:t>
            </a:r>
          </a:p>
          <a:p>
            <a:pPr marL="968375" lvl="2" indent="-328613">
              <a:buClr>
                <a:srgbClr val="002060"/>
              </a:buClr>
              <a:buFont typeface="+mj-lt"/>
              <a:buAutoNum type="arabicParenR"/>
            </a:pPr>
            <a:r>
              <a:rPr lang="lo-LA" dirty="0"/>
              <a:t>ຂໍ້​ມູນ​ຂາດ​ຄວາມ​ສະ​ດວກ​ໃນ​ການ​ໃຊ້ ແລະ ການ​ແບ່ງ​ປັນ​ກັນ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(Lack of data sharing and availability)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lo-LA" dirty="0"/>
              <a:t>ວິທີການປະມວນຜົນ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420870"/>
          </a:xfrm>
        </p:spPr>
        <p:txBody>
          <a:bodyPr>
            <a:noAutofit/>
          </a:bodyPr>
          <a:lstStyle/>
          <a:p>
            <a:pPr marL="0" indent="577850">
              <a:buNone/>
              <a:tabLst>
                <a:tab pos="577850" algn="l"/>
              </a:tabLst>
            </a:pPr>
            <a:r>
              <a:rPr lang="lo-LA" sz="3200" dirty="0"/>
              <a:t>ວິ​ທີ​ການ​ປະ​ມວນ​ຜົນ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(Processing Technique) </a:t>
            </a:r>
            <a:r>
              <a:rPr lang="lo-LA" sz="3200" dirty="0"/>
              <a:t>ການ​ໃຊ້​ຄອມ​ພີວ​ເຕີ​ເພື່ອ​ຊ່ວຍ​ໃນ​ການ​ປະ​ມວນ​ຜົນ ໃນ​ທາງ​ທຸ​</a:t>
            </a:r>
            <a:r>
              <a:rPr lang="lo-LA" sz="3200" dirty="0">
                <a:highlight>
                  <a:srgbClr val="FFFF00"/>
                </a:highlight>
              </a:rPr>
              <a:t>ລະ​ກິດ​ນັ້ນ​ມີ​ວິ​ທີການ​ປະ​ມວນ​ຜົນໄດ້​ຫຼາຍ​ແບບ</a:t>
            </a:r>
            <a:r>
              <a:rPr lang="en-US" sz="3200" dirty="0"/>
              <a:t>.</a:t>
            </a:r>
          </a:p>
          <a:p>
            <a:pPr marL="365760" lvl="1" indent="0">
              <a:buNone/>
            </a:pPr>
            <a:r>
              <a:rPr lang="en-US" sz="3200" dirty="0"/>
              <a:t>3.1 </a:t>
            </a:r>
            <a:r>
              <a:rPr lang="lo-LA" sz="3200" dirty="0"/>
              <a:t>ການປະມວນຜົນແບບຊຸດ </a:t>
            </a:r>
            <a:r>
              <a:rPr lang="lo-L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Processing).</a:t>
            </a:r>
          </a:p>
          <a:p>
            <a:pPr marL="365760" lvl="1" indent="0">
              <a:buNone/>
            </a:pPr>
            <a:r>
              <a:rPr lang="en-US" sz="3200" dirty="0"/>
              <a:t>3.2 </a:t>
            </a:r>
            <a:r>
              <a:rPr lang="lo-LA" sz="3200" dirty="0"/>
              <a:t>ການປະມວນຜົນແບບໂຕ້ຕອບ </a:t>
            </a:r>
            <a:r>
              <a:rPr lang="lo-L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Interactive).</a:t>
            </a:r>
          </a:p>
          <a:p>
            <a:pPr marL="1143000" lvl="1" indent="-777875">
              <a:buNone/>
            </a:pPr>
            <a:r>
              <a:rPr lang="en-US" sz="3200" dirty="0"/>
              <a:t>3.3 </a:t>
            </a:r>
            <a:r>
              <a:rPr lang="lo-LA" sz="3200" dirty="0"/>
              <a:t>ການປະມວນຜົນແບບອອນໄລນ໌ </a:t>
            </a:r>
            <a:r>
              <a:rPr lang="lo-L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Processing).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1" indent="0"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3.1 </a:t>
            </a:r>
            <a:r>
              <a:rPr lang="lo-LA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ການປະມວນຜົນແບບຊຸດ </a:t>
            </a:r>
            <a:r>
              <a:rPr lang="lo-LA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Saysettha OT" panose="020B0504020207020204" pitchFamily="34" charset="-34"/>
              </a:rPr>
              <a:t>(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7088"/>
            <a:ext cx="8686800" cy="4477512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lo-LA" sz="2000" dirty="0"/>
              <a:t>ການປະມວນຜົນແບບຊຸດ</a:t>
            </a:r>
            <a:r>
              <a:rPr lang="lo-LA" sz="2000" dirty="0">
                <a:latin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Processing)</a:t>
            </a:r>
            <a:r>
              <a:rPr lang="en-US" sz="2000" dirty="0"/>
              <a:t> </a:t>
            </a:r>
            <a:r>
              <a:rPr lang="lo-LA" sz="2000" dirty="0">
                <a:highlight>
                  <a:srgbClr val="FFFF00"/>
                </a:highlight>
              </a:rPr>
              <a:t>ຄືການປະມວນຜົນໂດຍຜູ້ໃຊ້ຈະຕ້ອງ ຮວມເອກະສານທີ່ຕ້ອງການໄວ້ເປັນຊຸດໆ, ເຊິ່ງແຕ່ລະຊຸດອາດມີ 10 ຫຼື 20 ລາຍການ </a:t>
            </a:r>
            <a:r>
              <a:rPr lang="lo-LA" sz="2000" dirty="0"/>
              <a:t>ຫຼື ຫຼາຍກ່ວານັ້ນກໍໄດ້, ແລ້ວປ້ອນຂໍ້ມູນດັ່ງກ່າວເຂົ້າສູ່ເຄື່ອງຄອມພິວເຕີ, ຈາກນັ້ນຈຶ່ງໃຊ້ຄຳສັ່ງໃຫ້ປະມວນຜົນພ້ອມໆກັນເທື່ອລະຊຸດ. ຕົວຢ່າງ ບໍລິສັດໜຶ່ງອາດໃຊ້ເຄື່ອງຄອມພີວເຕີເພື່ອອອກໃບບິນ, ໂດຍມີການຮວບຮວມໃບສັ່ງຊື້ຈາກລູກຄ້າພາຍໃນໜຶ່ງວັນຈາກພະແນກຂາຍ, ຈາກນັ້ນກໍສົ່ງໃຫ້ພະແນກຄອມພີວເຕີດຳເນີນການປ້ອນຂໍ້ມູນ ແລະ ກວດສອບຄວາມຖືກ ຕ້ອງຂອງຂໍ້ມູນ, ກ່ອນທີ່ຈະເກັບບັນທຶກໄວ້ ດັ່ງ (ຮູບ 3.4) ຈາກນັ້ນກໍນຳເອົາຂໍ້ມູນດັ່ງກ່າວໄປປະມວນຜົນ, ເຊິ່ງຕ້ອງອາໄສແຟ້ມຂໍ້ມູນອື່ນໆມາປະກອບການປະມວນຜົນເຊັ່ນ: ແຟ້ມຂໍ້ມູນສິນຄ້າທີ່ຍັງເຫຼືອ, ແຟ້ມຂໍ້ມູນລູກໜີ້ ແລະ ແຟ້ມຂໍ້ມູນປະຫວັດຂອງລູກຄ້າ. ຈາກນັ້ນກໍອອກບິນສົ່ງຕໍ່ໃຫ້ກັບຜູ້ຂາຍ ເພື່ອເບີກຈ່າຍສິນຄ້າທີ່ພະແນກພັດສະດຸ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Warehouse) </a:t>
            </a:r>
            <a:r>
              <a:rPr lang="lo-LA" sz="2000" dirty="0"/>
              <a:t>ພິຈາ ລະນາດັ່ງຕາຕະລາງໃນໜ້າຕໍ່ໄປ ສະແດງຂໍ້ດີ ແລະຂໍ້ເສຍ ຂອງການປະມວນຜົນແບບຊຸດ.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3.2 </a:t>
            </a:r>
            <a:r>
              <a:rPr lang="lo-LA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ການ​ປະ​ມວນ​ຜົນແບບ​ໂຕ້​ຕອບ </a:t>
            </a:r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(Interactive)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511175">
              <a:buNone/>
              <a:tabLst>
                <a:tab pos="511175" algn="l"/>
              </a:tabLst>
            </a:pPr>
            <a:r>
              <a:rPr lang="lo-LA" dirty="0">
                <a:highlight>
                  <a:srgbClr val="FFFF00"/>
                </a:highlight>
              </a:rPr>
              <a:t>ການປະມວນຜົນແບບໂຕ້ຕອບ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ໝາຍເຖິງການເຮັດວຽກທີ່ມີການໂຕ້ຕອບລະຫວ່າງຜູ້ໃຊ້ກັບເຄື່ອງຄອມພີວເຕີ, </a:t>
            </a:r>
            <a:r>
              <a:rPr lang="lo-LA" dirty="0"/>
              <a:t>ໂດຍຜູ້ໃຊ້ສາມາດກວດສອບຂໍ້ມູນໄດ້ຕະຫຼອດເວລາເຊັ່ນ: ລູກຄ້າຄົນໜຶ່ງຈາກບໍລິ ສັດໜຶ່ງ ຕິດຕໍ່ຊື້ເຄື່ອງຄອມພີວເຕີ ຈາກພະແນກຂາຍ, ພະນັກງານຂາຍຈະຕ້ອງພິມລະຫັດລູກຄ້າ, ເພື່ອຄົ້ນເອົາປະຫວັດຜູ້ນັ້ນຂຶ້ນມາພິຈາລະນາວ່າ ໃນໄລຍະນີ້ໄດ້ຊື້ສິນຄ້າເກີນເງິນໃນບັດເຄຣດິດ ຫຼື ບໍ່ ຖ້າບໍ່ເກີນກໍອະນຸມັດການຂາຍ, ແຕ່ຫາກເກີນກໍໃຫ້ໃຊ້ເປັນເງິນສົດ, ຈາກນັ້ນຈະມີການກວດສອບແຟ້ມສິນຄ້າໃນສາງວ່າມີສິນຄ້າດັ່ງກ່າວເຫຼືອຢູ່ ຫຼືບໍ່ແລ້ວ ຈຶ່ງຈັດພິມໃບບິນເພື່ອສົ່ງໃຫ້ລູກຄ້າ ດັ່ງ (ຮູບ 3.5) ສະແດງການອອກບິນໂດຍການປະມວນຜົນແບບໂຕ້ຕອບ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 </a:t>
            </a:r>
            <a:r>
              <a:rPr lang="lo-LA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ການ​ປະ​ມວນ​ຜົນແບບ​ອອນ​ໄລ​ນ໌ </a:t>
            </a:r>
            <a:r>
              <a:rPr lang="en-US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(Online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420870"/>
          </a:xfrm>
        </p:spPr>
        <p:txBody>
          <a:bodyPr>
            <a:normAutofit fontScale="77500" lnSpcReduction="20000"/>
          </a:bodyPr>
          <a:lstStyle/>
          <a:p>
            <a:pPr marL="0" indent="519113">
              <a:buNone/>
              <a:tabLst>
                <a:tab pos="519113" algn="l"/>
              </a:tabLst>
            </a:pPr>
            <a:r>
              <a:rPr lang="lo-LA" dirty="0">
                <a:highlight>
                  <a:srgbClr val="FFFF00"/>
                </a:highlight>
              </a:rPr>
              <a:t>ການປະມວນຜົນແບບອອນໄລ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Processing) </a:t>
            </a:r>
            <a:r>
              <a:rPr lang="lo-LA" dirty="0">
                <a:highlight>
                  <a:srgbClr val="FFFF00"/>
                </a:highlight>
              </a:rPr>
              <a:t>ຄືການປະມວນຜົນຮ່ວມກັນລະຫວ່າງຄອມພີວເຕີທີ່ຕໍ່ພ່ວງກັບລະບົບສື່ສານ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Communication) </a:t>
            </a:r>
            <a:r>
              <a:rPr lang="lo-LA" dirty="0"/>
              <a:t>ໂດຍອາໄສອຸປະກອນຕໍ່ພ່ວງ, ເຊິ່ງການເຮັດວຽກອາດມີຄອມພີວເຕີຫຼາຍເຄື່ອງຕໍ່ພ່ວງໃສ່ກັນ, ເຊິ່ງອາດຈະເປັນເຄື່ອງຄອມພີວເຕີຂະໜາດໃຫຍ່, ຂະໜາດກາງ ຫຼື ໄມໂຄຣຄອມພີວເຕີກໍໄດ້ ໂດຍທີ່ເຄື່ອງຄອມພີວເຕີແຕ່ລະເຄື່ອງ ບໍ່ຈຳເປັນຕ້ອງຢູ່ໃກ້ກັນ, ແຕ່ສາມາດຕິດຕໍ່ສື່ສານກັນໄດ້, ໂດຍມີການສົ່ງຜ່ານຂໍ້ມູນໄປມາຫາກັນໃນລະບົບເຄືອຂ່າຍ, ເຮົາອາດສ້າງເຄືອຂ່າຍໃນລັກສະນະສະເພາະ </a:t>
            </a:r>
            <a:r>
              <a:rPr lang="lo-LA" dirty="0">
                <a:latin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</a:rPr>
              <a:t>Local Area Network (LAN)] </a:t>
            </a:r>
            <a:r>
              <a:rPr lang="lo-LA" dirty="0"/>
              <a:t>ເຊິ່ງເປັນເຄືອຄ່າຍໃກ້ໆກັນ ຫຼື ອາດຈະສ້າງເປັນ ເຄືອຂ່າຍບໍລິເວນກ້ວາງ  </a:t>
            </a:r>
            <a:r>
              <a:rPr lang="lo-LA" dirty="0">
                <a:latin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</a:rPr>
              <a:t>Wide Area Network (WAN)], </a:t>
            </a:r>
            <a:r>
              <a:rPr lang="lo-LA" dirty="0"/>
              <a:t>ເຊິ່ງເປັນເຄືອຂ່າຍຄອມພີວເຕີທີ່ຢູ່ຫ່າງໄກກັນຫຼາຍ, ແຕ່ເຊື່ອມຕໍ່ກັນໄດ້ໂດຍລະບົບໂທລະຄົມມະນາຄົມເຊັ່ນ: ໃຊ້ໂທລະສັບ ຫຼື ດາວທຽມ ໃນກໍລະນີທີ່ພະນັກງານຂາຍຢູ່ຕ່າງແຂວງ ແລະ ຈະສົ່ງໃບສັ່ງຊື້ຂອງລູກຄ້າເຂົ້າມາທີ່ບໍລິສັດ, ກໍສາມາດເຮັດໄດ້ໂດຍສົ່ງຂໍ້ມູນຜ່ານທາງສາຍໂທລະສັບແລ້ວພິມບິນທີ່ສຳນັກງານ, ຈາກນັ້ນກໍຈັດສົ່ງສິນຄ້າໃຫ້ລູກຄ້າ ຕາມໃບສັ່ງດັ່ງ (ຮູບ 3.6).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16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4.1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ລະ​ບົບ​ຈັດການ​​ຖານ​ຂໍ້​ມູນ​</a:t>
            </a:r>
            <a:endParaRPr lang="en-US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92500" lnSpcReduction="20000"/>
          </a:bodyPr>
          <a:lstStyle/>
          <a:p>
            <a:pPr marL="0" indent="519113">
              <a:buNone/>
              <a:tabLst>
                <a:tab pos="519113" algn="l"/>
              </a:tabLst>
            </a:pPr>
            <a:r>
              <a:rPr lang="lo-LA" dirty="0">
                <a:highlight>
                  <a:srgbClr val="FFFF00"/>
                </a:highlight>
              </a:rPr>
              <a:t>ລະ​ບົບ​ການ​ຈັດ​ຖານ​ຂໍ້​ມູນ​ຈະ​ມີ​ສ່ວນ​ປະ​ກອບ​ທີ່​ສຳ​ຄັນ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lo-LA" dirty="0">
                <a:highlight>
                  <a:srgbClr val="FFFF00"/>
                </a:highlight>
              </a:rPr>
              <a:t>ສ່ວນ</a:t>
            </a:r>
            <a:r>
              <a:rPr lang="lo-LA" dirty="0"/>
              <a:t>ໄດ້​ແກ່</a:t>
            </a:r>
            <a:r>
              <a:rPr lang="en-US" dirty="0"/>
              <a:t>:</a:t>
            </a:r>
          </a:p>
          <a:p>
            <a:pPr marL="341313" indent="-341313">
              <a:buNone/>
            </a:pPr>
            <a:r>
              <a:rPr lang="en-US" dirty="0"/>
              <a:t>1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lo-LA" dirty="0">
                <a:highlight>
                  <a:srgbClr val="FFFF00"/>
                </a:highlight>
              </a:rPr>
              <a:t>ພາ​ສາ​ຄຳ​ນິ​ຍາມ​ຂອງ​ຂໍ້​ມູນ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[Definition Language (DDL)]</a:t>
            </a:r>
            <a:r>
              <a:rPr lang="lo-LA" dirty="0"/>
              <a:t> ໃນ​ສ່ວນ​ນີ້​ຈະ​ເວົ້າ​ເຖິງ​ສ່ວນ​ປະ​ກອບ​ຂອງ​ລະ​ບົບການ​ຈັດ​ການ​ຖານ​ຂໍ້​ມູນ</a:t>
            </a:r>
            <a:r>
              <a:rPr lang="en-US" dirty="0"/>
              <a:t>, </a:t>
            </a:r>
            <a:r>
              <a:rPr lang="lo-LA" dirty="0"/>
              <a:t>ວ່າ​ຂໍ້​ມູນ​ແຕ່​ລະ​ສ່ວນ​ປະ​ກອບ​ດ້ວຍ​ຫຍັງ​ແດ່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element), </a:t>
            </a:r>
            <a:r>
              <a:rPr lang="lo-LA" dirty="0"/>
              <a:t>ໃນຖານ​ຂໍ້​ມູນ, ເຊິ່ງ​ເປັນ​ພາ​ສາ​ທາງ​ການ ທີ່​ນັກ​ຂຽນ​ໂປ​ຣ​ແກຣມ​ໃຊ້​ໃນ​ການ​ສ້າງ​ເນື້ອ​ໃນຂໍ້​ມູນ ແລະ ໂຄງ​ສ້າງ​ຂໍ້​ມູນ</a:t>
            </a:r>
            <a:r>
              <a:rPr lang="en-US" dirty="0"/>
              <a:t>, </a:t>
            </a:r>
            <a:r>
              <a:rPr lang="lo-LA" dirty="0"/>
              <a:t>ກ່ອນ​ທີ່​ຂໍ້​ມູນ​ດັ່ງ​ກ່າວ​ຈະ​ຖືກ​ແປງ​ເປັນ​ຟອມ​ທີ່​ຕ້ອງ​ການ​ຂອງ​ໂປ​ຣແກ​ຣມ​ປະ​ຍຸກ ຫຼື​ ໃນ​ສ່ວນ​ຂອງ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lo-LA" dirty="0"/>
              <a:t> ຈະ​ປະ​ກອບ​ດ້ວຍ​ຄຳ​ສັ່ງທີ່​ໃຊ້​ໃນ​ການກໍານົດ​ໂຄງ​ສ້າງຂອງ​ຂໍ້​ມູນ​ວ່າ​ມີຫຍັງ​ແດ່</a:t>
            </a:r>
            <a:r>
              <a:rPr lang="en-US" dirty="0"/>
              <a:t>? </a:t>
            </a:r>
            <a:r>
              <a:rPr lang="lo-LA" dirty="0"/>
              <a:t>ແຕ່​ລະ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lo-LA" dirty="0"/>
              <a:t> ເປັນ​ຂໍ້​ມູນ​ປະ​ເພດ​ໃດລວມ​ເຖິງ​ການ​ເພີ່ມ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b="1" dirty="0"/>
              <a:t> </a:t>
            </a:r>
            <a:r>
              <a:rPr lang="lo-LA" dirty="0"/>
              <a:t>ການ​ກຳ​ນົດ​ດັດ​ສະ​ນີເປັນ​ຕົ້ນ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ລະ​ບົບ​ຈັດການ​​ຖານ​ຂໍ້​ມູນ (ຕໍ່)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92500"/>
          </a:bodyPr>
          <a:lstStyle/>
          <a:p>
            <a:pPr marL="395288" indent="-395288">
              <a:buNone/>
            </a:pPr>
            <a:r>
              <a:rPr lang="lo-LA" dirty="0"/>
              <a:t>2. </a:t>
            </a:r>
            <a:r>
              <a:rPr lang="lo-LA" dirty="0">
                <a:highlight>
                  <a:srgbClr val="FFFF00"/>
                </a:highlight>
              </a:rPr>
              <a:t>ພາສາຈັດການຂໍ້ມູນ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Language (DML)] </a:t>
            </a:r>
            <a:r>
              <a:rPr lang="lo-LA" dirty="0"/>
              <a:t>ເປັນພາສາສະເພາະໃຊ້ໃນການຈັດການລະບົບຖານຂໍ້ມູນ, ເຊິ່ງອາດຈະເປັນພາສາເຊື່ອມໂປຣແກຣມ, ພາສາໃນຍຸກທີສາມກັບຍຸກທີສີ່ເຂົ້າດ້ວຍກັນ, ເພື່ອຈັດການຂໍ້ມູນໃນຖານຂໍ້ມູນ;  ພາສານີ້ມັກຈະປະກອບດ້ວຍ ຄຳ, ສິ່ງທີ່ອະນຸຍາດໃຫ້ຜູ້ໃຊ້ສາມາດສ້າງໂປຣແກຣມພິເສດຂຶ້ນມາ, ລວມເຖິງຂໍ້ມູນຕ່າງໆໃນປັດຈຸບັນ ທີ່ນິຍົມໃຊ້ໄດ້ແກ່ພາສາ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SQL(Structure Query Language), </a:t>
            </a:r>
            <a:r>
              <a:rPr lang="lo-LA" dirty="0"/>
              <a:t>ແຕ່ຖ້າເປັນເຄື່ອງຄອມພີວເຕີຂະໜາດໃຫຍ່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dirty="0"/>
              <a:t> </a:t>
            </a:r>
            <a:r>
              <a:rPr lang="lo-LA" dirty="0"/>
              <a:t>ມັກຈະສ້າງດ້ວຍພາສາໂຄບອນ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 Language), </a:t>
            </a:r>
            <a:r>
              <a:rPr lang="lo-LA" dirty="0"/>
              <a:t>ພາສາ ຟໍແທນ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FORTRAN) </a:t>
            </a:r>
            <a:r>
              <a:rPr lang="lo-LA" dirty="0"/>
              <a:t>ແລະ ພາສາອື່ນໆໃນຍຸກທີສາມ.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ລະ​ບົບ​ຈັດການ​​ຖານ​ຂໍ້​ມູນ (ຕໍ່)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0" indent="-395288">
              <a:buNone/>
            </a:pPr>
            <a:r>
              <a:rPr lang="lo-LA" dirty="0"/>
              <a:t>3. </a:t>
            </a:r>
            <a:r>
              <a:rPr lang="lo-LA" dirty="0">
                <a:highlight>
                  <a:srgbClr val="FFFF00"/>
                </a:highlight>
              </a:rPr>
              <a:t>ພົດ​ຈະ​ນາ​ນຸ​ກົມ​ຂໍ້​ມູນ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dictionary)</a:t>
            </a:r>
            <a:r>
              <a:rPr lang="lo-LA" dirty="0">
                <a:latin typeface="Times New Roman" panose="02020603050405020304" pitchFamily="18" charset="0"/>
              </a:rPr>
              <a:t> </a:t>
            </a:r>
            <a:r>
              <a:rPr lang="lo-LA" dirty="0"/>
              <a:t>ເປັນ​ເຄື່ອງ​ມື​ສຳ​ລັບ​ການ​ເກັບ​ ແລະ ການ​ຈັດ​ຂໍ້​ມູນສຳ​ລັບ​ການ​ບຳ​ລຸງ​ຮັກ​ສາ​ໃນ​ຖານ​ຂໍ້​ມູນ</a:t>
            </a:r>
            <a:r>
              <a:rPr lang="en-US" dirty="0"/>
              <a:t>, </a:t>
            </a:r>
            <a:r>
              <a:rPr lang="lo-LA" dirty="0"/>
              <a:t>ໂດຍພົດ​ຈະ​ນາ​ນຸ​ກົມ​ຂໍ້​ມູນ ຈະ​ມີ​ການ​ກຳ​ນົດ​ຊື່​ຂອງ​ສິ່ງ​ຕ່າງໆ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(Entity)</a:t>
            </a:r>
            <a:r>
              <a:rPr lang="en-US" dirty="0"/>
              <a:t> </a:t>
            </a:r>
            <a:r>
              <a:rPr lang="lo-LA" dirty="0"/>
              <a:t>ແລະ ລະ​ບຸ​ໄວ້​ໃນໂປ​ຣ​ແກ​ຣມຖານ​ຂໍ້​ມູນ ເຊັ່ນ</a:t>
            </a:r>
            <a:r>
              <a:rPr lang="en-US" dirty="0"/>
              <a:t>: </a:t>
            </a:r>
            <a:r>
              <a:rPr lang="lo-LA" dirty="0"/>
              <a:t>ຊື່​ຂອງ​ຟິວ​</a:t>
            </a:r>
            <a:r>
              <a:rPr lang="en-US" dirty="0"/>
              <a:t>, </a:t>
            </a:r>
            <a:r>
              <a:rPr lang="lo-LA" dirty="0"/>
              <a:t>ຊື່​ຂອງ​ໂປ​ຣ​ແກ​ຣມ​ທີ່​ໃຊ້</a:t>
            </a:r>
            <a:r>
              <a:rPr lang="en-US" dirty="0"/>
              <a:t>, </a:t>
            </a:r>
            <a:r>
              <a:rPr lang="lo-LA" dirty="0"/>
              <a:t>ລາຍ​ລະ​ອຽດ​ຂອງ​ຂໍ້​ມູນ</a:t>
            </a:r>
            <a:r>
              <a:rPr lang="en-US" dirty="0"/>
              <a:t>, </a:t>
            </a:r>
            <a:r>
              <a:rPr lang="lo-LA" dirty="0"/>
              <a:t>ຜູ້​ມີ​ສິດ​ໃຊ້ ແລະ ຜູ້​ຮັບ​ຜິດ​ຊອບ ດັ່ງ </a:t>
            </a:r>
            <a:r>
              <a:rPr lang="en-US" dirty="0"/>
              <a:t>(</a:t>
            </a:r>
            <a:r>
              <a:rPr lang="lo-LA" dirty="0"/>
              <a:t>ຮູບ </a:t>
            </a:r>
            <a:r>
              <a:rPr lang="en-US" dirty="0"/>
              <a:t>3.8) </a:t>
            </a:r>
            <a:r>
              <a:rPr lang="lo-LA" dirty="0"/>
              <a:t>ສະ​ແດງ​ສ່ວນ​ປະ​ກອບ​ຂອງ​ລະ​ບົບ​ການ​ຈັດ​ການຖານ​ຂໍ້​ມູນ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454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itchFamily="18" charset="0"/>
              </a:rPr>
              <a:t>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ການ​ອອກ​ແບບ​ຖານຂໍ້​ມູນ</a:t>
            </a:r>
            <a:endParaRPr lang="en-US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pPr marL="0" indent="463550">
              <a:buNone/>
            </a:pPr>
            <a:r>
              <a:rPr lang="lo-LA" sz="2800" dirty="0"/>
              <a:t>ການ​ອອກ​ແບບ​ຖານຂໍ້​ມູນ</a:t>
            </a:r>
            <a:r>
              <a:rPr lang="lo-LA" sz="2800" dirty="0"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(Designing databases)</a:t>
            </a:r>
            <a:r>
              <a:rPr lang="en-US" sz="2800" dirty="0"/>
              <a:t> </a:t>
            </a:r>
            <a:r>
              <a:rPr lang="lo-LA" sz="2800" dirty="0"/>
              <a:t>ມີ​ຄວາມ​ສຳ​ຄັນ​ຕໍ່​ການ​ຈັດ​ການ​ລະ​ບົບ​ຖານຂໍ້​ມູນ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(DBMS), </a:t>
            </a:r>
            <a:r>
              <a:rPr lang="lo-LA" sz="2800" dirty="0">
                <a:highlight>
                  <a:srgbClr val="FFFF00"/>
                </a:highlight>
              </a:rPr>
              <a:t>ເນື່ອງ​ຈາກຂໍ້​ມູນທີ່​ຢູ່​ພາຍ​ໃນຖານຂໍ້​ມູນກໍ​ຕ້ອງ​ສຶກ​ສາ​ເຖິງ​ຄ​ວາມ​ ສຳ​ພັນ​ຂອງ​ຂໍ້​ມູນ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ໂຄງ​ສ້າງ​ຂອງຂໍ້​ມູນ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ການ​ເຂົ້າ​ເຖິງຂໍ້​ມູນ ແລະ ຂະ​ບວນ​ການ​ທີ່​ໂປ​ຣ​ແກ​ຣມ​ປະ​ຍຸກ​ຈະ​ເອີ້ນ​ໃຊ້​ຖານຂໍ້​ມູນ</a:t>
            </a:r>
            <a:r>
              <a:rPr lang="en-US" sz="2800" dirty="0">
                <a:highlight>
                  <a:srgbClr val="FFFF00"/>
                </a:highlight>
              </a:rPr>
              <a:t>.  </a:t>
            </a:r>
            <a:r>
              <a:rPr lang="lo-LA" sz="2800" dirty="0">
                <a:highlight>
                  <a:srgbClr val="FFFF00"/>
                </a:highlight>
              </a:rPr>
              <a:t>ດັ່ງ​ນັ້ນ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ເຮົາ​ຈຶ່ງ​ສາ​ມາດ​ແບ່ງວິ​ທີ​ການ​ສ້າງ​ຖານຂໍ້​ມູນໄດ້ </a:t>
            </a:r>
            <a:r>
              <a:rPr lang="en-US" sz="2800" dirty="0">
                <a:highlight>
                  <a:srgbClr val="FFFF00"/>
                </a:highlight>
              </a:rPr>
              <a:t>3 </a:t>
            </a:r>
            <a:r>
              <a:rPr lang="lo-LA" sz="2800" dirty="0">
                <a:highlight>
                  <a:srgbClr val="FFFF00"/>
                </a:highlight>
              </a:rPr>
              <a:t>ປະ​ເພດ</a:t>
            </a:r>
            <a:r>
              <a:rPr lang="en-US" sz="28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5.1 </a:t>
            </a:r>
            <a:r>
              <a:rPr lang="lo-LA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ຮູບ​ແບບຂໍ້​ມູນແບບ​ລຳ​ດັບ​ຊັ້ນ ຫຼື ໂຄງ​ສ້າງແບບ​ລຳ​ດັບ​ຊັ້ນ </a:t>
            </a:r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(Hierarchical data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0" indent="519113">
              <a:buNone/>
            </a:pPr>
            <a:r>
              <a:rPr lang="lo-LA" dirty="0"/>
              <a:t>ຮູບແບບຂໍ້ມູນແບບລຳດັບຊັ້ນ ຫຼື ໂຄງສ້າງແບບລຳດັບຊັ້ນ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model) </a:t>
            </a:r>
            <a:r>
              <a:rPr lang="lo-LA" dirty="0"/>
              <a:t>ວິທີການສ້າງຖານຂໍ້ມູນແບບລຳດັບຊັ້ນ, ຖືກພັດທະນາຂຶ້ນໂດຍບໍລິສັດ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/>
              <a:t> </a:t>
            </a:r>
            <a:r>
              <a:rPr lang="lo-LA" dirty="0"/>
              <a:t>ຈຳກັດ ໃນປີ </a:t>
            </a:r>
            <a:r>
              <a:rPr lang="lo-LA" dirty="0">
                <a:latin typeface="Times New Roman" panose="02020603050405020304" pitchFamily="18" charset="0"/>
              </a:rPr>
              <a:t>1980</a:t>
            </a:r>
            <a:r>
              <a:rPr lang="lo-LA" dirty="0"/>
              <a:t> ໄດ້ຮັບຄວາມນິຍົມຫຼາຍໃນການພັດທະນາຖານຂໍ້ມູນ, ເທິງເຄື່ອງຄອມພີວເຕີຂະໜາດໃຫຍ່ ແລະຂະໜາດກາງ ໂດຍທີ່ໂຄງສ້າງຂໍ້ມູນຈະສ້າງ ຮູບແບບຄືກັບຕົ້ນໄມ້, ໂດຍມີຄວາມສຳພັນແບບໜຶ່ງຕໍ່ຫຼາຍ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One-to-many)</a:t>
            </a:r>
            <a:r>
              <a:rPr lang="en-US" dirty="0"/>
              <a:t> </a:t>
            </a:r>
            <a:r>
              <a:rPr lang="lo-LA" dirty="0"/>
              <a:t>ດັ່ງ (ຮູບ 3.9) ສະແດງໂຄງສ້າງລຳດັບຊັ້ນຂອງຜູ້ສອນ, ທັກສະຜູ້ສອນ ແລະ ຫຼັກສູດທີ່ສອນ.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28802"/>
          </a:xfrm>
        </p:spPr>
        <p:txBody>
          <a:bodyPr>
            <a:noAutofit/>
          </a:bodyPr>
          <a:lstStyle/>
          <a:p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ເປົ້າໝາຍຫຼັກໆໃນການບໍລິຫານຂໍ້ມູນ</a:t>
            </a:r>
            <a:b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sz="3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Majorissue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data management) </a:t>
            </a:r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(ຕໍ່)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686800" cy="4252922"/>
          </a:xfrm>
        </p:spPr>
        <p:txBody>
          <a:bodyPr/>
          <a:lstStyle/>
          <a:p>
            <a:r>
              <a:rPr lang="lo-LA" dirty="0">
                <a:highlight>
                  <a:srgbClr val="FFFF00"/>
                </a:highlight>
              </a:rPr>
              <a:t>ສ່ວນຕິດ​ຕໍ່​ປະ​ສານກັບ​ຜູ້​ໃຊ້ ຫຼື ຕົວ​ເຊື່ອມ​ຜູ້​ໃຊ້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(User interface)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lo-LA" dirty="0">
                <a:highlight>
                  <a:srgbClr val="FFFF00"/>
                </a:highlight>
              </a:rPr>
              <a:t>ໝາຍ​ເຖິງ​ອຸ​ປະ​ກອນ​ທີ່​ຊ່ວຍ​ໃຫ້​ຜູ້​ໃຊ້​ສາ​ມາດ​ຕິດ​ຕໍ່​ສື່​ສານ​ກັບ​ຄ​ອມ​ພິວ​ເຕີ​ໄດ້ເຊັ່ນ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ຈໍ​ພາບ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(Terminal), </a:t>
            </a:r>
            <a:r>
              <a:rPr lang="lo-LA" dirty="0"/>
              <a:t>ແປ້ນ​ພິມ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(Keyboard), </a:t>
            </a:r>
            <a:r>
              <a:rPr lang="lo-LA" dirty="0"/>
              <a:t>ເມົາ​ສ໌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(Mouse) </a:t>
            </a:r>
            <a:r>
              <a:rPr lang="lo-LA" dirty="0"/>
              <a:t>ແລະ ເມ​ນູ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(Menu).  </a:t>
            </a:r>
            <a:r>
              <a:rPr lang="lo-LA" dirty="0"/>
              <a:t>ດັ່ງ​ນັ້ນຜູ້​ໃຊ້ ແລະ ຜູ້​ບໍ​ລິ​ຫານ​ຈຳ​ເປັນ​ຈະ​ຕ້ອງ​ຮູ້​ກ່ຽວ​ກັບ​ລັກ​ສະ​ນະ​ຂອງ​ຂໍ້​ມູນ​ທີ່​ຈະ​ນຳ​ມາ​ໃຊ້</a:t>
            </a:r>
            <a:r>
              <a:rPr lang="en-US" dirty="0"/>
              <a:t>, </a:t>
            </a:r>
            <a:r>
              <a:rPr lang="lo-LA" dirty="0"/>
              <a:t>ໂປ​ຣ​ ແກ​ຣມ​ການ​ຈັດ​ການ ແລະ ຂໍ້​ຈຳ​ກັດ​ໃນ​ການ​ໃຊ້​ໂປ​ຣ​ແກ​ຣມ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39" y="990600"/>
            <a:ext cx="8686800" cy="2103120"/>
          </a:xfrm>
        </p:spPr>
        <p:txBody>
          <a:bodyPr>
            <a:normAutofit lnSpcReduction="10000"/>
          </a:bodyPr>
          <a:lstStyle/>
          <a:p>
            <a:pPr marL="0" indent="519113">
              <a:buNone/>
            </a:pPr>
            <a:r>
              <a:rPr lang="lo-LA" dirty="0"/>
              <a:t>ການຕິດຕໍ່ຂອງຂໍ້ມູນແບບລຳດັບຊັ້ນຈຳເປັນຈະຕ້ອງອາໄສຕົວຊີ້ (</a:t>
            </a:r>
            <a:r>
              <a:rPr lang="en-US" dirty="0"/>
              <a:t>Pointer), </a:t>
            </a:r>
            <a:r>
              <a:rPr lang="lo-LA" dirty="0">
                <a:highlight>
                  <a:srgbClr val="FFFF00"/>
                </a:highlight>
              </a:rPr>
              <a:t>ເຊິ່ງສາມາດແບ່ງຕົວຊີ້ອອກເປັນ 2 ປະເພດ ຄື: </a:t>
            </a:r>
            <a:r>
              <a:rPr lang="lo-LA" dirty="0"/>
              <a:t>(1) ຕົວຊີ້ເຊັກເມັນທີ່ເປັນຕົວເພີ່ງ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Pointer), </a:t>
            </a:r>
            <a:r>
              <a:rPr lang="en-US" dirty="0"/>
              <a:t>(2) </a:t>
            </a:r>
            <a:r>
              <a:rPr lang="lo-LA" dirty="0"/>
              <a:t>ຕົວຊີ້ເຊັກເມັນໃນລະດັບດຽວກັນ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 Pointer).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55268"/>
            <a:ext cx="8374318" cy="18592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81600"/>
            <a:ext cx="8686800" cy="12049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1pPr>
            <a:lvl2pPr marL="640080" indent="-246888" algn="l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2pPr>
            <a:lvl3pPr marL="914400" indent="-246888" algn="l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3pPr>
            <a:lvl4pPr marL="1188720" indent="-210312" algn="l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4pPr>
            <a:lvl5pPr marL="1463040" indent="-210312" algn="l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rgbClr val="002060"/>
                </a:solidFill>
                <a:latin typeface="Saysettha OT" pitchFamily="34" charset="-34"/>
                <a:ea typeface="+mn-ea"/>
                <a:cs typeface="Saysettha OT" pitchFamily="34" charset="-34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(</a:t>
            </a:r>
            <a:r>
              <a:rPr lang="lo-LA" i="1" dirty="0"/>
              <a:t>ຮູບ </a:t>
            </a:r>
            <a:r>
              <a:rPr lang="en-US" i="1" dirty="0"/>
              <a:t>3.10) </a:t>
            </a:r>
            <a:r>
              <a:rPr lang="lo-LA" i="1" dirty="0"/>
              <a:t>ສະ​ແດງ​ໂຄງ​ສ້າງ​ລຳດັບ​ຊັ້ນ​ຂອງ​ຜູ້​ສອນ</a:t>
            </a:r>
            <a:r>
              <a:rPr lang="en-US" i="1" dirty="0"/>
              <a:t>, </a:t>
            </a:r>
            <a:r>
              <a:rPr lang="lo-LA" i="1" dirty="0"/>
              <a:t>ທັກ​ສະ​ຜູ້​ສອນ</a:t>
            </a:r>
            <a:r>
              <a:rPr lang="en-US" i="1" dirty="0"/>
              <a:t>, </a:t>
            </a:r>
            <a:r>
              <a:rPr lang="lo-LA" i="1" dirty="0"/>
              <a:t>ຫຼັກ​ສູດ​ທີ່​ສອນ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5.1.1 </a:t>
            </a:r>
            <a:r>
              <a:rPr lang="lo-LA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ຂໍ້​ດີ ແລະ ຂໍ້​ເສຍ​ຂອງ​ໂຄງ​ສ້າງ​ແບບ​ລຳ​ດັບ​ຊັ້​ນ</a:t>
            </a:r>
            <a:endParaRPr lang="en-US" sz="40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o-LA" dirty="0">
                <a:highlight>
                  <a:srgbClr val="FFFF00"/>
                </a:highlight>
              </a:rPr>
              <a:t>ຂໍ້​ດີຂອງ​ໂຄງ​ສ້າງ​ແບບ​ລຳ​ດັບ​ຊັ້​ນຄື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ສາ​ມາດ​ສ້າງ​ຄວາມ​ສຳ​ພັນ​ໃຫ້​ເຫັນ​ເດັ່ນ​ຊັດ​ຂອງ​ຂໍ້​ມູນ​ແຕ່​ລະ​ລຳ​ດັບ ວ່າ​ຂໍ້​ມູນ​ເປັນເຊັກ​ເມັນ​ຮາກ ຫຼື ເປັນ​ພໍ່​ແມ່ </a:t>
            </a:r>
            <a:r>
              <a:rPr lang="en-US" dirty="0">
                <a:highlight>
                  <a:srgbClr val="FFFF00"/>
                </a:highlight>
              </a:rPr>
              <a:t>(Parent) </a:t>
            </a:r>
            <a:r>
              <a:rPr lang="lo-LA" dirty="0">
                <a:highlight>
                  <a:srgbClr val="FFFF00"/>
                </a:highlight>
              </a:rPr>
              <a:t>ແລະ ​ຂໍ້​ມູນໃດ​ເປັນເຊັກ​ເມັນ​ຂອງ​ຕົວ​ເພີ່ງ ຫຼື ເປັນ​ລູກ </a:t>
            </a:r>
            <a:r>
              <a:rPr lang="en-US" dirty="0">
                <a:highlight>
                  <a:srgbClr val="FFFF00"/>
                </a:highlight>
              </a:rPr>
              <a:t>(Child). </a:t>
            </a:r>
            <a:endParaRPr lang="lo-LA" dirty="0">
              <a:highlight>
                <a:srgbClr val="FFFF00"/>
              </a:highlight>
            </a:endParaRPr>
          </a:p>
          <a:p>
            <a:r>
              <a:rPr lang="lo-LA" dirty="0">
                <a:highlight>
                  <a:srgbClr val="FFFF00"/>
                </a:highlight>
              </a:rPr>
              <a:t>ຂໍ້​ເສຍ​ຂອງ​ໂຄງ​ສ້າງ​ແບບ​ນີ້ ມີ​ຄວາມ​ຄ່ອງ​ຕົວ​ໜ້ອຍ ເພາະ​ຕ້ອງ​ເລີ່ມ​ອ່ານ​ຈາກເຊັກ​ເມັນ​ທີ່​ເປັນ​ຮາກ​ກ່ອນ, ນອກ​ຈາກ​ນັ້ນ​ການ​ອອກ​ແບບ​ຖານ​ຂໍ້​ມູນ ຕ້ອງ​ລະ​ມັດ</a:t>
            </a:r>
            <a:r>
              <a:rPr lang="lo-LA" dirty="0"/>
              <a:t>​ລະ​ວັງ​ການ​ຊ້ຳ​ກັນ​ຂອງ​ຂໍ້​ມູນ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5.2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ຮູບ​ແບບ​ຂໍ້​ມູນແບບ​ເຄືອ​ຂ່າຍ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(Network data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519113">
              <a:buNone/>
            </a:pPr>
            <a:r>
              <a:rPr lang="lo-LA" dirty="0">
                <a:highlight>
                  <a:srgbClr val="FFFF00"/>
                </a:highlight>
              </a:rPr>
              <a:t>ຮູບແບບຂໍ້ມູນແບບເຄືອຂ່າຍ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Network data model) </a:t>
            </a:r>
            <a:r>
              <a:rPr lang="lo-LA" dirty="0">
                <a:highlight>
                  <a:srgbClr val="FFFF00"/>
                </a:highlight>
              </a:rPr>
              <a:t>ແມ່ນຄ້າຍຄືກັບຖານຂໍ້ມູນແບບລຳດັບຊັ້ນ, ຕ່າງກັນທີ່ໂຄງສ້າງແບບເຄືອຂ່າຍ ອາດມີການຕິດຕໍ່ຫຼາຍຕໍ່ໜຶ່ງ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Many-to-one) </a:t>
            </a:r>
            <a:r>
              <a:rPr lang="lo-LA" dirty="0"/>
              <a:t>ຫຼື ຫຼາຍຕໍ່ຫຼາຍ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Many-to-Many)</a:t>
            </a:r>
            <a:r>
              <a:rPr lang="en-US" dirty="0"/>
              <a:t> </a:t>
            </a:r>
            <a:r>
              <a:rPr lang="lo-LA" dirty="0"/>
              <a:t>ກໍຄືລູກ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Child) </a:t>
            </a:r>
            <a:r>
              <a:rPr lang="lo-LA" dirty="0"/>
              <a:t>ອາດມີພໍ່ແມ່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Parent) </a:t>
            </a:r>
            <a:r>
              <a:rPr lang="lo-LA" dirty="0"/>
              <a:t>ຫຼາຍກ່ວາໜຶ່ງ ສຳລັບຕົວຢ່າງຖານຂໍ້ມູນແບບເຄືອຂ່າຍ ໃຫ້ລອງພິຈາລະນາການຈັດການຂໍ້ມູນຂອງຫໍສະມຸດ, ເຊິ່ງມີລາຍການປະກອບດ້ວຍ: ຊື່ເລື່ອງ, ຜູ້ແຕ່ງ, ສຳນັກພິມ, ທີ່ຢູ່, ປະເພດໜັງສື ແລະ ປີທີ່ພິມ.  ດັ່ງນັ້ນການຈັດຂໍ້ມູນແບບເກົ່າຈະເຮັດໃຫ້ຂໍ້ມູນມີການຊ້ຳກັນຫຼາຍ ດັ່ງ (ຮູບ </a:t>
            </a:r>
            <a:r>
              <a:rPr lang="lo-LA" dirty="0">
                <a:latin typeface="Times New Roman" panose="02020603050405020304" pitchFamily="18" charset="0"/>
              </a:rPr>
              <a:t>3.11) </a:t>
            </a:r>
            <a:r>
              <a:rPr lang="lo-LA" dirty="0"/>
              <a:t>ສະແດງການອອກແບບລາຍການແບບເກົ່າ.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</a:bodyPr>
          <a:lstStyle/>
          <a:p>
            <a:r>
              <a:rPr lang="lo-LA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ຂໍ້​ດີ ແລະ ຂໍ້​ເສຍ​ຂອງ​ໂຄງ​ສ້າງ​ແບບ​ເຄືອ​ຂ່າຍ</a:t>
            </a:r>
            <a:endParaRPr lang="en-US" sz="36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212"/>
            <a:ext cx="8686800" cy="4905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ຂໍ້​ດີ​ຂອງ​ໂຄງ​ສ້າງ​ແບບ​ເຄືອ​ຄ່ຂ່າຍຄື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ລາຍ​ການ​ແຕ່​ລະ​ປະ​ເພດ ສາ​ມາດ​ໃຊ້​ເປັນ​ລາຍ​ການ​ນຳ​ໄດ້​ໂດຍ​ເວົ້າ​ເຖິງ​ກ່ອນ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ສ່ວນ​ການ​ຊ້ຳ​ກັນ​ຂອງຂໍ້​ມູນຈະ​ມີ​ໜ້ອຍ​ຫຼາຍ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ເນື່ອງ​ຈາກ​ລາຍ​ການ​ສະ​ມາ​ຊິກ​ສາ​ມາດ​ໃຊ້​ຮ່ວມ​ກັນ​ໄດ້ເຊັ່ນ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ລາຍ​ລະ​ອຽດ​ຂອງ​ໜັງ​ສືໜຶ່ງ​ເຫຼັ້ມ ອາດ​ຈະ​ແຕ່ງ​ຈາກ​ຜູ້​ແຕ່ງ​ຫຼາຍ​ຄົນ ຈຶ່ງ​ສາ​ມາດ​ໃຊ້​ຮ່ວມ​ກັນ​ໄດ້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lo-LA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ຂໍ້​ເສຍ ຄວາມ​ສຳ​ພັນ​ຂອງ​ລາຍ​ການ​ປະ​ເພດ​ຕ່າງໆ ບໍ່​ຄວນ​ຈະ​ເກີນ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lo-LA" dirty="0">
                <a:highlight>
                  <a:srgbClr val="FFFF00"/>
                </a:highlight>
              </a:rPr>
              <a:t>ປະ​ເພດເຊັ່ນ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ຊື່​ເລື່ອງ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ສຳ​</a:t>
            </a:r>
            <a:r>
              <a:rPr lang="lo-LA" dirty="0"/>
              <a:t>ນັກ​ພິມ ແລະ ຜູ້​ແຕ່ງ ຫາກ​ມີ​ຄວາມ​ສຳ​ພັນ​ຫຼາຍ​ປະ​ເພດ ອາດ​ຈະ​ອອກ​ແບບ​ເຄືອ​ຂ່າຍ​ບໍ່​ໄດ້ ຫຼື ຫຍຸ້ງ​ຍາກ​ຂຶ້ນ</a:t>
            </a:r>
            <a:r>
              <a:rPr lang="en-US" dirty="0"/>
              <a:t>, </a:t>
            </a:r>
            <a:r>
              <a:rPr lang="lo-LA" dirty="0"/>
              <a:t>ເນື່ອງ​ຈາກ​ມີ​ຂໍ້​ຈຳ​ກັດ​ໃນ​ການ​ອອກ​ແບບ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755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pc="0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5.3 </a:t>
            </a:r>
            <a:r>
              <a:rPr lang="lo-LA" spc="0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ຮູບ​ແບບ​ຄວາມ​ສຳ​ພັນ​ຂໍ້​ມູນ </a:t>
            </a:r>
            <a:r>
              <a:rPr lang="en-US" spc="0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(Relational data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92500" lnSpcReduction="20000"/>
          </a:bodyPr>
          <a:lstStyle/>
          <a:p>
            <a:r>
              <a:rPr lang="lo-LA" dirty="0"/>
              <a:t>ຮູບ​ແບບ​ຄວາມ​ສຳ​ພັນ​ຂໍ້​ມູນ </a:t>
            </a:r>
            <a:r>
              <a:rPr lang="en-US" dirty="0"/>
              <a:t>(Relational data model) </a:t>
            </a:r>
            <a:r>
              <a:rPr lang="lo-LA" dirty="0"/>
              <a:t>ເປັນການ​</a:t>
            </a:r>
            <a:r>
              <a:rPr lang="lo-LA" dirty="0">
                <a:highlight>
                  <a:srgbClr val="FFFF00"/>
                </a:highlight>
              </a:rPr>
              <a:t>ອອກ​ແບບ​ຖານຂໍ້​ມູນໂດຍ​ຈັດຂໍ້​ມູນໃຫ້​ຢູ່​ໃນ​ຮູບ​ແບບ​ຂ​ອງ​ຕາ​ຕະ​ລາງ ທີ່​ມີ​ລະ​ບົບ​ຄ້າຍ​ຄືແຟ້ມ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ໂດຍ​ທີ່ຂໍ້​ມູນ</a:t>
            </a:r>
            <a:r>
              <a:rPr lang="lo-LA" dirty="0"/>
              <a:t>ແຕ່​ລະ​ແຖວ </a:t>
            </a:r>
            <a:r>
              <a:rPr lang="en-US" dirty="0"/>
              <a:t>(Row) </a:t>
            </a:r>
            <a:r>
              <a:rPr lang="lo-LA" dirty="0"/>
              <a:t>ຂອງ​ຕາ​ຕະ​ລາງ​ຈະ​ແທນ​ໃຫ້​ລາຍ​ການ </a:t>
            </a:r>
            <a:r>
              <a:rPr lang="en-US" dirty="0"/>
              <a:t>(Record), </a:t>
            </a:r>
            <a:r>
              <a:rPr lang="lo-LA" dirty="0"/>
              <a:t>ສ່ວນຂໍ້​ມູນຕາມ​ລວງ​ຕັ້ງ​ຈະ​ແທນ​ໃຫ້​ເສົາ </a:t>
            </a:r>
            <a:r>
              <a:rPr lang="en-US" dirty="0"/>
              <a:t>(Column), </a:t>
            </a:r>
            <a:r>
              <a:rPr lang="lo-LA" dirty="0"/>
              <a:t>ເຊິ່ງ​ເປັນ​ຂອບ​ເຂດ​ຂອງຂໍ້​ມູນ </a:t>
            </a:r>
            <a:r>
              <a:rPr lang="en-US" dirty="0"/>
              <a:t>(Field), </a:t>
            </a:r>
            <a:r>
              <a:rPr lang="lo-LA" dirty="0"/>
              <a:t>​ແຕ່​ລະ​ຕາ​ຕະ​ລາງທີ່​ສ້າງ​ຂຶ້ນ​ຈະ​ເປັນ​ອິດ​ສະ​ຫຼະ</a:t>
            </a:r>
            <a:r>
              <a:rPr lang="en-US" dirty="0"/>
              <a:t>. </a:t>
            </a:r>
            <a:r>
              <a:rPr lang="lo-LA" dirty="0"/>
              <a:t>ດັງ​ນັ້ນຜູ້​ອອກ​ແບບ​ຖານຂໍ້​ມູນຈະ​ຕ້ອງ​ມີ​ການ​ວາງ​ແຜນ​ເຖິງ​ຕາ​ຕະ​ລາງຂໍ້​ມູນທີ່​ຈຳ​ເປັນ​ຕ້ອງ​ໃຊ້ເຊັ່ນ</a:t>
            </a:r>
            <a:r>
              <a:rPr lang="en-US" dirty="0"/>
              <a:t>: </a:t>
            </a:r>
            <a:r>
              <a:rPr lang="lo-LA" dirty="0"/>
              <a:t>ລະ​ບົບ​ຖານຂໍ້​ມູນຂອງ​ບໍ​ລິ​ສັດ​ແຫ່ງ​ໜຶ່ງ ຈະ​ປະ​ກອບ​ດ້ວຍ ຕາ​ຕະ​ລາງ​ປະ​ຫວັດ​ຂອງ​ພະ​ນັກ​ງານ</a:t>
            </a:r>
            <a:r>
              <a:rPr lang="en-US" dirty="0"/>
              <a:t>, </a:t>
            </a:r>
            <a:r>
              <a:rPr lang="lo-LA" dirty="0"/>
              <a:t>ຕາ​ຕະ​ລາງພະ​ແນກ ແລະ ຕາ​ຕະ​ລາງຂໍ້ມູນໂຄງ​ສ້າງ</a:t>
            </a:r>
            <a:r>
              <a:rPr lang="en-US" dirty="0"/>
              <a:t>. </a:t>
            </a:r>
            <a:r>
              <a:rPr lang="lo-LA" dirty="0"/>
              <a:t>ດັ່ງຕາ​ຕະ​ລາງ </a:t>
            </a:r>
            <a:r>
              <a:rPr lang="en-US" dirty="0"/>
              <a:t>6.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5.3.1</a:t>
            </a:r>
            <a:r>
              <a:rPr lang="lo-LA" dirty="0">
                <a:effectLst/>
              </a:rPr>
              <a:t>ຂໍ້​ດີແລະຂໍ້​ເສຍ​ຂອງ​ໂຄງ​ສ້າງ​ແບບ​ສຳ​ພັນ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534400" cy="4477512"/>
          </a:xfrm>
        </p:spPr>
        <p:txBody>
          <a:bodyPr>
            <a:normAutofit fontScale="85000" lnSpcReduction="10000"/>
          </a:bodyPr>
          <a:lstStyle/>
          <a:p>
            <a:r>
              <a:rPr lang="lo-LA" b="1" dirty="0">
                <a:highlight>
                  <a:srgbClr val="FFFF00"/>
                </a:highlight>
              </a:rPr>
              <a:t>ຂໍ້​ດີ ແລະ ຂໍ້​ເສຍ​</a:t>
            </a:r>
            <a:r>
              <a:rPr lang="lo-LA" dirty="0">
                <a:highlight>
                  <a:srgbClr val="FFFF00"/>
                </a:highlight>
              </a:rPr>
              <a:t>ຂອງ​ໂຄງ​ສ້າງ​ແບບ​ສຳ​ພັນຄື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ຂໍ້​ດີ​ແມ່ນສາ​ມາດ​ສ້າງ​ຕາ​ຕະ​ລາງ​ຂຶ້ນ​ມາ​ໃໝ່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ໂດຍ​ອາ​ໄສ​ຫຼັກ​ການ​ທາງ​ຄະ​ນິດ​ສາດ ແລະ ​ຄົ້ນ​ຫາ​ວ່າຂໍ້​ມູນໃນ​ຖານຂໍ້​ມູນມີຂໍ້​ມູນທີ່​ຮ່ວມ​ກັບ​ຕາ​ຕະ​ລາງ​ທີ່​ສ້າງ​ຂຶ້ນ​ມາ​ໃໝ່ ຫຼື ບໍ່</a:t>
            </a:r>
            <a:r>
              <a:rPr lang="en-US" dirty="0">
                <a:highlight>
                  <a:srgbClr val="FFFF00"/>
                </a:highlight>
              </a:rPr>
              <a:t>? </a:t>
            </a:r>
            <a:r>
              <a:rPr lang="lo-LA" dirty="0">
                <a:highlight>
                  <a:srgbClr val="FFFF00"/>
                </a:highlight>
              </a:rPr>
              <a:t>ຖ້າ​ມີກໍ​ໃຫ້​ປະ​ມວນ​ຜົນ ໂດຍ​ການ​ອ່ານຂໍ້​ມູນເພີ່ມ​ເຕີມປັບ​ປຸງ ຫຼື ຍົກ​ເລີກ​ລາຍ​ການ</a:t>
            </a:r>
            <a:r>
              <a:rPr lang="en-US" dirty="0">
                <a:highlight>
                  <a:srgbClr val="FFFF00"/>
                </a:highlight>
              </a:rPr>
              <a:t>. </a:t>
            </a:r>
            <a:endParaRPr lang="lo-LA" dirty="0">
              <a:highlight>
                <a:srgbClr val="FFFF00"/>
              </a:highlight>
            </a:endParaRPr>
          </a:p>
          <a:p>
            <a:r>
              <a:rPr lang="lo-LA" dirty="0">
                <a:highlight>
                  <a:srgbClr val="FFFF00"/>
                </a:highlight>
              </a:rPr>
              <a:t>ຂໍ້​ເສຍຄື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ການ​ສຶກ​ສາ​ວິ​ທີ​ການ​ຂຽນ​ໂປ​ຣ​ແກ​ຣມ ແລະ ໃຊ້​ຖານຂໍ້​ມູນຈະ​ຕ້ອງ​ອີງ​ໃສ່​ຫຼັກ​ການ​ທາງ​ຄະ​ນິດ​ສາດ</a:t>
            </a:r>
            <a:r>
              <a:rPr lang="en-US" dirty="0"/>
              <a:t>, </a:t>
            </a:r>
            <a:r>
              <a:rPr lang="lo-LA" dirty="0"/>
              <a:t>ຈຶ່ງ​ເຮັດ​ໃຫ້​ການ​​ສຶກ​ສາ​ເພີ່ມ​ເຕີມ​ຂອງ​ຜູ້​ໃຊ້ ຍາກ​ແກ່​ການ​ເຂົ້າ​ໃຈ, ແຕ່​ໃນ​ປັດ​ຈຸ​ບັນ​ມີ​ໂປ​ຣ​ແກ​ຣມ​ກ່ຽວ​ກັບ​ການ​ສ້າງ​ຖານຂໍ້​ມູນຫຼາຍໂປ​ຣ​ແກ​ຣມ</a:t>
            </a:r>
            <a:r>
              <a:rPr lang="en-US" dirty="0"/>
              <a:t>, </a:t>
            </a:r>
            <a:r>
              <a:rPr lang="lo-LA" dirty="0"/>
              <a:t>ທີ່​ຈະ​ພະ​ຍາ​ຍາມ​ເຮັດ​ໃຫ້​ການ​ຮຽນ​ຮູ້ ແລະ ການ​ໃຊ້​ງ່າຍ​ຂຶ້ນ ເຊັ່ນ</a:t>
            </a:r>
            <a:r>
              <a:rPr lang="en-US" dirty="0"/>
              <a:t>: </a:t>
            </a:r>
            <a:r>
              <a:rPr lang="lo-LA" dirty="0"/>
              <a:t>ໂປ​ຣ​ແກ​ຣມການ​ສ້າງ​ຖານຂໍ້​ມູນໂດຍ​ໃຊ້​ພາ​ສາ </a:t>
            </a:r>
            <a:r>
              <a:rPr lang="en-US" dirty="0"/>
              <a:t>SQL(Structured Query Language).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32932"/>
              </p:ext>
            </p:extLst>
          </p:nvPr>
        </p:nvGraphicFramePr>
        <p:xfrm>
          <a:off x="457200" y="1935163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ຊະ​ນິດ​ຂອງ​ຟຽວ​ລ໌ </a:t>
                      </a:r>
                      <a:r>
                        <a:rPr lang="en-US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Field Type</a:t>
                      </a:r>
                      <a:r>
                        <a:rPr lang="en-US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  <a:endParaRPr lang="en-US" sz="22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ຄຳ​ອະ​ທິ​ບາຍ </a:t>
                      </a:r>
                      <a:r>
                        <a:rPr lang="en-US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Description</a:t>
                      </a:r>
                      <a:r>
                        <a:rPr lang="en-US" sz="2200" b="1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  <a:endParaRPr lang="en-US" sz="22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ຕົວ​ເລກ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Numeric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  <a:endParaRPr lang="en-US" sz="2200" dirty="0">
                        <a:ln>
                          <a:solidFill>
                            <a:schemeClr val="accent1"/>
                          </a:solidFill>
                        </a:ln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ຕົວ​ເລກປົນ​ຕົວ​ອັກ​ສອນ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Alphanumeric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ຕົວ​ອັກ​ສອນ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Alpha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ວັນ​ທີ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Date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ຄວາມ​ກ້​ວາງ​ຂອງ ຟຽວ​ລ໌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Field Length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ຈະ​ເກັບ​ໄດ້​ສະ​ເພາະ​ຕົວ​ເລກ​ຈຳ​ນວນ​ເຕັມ</a:t>
                      </a:r>
                      <a:r>
                        <a:rPr lang="lo-LA" sz="2200" baseline="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ຫຼືເລກ​ ເສດສາ​ມາດ​ໃຊ້​ຄຳ​ນວນ​ທາງ​ຄະ​ນິດ​ສາດ​ໄດ້ເຊັ່ນ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: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ບວກ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ລົບ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ຄູນ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ຫານ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ຈະ​ເກັບ​ຂໍ້​ມູນ​ທີ່​ເປັນ​ຕົວ​ເລກ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ເປັນຕົວ​ອັກ​ສອນ ຈະ​ໃຊ້​ໃນ​ການ​ຄຳ​ນວນ​ບໍ່​ໄດ້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ຈະ​ເກັບ​ຂໍ້​ຄວາມ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ຈະ​ໃຊ້​ໃນ​ການ​ຄຳ​ນວນ​ບໍ່​ໄດ້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ຈະ​ກໍາ​ນົດ​ຮູບ​ແບບ​ການ​ປ້ອນຂໍ້​ມູນ​ເຂົ້າເຊັ່ນເດືອນ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/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ວັນ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/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ປີ ຫຼື ວັນ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/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ເດືອນ​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/</a:t>
                      </a: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ປີ 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lo-LA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ຂອບ​ເຂດ​ຂອງ​ຟຽວ​ລ໌ໃດ​ໜຶ່ງ ວ່າ​ຈະ​ປ້ອນ​ໄດ້​ຈັກ​ຕົ​ວ​ອັກ​ສອນ</a:t>
                      </a:r>
                      <a:r>
                        <a:rPr lang="en-US" sz="2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571636"/>
          </a:xfrm>
        </p:spPr>
        <p:txBody>
          <a:bodyPr>
            <a:noAutofit/>
          </a:bodyPr>
          <a:lstStyle/>
          <a:p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ເປົ້າໝາຍຫຼັກໆໃນການບໍລິຫານຂໍ້ມູນ </a:t>
            </a:r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sz="3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Majorissue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data management) </a:t>
            </a:r>
            <a:r>
              <a:rPr lang="lo-LA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(ຕໍ່)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08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lo-LA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ການຈັດການແຟ້ມຂໍ້ມູນ</a:t>
            </a:r>
            <a:endParaRPr lang="en-US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5181600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lo-LA" sz="2000" dirty="0"/>
              <a:t>ການຈັດການແຟ້ມຂໍ້ມູນ </a:t>
            </a:r>
            <a:r>
              <a:rPr lang="lo-LA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management)</a:t>
            </a:r>
            <a:r>
              <a:rPr lang="en-US" sz="2000" dirty="0"/>
              <a:t> </a:t>
            </a:r>
            <a:r>
              <a:rPr lang="lo-LA" sz="2000" dirty="0"/>
              <a:t>ໃນອາດີດຂໍ້ມູນທີ່ເກັບໄວ້ຈະຢູ່ໃນຮູບຂອງແຟ້ມຂໍ້ມູນເອກະລາດ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Conventional File), </a:t>
            </a:r>
            <a:r>
              <a:rPr lang="lo-LA" sz="2000" dirty="0"/>
              <a:t>ເຊິ່ງແຕ່ລະລະບົບກໍຈະສ້າງແຟ້ມຂອງຕົນເອງຂຶ້ນມາ ໂດຍບໍ່ສຳພັນກັນເຊັ່ນ: ລະບົບບັນຊີທີ່ສ້າງແຟ້ມຂໍ້ມູນຂອງຕົນເອງ ກ່ຽວກັບລະບົບວັດຖຸທີ່ຍັງເຫຼືອ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Inventory), </a:t>
            </a:r>
            <a:r>
              <a:rPr lang="lo-LA" sz="2000" dirty="0"/>
              <a:t>ລະບົບການຈ່າຍເງິນເດືອນ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Payroll), </a:t>
            </a:r>
            <a:r>
              <a:rPr lang="lo-LA" sz="2000" dirty="0"/>
              <a:t>ລະບົບອອກບິນ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Billing) </a:t>
            </a:r>
            <a:r>
              <a:rPr lang="lo-LA" sz="2000" dirty="0"/>
              <a:t>ແລະ ລະບົບອື່ນໆ. ຕ່າງກໍມີແຟ້ມຂໍ້ມູນເປັນຂອງຕົນເອງ, ຫາກມີການແກ້ໄຂກໍຈະເຮັດສະເພາະພາກສ່ວນໃດໜຶ່ງ, ຈຶ່ງເຮັດໃຫ້ຂໍ້ມູນຂອງອົງກອນ ບາງຄັ້ງເກີດມີຄວາມຄັດແຍ້ງກັນ ແລະໃນບາງອົງກອນອາດມີການຂຽນໂປຣແກຣມໂດຍໃຊ້ພາສາໃນການຂຽນທີ່ແຕກຕ່າງກັນເຊັ່ນ: ພາສາໂຄບອນ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COBOL Language), </a:t>
            </a:r>
            <a:r>
              <a:rPr lang="lo-LA" sz="2000" dirty="0"/>
              <a:t>ພາສາອາຣ໌ພີຈີ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RPG), </a:t>
            </a:r>
            <a:r>
              <a:rPr lang="lo-LA" sz="2000" dirty="0"/>
              <a:t>ພາສາປາສ໌ການ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PASCAL) </a:t>
            </a:r>
            <a:r>
              <a:rPr lang="lo-LA" sz="2000" dirty="0"/>
              <a:t>ຫຼື ພາສາຊີ </a:t>
            </a:r>
            <a:r>
              <a:rPr lang="lo-LA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C Language), </a:t>
            </a:r>
            <a:r>
              <a:rPr lang="lo-LA" sz="2000" dirty="0"/>
              <a:t>ເຊິ່ງລັກສະນະຂອງແຟ້ມຂໍ້ມູນ ທີ່ສ້າງດ້ວຍພາສາທີ່ຕ່າງກັນກໍບໍ່ສາມາດໃຊ້ວຽກຮ່ວມກັນໄດ້, ຈຶ່ງເຮັດໃຫ້ອົງກອນເກີດມີການສູນເສຍໃນຂໍ້ມູນ. ດັ່ງນັ້ນກ່ອນທີ່ອົງກອນຈະນຳເອົາຄອມພີວເຕີມາໃຊ້ ກໍຕ້ອງມີການວາງແຜນເຖິງລະບົບການບໍລິຫານແຟ້ມຂໍ້ມູນ, ການແບ່ງປະເພດຂອງແຟ້ມຂໍ້ມູນ ແລະ ການຈັດລະບຽບຂອງແຟ້ມຂໍ້ມູນ.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r>
              <a:rPr lang="en-US" sz="4000" dirty="0"/>
              <a:t>2.1 </a:t>
            </a:r>
            <a:r>
              <a:rPr lang="lo-LA" sz="4000" dirty="0"/>
              <a:t>ປະເພດຂອງແຟ້ມຂໍ້ມູນ </a:t>
            </a:r>
            <a:r>
              <a:rPr lang="lo-LA" sz="4000" dirty="0">
                <a:latin typeface="Times New Roman" panose="02020603050405020304" pitchFamily="18" charset="0"/>
              </a:rPr>
              <a:t>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5105400"/>
          </a:xfrm>
        </p:spPr>
        <p:txBody>
          <a:bodyPr>
            <a:normAutofit fontScale="85000" lnSpcReduction="10000"/>
          </a:bodyPr>
          <a:lstStyle/>
          <a:p>
            <a:pPr marL="0" indent="511175">
              <a:buNone/>
            </a:pPr>
            <a:r>
              <a:rPr lang="lo-LA" dirty="0"/>
              <a:t>ປະເພດຂອງແຟ້ມຂໍ້ມູນ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type)</a:t>
            </a:r>
            <a:r>
              <a:rPr lang="en-US" dirty="0"/>
              <a:t> </a:t>
            </a:r>
            <a:r>
              <a:rPr lang="lo-LA" dirty="0"/>
              <a:t>ເຮົາສາມາດຈຳແນກແຟ້ມຂໍ້ມູນອອກຕາມລັກສະນະຂອງຂໍ້ມູນທີ່ເກັບບັນທຶກໄວ້ ແລະ ສາມາດແບ່ງແຟ້ມຂໍ້ມູນອອກເປັນ </a:t>
            </a:r>
            <a:r>
              <a:rPr lang="lo-LA" dirty="0">
                <a:highlight>
                  <a:srgbClr val="FFFF00"/>
                </a:highlight>
              </a:rPr>
              <a:t>2 ປະເພດໃຫຍ່ໆຄື:</a:t>
            </a:r>
          </a:p>
          <a:p>
            <a:pPr marL="282575" indent="-282575">
              <a:buNone/>
            </a:pPr>
            <a:r>
              <a:rPr lang="lo-LA" dirty="0"/>
              <a:t>1</a:t>
            </a:r>
            <a:r>
              <a:rPr lang="lo-LA" dirty="0">
                <a:highlight>
                  <a:srgbClr val="FFFF00"/>
                </a:highlight>
              </a:rPr>
              <a:t>. ແຟ້ມຂໍ້ມູນຫຼັກ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 file)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/>
              <a:t>ເປັນແຟ້ມຂໍ້ມູນທີ່ເກັບຂໍ້ມູນຫຼັກທີ່ສຳຄັນເຊັ່ນ: ແຟ້ມຂໍ້ມູນປະຫວັດລູກຄ້າ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Customer master file), </a:t>
            </a:r>
            <a:r>
              <a:rPr lang="lo-LA" dirty="0"/>
              <a:t>ແຟ້ມຂໍ້ມູນຜູ້ຈັດສົ່ງສິນຄ້າ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Supplier master file), </a:t>
            </a:r>
            <a:r>
              <a:rPr lang="lo-LA" dirty="0"/>
              <a:t>ແຟ້ມຂໍ້ມູນສິນຄ້າຍັງເຫຼືອ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Inventory master file), </a:t>
            </a:r>
            <a:r>
              <a:rPr lang="lo-LA" dirty="0"/>
              <a:t>ແຟ້ມຂໍ້ມູນບັນຊີ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Account master file). </a:t>
            </a:r>
            <a:r>
              <a:rPr lang="lo-LA" dirty="0"/>
              <a:t>ເຊິ່ງແຟ້ມຂໍ້ມູນຫຼັກເຫຼົ່ານີ້ເປັນສ່ວນປະກອບຂອງລະບົບວຽກງານທາງບັນຊີ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Account  System).</a:t>
            </a:r>
          </a:p>
          <a:p>
            <a:pPr marL="282575" indent="-282575">
              <a:buNone/>
            </a:pPr>
            <a:r>
              <a:rPr lang="en-US" dirty="0"/>
              <a:t>2. </a:t>
            </a:r>
            <a:r>
              <a:rPr lang="lo-LA" dirty="0">
                <a:highlight>
                  <a:srgbClr val="FFFF00"/>
                </a:highlight>
              </a:rPr>
              <a:t>ແຟ້ມລາຍການປັບປຸງ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Transaction file) </a:t>
            </a:r>
            <a:r>
              <a:rPr lang="lo-LA" dirty="0">
                <a:latin typeface="Times New Roman" panose="02020603050405020304" pitchFamily="18" charset="0"/>
              </a:rPr>
              <a:t>ເ</a:t>
            </a:r>
            <a:r>
              <a:rPr lang="lo-LA" dirty="0"/>
              <a:t>ປັນແຟ້ມຂໍ້ມູນທີ່ກ່ຽວກັບແຟ້ມຂໍ້ມູນຫຼັກທີ່ມີການປ່ຽນແປງໃນແຕ່ລະວັນ, ລາຍການທີ່ເກີດຂຶ້ນຈະຕ້ອງນຳໄປປັບປຸງ ກັບແຟ້ມຂໍ້ມູນຫຼັກ ເພື່ອໃຫ້ແຟ້ມຂໍ້ມູນຫຼັກມີຂໍ້ມູນທີ່ທັນສະໄໝຕະຫຼອດເວລາ.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2.2 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ການປັບປຸງແຟ້ມຂໍ້ມູນ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572000"/>
          </a:xfrm>
        </p:spPr>
        <p:txBody>
          <a:bodyPr>
            <a:normAutofit fontScale="92500" lnSpcReduction="20000"/>
          </a:bodyPr>
          <a:lstStyle/>
          <a:p>
            <a:pPr marL="0" indent="457200">
              <a:buNone/>
            </a:pPr>
            <a:r>
              <a:rPr lang="lo-LA" dirty="0"/>
              <a:t>ການປັບປຸງແຟ້ມຂໍ້ມູນສາມາດປະຕິບັດໄດ້ຫຼາຍຢ່າງເຊັ່ນ: ການເພີ່ມລາຍການ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record), </a:t>
            </a:r>
            <a:r>
              <a:rPr lang="lo-LA" dirty="0"/>
              <a:t>ການລຶບລາຍການ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Delete record) </a:t>
            </a:r>
            <a:r>
              <a:rPr lang="lo-LA" dirty="0"/>
              <a:t>ແລະ ການແກ້ໄຂລາຍການ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Edit).</a:t>
            </a:r>
          </a:p>
          <a:p>
            <a:pPr marL="0" indent="457200">
              <a:buNone/>
            </a:pPr>
            <a:r>
              <a:rPr lang="lo-LA" dirty="0"/>
              <a:t>ການຈັດລະບຽບແຟ້ມຂໍ້ມູນ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File organization) </a:t>
            </a:r>
            <a:r>
              <a:rPr lang="lo-LA" dirty="0"/>
              <a:t>ມີວິທີການຈັດໄດ້ຫຼາຍປະການເຊັ່ນ:</a:t>
            </a:r>
          </a:p>
          <a:p>
            <a:pPr marL="403225" indent="-403225">
              <a:buNone/>
            </a:pPr>
            <a:r>
              <a:rPr lang="lo-LA" dirty="0"/>
              <a:t>1. </a:t>
            </a:r>
            <a:r>
              <a:rPr lang="lo-LA" b="1" dirty="0"/>
              <a:t>ການຈັດລະບຽບແຟ້ມຂໍ້ມູນແບບຕາມລໍາ</a:t>
            </a:r>
            <a:r>
              <a:rPr lang="lo-LA" b="1" dirty="0">
                <a:latin typeface="Times New Roman" panose="02020603050405020304" pitchFamily="18" charset="0"/>
              </a:rPr>
              <a:t>ດັບ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file organization) </a:t>
            </a:r>
            <a:r>
              <a:rPr lang="lo-LA" dirty="0"/>
              <a:t>ລັກສະນະຂອງການຈັດຂໍ້ມູນລາຍການຈະລຽງຕາມ </a:t>
            </a:r>
            <a:r>
              <a:rPr lang="en-US" dirty="0">
                <a:latin typeface="Times New Roman" panose="02020603050405020304" pitchFamily="18" charset="0"/>
              </a:rPr>
              <a:t>Field</a:t>
            </a:r>
            <a:r>
              <a:rPr lang="en-US" dirty="0"/>
              <a:t> </a:t>
            </a:r>
            <a:r>
              <a:rPr lang="lo-LA" dirty="0"/>
              <a:t>ທີ່ກຳນົດ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Key file) </a:t>
            </a:r>
            <a:r>
              <a:rPr lang="lo-LA" dirty="0"/>
              <a:t>ເຊັ່ນ: ລຽງຈາກໜ້ອຍໄປຫາຫຼາຍ ຫຼື ຈາກນ້ອຍໄປຫາໃຫຍ່, ຫຼື ລຽງຕາມຕົວອັກສອນ ໂດຍສ່ວນໃຫຍ່ມັກຈະໃຊ້ເທັບແມ່ເຫຼັກເປັນສື່ໃນການເກັບຂໍ້ມູນ, ເຊິ່ງການເກັບໂດຍວິທີນີ້ຈະມີທັງຂໍ້ດີ ແລະ ຂໍ້ເສຍດັ່ງຕາຕະລາງຕໍ່ໄປນີ້.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ການປັບປຸງແຟ້ມຂໍ້ມູນ (ຕໍ່)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410687"/>
              </p:ext>
            </p:extLst>
          </p:nvPr>
        </p:nvGraphicFramePr>
        <p:xfrm>
          <a:off x="214282" y="1935162"/>
          <a:ext cx="86868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ຂໍ້​ດີ</a:t>
                      </a:r>
                      <a:endParaRPr lang="en-US" sz="28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8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ຂໍ້​ເສຍ</a:t>
                      </a:r>
                      <a:endParaRPr lang="en-US" sz="28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404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ເປັນ​ວິ​ທີ​ທີ່​ເຂົ້າ​ໃຈ​ງ່າຍເພາະ​ການ​ເກັບ​ຈະ​ລຽງ​ຕາມ​ລຳ​ດັບ</a:t>
                      </a:r>
                      <a:endParaRPr lang="en-US" sz="28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ປະ​ຢັດເ​ນື້ອ​ທີ່​ໃນ​ການ​ເກັບແລະງ່າຍ​ຕໍ່​ການ​ສ້າງ​ແຟ້ມ​ໃໝ່</a:t>
                      </a:r>
                      <a:r>
                        <a:rPr lang="en-US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ເສຍ​ເວ​ລາ​ໃນ​ການ​ປັບ​ປຸງ​ໃນ​ກໍ​ລະ​ນີ ທີ່​ມີ​ລາຍ​ການ​ປັບ​ປຸງນ້ອຍເພາະ​ຈະ​ຕ້ອງ​ໄດ້​ອ່ານ​ແຕ່​ລະ​ລາຍ​ການ​ຈົນ​ເຖິງ​ລາຍ​ການ​ທີ່​ຕ້ອງ​ການ​ປັບ​ປຸງ</a:t>
                      </a:r>
                      <a:endParaRPr lang="en-US" sz="28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28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້ອງ​ມີ​ການ​ຈັດ​ລຽງ​ຂໍ້​ມູນ​ທີ່​ເຂົ້າ​ມາ​ໃໝ່​ໃຫ້​ຢູ່​ໃນ​ລຳ​ດັບ​ດຽວ​ກັນໃນ​ແຟ້ມ​ຂໍ້​ມູນ​ຫຼັກ​ກ່ອນທີ່​ຈະ​ປະ​ມວນ​ຜົນ </a:t>
                      </a:r>
                      <a:endParaRPr lang="en-US" sz="28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25400" ty="31750" sx="65000" sy="65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lo-LA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ການຈັດລະບຽບແຟ້ມຂໍ້ມູນແບບໂດຍກົງ (ຕໍ່)</a:t>
            </a:r>
            <a:endParaRPr lang="en-US" sz="32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29984"/>
              </p:ext>
            </p:extLst>
          </p:nvPr>
        </p:nvGraphicFramePr>
        <p:xfrm>
          <a:off x="228600" y="1905000"/>
          <a:ext cx="8610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ຂໍ້​ດີ</a:t>
                      </a:r>
                      <a:endParaRPr lang="en-US" sz="32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18288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ຂໍ້​ເສຍ</a:t>
                      </a:r>
                      <a:endParaRPr lang="en-US" sz="32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18288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ສາ​ມາດ​ບັນ​ທຶກ</a:t>
                      </a:r>
                      <a:r>
                        <a:rPr lang="en-US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ເອີ້ນ​ເອົາ​ຂໍ້​ມູນ ແລະ ປັບ​ປຸງ​ຂໍ້​ມູນ​ໄດ້​ໂດຍ​ກົງບໍ່​ຕ້ອງ​ຜ່ານ​ລາຍ​ການ​ທີ່​ຢູ່​ຕໍ່​ໜ້າ</a:t>
                      </a:r>
                      <a:r>
                        <a:rPr lang="en-US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ໃນ​ການ​ປັບ​ປຸງ ແລະ ​ແກ້ໄຂ​ຂໍ້​ມູນ​ສາ​ມາດ​ປະ​ຕິ​ບັດ​ໄດ້​ທັນ​ທີ</a:t>
                      </a:r>
                      <a:r>
                        <a:rPr lang="en-US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 marL="68580" marR="68580" marT="18288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ສິ້ນ​ເປືອງ​ເນື້ອ​ທີ່​ໃນ​ສ່ວນ​ທີ່​ສຳ​ລອງ​ຂໍ້​ມູນ</a:t>
                      </a:r>
                      <a:r>
                        <a:rPr lang="en-US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ຕ້ອງ​ມີ​ການ​ສຳ​ລອງ​ຂໍ້​ມູນ ເນື່ອງ​ຈາກໂອ​ກາດ​ທີ່​ຂໍ້​ມູນ​ຈະ​ມີ​ບັນ​ຫາເກີດ​ໄດ້​ງ່າຍ​ກ່​ວາ​ແບບ​ຕາມ​ລຳ​ດັບ</a:t>
                      </a:r>
                      <a:r>
                        <a:rPr lang="en-US" sz="32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 </a:t>
                      </a:r>
                    </a:p>
                  </a:txBody>
                  <a:tcPr marL="68580" marR="68580" marT="18288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10600" cy="4389120"/>
          </a:xfrm>
        </p:spPr>
        <p:txBody>
          <a:bodyPr>
            <a:normAutofit/>
          </a:bodyPr>
          <a:lstStyle/>
          <a:p>
            <a:pPr marL="0" indent="577850">
              <a:buNone/>
              <a:tabLst>
                <a:tab pos="577850" algn="l"/>
              </a:tabLst>
            </a:pPr>
            <a:r>
              <a:rPr lang="lo-LA" dirty="0"/>
              <a:t>ອຸ​ປະ​ກອນ​ໃນ​ການ​ຈັດ​ການ​ແຟ້​ມຂໍ້​ມູນແບບ​ດັ່ງ​ເດີມ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(Traditional or Conventional file)</a:t>
            </a:r>
            <a:r>
              <a:rPr lang="en-US" dirty="0"/>
              <a:t> </a:t>
            </a:r>
            <a:r>
              <a:rPr lang="lo-LA" dirty="0"/>
              <a:t>ຄື​ໜ່ວຍສໍາ​ຮອງ​ຂໍ້​ມູນ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(Storage) </a:t>
            </a:r>
            <a:r>
              <a:rPr lang="lo-LA" dirty="0"/>
              <a:t>ຈະ​ມີແຟ້​ມຂໍ້​ມູນຫຼັກ​ຢູ່ ແລະ​ໃນແຟ້​ມຂໍ້​ມູນຫຼັກ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(Master file) </a:t>
            </a:r>
            <a:r>
              <a:rPr lang="lo-LA" dirty="0"/>
              <a:t>ຈະ​ປະ​ກອບ​ດ້ວຍ​ຂໍ້​ມູນ​ຕ່າງໆ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elements) </a:t>
            </a:r>
            <a:r>
              <a:rPr lang="lo-LA" dirty="0"/>
              <a:t>ເຊັ່ນ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ແຕ່​ໃນ​ອົງ​ກອນ​ດຽວ​ກັນ​ນັ້ນມີ​ຜູ້​ໃຊ້​ຫຼາຍ​ໜ່ວຍ​ງານ​ໄດ້​ແກ່: ພະ​ແນກ​ບັນ​ຊີ</a:t>
            </a:r>
            <a:r>
              <a:rPr lang="en-US" dirty="0"/>
              <a:t>, </a:t>
            </a:r>
            <a:r>
              <a:rPr lang="lo-LA" dirty="0"/>
              <a:t>ການ​ເງິນ</a:t>
            </a:r>
            <a:r>
              <a:rPr lang="en-US" dirty="0"/>
              <a:t>, </a:t>
            </a:r>
            <a:r>
              <a:rPr lang="lo-LA" dirty="0"/>
              <a:t>ການ​ຕະ​ຫຼາດ ແລະ ການ​ຜະ​ລິດ ເຊິ່ງ​ແຕ່​ລະ​ພະ​ແນກ​ກໍ​ຕ້ອງ​ຂຽນ​ໂປ​ຣ​ແກ​ຣມ​ປະ​ຍຸກ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(Application Program) </a:t>
            </a:r>
            <a:r>
              <a:rPr lang="lo-LA" dirty="0"/>
              <a:t>ຂອງວຽກ​ງານ​ຕົນ​ເອງ​ຂຶ້ນ​ມາເຊິ່ງ​ແຕ່​ລະ​ວຽກ​ງານ​ອາດ​ຈະ​ເອີ້ນ​ໃຊ້​ແຟ້ມຂໍ້​ມູນ​ຮ່ວມ​ກັນ ດັ່ງ​ສະ​ແດງ​ໃນ​ຮູບ​ຕໍ່ໄປ​ນີ້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929718" cy="1224714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lo-LA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ການຈັດລະບຽບແຟ້ມຂໍ້ມູນແບບໂດຍກົງ (ຕໍ່)</a:t>
            </a:r>
            <a:endParaRPr lang="en-US" sz="36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80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</TotalTime>
  <Words>5437</Words>
  <Application>Microsoft Office PowerPoint</Application>
  <PresentationFormat>On-screen Show (4:3)</PresentationFormat>
  <Paragraphs>145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Constantia</vt:lpstr>
      <vt:lpstr>Saysettha OT</vt:lpstr>
      <vt:lpstr>Times New Roman</vt:lpstr>
      <vt:lpstr>Wingdings</vt:lpstr>
      <vt:lpstr>Wingdings 2</vt:lpstr>
      <vt:lpstr>Flow</vt:lpstr>
      <vt:lpstr>ເປົ້າໝາຍຫຼັກໆໃນການບໍລິຫານຂໍ້ມູນ (Majorissue in data management)</vt:lpstr>
      <vt:lpstr>ເປົ້າໝາຍຫຼັກໆໃນການບໍລິຫານຂໍ້ມູນ (Majorissue in data management) (ຕໍ່)</vt:lpstr>
      <vt:lpstr>ເປົ້າໝາຍຫຼັກໆໃນການບໍລິຫານຂໍ້ມູນ (Majorissue in data management) (ຕໍ່)</vt:lpstr>
      <vt:lpstr>II ການຈັດການແຟ້ມຂໍ້ມູນ</vt:lpstr>
      <vt:lpstr>2.1 ປະເພດຂອງແຟ້ມຂໍ້ມູນ (File type)</vt:lpstr>
      <vt:lpstr>2.2 ການປັບປຸງແຟ້ມຂໍ້ມູນ</vt:lpstr>
      <vt:lpstr>ການປັບປຸງແຟ້ມຂໍ້ມູນ (ຕໍ່)</vt:lpstr>
      <vt:lpstr>ການຈັດລະບຽບແຟ້ມຂໍ້ມູນແບບໂດຍກົງ (ຕໍ່)</vt:lpstr>
      <vt:lpstr>ການຈັດລະບຽບແຟ້ມຂໍ້ມູນແບບໂດຍກົງ (ຕໍ່)</vt:lpstr>
      <vt:lpstr>PowerPoint Presentation</vt:lpstr>
      <vt:lpstr>III ວິທີການປະມວນຜົນ</vt:lpstr>
      <vt:lpstr>3.1 ການປະມວນຜົນແບບຊຸດ (Batch Processing)</vt:lpstr>
      <vt:lpstr>3.2 ການ​ປະ​ມວນ​ຜົນແບບ​ໂຕ້​ຕອບ (Interactive)</vt:lpstr>
      <vt:lpstr>3.3 ການ​ປະ​ມວນ​ຜົນແບບ​ອອນ​ໄລ​ນ໌ (Online Processing)</vt:lpstr>
      <vt:lpstr>4.1 ລະ​ບົບ​ຈັດການ​​ຖານ​ຂໍ້​ມູນ​</vt:lpstr>
      <vt:lpstr>ລະ​ບົບ​ຈັດການ​​ຖານ​ຂໍ້​ມູນ (ຕໍ່)</vt:lpstr>
      <vt:lpstr>ລະ​ບົບ​ຈັດການ​​ຖານ​ຂໍ້​ມູນ (ຕໍ່)</vt:lpstr>
      <vt:lpstr>V ການ​ອອກ​ແບບ​ຖານຂໍ້​ມູນ</vt:lpstr>
      <vt:lpstr>5.1 ຮູບ​ແບບຂໍ້​ມູນແບບ​ລຳ​ດັບ​ຊັ້ນ ຫຼື ໂຄງ​ສ້າງແບບ​ລຳ​ດັບ​ຊັ້ນ (Hierarchical data model)</vt:lpstr>
      <vt:lpstr>PowerPoint Presentation</vt:lpstr>
      <vt:lpstr>5.1.1 ຂໍ້​ດີ ແລະ ຂໍ້​ເສຍ​ຂອງ​ໂຄງ​ສ້າງ​ແບບ​ລຳ​ດັບ​ຊັ້​ນ</vt:lpstr>
      <vt:lpstr>5.2 ຮູບ​ແບບ​ຂໍ້​ມູນແບບ​ເຄືອ​ຂ່າຍ (Network data model)</vt:lpstr>
      <vt:lpstr>ຂໍ້​ດີ ແລະ ຂໍ້​ເສຍ​ຂອງ​ໂຄງ​ສ້າງ​ແບບ​ເຄືອ​ຂ່າຍ</vt:lpstr>
      <vt:lpstr>5.3 ຮູບ​ແບບ​ຄວາມ​ສຳ​ພັນ​ຂໍ້​ມູນ (Relational data model)</vt:lpstr>
      <vt:lpstr>5.3.1ຂໍ້​ດີແລະຂໍ້​ເສຍ​ຂອງ​ໂຄງ​ສ້າງ​ແບບ​ສຳ​ພັນ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105</cp:revision>
  <dcterms:created xsi:type="dcterms:W3CDTF">2013-10-05T11:25:25Z</dcterms:created>
  <dcterms:modified xsi:type="dcterms:W3CDTF">2021-01-29T13:54:37Z</dcterms:modified>
</cp:coreProperties>
</file>