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4" r:id="rId2"/>
    <p:sldId id="285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1" r:id="rId15"/>
    <p:sldId id="302" r:id="rId16"/>
    <p:sldId id="303" r:id="rId17"/>
    <p:sldId id="305" r:id="rId18"/>
    <p:sldId id="306" r:id="rId19"/>
    <p:sldId id="30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4" autoAdjust="0"/>
    <p:restoredTop sz="94660"/>
  </p:normalViewPr>
  <p:slideViewPr>
    <p:cSldViewPr>
      <p:cViewPr varScale="1">
        <p:scale>
          <a:sx n="59" d="100"/>
          <a:sy n="59" d="100"/>
        </p:scale>
        <p:origin x="12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171-5621-4EEA-AF97-10C5EFBAFAA0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791-A495-4CC9-B204-361A6991E9A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860A-587A-42E6-86CC-D39698C63A54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659-52F6-45C2-AD85-03896D7A566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1262-6212-41A9-8534-53215656386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347D-FFD1-4EC9-9492-3FD5323A29B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4784-3D9C-41E1-847A-2C823091AD5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C65-F857-42C3-99D0-02F4EDF6FFF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88D6-4BBD-426A-95C4-416026F58DE9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845F-F94E-4503-BE23-BC19DAF4C94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79F1-8898-47DD-AA23-969E30FD24D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4D0C-8CE7-446F-8F77-9A4A35C218D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solidFill>
            <a:srgbClr val="00206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7" y="276225"/>
            <a:ext cx="8229600" cy="1143000"/>
          </a:xfrm>
        </p:spPr>
        <p:txBody>
          <a:bodyPr>
            <a:normAutofit/>
          </a:bodyPr>
          <a:lstStyle/>
          <a:p>
            <a:r>
              <a:rPr lang="lo-LA" dirty="0"/>
              <a:t>ຕົວກາງການສື່ສານ</a:t>
            </a:r>
            <a:r>
              <a:rPr lang="en-US" dirty="0"/>
              <a:t> </a:t>
            </a:r>
            <a:r>
              <a:rPr lang="lo-LA" dirty="0"/>
              <a:t>(ຕໍ່)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90" y="4000500"/>
            <a:ext cx="8782809" cy="2355850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(</a:t>
            </a:r>
            <a:r>
              <a:rPr lang="lo-LA" sz="2000" i="1" dirty="0"/>
              <a:t>ຮູບ </a:t>
            </a:r>
            <a:r>
              <a:rPr lang="en-US" sz="2000" dirty="0"/>
              <a:t>4.4) </a:t>
            </a:r>
            <a:r>
              <a:rPr lang="lo-LA" sz="2000" i="1" dirty="0"/>
              <a:t>ສະແດງລັກສະນະພື້ນຖານຂອງລະບົບການສື່ສານໂທລະຄົມມະນາຄົມ.</a:t>
            </a:r>
            <a:endParaRPr lang="lo-LA" sz="2000" dirty="0"/>
          </a:p>
          <a:p>
            <a:pPr marL="0" indent="5715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/>
              <a:t>ຕົວ​ກາງ​ແບບ​ມີ​ສາຍ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(Wired media) </a:t>
            </a:r>
            <a:r>
              <a:rPr lang="lo-LA" dirty="0"/>
              <a:t>ບາງ​ຄັ້ງ​ອາດ​ເອີ້ນ​ວ່າ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lo-LA" dirty="0">
                <a:highlight>
                  <a:srgbClr val="FFFF00"/>
                </a:highlight>
              </a:rPr>
              <a:t> ທີ່​ນິ​ຍົ​ມ​ໃຊ້​​ມີ </a:t>
            </a:r>
            <a:r>
              <a:rPr lang="en-US" dirty="0">
                <a:highlight>
                  <a:srgbClr val="FFFF00"/>
                </a:highlight>
              </a:rPr>
              <a:t>3 </a:t>
            </a:r>
            <a:r>
              <a:rPr lang="lo-LA" dirty="0">
                <a:highlight>
                  <a:srgbClr val="FFFF00"/>
                </a:highlight>
              </a:rPr>
              <a:t>ຊະ​ນິດຄື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ສາຍ​ກຽວ​ຄູ່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(Twisted pairs), </a:t>
            </a:r>
            <a:r>
              <a:rPr lang="lo-LA" dirty="0">
                <a:highlight>
                  <a:srgbClr val="FFFF00"/>
                </a:highlight>
              </a:rPr>
              <a:t>ສາຍ​ໂຄ​ແອກ​ຊຽນ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(Coaxial cable) </a:t>
            </a:r>
            <a:r>
              <a:rPr lang="lo-LA" dirty="0">
                <a:highlight>
                  <a:srgbClr val="FFFF00"/>
                </a:highlight>
              </a:rPr>
              <a:t>ແລະ ສາຍ​ໄຍ​ແກ້ວ​ນຳ​ແສງ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(Fiber optic cable). 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 dirty="0"/>
              <a:t>ອາມອນ ຈັນທະພາວົງ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225"/>
            <a:ext cx="8494782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3.4.4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ຄື້ນ​ອິນ​ຟ​ຣາ​ເຣດ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(Infrared)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lo-LA" dirty="0">
                <a:highlight>
                  <a:srgbClr val="FFFF00"/>
                </a:highlight>
              </a:rPr>
              <a:t>ຄື້ນ​ອິນ​ຟ​ຣາ​ເຣດ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(Infrared) </a:t>
            </a:r>
            <a:r>
              <a:rPr lang="lo-LA" dirty="0">
                <a:highlight>
                  <a:srgbClr val="FFFF00"/>
                </a:highlight>
              </a:rPr>
              <a:t>ເປັນ​ຕົວ​ກາງ​ໃນ​ການ​ສື່​ສານອີກ​ແບບ​ ໜຶ່ງ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ເຊິ່ງ​ມີ​ລັກ​ສະ​ນະ​ການ​ເຮັດ​ວຽກ​ຄ້າຍ​ໄມ​ໂຄ​ຣ​ເວ​ຟ ແຕ່​ນິ​ຍົ​ມ​ໃຊ້​ໃນ​ການ​ຕິດ​ຕໍ່ໃນ​ໄລ​ຍະ​ທາງ​ທີ່​ໃກ້ໆເຊັ່ນ ຕຶກພາຍ​ໃນ​ບໍ​ລິ​ເວນໃກ້​ຄຽງ​ກັນ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lo-LA" dirty="0">
                <a:highlight>
                  <a:srgbClr val="FFFF00"/>
                </a:highlight>
              </a:rPr>
              <a:t>ປະ​ເພດ​ຂອງ​ສັນ​ຍານ​ໃນ​ຕົວ​ກາງ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(Media signals) </a:t>
            </a:r>
            <a:r>
              <a:rPr lang="lo-LA" dirty="0">
                <a:highlight>
                  <a:srgbClr val="FFFF00"/>
                </a:highlight>
              </a:rPr>
              <a:t>ສັນ​ຍານ​ໃນ​ຕົວ​ກາງນັ້ນ​ຈະ​ເປັນສັນ​ຍານ​ທີ່​ຜ່ານ​ຕົວ​ກາງໄດ້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ບໍ່​ວ່າ​ຈະ​ເປັນ​ແບບ​ມີ​ສາຍ ຫຼື ແບບ​ບໍ່​ມີ​ສາຍ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ສາ​ມາດ​</a:t>
            </a:r>
            <a:r>
              <a:rPr lang="lo-LA" dirty="0"/>
              <a:t>ແບ່ງ​ອອກ​ເປັນ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 </a:t>
            </a:r>
            <a:r>
              <a:rPr lang="lo-LA" dirty="0"/>
              <a:t>ປະ​ເພດ​ດ້ວຍ​ກັນຄື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lo-LA" dirty="0"/>
              <a:t>ສັນຍານ​ອາ​ນາ​ລອກ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(Analog) </a:t>
            </a:r>
            <a:r>
              <a:rPr lang="lo-LA" dirty="0"/>
              <a:t>ແລະ ສັນຍານ​ດິ​ຈິ​ຕອນ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(Digital) </a:t>
            </a:r>
            <a:r>
              <a:rPr lang="lo-LA" dirty="0"/>
              <a:t>ດັ່ງ </a:t>
            </a:r>
            <a:r>
              <a:rPr lang="en-US" dirty="0"/>
              <a:t>(</a:t>
            </a:r>
            <a:r>
              <a:rPr lang="lo-LA" dirty="0"/>
              <a:t>ຮູບ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4.5) </a:t>
            </a:r>
            <a:r>
              <a:rPr lang="lo-LA" dirty="0"/>
              <a:t>ໂດຍ​ມີ​ລາຍ​ລະ​ອຽດ​ດັ່ງ​ນີ້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28588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lo-LA" sz="6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ປະ​ເພດ​ຂອງ​ສັນ​ຍານ</a:t>
            </a:r>
            <a:endParaRPr lang="en-US" sz="66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686800" cy="4767274"/>
          </a:xfrm>
        </p:spPr>
        <p:txBody>
          <a:bodyPr>
            <a:normAutofit/>
          </a:bodyPr>
          <a:lstStyle/>
          <a:p>
            <a:pPr marL="400050" lvl="0" indent="-400050">
              <a:buFont typeface="+mj-lt"/>
              <a:buAutoNum type="arabicPeriod"/>
            </a:pPr>
            <a:r>
              <a:rPr lang="lo-LA" dirty="0">
                <a:highlight>
                  <a:srgbClr val="FFFF00"/>
                </a:highlight>
              </a:rPr>
              <a:t>ສັນ​ຍານ​ອາ​ນາ​ລອກ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(Analog signals) </a:t>
            </a:r>
            <a:r>
              <a:rPr lang="lo-LA" dirty="0">
                <a:highlight>
                  <a:srgbClr val="FFFF00"/>
                </a:highlight>
              </a:rPr>
              <a:t>ເປັນ​ສັນ​ຍານທີ່​ມີ​ລະ​ດັບຂອງ​ສັນ​ຍານ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(Amplitude) </a:t>
            </a:r>
            <a:r>
              <a:rPr lang="lo-LA" dirty="0">
                <a:highlight>
                  <a:srgbClr val="FFFF00"/>
                </a:highlight>
              </a:rPr>
              <a:t>ທີ່​ປ່ຽນ​ແປງ​ສູງ ຫຼື​ຕ່ຳ​ຢ່າງ​ຕໍ່​ເນື່ອງ ຕົວ​ຢ່າງ​ຂອງ​ສັນ​ຍານ​ອາ​ນາ​ລອກເຊັ່ນ ​ສັນ​ຍານສຽງ​ຂອງ​ຄົນ​ເຮົາ ຫຼື ​ສັນ​ຍານພາບ​ໂທ​ລະ​ທັດ​ເປັນ​ຕົ້ນ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400050" lvl="0" indent="-400050">
              <a:buFont typeface="+mj-lt"/>
              <a:buAutoNum type="arabicPeriod"/>
            </a:pPr>
            <a:r>
              <a:rPr lang="lo-LA" dirty="0">
                <a:highlight>
                  <a:srgbClr val="FFFF00"/>
                </a:highlight>
              </a:rPr>
              <a:t>ສັນຍານ​ດິ​ຈິ​ຕອນ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(Digital signals) </a:t>
            </a:r>
            <a:r>
              <a:rPr lang="lo-LA" dirty="0">
                <a:highlight>
                  <a:srgbClr val="FFFF00"/>
                </a:highlight>
              </a:rPr>
              <a:t>ເປັນ​ສັນ​ຍານທີ່​ມີ​ລະ​ດັບຂອງ​ສັນ​ຍານທີ່​ປ່ຽນ​ແປງ​ຢ່າງບໍ່​ຕໍ່​ເນື່ອງ</a:t>
            </a:r>
            <a:r>
              <a:rPr lang="en-US" dirty="0">
                <a:highlight>
                  <a:srgbClr val="FFFF00"/>
                </a:highlight>
              </a:rPr>
              <a:t>,​ </a:t>
            </a:r>
            <a:r>
              <a:rPr lang="lo-LA" dirty="0">
                <a:highlight>
                  <a:srgbClr val="FFFF00"/>
                </a:highlight>
              </a:rPr>
              <a:t>ຈາກ​ລະ​ດັບ​ໜຶ່ງ​ໄປ​ຍັງ​ອີກ​ລະ​ດັບ​ໜຶ່ງເຊັ່ນ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ໃນ​ການ​ແທນ​ເລກ​ຖານ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(0 </a:t>
            </a:r>
            <a:r>
              <a:rPr lang="lo-LA" dirty="0">
                <a:highlight>
                  <a:srgbClr val="FFFF00"/>
                </a:highlight>
              </a:rPr>
              <a:t>ຫຼື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lo-LA" dirty="0">
                <a:highlight>
                  <a:srgbClr val="FFFF00"/>
                </a:highlight>
              </a:rPr>
              <a:t>ດ້ວຍສັນຍານ​ດິ​ຈິ​ຕອນ ເຮົາ​ອາດ​ແທນ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ດ້ວຍ​ລະ​ດັບ​ສູງ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lo-LA" dirty="0">
                <a:highlight>
                  <a:srgbClr val="FFFF00"/>
                </a:highlight>
              </a:rPr>
              <a:t>ເປີດ​ສັນ​ຍານ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ແລະ​ແທນ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lo-LA" dirty="0">
                <a:highlight>
                  <a:srgbClr val="FFFF00"/>
                </a:highlight>
              </a:rPr>
              <a:t>ດ້ວຍ​ລະ​ດັບ​ຕ່ຳ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lo-LA" dirty="0">
                <a:highlight>
                  <a:srgbClr val="FFFF00"/>
                </a:highlight>
              </a:rPr>
              <a:t>ປິດ​ສັນ​ຍານ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lo-LA" dirty="0"/>
              <a:t>ສັນຍານ​ດິ​ຈິ​ຕອນນີ້​ບາງ​ຄັ້ງ​ອາດ​ເອີ້ນ​ວ່າ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lo-LA" dirty="0"/>
              <a:t>ເຊິ່ງ​ເປັນ​ສັນ​ຍານແບບ​ບໍ່​ຕໍ່​ເນື່ອງ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3474720"/>
          </a:xfrm>
        </p:spPr>
        <p:txBody>
          <a:bodyPr/>
          <a:lstStyle/>
          <a:p>
            <a:pPr marL="400050" indent="-400050">
              <a:buFont typeface="+mj-lt"/>
              <a:buAutoNum type="arabicPeriod" startAt="3"/>
            </a:pPr>
            <a:r>
              <a:rPr lang="lo-LA" dirty="0">
                <a:highlight>
                  <a:srgbClr val="FFFF00"/>
                </a:highlight>
              </a:rPr>
              <a:t>ໂມ​ເດັມ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(Modem) </a:t>
            </a:r>
            <a:r>
              <a:rPr lang="lo-LA" dirty="0">
                <a:highlight>
                  <a:srgbClr val="FFFF00"/>
                </a:highlight>
              </a:rPr>
              <a:t>ໃນ​ການ​ສື່​ສານ​ເຄືອ​ຂ່າຍ​ຜ່ານ​ໂທ​ລະ​ສັບ ດ້ວຍ​ຄອມ​ພີວ​ເຕີ​ ​ຈຳ​ເປັນ​ຕ້ອງ​ມີ​ການ​ປ່ຽນ​ແປງ​ສັນ​ຍານໄປ​ມາລະ​ຫວ່າງ ​ສັນຍານ​ດິ​ຈິ​ຕອນ ແລະ ​ສັນ​ຍານ​ອາ​ນາ​ລອກ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ເນື່ອງ​ຈາກ​ເຄື່ອງ​ຄອມ​ພີວ​ເຕີນັ້ນ​ມີ​ການ​ປະ​ມວນ​ຜົນ ໂດຍ​ໃຊ້​ສັນຍານ​ດິ​ຈິ​ຕອນ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ແຕ່​ພາຍ​ໃນ​ເຄືອ​ຂ່າຍ​ໂທ​ລະ​ສັບ​ໃຊ້​ຮູບ</a:t>
            </a:r>
            <a:r>
              <a:rPr lang="lo-LA" dirty="0"/>
              <a:t>​ແບບ​ຂອງ​ສັນ​ຍານ​ອາ​ນາ​ລອກ</a:t>
            </a:r>
            <a:r>
              <a:rPr lang="en-US" dirty="0"/>
              <a:t>,  </a:t>
            </a:r>
            <a:r>
              <a:rPr lang="lo-LA" dirty="0"/>
              <a:t>ການ​ປ່ຽນ​ແປງ​ສັນ​ຍານໄປ​ມາ​ນີ້ ໂດຍ​ທົ່ວ​ໄປ​ຈະ​ໃຊ້​ອຸ​ປະ​ກອນ​ທີ່​ມີ​ຊື່​ວ່າ ໂມ​ເດັມ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(Modem-modulator/demodulator) </a:t>
            </a:r>
            <a:r>
              <a:rPr lang="lo-LA" dirty="0"/>
              <a:t>ດັ່ງສະ​ແດງ​ໃນ </a:t>
            </a:r>
            <a:r>
              <a:rPr lang="en-US" dirty="0"/>
              <a:t>(</a:t>
            </a:r>
            <a:r>
              <a:rPr lang="lo-LA" dirty="0"/>
              <a:t>ຮູບ </a:t>
            </a:r>
            <a:r>
              <a:rPr lang="en-US" dirty="0"/>
              <a:t>4.6)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4127500"/>
            <a:ext cx="5267325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3998655"/>
            <a:ext cx="31480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(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ຮູບ 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4.6) 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ສະ​ແດງ​ບົດ​ບາດ​ຂອງ​ໂມ​ເດັມ 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(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ດັດ​ແປງ​ສັນ​ຍານ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ໃນ​ການ​ສື່​ສານ​ໂທ​ລະ​ຄົມ​ມະ​ນາ​ຄົມ ໂມ​ເດັມ​ຈະ​ນຳ​ສັນ​ຍານ​ດິ​ຈິ​ຕອນ​ທີ່​ຖືກ​ສົ່ງ​ຈາກ​ເຄື່ອງ​ຄອມ​ພີວ​ເຕີ 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(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ຫຼື ເຄື່ອງ​ອຸ​ປະ​ກອນ​ອື່ນ ເຊັ່ນ ເຄື່ອງ​ໂທ​ລະ​ສານ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) 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ແລະ​ຈະ​ແປງ​ສັນ​ຍານ​ໃຫ້​ເປັນ​ສັນ​ຍານ​ແບບ​ອາ​ນາ​ລອກ ເຮົາ​ເອີ້ນ​ກັນ​ວ່າ 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“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ການ​ແປງ​ສັນ​ຍານ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” </a:t>
            </a:r>
            <a:r>
              <a:rPr lang="lo-LA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ແລະ ໂມ​ເດັມຈະແປງ​ສັນ​ຍານໃຫ້​ກັບ​ໄປ​ເປັນສັນ​ຍານ​ດິ​ຈິ​ຕອນອີກ</a:t>
            </a:r>
            <a:r>
              <a:rPr lang="en-US" sz="1600" i="1" dirty="0">
                <a:solidFill>
                  <a:srgbClr val="002060"/>
                </a:solidFill>
                <a:latin typeface="Saysettha OT" panose="020B0504020207020204" pitchFamily="34" charset="-34"/>
                <a:cs typeface="Saysettha OT" panose="020B0504020207020204" pitchFamily="34" charset="-34"/>
              </a:rPr>
              <a:t>.</a:t>
            </a:r>
            <a:endParaRPr lang="en-US" sz="1600" dirty="0">
              <a:solidFill>
                <a:srgbClr val="002060"/>
              </a:solidFill>
              <a:latin typeface="Saysettha OT" panose="020B0504020207020204" pitchFamily="34" charset="-34"/>
              <a:cs typeface="Saysettha OT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106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61772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lo-LA" dirty="0">
                <a:highlight>
                  <a:srgbClr val="FFFF00"/>
                </a:highlight>
              </a:rPr>
              <a:t>ສາຍ​ແບບ​ດິ​ຈິ​ຕອນ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(Digital line)​ </a:t>
            </a:r>
            <a:r>
              <a:rPr lang="lo-LA" dirty="0">
                <a:highlight>
                  <a:srgbClr val="FFFF00"/>
                </a:highlight>
              </a:rPr>
              <a:t>ໃນ​ປັດ​ຈຸ​ບັນ​ລະ​ບົບໂທ​ລະ​ຄົມ​​ນາ​ຄົມມີ​ທ່າ​ອ່ຽງ​ໃນ​ການ​ໃຊ້​ສາຍ​ດິ​ຈິ​ຕອນ​ກັນຫຼາຍ​ຂຶ້ນ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ເພາະ​ວ່າສາຍ​ດິ​ຈິ​ຕອນໃຫ້​ຄວາມ​ຖືກຕ້ອງ ແລະ ​ປະ​ລິ​ມານ​ຂອງ​ຂໍ້​ມູນ​ທີ່​ດີ​ຫຼາຍກວ່າ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ສາ​ມາດ​ລວມ​ຂໍ້​ມູນປະ​ເພດຕ່າງໆເຊັ່ນ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ສຽງ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ຕົວ​ອັກ​ສອນ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ຮູບ​ພາບ ແລະ ພາບ​ເຄື່ອນ​ໄຫວ ຮວມ​ເຂົ້າ</a:t>
            </a:r>
            <a:r>
              <a:rPr lang="lo-LA" dirty="0"/>
              <a:t>​ໄວ້​ດ້ວຍ​ກັນແລ້ວ​ສົ່ງ​ຜ່ານສາຍ​ດິ​ຈິ​ຕອນ ເຮັດ​ໃຫ້​ຜູ້​ສົ່ງ</a:t>
            </a:r>
            <a:r>
              <a:rPr lang="en-US" dirty="0"/>
              <a:t>, </a:t>
            </a:r>
            <a:r>
              <a:rPr lang="lo-LA" dirty="0"/>
              <a:t>ຜູ້​ຮັບ ແລະຕົວ​ກາງ ໃຊ້ສັນ​ຍານ​ດິ​ຈິ​ຕອນໄດ້​ຕະ​ຫຼອດ ຄວາມ​ຕ້ອງ​ການ​ອຸ​ປະ​ກອນ​ໃນ​ໂມ​ເດັມ ກໍ​​ມີ​ຕົວ​ຢ່າງ​ຂອງສາຍ​ແບບດິ​ຈິ​ຕອນເຊັ່ນ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 </a:t>
            </a:r>
            <a:r>
              <a:rPr lang="lo-LA" dirty="0"/>
              <a:t>ເຊິ່ງ​ເປັນ​ມາດ​ຕະ​ຖານ​ໃນ​ສະ​ຫະ​ລັດ​ອະ​ເມ​ລິ​ກາ ແລະ ​ຍີ່​ປຸ່ນ ມີ​ຄວາມ​ຈຸ​ຂອງ​ຊ່ວງ​ຂໍ້​ມູນ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1.544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Mbps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28604"/>
            <a:ext cx="9144000" cy="1285884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o-LA" sz="6600" b="1" i="0" u="none" strike="noStrike" kern="1200" cap="none" spc="50" normalizeH="0" baseline="0" noProof="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Saysettha OT" pitchFamily="34" charset="-34"/>
                <a:ea typeface="+mj-ea"/>
                <a:cs typeface="Saysettha OT" pitchFamily="34" charset="-34"/>
              </a:rPr>
              <a:t>ປະ​ເພດ​ສາຍສັນ​ຍານ</a:t>
            </a:r>
            <a:endParaRPr kumimoji="0" lang="en-US" sz="6600" b="1" i="0" u="none" strike="noStrike" kern="1200" cap="none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Saysettha OT" pitchFamily="34" charset="-34"/>
              <a:ea typeface="+mj-ea"/>
              <a:cs typeface="Saysettha OT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529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51700"/>
            <a:ext cx="8229600" cy="117710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lo-LA" sz="6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ຕາ​ຕະ​ລາງ​ທີ </a:t>
            </a:r>
            <a:r>
              <a:rPr lang="en-US" sz="6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5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846251"/>
              </p:ext>
            </p:extLst>
          </p:nvPr>
        </p:nvGraphicFramePr>
        <p:xfrm>
          <a:off x="457200" y="1935162"/>
          <a:ext cx="8229600" cy="4160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1388">
                <a:tc>
                  <a:txBody>
                    <a:bodyPr/>
                    <a:lstStyle/>
                    <a:p>
                      <a:pPr marL="0" marR="0" indent="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SONET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4572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SDH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Data Rate (Mbps)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Payload Rate (Mbps)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4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STS-1/OC-1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STS-3/OC-3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STS-9/OC-9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STS-12/OC-12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STS-18/OC-18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STS-24/OC-24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STS-36/OC-36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STS-48/OC-48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 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STM-1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STM-3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STM-4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STM-6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STM-8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STM-12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STM-16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51.84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155.52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466.56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622.08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933.12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1244.16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1866.24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2488.32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50.112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150.336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451.008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601.344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902.016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1202.688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1804.032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2405.376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686800" cy="5867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lo-LA" sz="2800" dirty="0">
                <a:highlight>
                  <a:srgbClr val="FFFF00"/>
                </a:highlight>
              </a:rPr>
              <a:t>ເຄືອ​ຂ່າຍ​ດິ​ຈິ​ຕອນ​ບໍ​ລິ​ການ​ລວມ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[Integrated Service Digital Network (ISDN)]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lo-LA" sz="2800" dirty="0">
                <a:highlight>
                  <a:srgbClr val="FFFF00"/>
                </a:highlight>
              </a:rPr>
              <a:t>ເຄືອ​ຂ່າຍ​ດິ​ຈິ​ຕອນ​ບໍ​ລິ​ການ​ລວມ ຫຼື ເຄືອ​ຂ່າຍ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ISDN</a:t>
            </a:r>
            <a:r>
              <a:rPr lang="lo-LA" sz="2800" dirty="0">
                <a:highlight>
                  <a:srgbClr val="FFFF00"/>
                </a:highlight>
              </a:rPr>
              <a:t> ເປັນ​ຕົວ​ກາງ​ໃນ​ລະ​ບົບ​ໂທ​ລະ​ຄົມ​ມະ​ນາ​ຄົມ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ທີ່​ພວມ​ມີ​ບົດ​ບາດ​ຫຼາຍ​ໃນ​ປັດ​ຈຸ​ບັນ ແລະ ອາ​ນາ​ຄົດ</a:t>
            </a:r>
            <a:r>
              <a:rPr lang="en-US" sz="2800" dirty="0">
                <a:highlight>
                  <a:srgbClr val="FFFF00"/>
                </a:highlight>
              </a:rPr>
              <a:t>. </a:t>
            </a:r>
            <a:r>
              <a:rPr lang="lo-LA" sz="2800" dirty="0">
                <a:highlight>
                  <a:srgbClr val="FFFF00"/>
                </a:highlight>
              </a:rPr>
              <a:t>ເຄືອ​ຂ່າຍນີ້​ສາ​ມາດ​ຮວມ​ຂໍ້​ມູນ​ທຸກ​ປະ</a:t>
            </a:r>
            <a:r>
              <a:rPr lang="lo-LA" sz="2800" dirty="0"/>
              <a:t>​ເພດ​ເຂົ້າ​ດ້ວຍ​ກັນເຊັ່ນ</a:t>
            </a:r>
            <a:r>
              <a:rPr lang="en-US" sz="2800" dirty="0"/>
              <a:t>: </a:t>
            </a:r>
            <a:r>
              <a:rPr lang="lo-LA" sz="2800" dirty="0">
                <a:solidFill>
                  <a:srgbClr val="FF0000"/>
                </a:solidFill>
              </a:rPr>
              <a:t>ສຽງ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lo-LA" sz="2800" dirty="0">
                <a:solidFill>
                  <a:srgbClr val="FF0000"/>
                </a:solidFill>
              </a:rPr>
              <a:t>ອັກ​ສອນ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lo-LA" sz="2800" dirty="0">
                <a:solidFill>
                  <a:srgbClr val="FF0000"/>
                </a:solidFill>
              </a:rPr>
              <a:t>ໂທ​ລະ​ສານ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lo-LA" sz="2800" dirty="0">
                <a:solidFill>
                  <a:srgbClr val="FF0000"/>
                </a:solidFill>
              </a:rPr>
              <a:t>ຮູບ​ພາບ ແລະ ຮູບພາບ​ເຄື່ອນໄຫວ ແລ້ວ​ສົ່ງ​ໄປ​ໃນ​ຕົວ​ກາງ​ອັນ​ດຽວ​ກັນ</a:t>
            </a:r>
            <a:r>
              <a:rPr lang="en-US" sz="2800" dirty="0"/>
              <a:t>, </a:t>
            </a:r>
            <a:r>
              <a:rPr lang="lo-LA" sz="2800" dirty="0"/>
              <a:t>ອຸ​ປະ​ກອນ​ທີ່​ຕໍ່​ເຊື່ອມ​ເຂົ້າ​ກັບເຄືອ​ຂ່າຍ ກໍ​ຈະ​ເປັນ​</a:t>
            </a:r>
            <a:r>
              <a:rPr lang="lo-LA" sz="2800" dirty="0">
                <a:solidFill>
                  <a:srgbClr val="FF0000"/>
                </a:solidFill>
              </a:rPr>
              <a:t>ອຸ​ປະ​ກອນ​ສະ​ເພາະ​</a:t>
            </a:r>
            <a:r>
              <a:rPr lang="lo-LA" sz="2800" dirty="0"/>
              <a:t>ຂອງ​ລະ​ບົບ​ດິ​ຈິ​ຕອນ</a:t>
            </a:r>
            <a:r>
              <a:rPr lang="en-US" sz="2800" dirty="0"/>
              <a:t>. </a:t>
            </a:r>
            <a:r>
              <a:rPr lang="lo-LA" sz="2800" dirty="0"/>
              <a:t>ດັ່ງ​ນັ້ນເຄືອ​ຂ່າຍ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ISDN</a:t>
            </a:r>
            <a:r>
              <a:rPr lang="lo-LA" sz="2800" dirty="0">
                <a:solidFill>
                  <a:srgbClr val="FF0000"/>
                </a:solidFill>
              </a:rPr>
              <a:t> ຈຶ່ງ​ເປັນເຄືອ​ຂ່າຍແບບ​ດິ​ຈິ​ຕອນ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lo-LA" sz="2800" dirty="0">
                <a:solidFill>
                  <a:srgbClr val="FF0000"/>
                </a:solidFill>
              </a:rPr>
              <a:t>ໂດຍ​ສົມ​ບູນ ແລະ​ ຄົບ​ວົງ​ຈອນ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(All-digital network).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486400"/>
          </a:xfrm>
        </p:spPr>
        <p:txBody>
          <a:bodyPr>
            <a:normAutofit/>
          </a:bodyPr>
          <a:lstStyle/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/>
              <a:t>ໃນ​ການ​ສື່​ສານ​ຂໍ້​ມູນແບບ​ດິ​ຈິ​ຕອນເຮົາ​</a:t>
            </a:r>
            <a:r>
              <a:rPr lang="lo-LA" dirty="0">
                <a:solidFill>
                  <a:srgbClr val="FF0000"/>
                </a:solidFill>
              </a:rPr>
              <a:t>ມັກ​​ຄຳ​ນຶງ​ເຖິງ​ຜູ້​ສົ່ງ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lo-LA" dirty="0">
                <a:solidFill>
                  <a:srgbClr val="FF0000"/>
                </a:solidFill>
              </a:rPr>
              <a:t>ສື່​ກາງ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lo-LA" dirty="0">
                <a:solidFill>
                  <a:srgbClr val="FF0000"/>
                </a:solidFill>
              </a:rPr>
              <a:t>ຜູ້​ຮັບ ແລະ ຄຸນ​ນະ​ພາບ​ຂອງ​ສັນ​ຍານ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lo-LA" dirty="0"/>
              <a:t>ປົກ​ກະ​ຕິ​ເມື່ອ​ເຮົາ​ເອົາ​ອຸ​ປະ​</a:t>
            </a:r>
            <a:r>
              <a:rPr lang="lo-LA" dirty="0">
                <a:highlight>
                  <a:srgbClr val="FFFF00"/>
                </a:highlight>
              </a:rPr>
              <a:t>ກອນ​ຄອມ​ພີວ​ເຕີ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ເຄື່ອງ​ມາ​ເຊື່ອມ​ຕໍ່​ໃສ່​ກັນດ້ວຍ​ສາຍ​ສື່​ສານເພື່ອ​ ແລກ​ປ່ຽນ​ຂໍ້​ມູນ​ນຳ​ກັນ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ຂໍ້​ມູນ​ເຫຼົ່າ​ນັ້ນ​ຈະ​ຖືກ​ສົ່ງ​ຜ່ານ​ເທື່ອ​ລະ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ບິດ ຕໍ່​ຄັ້ງ​ຜ່ານ​ສາຍ​ສື່​ສານ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ແຕ່​ລະ​ບິດ​ຂອງ​ຂໍ້​ມູນ​ທີ່​ຖືກ​ສົ່ງ​ໄປ​​ຕໍ່​ເນື່ອງ​ກັນ​ອາດ​ ຈະ​ສົ່ງ​ໄປ​ໃນ​ລັກ​ສະ​ນະແບບ​ອະ​ນຸ​ກົມ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ຫຼື ແບບ​ຂະ​ໜານ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ກໍ​ໄດ້</a:t>
            </a:r>
            <a:r>
              <a:rPr lang="en-US" dirty="0">
                <a:highlight>
                  <a:srgbClr val="FFFF00"/>
                </a:highlight>
              </a:rPr>
              <a:t>. </a:t>
            </a:r>
            <a:r>
              <a:rPr lang="lo-LA" dirty="0">
                <a:highlight>
                  <a:srgbClr val="FFFF00"/>
                </a:highlight>
              </a:rPr>
              <a:t>ນອກ​ນັ້ນ​ເພື່ອ​ຢາກ​ໃຫ້​ອັດ​ຕາ​ການ​ສົ່ງ​ຂໍ້ມູນ​ເພີ່ມ​ຂຶ້ນ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lo-LA" dirty="0">
                <a:highlight>
                  <a:srgbClr val="FFFF00"/>
                </a:highlight>
              </a:rPr>
              <a:t>ອັດ​ຕາ​ສ່ວນ​ເວ​ລາ ຫຼື ຊ່ອງ​ຫວ່າງ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ຂອງ​ບິດ​ເຫຼົ່າ​ນັ້ນ​ຈະ​ຕ້ອງ​ເທົ່າ​ກັນ ທັງ​ທາງ​ດ້ານ​ຜູ້​ສົ່ງ ແລະ ຜູ້​ຮັບ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ເທັກ​ນິກ​ທີ່​ເຮັດ​ໃຫ້ເວລາ​ທີ່​ປາຍ​ທາງ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ດ້ານ​ພ້ອມ​ກັນ​ມີ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ວິ​ທີ​ດ້ວຍ​ກັນຄື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lo-LA" dirty="0"/>
              <a:t>ແບບ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Asynchronization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dirty="0"/>
              <a:t>ແລະ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lo-LA" dirty="0"/>
              <a:t>ແບບ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3.5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ການ​ສົ່ງ​ຂໍ້​ມູນແບບອະ​ນຸ​ກົມ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(Serial Transmission)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541520"/>
          </a:xfrm>
        </p:spPr>
        <p:txBody>
          <a:bodyPr>
            <a:normAutofit lnSpcReduction="10000"/>
          </a:bodyPr>
          <a:lstStyle/>
          <a:p>
            <a:pPr marL="0" indent="514350">
              <a:lnSpc>
                <a:spcPct val="120000"/>
              </a:lnSpc>
              <a:buNone/>
            </a:pPr>
            <a:r>
              <a:rPr lang="lo-LA" sz="3600" dirty="0">
                <a:highlight>
                  <a:srgbClr val="FFFF00"/>
                </a:highlight>
              </a:rPr>
              <a:t>ການ​ສົ່ງ​ຂໍ້​ມູນແບບອະ​ນຸ​ກົມ 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(Serial Transmission)</a:t>
            </a:r>
            <a:r>
              <a:rPr lang="en-US" sz="3600" dirty="0">
                <a:highlight>
                  <a:srgbClr val="FFFF00"/>
                </a:highlight>
              </a:rPr>
              <a:t> </a:t>
            </a:r>
            <a:r>
              <a:rPr lang="lo-LA" sz="3600" dirty="0">
                <a:highlight>
                  <a:srgbClr val="FFFF00"/>
                </a:highlight>
              </a:rPr>
              <a:t>ໝາຍ​ເຖິງ​ການ​ຖ່າຍ​ໂອນ​ຂໍ້​ມູນ​ແບບ​ບິດຕໍ່​ລຽນ​ກັນໄປ​ຕາມ​ລຳ​ດັບ, ກົງ​ກັນ​ຂ້າມ​ກັບ​ການ​ຖ່າຍ​ໂອນ​ຂໍ້​ມູນ​ແບບ​ຂະ​ໜານ 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(Parallel)  </a:t>
            </a:r>
            <a:r>
              <a:rPr lang="lo-LA" sz="3600" dirty="0">
                <a:highlight>
                  <a:srgbClr val="FFFF00"/>
                </a:highlight>
              </a:rPr>
              <a:t>ເຊິ່ງ​ຖ່າຍ​ໂອນ​ໄດ້​ເທື່ອ​ລະ </a:t>
            </a:r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lo-LA" sz="3600" dirty="0">
                <a:highlight>
                  <a:srgbClr val="FFFF00"/>
                </a:highlight>
              </a:rPr>
              <a:t>ບິດ ຫຼື ຫຼາຍກວ່າ​ນັ້ນແຕ່​ການ​ຖ່າຍ​ໂອນ​ແບບ​ລຽງ​ລຳ​ດັບ​ນີ້​ໄດ້​ປຽບ​ກວ່າ​ຢູ່​ບ່ອນ​ວ່າ​ສົ່ງ​ໄປ​ໄດ້​</a:t>
            </a:r>
            <a:r>
              <a:rPr lang="lo-LA" sz="3600" dirty="0">
                <a:solidFill>
                  <a:srgbClr val="FF0000"/>
                </a:solidFill>
                <a:highlight>
                  <a:srgbClr val="FFFF00"/>
                </a:highlight>
              </a:rPr>
              <a:t>ໄລ​ຍະ​ທີ່​ໄກ</a:t>
            </a:r>
            <a:r>
              <a:rPr lang="lo-LA" sz="3600" dirty="0">
                <a:highlight>
                  <a:srgbClr val="FFFF00"/>
                </a:highlight>
              </a:rPr>
              <a:t>​ກ່​ວາ</a:t>
            </a:r>
            <a:r>
              <a:rPr lang="en-US" sz="36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3.5.1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ການ​ຖ່າຍ​ໂອນ​ຂໍ້​ມູນ​ແບບ​ຂະ​ໜານ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(Parallel Transmission)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763000" cy="46367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Parallel Transmission) </a:t>
            </a:r>
            <a:r>
              <a:rPr lang="lo-LA" sz="3200" dirty="0">
                <a:highlight>
                  <a:srgbClr val="FFFF00"/>
                </a:highlight>
              </a:rPr>
              <a:t>ໝາຍ​ເຖິງ​ການ​ຖ່າຍ​ໂອນ​ຂໍ້​ມູນເທື່ອ​ລະ </a:t>
            </a:r>
            <a:r>
              <a:rPr lang="en-US" sz="3200" dirty="0">
                <a:highlight>
                  <a:srgbClr val="FFFF00"/>
                </a:highlight>
              </a:rPr>
              <a:t>8 </a:t>
            </a:r>
            <a:r>
              <a:rPr lang="lo-LA" sz="3200" dirty="0">
                <a:highlight>
                  <a:srgbClr val="FFFF00"/>
                </a:highlight>
              </a:rPr>
              <a:t>ບິດ ຫຼື ຫຼາຍກວ່າ​ນັ້ນພ້ອມ​ໆກັນແບບ​ຂະ​ໜານ</a:t>
            </a:r>
            <a:r>
              <a:rPr lang="en-US" sz="3200" dirty="0">
                <a:highlight>
                  <a:srgbClr val="FFFF00"/>
                </a:highlight>
              </a:rPr>
              <a:t>, </a:t>
            </a:r>
            <a:r>
              <a:rPr lang="lo-LA" sz="3200" dirty="0">
                <a:highlight>
                  <a:srgbClr val="FFFF00"/>
                </a:highlight>
              </a:rPr>
              <a:t>ເຊິ່ງ​ສາ​ມາດ​ເຮັດ​ໃຫ້​ການ​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</a:rPr>
              <a:t>ສົ່ງ​ຂໍ້​ມູນ​ໄດ້ໄວ​ກ່​ວາ ແຕ່​ໂອ​ກາດ​ທີ່​ຈະ​ມີ​ບິດ​ຜິດ</a:t>
            </a:r>
            <a:r>
              <a:rPr lang="lo-LA" sz="3200" dirty="0">
                <a:solidFill>
                  <a:srgbClr val="FF0000"/>
                </a:solidFill>
              </a:rPr>
              <a:t>​ພາດ​ນັ້ນ​ຫຼາຍ​ກ່​ວາ </a:t>
            </a:r>
            <a:r>
              <a:rPr lang="lo-LA" sz="3200" dirty="0"/>
              <a:t>ແບບ​ອະ​ນຸ​ກົມ</a:t>
            </a:r>
            <a:r>
              <a:rPr lang="en-US" sz="3200" dirty="0"/>
              <a:t>, </a:t>
            </a:r>
            <a:r>
              <a:rPr lang="lo-LA" sz="3200" dirty="0"/>
              <a:t>ສຳ​ລັບ​ການ​ຖ່າຍ​ໂອນ​ຂໍ້​ມູນປະ​ເພດ​ນີ້​ ຈະ​ຕ້ອງ​ມີ​ຊ່ອງ​ສົ່ງ​ສັນ​ຍານ​ຫຼາຍ​ກ່​ວາ </a:t>
            </a:r>
            <a:r>
              <a:rPr lang="en-US" sz="3200" dirty="0"/>
              <a:t>1 </a:t>
            </a:r>
            <a:r>
              <a:rPr lang="lo-LA" sz="3200" dirty="0"/>
              <a:t>ຊ່ອງ ແລະ ຕ້ອງ​ເທົ່າ​ກັບ​ຈຳ​ນວນ​ບິດ​ລວມ​ທີ່​ຈະ​ສົ່ງ</a:t>
            </a:r>
            <a:r>
              <a:rPr lang="en-US" sz="3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3.6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ການ​ສົ່ງ​ຂໍ້ມູນ​ແບບ​ບໍ່​ສຳ​ພັນກັນ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(Asynchronous Transmission)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617720"/>
          </a:xfrm>
        </p:spPr>
        <p:txBody>
          <a:bodyPr>
            <a:normAutofit fontScale="85000" lnSpcReduction="20000"/>
          </a:bodyPr>
          <a:lstStyle/>
          <a:p>
            <a:pPr marL="0" indent="51435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ການ​ສົ່ງ​ຂໍ້ມູນ​ແບບ​ບໍ່​ສຳ​ພັນກັນ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(Asynchronous Transmission) </a:t>
            </a:r>
            <a:r>
              <a:rPr lang="lo-LA" dirty="0">
                <a:highlight>
                  <a:srgbClr val="FFFF00"/>
                </a:highlight>
              </a:rPr>
              <a:t>ໝາຍ​ເຖິງ​ຂະ​ບວນ​ການ​ໃດໜຶ່ງ​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ທີ່​ບໍ່​ສອດ​ຄ່ອງປະ​ສານ ​ຫຼື​ ສຳ​ພັນ​ກັບ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lo-LA" dirty="0">
                <a:highlight>
                  <a:srgbClr val="FFFF00"/>
                </a:highlight>
              </a:rPr>
              <a:t>ໃຊ້​ໃນ​ຮູບ​ແບບ​ການ​ສົ່ງ​ຂໍ້​ມູນ​ທາງ​ໂທ​ລະ​ສັບ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lo-LA" dirty="0">
                <a:highlight>
                  <a:srgbClr val="FFFF00"/>
                </a:highlight>
              </a:rPr>
              <a:t>ຊຸດ​ຂໍ້​ມູນ </a:t>
            </a:r>
            <a:r>
              <a:rPr lang="en-US" dirty="0">
                <a:highlight>
                  <a:srgbClr val="FFFF00"/>
                </a:highlight>
              </a:rPr>
              <a:t>1 </a:t>
            </a:r>
            <a:r>
              <a:rPr lang="lo-LA" dirty="0">
                <a:highlight>
                  <a:srgbClr val="FFFF00"/>
                </a:highlight>
              </a:rPr>
              <a:t>ຊຸດ ​ຈະ​ປະ​ກອບ​ໄປ​ດ້ວຍ​ຕົວ​ອັກ​ສອນ​ດ່ຽວໆ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ໂດຍ​ຈະ​ເລີ່ມ​ຕົ້ນ​ທີ່ </a:t>
            </a: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lo-LA" dirty="0">
                <a:highlight>
                  <a:srgbClr val="FFFF00"/>
                </a:highlight>
              </a:rPr>
              <a:t>ບິດ​ເລີ່ມ​ຕົ້ນ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(Start bit) </a:t>
            </a:r>
            <a:r>
              <a:rPr lang="lo-LA" dirty="0">
                <a:highlight>
                  <a:srgbClr val="FFFF00"/>
                </a:highlight>
              </a:rPr>
              <a:t>ສູນ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(0)” </a:t>
            </a:r>
            <a:r>
              <a:rPr lang="lo-LA" dirty="0">
                <a:highlight>
                  <a:srgbClr val="FFFF00"/>
                </a:highlight>
              </a:rPr>
              <a:t>ຈົບ​ທີ່ </a:t>
            </a:r>
            <a:r>
              <a:rPr lang="en-US" dirty="0">
                <a:highlight>
                  <a:srgbClr val="FFFF00"/>
                </a:highlight>
              </a:rPr>
              <a:t>“</a:t>
            </a:r>
            <a:r>
              <a:rPr lang="lo-LA" dirty="0">
                <a:highlight>
                  <a:srgbClr val="FFFF00"/>
                </a:highlight>
              </a:rPr>
              <a:t>ບິດ​ຈົບ​ຄຳ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(Stop bit) </a:t>
            </a:r>
            <a:r>
              <a:rPr lang="lo-LA" dirty="0">
                <a:highlight>
                  <a:srgbClr val="FFFF00"/>
                </a:highlight>
              </a:rPr>
              <a:t>ໜຶ່ງ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dirty="0">
                <a:highlight>
                  <a:srgbClr val="FFFF00"/>
                </a:highlight>
              </a:rPr>
              <a:t>”; </a:t>
            </a:r>
            <a:r>
              <a:rPr lang="lo-LA" dirty="0">
                <a:highlight>
                  <a:srgbClr val="FFFF00"/>
                </a:highlight>
              </a:rPr>
              <a:t>ການ​ເກີດ​ພາ​ວະ​ບໍ່​ສຳ​ພັນ​ກັນ​ກໍ​ເພາະ​ຜູ້​ໃຊ້ ມີ​ການ​ປ້ອນ​ຂໍ້​ມູນ​ເຂົ້າ​ໄປ ໃນ​ຄອມ​ພີວ​ເຕີ​ແບບ​ບໍ່​ຕໍ່​ເນື່ອງ​ກັນ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ເນື່ອງ​ຈາກ​ການ​ເຄາະ​ແປ້ນ​ພິມແຕ່​ລະ​ຄັ້ງ​ອາດ​ເຮັດ​ໃຫ້​ເກີດ​ເປັນ​ສັນ​ຍະ​ລັກ</a:t>
            </a:r>
            <a:r>
              <a:rPr lang="lo-LA" dirty="0"/>
              <a:t>​ຂອງ​ໄບ​ຕ໌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(Byte) </a:t>
            </a:r>
            <a:r>
              <a:rPr lang="lo-LA" dirty="0"/>
              <a:t>ແລະ ຖືກ​ສົ່ງ​ໄປ​ເປັນ​ແຖວເຂົ້າ​ໄປ​ໃນ​ຄອມ​ພີວ​ເຕີ​ທັນ​ທີ</a:t>
            </a:r>
            <a:r>
              <a:rPr lang="en-US" dirty="0"/>
              <a:t>, </a:t>
            </a:r>
            <a:r>
              <a:rPr lang="lo-LA" dirty="0"/>
              <a:t>​ຄອມ​ພີວ​ເຕີ​ຈະ​ຮັບ​ຮູ້​ວ່າ​ເປັນບິດ​ເລີ່ມ​ຕົ້ນ</a:t>
            </a:r>
            <a:r>
              <a:rPr lang="en-US" dirty="0"/>
              <a:t>, </a:t>
            </a:r>
            <a:r>
              <a:rPr lang="lo-LA" dirty="0"/>
              <a:t>ເພື່​ອບອກ​ຈຸດ​ເລີ່ມ​ຕົ້ນ​ຂອງ​ຄຳ</a:t>
            </a:r>
            <a:r>
              <a:rPr lang="en-US" dirty="0"/>
              <a:t>, </a:t>
            </a:r>
            <a:r>
              <a:rPr lang="lo-LA" dirty="0"/>
              <a:t>ເພື່ອ​ຕຽມ​ພ້ອມ​ການ​ອ່ານ​ຕົວ​ອັກ​ສອນ ​ເມື່ອ​ອຸ​ປະ​ກອນ​ການ​ສົ່ງ​ສັນ​ຍານມີ​ການ​ເຊື່ອມ​ຕໍ່​ໂດ​ຍ​ກົງ​ກັບຄອມ​ພີວ​ເຕີ ແລະ ຜູ້​ໃຊ້​ໂດຍ​ກົງ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(On-line), </a:t>
            </a:r>
            <a:r>
              <a:rPr lang="lo-LA" dirty="0"/>
              <a:t>ແຕ່​ຍັງ​ບໍ່​ໄດ້​ເຮັດ​ວຽກ ຕົວ​ສົ່ງສັນ​ຍານ​ດັ່ງ​ກ່າວ​ຈະ​ສົ່ງສັນ​ຍານເປັນ​ບິດ​ຈົບ​ຄຳ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(Stop bit Host) </a:t>
            </a:r>
            <a:r>
              <a:rPr lang="lo-LA" dirty="0"/>
              <a:t>ອອກ​ມາ​ຢ່າງ​ຕໍ່​ເນື່ອງ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800600"/>
          </a:xfrm>
        </p:spPr>
        <p:txBody>
          <a:bodyPr>
            <a:normAutofit/>
          </a:bodyPr>
          <a:lstStyle/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ປະ​ເພດ​ຂອງ​ລະ​ບົບ​ສາຍ​ໂທ​ລະ​ສັບມີ​ຢູ່ </a:t>
            </a:r>
            <a:r>
              <a:rPr lang="en-US" sz="2800" dirty="0">
                <a:highlight>
                  <a:srgbClr val="FFFF00"/>
                </a:highlight>
              </a:rPr>
              <a:t>3 </a:t>
            </a:r>
            <a:r>
              <a:rPr lang="lo-LA" sz="2800" dirty="0">
                <a:highlight>
                  <a:srgbClr val="FFFF00"/>
                </a:highlight>
              </a:rPr>
              <a:t>ປະ​ເພດ​ຄື</a:t>
            </a:r>
            <a:r>
              <a:rPr lang="en-US" sz="2800" dirty="0"/>
              <a:t>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3.3.1.1 </a:t>
            </a:r>
            <a:r>
              <a:rPr lang="lo-LA" sz="2800" dirty="0"/>
              <a:t>ລະ​ບົບ​ສາຍ​ໂທ​ລະ​ສັບໝູນ​ທີ່​ໃຊ້​ຕາມ​ບ້ານ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(Dial-up telephone line)</a:t>
            </a:r>
            <a:r>
              <a:rPr lang="en-US" sz="2800" dirty="0"/>
              <a:t> </a:t>
            </a:r>
            <a:r>
              <a:rPr lang="lo-LA" sz="2800" dirty="0"/>
              <a:t>ເປັນ​ລະ​ບົບ​ທີ່​ໄດ້​ເຊົ່າ​ຈາກ​ບໍ​ລິ​ສັດ​ໂທ​ລະ​ສັບ​ທ້ອງ​ຖິ່ນ</a:t>
            </a:r>
            <a:r>
              <a:rPr lang="en-US" sz="2800" dirty="0"/>
              <a:t>, </a:t>
            </a:r>
            <a:r>
              <a:rPr lang="lo-LA" sz="2800" dirty="0"/>
              <a:t>ມີ​ການ​ຕິດ​ຄ່າ​ບໍ​ລິ​ການ​ໃນ​ການ​ໃຊ້​ແຕ່​ລະ​ຄັ້ງ ແລະ ​ຄ່າ​ທຳ​ນຽມ​ເພີ່ມ​ຈາກ​ການ​ໃຊ້​ໂທທາງໄກ, ເຊິ່ງ​ເປັນ​ລະ​ບົບ​ທີ່​ເປັນ​ສາຍ​ສັບ​ປ່ຽນ​ໄດ້</a:t>
            </a:r>
            <a:r>
              <a:rPr lang="en-US" sz="2800" dirty="0"/>
              <a:t>, </a:t>
            </a:r>
            <a:r>
              <a:rPr lang="lo-LA" sz="2800" dirty="0"/>
              <a:t>ເປັນ​ການ​ໃຊ້​ລະ​ບົບ​ສັນ​ຍານແບບ​ຕໍ່​ເນື່ອງ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(Analog signaling)  </a:t>
            </a:r>
            <a:r>
              <a:rPr lang="lo-LA" sz="2800" dirty="0"/>
              <a:t>ໂດຍ​ມີ​ຄວາມ​ໄວ​ຕັ້ງ​ແຕ່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300-​9600 </a:t>
            </a:r>
            <a:r>
              <a:rPr lang="lo-LA" sz="2800" dirty="0"/>
              <a:t>ບິດ</a:t>
            </a:r>
            <a:r>
              <a:rPr lang="en-US" sz="2800" dirty="0"/>
              <a:t>/</a:t>
            </a:r>
            <a:r>
              <a:rPr lang="lo-LA" sz="2800" dirty="0"/>
              <a:t>ວິ​ນາ​ທີ</a:t>
            </a:r>
            <a:r>
              <a:rPr lang="en-US" sz="2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3.3.1 </a:t>
            </a:r>
            <a:r>
              <a:rPr lang="lo-LA" sz="40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ປະ​ເພດ​ຂອງ​ລະ​ບົບ​ສາຍ​ໂທ​ລະ​ສັບ</a:t>
            </a:r>
            <a:endParaRPr lang="en-US" sz="3600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01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>
            <a:noAutofit/>
          </a:bodyPr>
          <a:lstStyle/>
          <a:p>
            <a:r>
              <a:rPr lang="lo-LA" sz="40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ປະ​ເພດ​ຂອງ​ລະ​ບົບ​ສາຍ​ໂທ​ລະ​ສັບ (ຕໍ່)</a:t>
            </a:r>
            <a:endParaRPr lang="en-US" sz="4000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029200"/>
          </a:xfrm>
        </p:spPr>
        <p:txBody>
          <a:bodyPr>
            <a:noAutofit/>
          </a:bodyPr>
          <a:lstStyle/>
          <a:p>
            <a:pPr marL="571500" indent="-5715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3.3.1.2 </a:t>
            </a:r>
            <a:r>
              <a:rPr lang="lo-LA" sz="2800" dirty="0"/>
              <a:t>ລະ​ບົບ​ສາຍ​ໂທ​ລະ​ສັບໃຫ້​ເຊົ່າ</a:t>
            </a:r>
            <a:r>
              <a:rPr lang="en-US" sz="2800" b="1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Leased telephone line) </a:t>
            </a:r>
            <a:r>
              <a:rPr lang="lo-LA" sz="2800" dirty="0"/>
              <a:t>ເປັນ​ລະ​ບົບ​ທີ່​ວົງ​ຈອນ​ມີ​ຄວາມ​ໄວ​ສູງ​ຫຼາຍ, ເຊິ່ງ​ຫາ​ເຊົ່າ​ໄດ້​ຈາກ​ບໍ​ລິ​ສັດ​ຂົນ​ສົ່ງ​ຮ່ວມ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(Common carriers) </a:t>
            </a:r>
            <a:r>
              <a:rPr lang="lo-LA" sz="2800" dirty="0"/>
              <a:t>ຄິດ​ໄລ່​ບໍ​ລິ​ການ​ເພີ່ມ​ພິ​ເສດ​ລາ​ຄາ​ຕ່ຳ​ເປັນ​ລາຍ​ເດືອນ ສາຍ​ໂທ​ລະ​ສັບໃຫ້​ເຊົ່າມີ​ຄວາມ​ສາ​ມາດໃນ​ການ​ສົ່ງ​ຂໍ້​ມູນ ແລະ ການ​ສື່​ສານ​ທີ່​ແມ່ນ​ຍຳ​ໄດ້​ຫຼາຍ​ກ່​ວາ​ສາຍ​ໂທ​ລະ​ສັບໝູນ​ທີ່​ໃຊ້​ຕາມ​ບ້ານໂດຍ​ ມີ​ຄວາມ​ໄວ​ຕັ້ງ​ແຕ່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lo-L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800" dirty="0"/>
              <a:t>ບິດ</a:t>
            </a:r>
            <a:r>
              <a:rPr lang="en-US" sz="2800" dirty="0"/>
              <a:t>/</a:t>
            </a:r>
            <a:r>
              <a:rPr lang="lo-LA" sz="2800" dirty="0"/>
              <a:t>ວິ​ນາ​ທີ ຈົນ​ເຖິງ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1.544</a:t>
            </a:r>
            <a:r>
              <a:rPr lang="en-US" sz="2800" dirty="0"/>
              <a:t> </a:t>
            </a:r>
            <a:r>
              <a:rPr lang="lo-LA" sz="2800" dirty="0"/>
              <a:t>ລ້ານບິດ</a:t>
            </a:r>
            <a:r>
              <a:rPr lang="en-US" sz="2800" dirty="0"/>
              <a:t>/</a:t>
            </a:r>
            <a:r>
              <a:rPr lang="lo-LA" sz="2800" dirty="0"/>
              <a:t>ວິ​ນາ​ທີ</a:t>
            </a:r>
            <a:r>
              <a:rPr lang="en-US" sz="2800" dirty="0"/>
              <a:t>. </a:t>
            </a:r>
          </a:p>
          <a:p>
            <a:pPr marL="400050" lvl="0" indent="-4000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953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800" dirty="0"/>
              <a:t>3.3.1.3 </a:t>
            </a:r>
            <a:r>
              <a:rPr lang="lo-LA" sz="2800" dirty="0"/>
              <a:t>ສາຍ​ໃຊ້​ສະ​ເພາະ​ວຽກ​ງານ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(Dedicated line) </a:t>
            </a:r>
            <a:r>
              <a:rPr lang="lo-LA" sz="2800" dirty="0"/>
              <a:t>ເປັນ​ສາຍ​ທີ່​ສາ​ມາດ​ເຊົ່າ ຫຼື ຊື້​ຈາກ​ບໍ​ລິ​ສັດຂົນ​ສົ່ງ​ຮ່ວມ ຫຼື ກຸ່ມ​ພໍ່​ຄ້າ​ທີ່​ຂາຍ​ສື່​ການສື່​ສານ, ເຊິ່ງ​ເປັນ​ສາຍ​ </a:t>
            </a:r>
            <a:r>
              <a:rPr lang="en-US" sz="2800" dirty="0"/>
              <a:t>“</a:t>
            </a:r>
            <a:r>
              <a:rPr lang="lo-LA" sz="2800" dirty="0"/>
              <a:t>ສ່ວນ​ຕົວ</a:t>
            </a:r>
            <a:r>
              <a:rPr lang="en-US" sz="2800" dirty="0"/>
              <a:t>” </a:t>
            </a:r>
            <a:r>
              <a:rPr lang="lo-LA" sz="2800" dirty="0"/>
              <a:t>ບໍ່​ຕ້ອງ​ການ​ມີ​ການ​ໃຊ້​ຮ່ວມ​ກັບ​ຜູ້​ອື່ນ</a:t>
            </a:r>
            <a:r>
              <a:rPr lang="en-US" sz="2800" dirty="0"/>
              <a:t>,</a:t>
            </a:r>
            <a:r>
              <a:rPr lang="lo-LA" sz="2800" dirty="0"/>
              <a:t> ເຊິ່ງ​ກົງ​ກັນ​ຂ້າມ​ກັບ​ສາຍ​ໂທ​ລະ​ສັບ​ໃຫ້​ເຊົ່າ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(Leased line) </a:t>
            </a:r>
            <a:r>
              <a:rPr lang="lo-LA" sz="2800" dirty="0"/>
              <a:t>ທີ່​ມີ​ຫຼາຍ​ອົງ​ກອນ​ໃຊ້​ຮ່ວມ​ກັນ ແຕ່​ສາຍ​ທີ່​ໃຊ້​ສະ​ເພາະ​ວຽກ​ງານ​ນີ້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(Dedicated line) </a:t>
            </a:r>
            <a:r>
              <a:rPr lang="lo-LA" sz="2800" dirty="0"/>
              <a:t>ຜູ້​ໃຊ້​ຈະ​ຮູ້​ສຶກວ່າ ​ປະ​ຢັດ​ກ່​ວາ​ເມື່ອ​ປຽບ​ທຽບ​ກັບ​ຄວາມ​ໄວ​ທີ່​ໄດ້​ຮັບ ແລະ ຍັງ​ສາ​ມາດ​ໃຊ້​ເປັນ​ສາຍ​ສະ​ຫຼັບ​ສັບ​ປ່ຽນໄດ້ ເມື່ອ​ຕ້ອງ​ການ​ມີ​ການ​ສົ່ງ​ຂໍ້​ມູນ​ທີ່​ມີ​ປະ​ລິ​ມານ​ຫຼາຍໆ ລະ​ຫວ່າງ​ອຸ​ປະ​ກອນ​ຕ່າງໆ ລະ​ບົບສາຍ​ທີ່ໃຊ້​ສະ​ເພາະ​ວຽກ​ງານ​ນີ້ ຖື​ໄດ້​ວ່າ​ເປັນ​ເຄືອ​ຂ່າຍ​ສ່ວນ​ຕົວ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(Private networks), </a:t>
            </a:r>
            <a:r>
              <a:rPr lang="lo-LA" sz="2800" dirty="0"/>
              <a:t>ໂດຍ​ຈະ​ປະ​ກອບ​ດ້ວຍ​ເຄື່ອງ​ຄອມ​ພີວ​ເຕີ​ກັບ​ເຄື່ອງ​ປາຍ​ທາງຂອງ​ບໍ​ລິ​ສັດ ແລະ ສື່​ກາງ​ທີ່​ສາ​ມາດ​ຫາ​ເຊົ່າ​ໄດ້​ຈາກບໍ​ລິ​ສັດ​ຂົນ​ສົ່ງ​ເຫຼົ່າ​ນັ້ນ</a:t>
            </a:r>
            <a:r>
              <a:rPr lang="en-US" sz="28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>
            <a:noAutofit/>
          </a:bodyPr>
          <a:lstStyle/>
          <a:p>
            <a:r>
              <a:rPr lang="lo-LA" sz="40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ປະ​ເພດ​ຂອງ​ລະ​ບົບ​ສາຍ​ໂທ​ລະ​ສັບ (ຕໍ່)</a:t>
            </a:r>
            <a:endParaRPr lang="en-US" sz="4000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32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896112"/>
          </a:xfrm>
        </p:spPr>
        <p:txBody>
          <a:bodyPr>
            <a:noAutofit/>
          </a:bodyPr>
          <a:lstStyle/>
          <a:p>
            <a:r>
              <a:rPr lang="en-US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3.4 </a:t>
            </a:r>
            <a:r>
              <a:rPr lang="lo-LA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ຕົວ​ກາງ​ແບບ​ບໍ່​ມີ​ສາຍ </a:t>
            </a:r>
            <a:r>
              <a:rPr lang="en-US" sz="36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(Wireless media)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>
            <a:normAutofit/>
          </a:bodyPr>
          <a:lstStyle/>
          <a:p>
            <a:pPr marL="0" indent="51435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ຕົວ​ກາງ​ແບບ​ບໍ່​ມີ​ສາຍ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(Wireless media) </a:t>
            </a:r>
            <a:r>
              <a:rPr lang="lo-LA" sz="2800" dirty="0">
                <a:highlight>
                  <a:srgbClr val="FFFF00"/>
                </a:highlight>
              </a:rPr>
              <a:t>ຕົວ​ກາງ​ແບບ​ບໍ່​ມີ​ສາຍບາງ​ຄັ້ງ​ຈະ​ເອີ້ນ​ກັນ​ວ່າ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Unguided Media</a:t>
            </a:r>
            <a:r>
              <a:rPr lang="lo-LA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800" dirty="0">
                <a:highlight>
                  <a:srgbClr val="FFFF00"/>
                </a:highlight>
              </a:rPr>
              <a:t>ຕົວ​ກາງ​ປະ​ເພດນີ້​ຈະ​ໃຊ້ອາ​ກາດ​ເ​ປັນ​ຕົວ​ກາງ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ສັນ​ຍານ​ຂໍ້​ມູນ​ທີ່​ແຜ່​ໄປ​ໃນ​ອາກາດ ຈະ​ຢູ່​ໃນ​ຮູບ​ແບບ​ຄື້ນ​ແມ່​ເຫຼັກ​ໄຟ​ຟ້າ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(Electromagnetic), </a:t>
            </a:r>
            <a:r>
              <a:rPr lang="lo-LA" sz="2800" dirty="0">
                <a:highlight>
                  <a:srgbClr val="FFFF00"/>
                </a:highlight>
              </a:rPr>
              <a:t>ໂດຍ​ຈະ​ມີ​ອາ​ກາດ​ເປັນ​ຕົວ​ແຜ່​ຄື້ນ ຕົວ​ກາງ​ປະ​ເພດ​ນີ້​ ທີ່​ນິ​ຍົມ​ໃຊ້​ໃນ​ການ​ສື່​ສານ​ລວມ​ມີ </a:t>
            </a:r>
            <a:r>
              <a:rPr lang="en-US" sz="2800" dirty="0">
                <a:highlight>
                  <a:srgbClr val="FFFF00"/>
                </a:highlight>
              </a:rPr>
              <a:t>4 </a:t>
            </a:r>
            <a:r>
              <a:rPr lang="lo-LA" sz="2800" dirty="0">
                <a:highlight>
                  <a:srgbClr val="FFFF00"/>
                </a:highlight>
              </a:rPr>
              <a:t>ຊະ​ນິດຄື</a:t>
            </a:r>
            <a:r>
              <a:rPr lang="en-US" sz="2800" dirty="0">
                <a:highlight>
                  <a:srgbClr val="FFFF00"/>
                </a:highlight>
              </a:rPr>
              <a:t>:</a:t>
            </a:r>
            <a:r>
              <a:rPr lang="en-US" sz="2800" dirty="0"/>
              <a:t> </a:t>
            </a:r>
            <a:r>
              <a:rPr lang="lo-LA" sz="2800" dirty="0"/>
              <a:t>ໄມ​ໂຄ​ຣ​ເວ​ຟ​ພາກ​ພື້ນ​ທີ່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(Terrestrial microwave), </a:t>
            </a:r>
            <a:r>
              <a:rPr lang="lo-LA" sz="2800" dirty="0"/>
              <a:t>ດາວ​ທຽມ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(Satellites), </a:t>
            </a:r>
            <a:r>
              <a:rPr lang="lo-LA" sz="2800" dirty="0"/>
              <a:t>ຄື້ນ​ວິ​ທະ​ຍຸ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(Radio) </a:t>
            </a:r>
            <a:r>
              <a:rPr lang="lo-LA" sz="2800" dirty="0"/>
              <a:t>ແລະ ຄື້ນ​ອິນ​ຟ​ຣາ​ເຣດ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(Infrared).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3.4.1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ໄມ​ໂຄ​ຣ​ເວ​ຟ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(Microwave)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ໄມ​ໂຄ​ຣ​ເວ​ຟ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(Microwave) </a:t>
            </a:r>
            <a:r>
              <a:rPr lang="lo-LA" dirty="0">
                <a:highlight>
                  <a:srgbClr val="FFFF00"/>
                </a:highlight>
              </a:rPr>
              <a:t>ເປັນ​ຕົວ​ກາງ​ການ​ສື່​ສານ​ແບບ​ຈຸດ​ຕໍ່​ຈຸດ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(Point-to-point) </a:t>
            </a:r>
            <a:r>
              <a:rPr lang="lo-LA" dirty="0">
                <a:highlight>
                  <a:srgbClr val="FFFF00"/>
                </a:highlight>
              </a:rPr>
              <a:t>ດ້ວຍ​ການ​ເຄື່ອນ​ທີ່​ແບບຄື້ນ​ແມ່​ເຫຼັກໄຟ​ຟ້າ ໂດຍ​ທີ່​ສ​ະ​ຖາ​ນີ​ສົ່ງ ແລະ ສະ​ຖາ​ນີ​ຮັບຈະ​ສົ່ງ ແລະ​ຮັບສັນ​ຍານ​ຜ່ານ​ຈານ​​ອາ​ກາດ ໂດຍ​ທົ່ວ​ໄປ​ແລ້ວ​ໄລ​ຍະ​ຫ່າງ​ລະ​ຫວ່າງ​ສະ​ຖາ​ນີສົ່ງ ແລະ ສະ​ຖາ​ນີ​ຮັບ ຈະ​ຂຶ້ນ​ຢູ່​ກັບ​ຄວາມ​ສູງ​ຂອງ​ຈານ​ສາຍ​ອ</a:t>
            </a:r>
            <a:r>
              <a:rPr lang="lo-LA" dirty="0"/>
              <a:t>າ​ກາດ, ເຊິ່ງ​ມີ​ສູດ​ຄຳ​ນວນ​ດັ່ງ​ນີ້</a:t>
            </a:r>
            <a:r>
              <a:rPr lang="en-US" dirty="0"/>
              <a:t>:</a:t>
            </a:r>
            <a:endParaRPr lang="lo-LA" dirty="0"/>
          </a:p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endParaRPr lang="lo-LA" dirty="0"/>
          </a:p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endParaRPr lang="lo-LA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</a:t>
            </a:r>
            <a:r>
              <a:rPr lang="lo-L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dirty="0"/>
              <a:t>ໄລ​ຍະ​ຫ່າງ​ລະ​ຫວ່າງ </a:t>
            </a:r>
            <a:r>
              <a:rPr lang="en-US" dirty="0"/>
              <a:t>2 </a:t>
            </a:r>
            <a:r>
              <a:rPr lang="lo-LA" dirty="0"/>
              <a:t>ສະ​ຖາ​ນີ​ມີ​ຫົວ​ໜ່ວຍ​ເປັນ​ກິ​ໂລ​ແມັດ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</a:t>
            </a:r>
            <a:r>
              <a:rPr lang="lo-L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dirty="0"/>
              <a:t>ຄວາມ​ສູງ​ຂອງ​ທີ່​ຕັ້ງ​ຈານ​ອາ​ກາດ​ມີ​ຫົວ​ໜ່ວຍ​ເປັນແມັດ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</a:t>
            </a:r>
            <a:r>
              <a:rPr lang="lo-L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dirty="0"/>
              <a:t>ຄ່າ​ຄົງ​ທີ່​ໂດຍ​ທົ່ວ​ໄປ​ຈະ​ມີ​ຄ່າ​ປະ​ມານ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1.333</a:t>
            </a:r>
          </a:p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/>
              <a:t>ໃນ​ການ​ເລືອກ​ໃຊ້​ໄມ​ໂຄ​ຣ​ເວ​ຟຈະ​ຕ້ອງ​ບໍ່​ມີ​ສິ່ງ​ປິດ​ບັງ​ສັນ​ຍານ​ລະ​ຫວ່າງ ສ​ະ​ຖາ​ນີ​ສົ່ງ ແລະ ສະ​ຖາ​ນີ​ຮັບເຊັ່ນ</a:t>
            </a:r>
            <a:r>
              <a:rPr lang="en-US" dirty="0"/>
              <a:t>: </a:t>
            </a:r>
            <a:r>
              <a:rPr lang="lo-LA" dirty="0"/>
              <a:t>ຕຶກ </a:t>
            </a:r>
            <a:r>
              <a:rPr lang="en-US" dirty="0"/>
              <a:t>(</a:t>
            </a:r>
            <a:r>
              <a:rPr lang="lo-LA" dirty="0"/>
              <a:t>ອາ​ຄານ</a:t>
            </a:r>
            <a:r>
              <a:rPr lang="en-US" dirty="0"/>
              <a:t>) </a:t>
            </a:r>
            <a:r>
              <a:rPr lang="lo-LA" dirty="0"/>
              <a:t>​ສິ່ງ​ກໍ່​ສ້າງ ຫຼື ພູ​ເຂົາ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27" y="3609975"/>
            <a:ext cx="6757573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3.4.2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ດາວ​ທຽມ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(Satellites)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572000"/>
          </a:xfrm>
        </p:spPr>
        <p:txBody>
          <a:bodyPr>
            <a:normAutofit/>
          </a:bodyPr>
          <a:lstStyle/>
          <a:p>
            <a:pPr marL="0" indent="51435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ດາວ​ທຽມ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(Satellites) </a:t>
            </a:r>
            <a:r>
              <a:rPr lang="lo-LA" sz="2800" dirty="0">
                <a:highlight>
                  <a:srgbClr val="FFFF00"/>
                </a:highlight>
              </a:rPr>
              <a:t>ການ​ສື່​ສານ ໂດຍ​ໃຊ້​ດາວ​ທຽມເປັນ​ຕົວ​ກາງ​ ຈະ​ຄ້າຍ​ຄື​ກັບການ​ສື່​ສານໂດຍ​ໃຊ້​ໄມ​ໂຄ​ຣ​ເວ​ຟ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ຈະ​ຕ່າງ​ກັນ​ທີ່​ດາວ​ທຽມ​ຈະ​ລອຍ​ຢູ່​ສູງ​ຈາກ​ພື້ນ​ໂລກ​ສູງປະ​ມານ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lo-LA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lo-L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o-LA" sz="2800" dirty="0"/>
              <a:t>ເໜືອ​ພື້ນ​ດິນ </a:t>
            </a:r>
            <a:r>
              <a:rPr lang="en-US" sz="2800" dirty="0"/>
              <a:t>(</a:t>
            </a:r>
            <a:r>
              <a:rPr lang="lo-LA" sz="2800" dirty="0"/>
              <a:t>ດາວ​ທຽມ​ແບບ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GEO-STATIONARY) </a:t>
            </a:r>
            <a:r>
              <a:rPr lang="lo-LA" sz="2800" dirty="0"/>
              <a:t>ການ​ສື່​ສານຜ່ານ​ດາວ​ທຽມ</a:t>
            </a:r>
            <a:r>
              <a:rPr lang="en-US" sz="2800" dirty="0"/>
              <a:t>, </a:t>
            </a:r>
            <a:r>
              <a:rPr lang="lo-LA" sz="2800" dirty="0"/>
              <a:t>ເປັນ​ທັງ​​ລັກ​ສະ​ນະ​ແບບ​ຈຸດ​ຕໍ່​ຈຸດ ແລະ ແບບ​ຈຸດ​ຕໍ່​ຫຼາຍ​ຈຸດ</a:t>
            </a:r>
            <a:r>
              <a:rPr lang="en-US" sz="2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4400"/>
            <a:ext cx="8229600" cy="1814512"/>
          </a:xfrm>
        </p:spPr>
        <p:txBody>
          <a:bodyPr>
            <a:noAutofit/>
          </a:bodyPr>
          <a:lstStyle/>
          <a:p>
            <a:pPr indent="571500" algn="l"/>
            <a:r>
              <a:rPr lang="lo-LA" sz="2400" b="0" dirty="0">
                <a:effectLst/>
              </a:rPr>
              <a:t>ຕົວ​ຢ່າງ​ການ​ປະ​ຍຸກ​ໃຊ້​ວຽກ​ການ​ສື່​ສານ​ຜ່ານ​ດາວ​ທຽມ ​ທີ່​ນິ​ຍົ​ມ​ກັນ​ຢ່າງ​ແຜ່​ຫຼາຍ​ໃນ​ປັດ​ຈຸ​ບັນ​ຄື ການ​ສື່​ສານທາງ​ດາວ​ທຽມ​ແບບ​ໃຊ້​ຈານ​ສາຍ​ອາ​ກາດ​ຂະ​ໜາດ​ນ້ອຍ ຫຼື ທີ່​ເອີ້ນ​ວ່າ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VSAT (Very Small Aperture Terminal).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74076"/>
              </p:ext>
            </p:extLst>
          </p:nvPr>
        </p:nvGraphicFramePr>
        <p:xfrm>
          <a:off x="457200" y="381000"/>
          <a:ext cx="8229600" cy="442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400" dirty="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ຊື່​ອ່ານ​ຄວາມ​ຖີ່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24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ຍ່ານ​ຄວາມ​ຖີ່ </a:t>
                      </a:r>
                      <a:r>
                        <a:rPr lang="en-US" sz="24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GHz</a:t>
                      </a:r>
                      <a:r>
                        <a:rPr lang="en-US" sz="2400">
                          <a:effectLst/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L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S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C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X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Ku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K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Ka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Millimeter</a:t>
                      </a:r>
                      <a:endParaRPr lang="en-US" sz="240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1-2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2-4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4-8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8-12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12-18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18-27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27-40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40-300</a:t>
                      </a:r>
                      <a:endParaRPr lang="en-US" sz="2400" dirty="0">
                        <a:effectLst/>
                        <a:latin typeface="Saysettha OT" panose="020B0504020207020204" pitchFamily="34" charset="-34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 dirty="0"/>
              <a:t>ອາມອນ ຈັນທະພາວົງ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288"/>
            <a:ext cx="8229600" cy="819912"/>
          </a:xfrm>
        </p:spPr>
        <p:txBody>
          <a:bodyPr>
            <a:normAutofit/>
          </a:bodyPr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3.4.3 </a:t>
            </a:r>
            <a:r>
              <a:rPr lang="lo-LA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ຄື້ນ​ວິ​ທະ​ຍຸ </a:t>
            </a:r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(Radio)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839200" cy="4876800"/>
          </a:xfrm>
        </p:spPr>
        <p:txBody>
          <a:bodyPr>
            <a:normAutofit fontScale="85000" lnSpcReduction="10000"/>
          </a:bodyPr>
          <a:lstStyle/>
          <a:p>
            <a:pPr marL="0" indent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ຄື້ນ​ວິ​ທະ​ຍຸ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(Radio)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lo-LA" dirty="0">
                <a:highlight>
                  <a:srgbClr val="FFFF00"/>
                </a:highlight>
              </a:rPr>
              <a:t>ເປັນ​ຕົວ​ກາງ​ທີ່​ນິ​ຍົມ​ໃຊ້ໃນ​ການ​ສື່​ສານເຊັ່ນ: ໂທ​ລະ​ສັບ​ມື​ຖື​ແບບ​ພົກ​ພາ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(Cellular phone) </a:t>
            </a:r>
            <a:r>
              <a:rPr lang="lo-LA" dirty="0">
                <a:highlight>
                  <a:srgbClr val="FFFF00"/>
                </a:highlight>
              </a:rPr>
              <a:t>ຫຼື​ ໃນ​ເຄືອ</a:t>
            </a:r>
            <a:r>
              <a:rPr lang="lo-LA" dirty="0"/>
              <a:t>​ຂ່າຍ​ຄອມ​ພີວ​ເຕີສະ​ເພາະ​ພື້ນ​ທີ່​ແບບ​ບໍ່​ມີ​ສາຍ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(Wireless LAN), </a:t>
            </a:r>
            <a:r>
              <a:rPr lang="lo-LA" dirty="0"/>
              <a:t>​ເຄືອ​ຂ່າຍ​ຄອມ​ພີວ​ເຕີສະ​ເພາະ​ພື້ນ​ທີ່​ແບບ​ບໍ່​ມີ​ສາຍ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(Wireless local area networks) </a:t>
            </a:r>
            <a:r>
              <a:rPr lang="lo-LA" dirty="0"/>
              <a:t>ເປັນເຄືອ​ຂ່າຍ​ສື່​ສານສະ​ເພາະ​ບຸກ​ຄົນ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[Personal communication networks (PCN)], </a:t>
            </a:r>
            <a:r>
              <a:rPr lang="lo-LA" dirty="0"/>
              <a:t>ໂດຍ​ການ​ສື່​ສານຜ່ານ​ຄື້ນ​ວິ​ທະ​ຍຸ, ເຊິ່ງເໝາະ​ ກັບ​ການ​ສື່​ສານ​ສະ​ເພາະ​ພື້ນ​ທີ່​ບໍ​ລິ​ເວນ​ດຽວ​ກັນ ຫຼື ພື້ນ​ທີ່​ໃກ້​ຄຽງ​ກັນ</a:t>
            </a:r>
            <a:r>
              <a:rPr lang="en-US" dirty="0"/>
              <a:t>, </a:t>
            </a:r>
            <a:r>
              <a:rPr lang="lo-LA" dirty="0"/>
              <a:t>ເພາະຖ້າ​ພື້ນ​ທີ່​ຍິ່ງ​ໄກ​ອອກ​ໄປ​ສັນ​ຍານ​ຍິ່ງ​ບິດ​ເບືອນ</a:t>
            </a:r>
            <a:r>
              <a:rPr lang="en-US" dirty="0"/>
              <a:t>, </a:t>
            </a:r>
            <a:r>
              <a:rPr lang="lo-LA" dirty="0"/>
              <a:t>ຄາດ​ເຄື່ອນ ເຄືອ​ຂ່າຍ​ປະ​ເພດ​ນີ້​ຕອນ​ທຳ​ອິດ​ໄດ້​ເອີ້ນ​ວ່າ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ALOHANET</a:t>
            </a:r>
            <a:r>
              <a:rPr lang="en-US" b="1" dirty="0"/>
              <a:t> .</a:t>
            </a:r>
            <a:endParaRPr lang="en-US" dirty="0"/>
          </a:p>
          <a:p>
            <a:pPr marL="0" indent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/>
              <a:t>ສັນ​ຍານ​ວິ​ທະ​ຍຸມີ​ລັກ​ສະ​ນະ​ແຕກ​ຕ່າງ​ກັບ​ໄມ​ໂຄ​ຣ​ເວ​ຟ ຢູ່​ທີ່​ສັນ​ຍານ​ຄື້ນ​ວິ​ທະ​ຍຸ ເປັນ​ການ​ກະ​ຈາຍ​ສັນ​ຍານ​ໂດຍ​ບັງ​ຄັບ​ທິດ​ທາງ 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Omni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</a:t>
            </a:r>
            <a:r>
              <a:rPr lang="en-US" dirty="0"/>
              <a:t>) </a:t>
            </a:r>
            <a:r>
              <a:rPr lang="lo-LA" dirty="0"/>
              <a:t>ສ່ວນໄມ​ໂຄ​ຣ​ເວ​ຟ ເປັນ​ການ​ກະ​ຈາຍ​ສັນ​ຍານ​ໄປ​ທຸກ​ທິດ​ທຸກ​ທາງ 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9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499</TotalTime>
  <Words>4720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Constantia</vt:lpstr>
      <vt:lpstr>Saysettha OT</vt:lpstr>
      <vt:lpstr>Times New Roman</vt:lpstr>
      <vt:lpstr>Wingdings 2</vt:lpstr>
      <vt:lpstr>Flow</vt:lpstr>
      <vt:lpstr>ຕົວກາງການສື່ສານ (ຕໍ່)</vt:lpstr>
      <vt:lpstr>3.3.1 ປະ​ເພດ​ຂອງ​ລະ​ບົບ​ສາຍ​ໂທ​ລະ​ສັບ</vt:lpstr>
      <vt:lpstr>ປະ​ເພດ​ຂອງ​ລະ​ບົບ​ສາຍ​ໂທ​ລະ​ສັບ (ຕໍ່)</vt:lpstr>
      <vt:lpstr>ປະ​ເພດ​ຂອງ​ລະ​ບົບ​ສາຍ​ໂທ​ລະ​ສັບ (ຕໍ່)</vt:lpstr>
      <vt:lpstr>3.4 ຕົວ​ກາງ​ແບບ​ບໍ່​ມີ​ສາຍ (Wireless media)</vt:lpstr>
      <vt:lpstr>3.4.1 ໄມ​ໂຄ​ຣ​ເວ​ຟ (Microwave)</vt:lpstr>
      <vt:lpstr>3.4.2 ດາວ​ທຽມ (Satellites)</vt:lpstr>
      <vt:lpstr>ຕົວ​ຢ່າງ​ການ​ປະ​ຍຸກ​ໃຊ້​ວຽກ​ການ​ສື່​ສານ​ຜ່ານ​ດາວ​ທຽມ ​ທີ່​ນິ​ຍົ​ມ​ກັນ​ຢ່າງ​ແຜ່​ຫຼາຍ​ໃນ​ປັດ​ຈຸ​ບັນ​ຄື ການ​ສື່​ສານທາງ​ດາວ​ທຽມ​ແບບ​ໃຊ້​ຈານ​ສາຍ​ອາ​ກາດ​ຂະ​ໜາດ​ນ້ອຍ ຫຼື ທີ່​ເອີ້ນ​ວ່າ VSAT (Very Small Aperture Terminal).</vt:lpstr>
      <vt:lpstr>3.4.3 ຄື້ນ​ວິ​ທະ​ຍຸ (Radio)</vt:lpstr>
      <vt:lpstr>3.4.4 ຄື້ນ​ອິນ​ຟ​ຣາ​ເຣດ (Infrared)</vt:lpstr>
      <vt:lpstr>ປະ​ເພດ​ຂອງ​ສັນ​ຍານ</vt:lpstr>
      <vt:lpstr>PowerPoint Presentation</vt:lpstr>
      <vt:lpstr>PowerPoint Presentation</vt:lpstr>
      <vt:lpstr>ຕາ​ຕະ​ລາງ​ທີ 5</vt:lpstr>
      <vt:lpstr>PowerPoint Presentation</vt:lpstr>
      <vt:lpstr>PowerPoint Presentation</vt:lpstr>
      <vt:lpstr>3.5 ການ​ສົ່ງ​ຂໍ້​ມູນແບບອະ​ນຸ​ກົມ (Serial Transmission)</vt:lpstr>
      <vt:lpstr>3.5.1 ການ​ຖ່າຍ​ໂອນ​ຂໍ້​ມູນ​ແບບ​ຂະ​ໜານ (Parallel Transmission)</vt:lpstr>
      <vt:lpstr>3.6 ການ​ສົ່ງ​ຂໍ້ມູນ​ແບບ​ບໍ່​ສຳ​ພັນກັນ (Asynchronous Transmission)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108</cp:revision>
  <dcterms:created xsi:type="dcterms:W3CDTF">2013-10-05T11:25:25Z</dcterms:created>
  <dcterms:modified xsi:type="dcterms:W3CDTF">2021-01-29T14:00:52Z</dcterms:modified>
</cp:coreProperties>
</file>