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3" r:id="rId2"/>
    <p:sldId id="274" r:id="rId3"/>
    <p:sldId id="280" r:id="rId4"/>
    <p:sldId id="282" r:id="rId5"/>
    <p:sldId id="284" r:id="rId6"/>
    <p:sldId id="288" r:id="rId7"/>
    <p:sldId id="290" r:id="rId8"/>
    <p:sldId id="292" r:id="rId9"/>
    <p:sldId id="294" r:id="rId10"/>
    <p:sldId id="295" r:id="rId11"/>
    <p:sldId id="297" r:id="rId12"/>
    <p:sldId id="29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C47C-F71F-4829-9353-C459743951E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0B27-D93A-4DBF-A03A-940D0C4FB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o-LA" dirty="0"/>
              <a:t>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0B27-D93A-4DBF-A03A-940D0C4FBD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 cap="none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171-5621-4EEA-AF97-10C5EFBAFAA0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791-A495-4CC9-B204-361A6991E9A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860A-587A-42E6-86CC-D39698C63A54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659-52F6-45C2-AD85-03896D7A566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spc="50" baseline="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1262-6212-41A9-8534-53215656386F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347D-FFD1-4EC9-9492-3FD5323A29B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4784-3D9C-41E1-847A-2C823091AD5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C65-F857-42C3-99D0-02F4EDF6FFF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88D6-4BBD-426A-95C4-416026F58DE9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845F-F94E-4503-BE23-BC19DAF4C94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79F1-8898-47DD-AA23-969E30FD24D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E64D0C-8CE7-446F-8F77-9A4A35C218D8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5000" b="1" kern="1200" cap="none" spc="50">
          <a:ln w="11430"/>
          <a:solidFill>
            <a:srgbClr val="00206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Saysettha OT" pitchFamily="34" charset="-34"/>
          <a:ea typeface="+mj-ea"/>
          <a:cs typeface="Saysettha OT" pitchFamily="34" charset="-34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en-US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ທາງເລືອກຂອງເຄືອຂ່າຍຄອມພີວເຕີ</a:t>
            </a:r>
            <a:endParaRPr lang="en-US" sz="44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257800"/>
          </a:xfrm>
        </p:spPr>
        <p:txBody>
          <a:bodyPr>
            <a:normAutofit fontScale="62500" lnSpcReduction="20000"/>
          </a:bodyPr>
          <a:lstStyle/>
          <a:p>
            <a:pPr marL="0" indent="457200">
              <a:lnSpc>
                <a:spcPct val="140000"/>
              </a:lnSpc>
              <a:spcBef>
                <a:spcPts val="0"/>
              </a:spcBef>
              <a:buNone/>
            </a:pPr>
            <a:r>
              <a:rPr lang="lo-LA" sz="3200" dirty="0">
                <a:highlight>
                  <a:srgbClr val="FFFF00"/>
                </a:highlight>
              </a:rPr>
              <a:t>ທາງເລືອກຂອງເຄືອຂ່າຍຄອມພີວເຕີ </a:t>
            </a:r>
            <a:r>
              <a:rPr lang="lo-LA" sz="32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32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Networking alternatives) </a:t>
            </a:r>
            <a:r>
              <a:rPr lang="lo-LA" sz="3200" dirty="0">
                <a:highlight>
                  <a:srgbClr val="FFFF00"/>
                </a:highlight>
              </a:rPr>
              <a:t>ເຄືອຂ່າຍໂທລະຄົມ ມະນາຄົມຈະມີອຸປະກອນນຳເຂົ້າ/ສົ່ງອອກ ແລະ ໜ່ວຍເກັບຂໍ້ມູນ, ເຊິ່ງຕ້ອງປະກອບດ້ວຍຄອມພິວເຕີສ່ວນກາງເພື່ອການປະມວນຜົນ, ເອີ້ນວ່າຄອມພິວເຕີຫຼັກ ແລະ ແຕ່ລະຕຳແໜ່ງເອີ້ນວ່າ "ຈຸດ </a:t>
            </a:r>
            <a:r>
              <a:rPr lang="lo-LA" sz="32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3200" dirty="0">
                <a:highlight>
                  <a:srgbClr val="FFFF00"/>
                </a:highlight>
                <a:latin typeface="Times New Roman" pitchFamily="18" charset="0"/>
              </a:rPr>
              <a:t>Node)". </a:t>
            </a:r>
            <a:r>
              <a:rPr lang="lo-LA" sz="3200" dirty="0">
                <a:highlight>
                  <a:srgbClr val="FFFF00"/>
                </a:highlight>
              </a:rPr>
              <a:t>ເຄືອຂ່າຍທີ່ຢູ່ໃນຫ້ອງດຽວກັນ, ຕຶກດຽວກັນເອີ້ນວ່າ "ເຄືອຂ່າຍສະ ເພາະພື້ນທີ່ </a:t>
            </a:r>
            <a:r>
              <a:rPr lang="lo-LA" sz="32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3200" dirty="0">
                <a:highlight>
                  <a:srgbClr val="FFFF00"/>
                </a:highlight>
                <a:latin typeface="Times New Roman" pitchFamily="18" charset="0"/>
              </a:rPr>
              <a:t>LAN)" </a:t>
            </a:r>
            <a:r>
              <a:rPr lang="lo-LA" sz="3200" dirty="0">
                <a:highlight>
                  <a:srgbClr val="FFFF00"/>
                </a:highlight>
              </a:rPr>
              <a:t>ແຕ່ຖ້າເປັນເຄືອຂ່າຍທີ່ເຊື່ອມໂຍງຫ່າງໄກກັນເປັນພື້ນທີ່ກ້ວາງເອີ້ນວ່າ "ເຄືອຂ່າຍບໍລິເວນກ້ວາງ </a:t>
            </a:r>
            <a:r>
              <a:rPr lang="lo-LA" sz="3200" dirty="0">
                <a:highlight>
                  <a:srgbClr val="FFFF00"/>
                </a:highlight>
                <a:latin typeface="Times New Roman" pitchFamily="18" charset="0"/>
              </a:rPr>
              <a:t>[</a:t>
            </a:r>
            <a:r>
              <a:rPr lang="en-US" sz="3200" dirty="0">
                <a:highlight>
                  <a:srgbClr val="FFFF00"/>
                </a:highlight>
                <a:latin typeface="Times New Roman" pitchFamily="18" charset="0"/>
              </a:rPr>
              <a:t>Wide Area Networks (WAN)]", </a:t>
            </a:r>
            <a:r>
              <a:rPr lang="lo-LA" sz="3200" dirty="0">
                <a:highlight>
                  <a:srgbClr val="FFFF00"/>
                </a:highlight>
              </a:rPr>
              <a:t>ແຕ່ຖ້າເປັນເຄືອຂ່າຍທີ່ຄວບຄຸມພາຍໃນເມືອງເອີ້ນວ່າ "ເຄືອຂ່າຍບໍລິເວນຕົວເມືອງ" </a:t>
            </a:r>
            <a:r>
              <a:rPr lang="lo-LA" sz="3200" dirty="0">
                <a:highlight>
                  <a:srgbClr val="FFFF00"/>
                </a:highlight>
                <a:latin typeface="Times New Roman" pitchFamily="18" charset="0"/>
              </a:rPr>
              <a:t>[</a:t>
            </a:r>
            <a:r>
              <a:rPr lang="en-US" sz="3200" dirty="0">
                <a:latin typeface="Times New Roman" pitchFamily="18" charset="0"/>
              </a:rPr>
              <a:t>Metropolitan Area Network(MAN)],</a:t>
            </a:r>
            <a:r>
              <a:rPr lang="en-US" sz="3200" dirty="0"/>
              <a:t> </a:t>
            </a:r>
            <a:r>
              <a:rPr lang="lo-LA" sz="3200" dirty="0"/>
              <a:t>ອັດຕາການສົ່ງຂໍ້ມູນຂອງເຄືອຂ່າຍ ສະເພາະພື້ນທີ່ </a:t>
            </a:r>
            <a:r>
              <a:rPr lang="lo-LA" sz="3200" dirty="0">
                <a:latin typeface="Times New Roman" pitchFamily="18" charset="0"/>
              </a:rPr>
              <a:t>(</a:t>
            </a:r>
            <a:r>
              <a:rPr lang="en-US" sz="3200" dirty="0">
                <a:latin typeface="Times New Roman" pitchFamily="18" charset="0"/>
              </a:rPr>
              <a:t>LAN) </a:t>
            </a:r>
            <a:r>
              <a:rPr lang="lo-LA" sz="3200" dirty="0"/>
              <a:t>ຈະມີຄວາມໄວສູງກ່ວາເຄືອຂ່າຍບໍລິເວນກ້ວາງ </a:t>
            </a:r>
            <a:r>
              <a:rPr lang="lo-LA" sz="3200" dirty="0">
                <a:latin typeface="Times New Roman" pitchFamily="18" charset="0"/>
              </a:rPr>
              <a:t>(</a:t>
            </a:r>
            <a:r>
              <a:rPr lang="en-US" sz="3200" dirty="0">
                <a:latin typeface="Times New Roman" pitchFamily="18" charset="0"/>
              </a:rPr>
              <a:t>WAN), </a:t>
            </a:r>
            <a:r>
              <a:rPr lang="lo-LA" sz="3200" dirty="0"/>
              <a:t>ໂດຍທົ່ວໄປ </a:t>
            </a:r>
            <a:r>
              <a:rPr lang="en-US" sz="3200" dirty="0">
                <a:latin typeface="Times New Roman" pitchFamily="18" charset="0"/>
              </a:rPr>
              <a:t>LAN</a:t>
            </a:r>
            <a:r>
              <a:rPr lang="en-US" sz="3200" dirty="0"/>
              <a:t> </a:t>
            </a:r>
            <a:r>
              <a:rPr lang="lo-LA" sz="3200" dirty="0"/>
              <a:t>ຈະມີອັດຕາຄວາມໄວຢູ່ລະຫວ່າງ </a:t>
            </a:r>
            <a:r>
              <a:rPr lang="lo-LA" sz="3200" dirty="0">
                <a:latin typeface="Times New Roman" pitchFamily="18" charset="0"/>
              </a:rPr>
              <a:t>1-10,000,000 </a:t>
            </a:r>
            <a:r>
              <a:rPr lang="en-US" sz="3200" dirty="0">
                <a:latin typeface="Times New Roman" pitchFamily="18" charset="0"/>
              </a:rPr>
              <a:t>bps </a:t>
            </a:r>
            <a:r>
              <a:rPr lang="lo-LA" sz="3200" dirty="0"/>
              <a:t>ຫຼື ຫຼາຍກ່ວາ </a:t>
            </a:r>
            <a:r>
              <a:rPr lang="lo-LA" sz="3200" dirty="0">
                <a:latin typeface="Times New Roman" pitchFamily="18" charset="0"/>
              </a:rPr>
              <a:t>100,000,000 </a:t>
            </a:r>
            <a:r>
              <a:rPr lang="en-US" sz="3200" dirty="0">
                <a:latin typeface="Times New Roman" pitchFamily="18" charset="0"/>
              </a:rPr>
              <a:t>bps,</a:t>
            </a:r>
            <a:r>
              <a:rPr lang="en-US" sz="3200" dirty="0"/>
              <a:t> </a:t>
            </a:r>
            <a:r>
              <a:rPr lang="lo-LA" sz="3200" dirty="0"/>
              <a:t>ແຕ່ຖ້າເປັນເຄືອຂ່າຍບໍລິເວນກ້ວາງ </a:t>
            </a:r>
            <a:r>
              <a:rPr lang="lo-LA" sz="3200" dirty="0">
                <a:latin typeface="Times New Roman" pitchFamily="18" charset="0"/>
              </a:rPr>
              <a:t>(</a:t>
            </a:r>
            <a:r>
              <a:rPr lang="en-US" sz="3200" dirty="0">
                <a:latin typeface="Times New Roman" pitchFamily="18" charset="0"/>
              </a:rPr>
              <a:t>WAN) </a:t>
            </a:r>
            <a:r>
              <a:rPr lang="lo-LA" sz="3200" dirty="0"/>
              <a:t>ຈະຕ້ອງໃຊ້ຮ່ວມກັບສາຍໂທລະສັບ, ຈະມີຄວາມໄວບໍ່ເກີນ </a:t>
            </a:r>
            <a:r>
              <a:rPr lang="lo-LA" sz="3200" dirty="0">
                <a:latin typeface="Times New Roman" pitchFamily="18" charset="0"/>
              </a:rPr>
              <a:t>960 </a:t>
            </a:r>
            <a:r>
              <a:rPr lang="en-US" sz="3200" dirty="0">
                <a:latin typeface="Times New Roman" pitchFamily="18" charset="0"/>
              </a:rPr>
              <a:t>bps.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1414"/>
            <a:ext cx="91440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5.2 </a:t>
            </a:r>
            <a:r>
              <a:rPr lang="lo-LA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ການສະ​ວິດຂ່າວ​ສານ </a:t>
            </a:r>
            <a:r>
              <a:rPr lang="en-US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(Massage Switching)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686800" cy="5038740"/>
          </a:xfrm>
        </p:spPr>
        <p:txBody>
          <a:bodyPr>
            <a:normAutofit/>
          </a:bodyPr>
          <a:lstStyle/>
          <a:p>
            <a:pPr marL="0" indent="449263">
              <a:lnSpc>
                <a:spcPct val="120000"/>
              </a:lnSpc>
              <a:buNone/>
            </a:pPr>
            <a:r>
              <a:rPr lang="lo-LA" dirty="0">
                <a:highlight>
                  <a:srgbClr val="FFFF00"/>
                </a:highlight>
              </a:rPr>
              <a:t>ການສະວິດຂ່າວສານ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Massage Switching) </a:t>
            </a:r>
            <a:r>
              <a:rPr lang="lo-LA" dirty="0">
                <a:highlight>
                  <a:srgbClr val="FFFF00"/>
                </a:highlight>
              </a:rPr>
              <a:t>ເມື່ອມີການສັບປ່ຽນຂ່າວສານເກີດຂຶ້ນ, ຂ່າວສານທັງໝົດຈະເຄື່ອນທີ່ຜ່ານເຄືອຂ່າຍ, ຈາກຈຸດເລີ່ມຕົ້ນໄປສຸດທີ່ຈຸດປາຍທາງ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Node) </a:t>
            </a:r>
            <a:r>
              <a:rPr lang="lo-LA" dirty="0">
                <a:highlight>
                  <a:srgbClr val="FFFF00"/>
                </a:highlight>
              </a:rPr>
              <a:t>ຕ່າງໆ, ໃນເຄືອຂ່າຍຈະມີຄວາມສາມາດໃນການເກັບຂໍ້ມູນ ເພື່ອສົ່ງໄປເມື່ອຖືກເອີ້ນຈາກສະຖານີປາຍທາງ 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Store and forward), </a:t>
            </a:r>
            <a:r>
              <a:rPr lang="lo-LA" dirty="0">
                <a:highlight>
                  <a:srgbClr val="FFFF00"/>
                </a:highlight>
              </a:rPr>
              <a:t>ຄວາມສາມາດນີ້ຈະຊ່ວຍໃຫ້ເຄືອຂ່າຍຮັບຂ່າວສານເປັນໜ່ວຍໆ ແລະ ຈະສົ່ງຕໍ່ໄປຍັງອີກຈຸດໜຶ່ງໃນເວ ລາຕໍ່ໄປ. ຂ່າວສານໜຶ່ງໆຈະຖືກເກັບ</a:t>
            </a:r>
            <a:r>
              <a:rPr lang="lo-LA" dirty="0"/>
              <a:t>ຕາມຈຸດ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Node) </a:t>
            </a:r>
            <a:r>
              <a:rPr lang="lo-LA" dirty="0"/>
              <a:t>ຕ່າງໆ, ຖ້າຫາກວ່າຕົວເຊື່ອມ ຫຼື ຈຸດ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Node) </a:t>
            </a:r>
            <a:r>
              <a:rPr lang="lo-LA" dirty="0"/>
              <a:t>ບໍ່ຫວ່າງ ຫຼື ຂັດຂ້ອງ ລັກສະນະແບບນີ້ເປັນການສື່ສານຂໍ້ມູນແບບທີ່ຮັບຂ່າວສານມາເກັບໄວ້ກ່ອນ, ຈົນ ກະທັ້ງເສັ້ນທາງການສົ່ງຂໍ້ມູນຫວ່າງຈຶ່ງສົ່ງຂ່າວສານຕໍ່ໄປ.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0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8"/>
            <a:ext cx="9144000" cy="107157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5.3 </a:t>
            </a:r>
            <a:r>
              <a:rPr lang="lo-LA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ການສະ​ວິດກຸ່ມຂໍ້​ມູນ </a:t>
            </a:r>
            <a:r>
              <a:rPr lang="en-US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(Packet Switching)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686800" cy="5053026"/>
          </a:xfrm>
        </p:spPr>
        <p:txBody>
          <a:bodyPr>
            <a:normAutofit fontScale="92500" lnSpcReduction="20000"/>
          </a:bodyPr>
          <a:lstStyle/>
          <a:p>
            <a:pPr marL="0" lvl="0" indent="360363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ການສະວິດກຸ່ມຂໍ້ມູນ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Packet Switching) </a:t>
            </a:r>
            <a:r>
              <a:rPr lang="lo-LA" dirty="0">
                <a:highlight>
                  <a:srgbClr val="FFFF00"/>
                </a:highlight>
              </a:rPr>
              <a:t>ເປັນຂະບວນການໃນການແບ່ງຂໍ້ມູນອອກເປັນກຸ່ມນ້ອຍໆ, ໂດຍແຕ່ລະກຸ່ມຈະມີຄວາມຍາວເທົ່າກັນ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Fixed-length Packet), </a:t>
            </a:r>
            <a:r>
              <a:rPr lang="lo-LA" dirty="0">
                <a:highlight>
                  <a:srgbClr val="FFFF00"/>
                </a:highlight>
              </a:rPr>
              <a:t>ໂດຍປົກກະຕິຈະໃຊ້ 80-150 ອັກສອນ ດັ່ງ (ຮູບ 4.13) ແຕ່ລະກຸ່ມຈະແລ່ນໄປຕາມເສັ້ນທາງທີ່ແຕກຕ່າງກັນ ເພື່ອໄປຍັງທີ່ຈຸດໝາຍປາຍທາງດຽວກັນ, ໂດຍຈະມາປະກອບກັນເປັນຂໍ້ຄວາມ, ໝາຍຄວາມວ່າຂໍ້ມູນຈະຊອກຫາທິດທາງເດີນໄປໄດ້ເອງ, ໂດຍທີ່ສາຍໜຶ່ງສາມາດໃຊ້ກັນໄດ້ຫຼາຍຄົນ ເມື່ອເຖິງປາຍທາງ ຂໍ້ມູນຈະກັບມາລວມຕົວເຂົ້າກັນເອງ, ໃນບາງເຄືອຂ່າຍວຽກງານສະວິດກຸ່ມຂໍ້ມູນ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Data stream) </a:t>
            </a:r>
            <a:r>
              <a:rPr lang="lo-LA" dirty="0">
                <a:highlight>
                  <a:srgbClr val="FFFF00"/>
                </a:highlight>
              </a:rPr>
              <a:t>ຈະເປັນຊຸດ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Packet) </a:t>
            </a:r>
            <a:r>
              <a:rPr lang="lo-LA" dirty="0">
                <a:highlight>
                  <a:srgbClr val="FFFF00"/>
                </a:highlight>
              </a:rPr>
              <a:t>ແລ້ວສົ່ງໄປທີ່ປາຍທາງ. ສະນັ້</a:t>
            </a:r>
            <a:r>
              <a:rPr lang="lo-LA" dirty="0"/>
              <a:t>ນກຸ່ມຂໍ້ມູນຈະໄປໃນທິດທາງຕ່າງກັນໄດ້ ແລະ ບໍ່ຈຳເປັນຕ້ອງເຖິງປາຍທາງຕາມລຳດັບທີ່ສົ່ງອອກ ເຄື່ອງປາຍທາງຈະຮວບຮວມກຸ່ມຂໍ້ມູນແລ້ວຈັດສົ່ງກັບເປັນສາຍຂໍ້ມູນເອງ ຕົວຢ່າງ: ເຄືອຂ່າຍການສະວິດກຸ່ມຂໍ້ມູນເຊັ່ນ ເຄືອຂ່າຍ </a:t>
            </a:r>
            <a:r>
              <a:rPr lang="en-US" dirty="0">
                <a:latin typeface="Times New Roman" pitchFamily="18" charset="0"/>
              </a:rPr>
              <a:t>X.25.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4998"/>
            <a:ext cx="8686800" cy="5053026"/>
          </a:xfrm>
        </p:spPr>
        <p:txBody>
          <a:bodyPr>
            <a:normAutofit/>
          </a:bodyPr>
          <a:lstStyle/>
          <a:p>
            <a:pPr marL="0" indent="5397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ການສະວິດກຸ່ມຂໍ້ມູນແບບໄວ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Fast packet switching) </a:t>
            </a:r>
            <a:r>
              <a:rPr lang="lo-LA" dirty="0">
                <a:highlight>
                  <a:srgbClr val="FFFF00"/>
                </a:highlight>
              </a:rPr>
              <a:t>ຫຼັກການຂອງ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Fast packet switching </a:t>
            </a:r>
            <a:r>
              <a:rPr lang="lo-LA" dirty="0">
                <a:highlight>
                  <a:srgbClr val="FFFF00"/>
                </a:highlight>
              </a:rPr>
              <a:t>ຈະຄ້າຍຄືກັບ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packet switching, </a:t>
            </a:r>
            <a:r>
              <a:rPr lang="lo-LA" dirty="0">
                <a:highlight>
                  <a:srgbClr val="FFFF00"/>
                </a:highlight>
              </a:rPr>
              <a:t>ແຕ່ຕ່າງກັນຢູ່ທີ່ຂັ້ນຕອນການກວດສອບຂໍ້ຜິດພາດລະຫວ່າງການສົ່ງຂໍ້ມູນຈະມີໜ້ອຍກວ່າ, ເນື່ອງຈາກວ່າໃນ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</a:rPr>
              <a:t>Fast packet switching </a:t>
            </a:r>
            <a:r>
              <a:rPr lang="lo-LA" dirty="0">
                <a:highlight>
                  <a:srgbClr val="FFFF00"/>
                </a:highlight>
              </a:rPr>
              <a:t>ຈະໃຊ້ກັບຕົວກາງທີ່ມີຄວາມເຊື່ອຖືສູງ, ອັດຕາຄ່າຜິດພາດຈະຕໍ່າເຊັ່ນ: ສາຍໄຍແກ້ວນໍາແສງ, ການກວດສອບຂໍ້ຜິດພາດລະຫວ່າງການສົ່ງ, ຈະປະຕິບັດລະຫວ່າງຜູ້ສົ່ງ ແລະ </a:t>
            </a:r>
            <a:r>
              <a:rPr lang="lo-LA" dirty="0"/>
              <a:t>ຜູ້ຮັບ, ການສະວິດຂໍ້ມູນຈະເຮັດໃນລະ ດັບຂອງຮາດແວຣ໌. ເທັກໂນໂລຊີຂອງ </a:t>
            </a:r>
            <a:r>
              <a:rPr lang="en-US" dirty="0">
                <a:latin typeface="Times New Roman" pitchFamily="18" charset="0"/>
              </a:rPr>
              <a:t>Fast packet switching </a:t>
            </a:r>
            <a:r>
              <a:rPr lang="lo-LA" dirty="0"/>
              <a:t>ທີ່ສໍາຄັນມີ 2 ແບບຄື: </a:t>
            </a:r>
            <a:r>
              <a:rPr lang="lo-LA" dirty="0">
                <a:latin typeface="Times New Roman" pitchFamily="18" charset="0"/>
              </a:rPr>
              <a:t>(1) </a:t>
            </a:r>
            <a:r>
              <a:rPr lang="en-US" dirty="0">
                <a:latin typeface="Times New Roman" pitchFamily="18" charset="0"/>
              </a:rPr>
              <a:t>Frame Relay, (2) Asynchronous Transfer Mode (ATM).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285752"/>
            <a:ext cx="9144000" cy="1500174"/>
          </a:xfrm>
          <a:prstGeom prst="rect">
            <a:avLst/>
          </a:prstGeom>
        </p:spPr>
        <p:txBody>
          <a:bodyPr vert="horz" lIns="0" r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5.4 </a:t>
            </a:r>
            <a:r>
              <a:rPr lang="lo-LA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ການ​ສະ​ວິດ​ກຸ່ມ​ຂໍ້​ມູນ​ແບບ​ໄວ</a:t>
            </a:r>
            <a:r>
              <a:rPr 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 </a:t>
            </a:r>
            <a:r>
              <a:rPr lang="en-US" sz="4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(Fast packet switching)</a:t>
            </a:r>
            <a:endParaRPr kumimoji="0" lang="en-US" sz="4800" b="1" i="0" u="none" strike="noStrike" kern="1200" spc="50" normalizeH="0" baseline="0" noProof="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29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90" y="1643050"/>
            <a:ext cx="8782809" cy="4713300"/>
          </a:xfrm>
        </p:spPr>
        <p:txBody>
          <a:bodyPr>
            <a:noAutofit/>
          </a:bodyPr>
          <a:lstStyle/>
          <a:p>
            <a:pPr marL="0" indent="719138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800" dirty="0"/>
              <a:t>ເຄືອຂ່າຍລະບົບໂທລະຄົມມະນາຄົມ ຈະປະກອບດ້ວຍເຄື່ອງຄອມພີວເຕີຕົວກາງການສື່ສານ, ຕະຫຼອດເຖິງຊອບແວທີ່ກ່ຽວຂ້ອງ, ເຊິ່ງສາມາດຈຳແນກອອກໄດ້ຫຼາຍປະເພດດ້ວຍກັນ ແລະ ຂຶ້ນຢູ່ກັບປັດໃຈທີ່ໃຊ້ໃນການແບ່ງດ້ວຍ, ໂດຍທົ່ວໄປແລ້ວ</a:t>
            </a:r>
            <a:r>
              <a:rPr lang="lo-LA" sz="2800" dirty="0">
                <a:highlight>
                  <a:srgbClr val="FFFF00"/>
                </a:highlight>
              </a:rPr>
              <a:t>ປັດໃຈທີ່ໃຊ້ລວມມີ 2 ຢ່າງຄື: </a:t>
            </a:r>
            <a:r>
              <a:rPr lang="lo-LA" sz="2800" dirty="0"/>
              <a:t>(1) ຮູບຮ່າງ </a:t>
            </a:r>
            <a:r>
              <a:rPr lang="lo-LA" sz="2800" dirty="0">
                <a:latin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Topology) </a:t>
            </a:r>
            <a:r>
              <a:rPr lang="lo-LA" sz="2800" dirty="0"/>
              <a:t>ຂອງເຄືອຂ່າຍ, (2) ພື້ນທີ່ຄວບຄຸມຂອງເຄືອຂ່າຍ </a:t>
            </a:r>
            <a:r>
              <a:rPr lang="lo-LA" sz="2800" dirty="0">
                <a:latin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</a:rPr>
              <a:t>Geographic scope) </a:t>
            </a:r>
            <a:r>
              <a:rPr lang="lo-LA" sz="2800" dirty="0"/>
              <a:t>ດັ່ງ (ຮູບ 4.9) ສະແດງປະເພດຂອງເຄືອຂ່າຍ, ເຊິ່ງຕ້ອງຂຶ້ນຢູ່ກັບປັດໃຈທີ່ໃຊ້ໃນການແບ່ງ.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 dirty="0"/>
              <a:t>ອາມອນ ຈັນທະພາວົງ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ທາງເລືອກຂອງເຄືອຂ່າຍຄອມພີວເຕີ (ຕໍ່)</a:t>
            </a:r>
            <a:endParaRPr lang="en-US" sz="44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6874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14818"/>
            <a:ext cx="8686800" cy="2262182"/>
          </a:xfrm>
        </p:spPr>
        <p:txBody>
          <a:bodyPr>
            <a:normAutofit fontScale="92500" lnSpcReduction="10000"/>
          </a:bodyPr>
          <a:lstStyle/>
          <a:p>
            <a:pPr marL="0" indent="51435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ຮູບ​ຮ່າງ​ການ​ເຊື່ອມ​ໂຍງ​ເຄື​ອຂ່າຍ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(Network Topologies) </a:t>
            </a:r>
            <a:r>
              <a:rPr lang="lo-LA" dirty="0">
                <a:highlight>
                  <a:srgbClr val="FFFF00"/>
                </a:highlight>
              </a:rPr>
              <a:t>ໝາຍ​ເຖິງ​ຮູບ​ແບບ​ການ​ເຊື່ອມ​ຕໍ່​ຂອງ​ເຄື​ອຂ່າຍ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ຊຶ່ງ​ຈະ​ປະ​ກອບ​ດ້ວຍ​ຄອມ​ພີວ​ເຕີ​ຂອງ​ເຄື​ອຂ່າຍ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lo-LA" dirty="0">
                <a:highlight>
                  <a:srgbClr val="FFFF00"/>
                </a:highlight>
              </a:rPr>
              <a:t>ຈໍ​ປ​າຍ​ທາງ ແລະ ຕົວ​ເຊື່ອມຮູບ​ແບບ​ຂອງ​ເຄື​ອຂ່າຍຊຶ່ງມີຫຼາຍຮູບ​ແບບ ເຊັ່ນ</a:t>
            </a:r>
            <a:r>
              <a:rPr lang="en-US" dirty="0">
                <a:highlight>
                  <a:srgbClr val="FFFF00"/>
                </a:highlight>
              </a:rPr>
              <a:t>: </a:t>
            </a:r>
            <a:r>
              <a:rPr lang="lo-LA" dirty="0">
                <a:highlight>
                  <a:srgbClr val="FFFF00"/>
                </a:highlight>
              </a:rPr>
              <a:t>ແບບ​ບັດ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(Bus Network) </a:t>
            </a:r>
            <a:r>
              <a:rPr lang="lo-LA" dirty="0">
                <a:highlight>
                  <a:srgbClr val="FFFF00"/>
                </a:highlight>
              </a:rPr>
              <a:t>ແລະ ແບບ​ວົງ​ແຫວນ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(Ring Network), </a:t>
            </a:r>
            <a:r>
              <a:rPr lang="lo-LA" dirty="0">
                <a:highlight>
                  <a:srgbClr val="FFFF00"/>
                </a:highlight>
              </a:rPr>
              <a:t>ແບບ​ດາວ 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(Star Network), </a:t>
            </a:r>
            <a:r>
              <a:rPr lang="lo-LA" dirty="0">
                <a:highlight>
                  <a:srgbClr val="FFFF00"/>
                </a:highlight>
              </a:rPr>
              <a:t>ເປັນ​</a:t>
            </a:r>
            <a:r>
              <a:rPr lang="lo-LA" dirty="0"/>
              <a:t>ຕົ້ນ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lo-LA" sz="44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ທາງເລືອກຂອງເຄືອຂ່າຍຄອມພີວເຕີ (ຕໍ່)</a:t>
            </a:r>
            <a:endParaRPr lang="en-US" sz="44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29322" y="1928802"/>
            <a:ext cx="31432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i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(</a:t>
            </a:r>
            <a:r>
              <a:rPr lang="lo-LA" sz="2400" i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ຮູບ </a:t>
            </a:r>
            <a:r>
              <a:rPr lang="en-US" sz="2400" i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4.9) </a:t>
            </a:r>
            <a:r>
              <a:rPr lang="lo-LA" sz="2400" i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ສະ​ແດງ​ປະ​ເພດ​ຂອງ​ເຄືອ​ຂ່າຍ ເຊິ່ງ​ຕ້ອງ​ຂຶ້ນ​ຢູ່​ກັບ​ປັດ​ໃຈ​ທີ່​ໃຊ້​ໃນ​ການ​ແບ່ງ</a:t>
            </a:r>
            <a:r>
              <a:rPr lang="en-US" sz="2400" i="1" dirty="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rPr>
              <a:t>.</a:t>
            </a:r>
            <a:endParaRPr lang="th-TH" sz="2400" dirty="0">
              <a:solidFill>
                <a:srgbClr val="002060"/>
              </a:solidFill>
              <a:latin typeface="Saysettha OT" pitchFamily="34" charset="-34"/>
              <a:cs typeface="Saysettha OT" pitchFamily="34" charset="-34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5662123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325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839200" cy="5410200"/>
          </a:xfrm>
        </p:spPr>
        <p:txBody>
          <a:bodyPr>
            <a:normAutofit fontScale="92500" lnSpcReduction="10000"/>
          </a:bodyPr>
          <a:lstStyle/>
          <a:p>
            <a:pPr marL="0" indent="57150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/>
              <a:t>ເຄືອຂ່າຍທີ່ຈັດເປັນລຳດັບຊັ້ນຈະປະກອບດ້ວຍຄອມພີວເຕີຫຼັກ, ອາດຈະເປັນຄອມພິວເຕີຂະໜາດໃຫຍ່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Main Frame), </a:t>
            </a:r>
            <a:r>
              <a:rPr lang="lo-LA" dirty="0"/>
              <a:t>ຂະໜາດກາງ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Mini) </a:t>
            </a:r>
            <a:r>
              <a:rPr lang="lo-LA" dirty="0"/>
              <a:t>ຫຼື ຂະໜາດນ້ອຍພິເສດ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Super micro), </a:t>
            </a:r>
            <a:r>
              <a:rPr lang="lo-LA" dirty="0"/>
              <a:t>ເຊິ່ງຢູ່ຊັ້ນເທິງສຸດ ຕໍ່ຈາກນັ້ນລົງມາຊັ້ນລຸ່ມສຸດຈະເປັນເຄື່ອງປາຍທາງ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Terminals) </a:t>
            </a:r>
            <a:r>
              <a:rPr lang="lo-LA" dirty="0"/>
              <a:t>ຫຼື ສະຖານີວຽກງານ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Work stations) </a:t>
            </a:r>
            <a:r>
              <a:rPr lang="lo-LA" dirty="0"/>
              <a:t>ຊັ້ນກາງຄືອຸປະກອນຮາດແວຣ໌ເຊັ່ນ: ຕົວຄວບຄຸມການສື່ສານ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Communications controllers),</a:t>
            </a:r>
            <a:r>
              <a:rPr lang="en-US" dirty="0"/>
              <a:t> </a:t>
            </a:r>
            <a:r>
              <a:rPr lang="lo-LA" dirty="0"/>
              <a:t>ເຊິ່ງເປັນແຜງວົງຈອນສຳລັບຄວບຄຸມການເຮັດວຽກຂອງອຸປະກອນຮອບນອກ, ເຊິ່ງໃຊ້ເປັນຕົວສື່ສານ ແລະ ແລກປ່ຽນກັນລະຫວ່າງສ່ວນຂອງສະຖານີກັບຄອມພີວເຕີຫຼັກ. </a:t>
            </a:r>
          </a:p>
          <a:p>
            <a:pPr marL="0" indent="57150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/>
              <a:t>ຂໍ້ດີຂອງການຈັດເປັນລຳດັບຊັ້ນຄື: ຖ້າຫາກຄອມພີວເຕີຫຼັກເກີດບັນຫາ (ບໍ່ສາມາດເຮັດວຽກໄດ້) ອຸປະກອນທີ່ຢູ່ຊັ້ນກາງຕົວຄວບຄຸມ </a:t>
            </a:r>
            <a:r>
              <a:rPr lang="lo-LA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controllers) </a:t>
            </a:r>
            <a:r>
              <a:rPr lang="lo-LA" dirty="0"/>
              <a:t>ຈະມີອຳນາດພຽງພໍທີ່ຈະດຳເນີນການປະມວນຜົນຕໍ່ໄປ, ຈົນກ່ວາຄອມພີວເຕີຫຼັກຈະສາມາດເຮັດວຽກໄດ້.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4.1 </a:t>
            </a:r>
            <a:r>
              <a:rPr lang="lo-LA" sz="40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ເຄື​ອຂ່າຍທີ່​ຈັດ​ເປັນ​ລຳ​ດັບ​ຊັ້ນ </a:t>
            </a:r>
            <a:r>
              <a:rPr lang="en-US" sz="40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(Hierarchical Networks)</a:t>
            </a:r>
          </a:p>
        </p:txBody>
      </p:sp>
    </p:spTree>
    <p:extLst>
      <p:ext uri="{BB962C8B-B14F-4D97-AF65-F5344CB8AC3E}">
        <p14:creationId xmlns:p14="http://schemas.microsoft.com/office/powerpoint/2010/main" val="35415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3049"/>
            <a:ext cx="8996362" cy="4987937"/>
          </a:xfrm>
        </p:spPr>
        <p:txBody>
          <a:bodyPr>
            <a:noAutofit/>
          </a:bodyPr>
          <a:lstStyle/>
          <a:p>
            <a:pPr marL="0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400" dirty="0">
                <a:highlight>
                  <a:srgbClr val="FFFF00"/>
                </a:highlight>
              </a:rPr>
              <a:t>ເຄືອ​ຂ່າຍແບບ​ບັດ 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(Bus Network)</a:t>
            </a:r>
            <a:r>
              <a:rPr lang="lo-LA" sz="2400" dirty="0">
                <a:highlight>
                  <a:srgbClr val="FFFF00"/>
                </a:highlight>
                <a:latin typeface="Times New Roman" pitchFamily="18" charset="0"/>
              </a:rPr>
              <a:t> </a:t>
            </a:r>
            <a:r>
              <a:rPr lang="lo-LA" sz="2400" dirty="0">
                <a:highlight>
                  <a:srgbClr val="FFFF00"/>
                </a:highlight>
              </a:rPr>
              <a:t>ອຸ​ປະ​ກອນ​ຕ່າງໆຈ​ະ​ເຊື່ອມ​ຕິດ​ຕໍ່​ກັນ​ກັບ​ສາຍ​ເຄ​ເບີນ ຫຼື ສື່​ອື່ນໆດັ່ງ </a:t>
            </a:r>
            <a:r>
              <a:rPr lang="en-US" sz="2400" dirty="0">
                <a:highlight>
                  <a:srgbClr val="FFFF00"/>
                </a:highlight>
              </a:rPr>
              <a:t>(</a:t>
            </a:r>
            <a:r>
              <a:rPr lang="lo-LA" sz="2400" dirty="0">
                <a:highlight>
                  <a:srgbClr val="FFFF00"/>
                </a:highlight>
              </a:rPr>
              <a:t>ຮູບ </a:t>
            </a:r>
            <a:r>
              <a:rPr lang="en-US" sz="2400" dirty="0">
                <a:highlight>
                  <a:srgbClr val="FFFF00"/>
                </a:highlight>
              </a:rPr>
              <a:t>4.11) </a:t>
            </a:r>
            <a:r>
              <a:rPr lang="lo-LA" sz="2400" dirty="0">
                <a:highlight>
                  <a:srgbClr val="FFFF00"/>
                </a:highlight>
              </a:rPr>
              <a:t>ຖ້າ​ຫາກ​ອຸ​ປະ​ກອນ​ຕົວ​ໜຶ່ງ​ຕ້ອງ​ການ​ເຂົ້​າ​ຫາ​ອຸ​ປະ​ກອນອີກ​ຕົວ</a:t>
            </a:r>
            <a:r>
              <a:rPr lang="lo-LA" sz="2400" dirty="0"/>
              <a:t>ອື່ນ</a:t>
            </a:r>
            <a:r>
              <a:rPr lang="en-US" sz="2400" dirty="0"/>
              <a:t>, </a:t>
            </a:r>
            <a:r>
              <a:rPr lang="lo-LA" sz="2400" dirty="0"/>
              <a:t>​ອຸ​ປະ​ກອນນັ້ນໆຕ້ອງ​ສົ່ງ​ຂໍ້​ຄວາມ​ມາ​ໃຫ້​ອີກ​ຕົວ​ໜຶ່ງ</a:t>
            </a:r>
            <a:r>
              <a:rPr lang="en-US" sz="2400" dirty="0"/>
              <a:t>, </a:t>
            </a:r>
            <a:r>
              <a:rPr lang="lo-LA" sz="2400" dirty="0"/>
              <a:t>ໂດຍ​ຜ່ານ​ສື່​ສຳ​ລັບ​​ສົ່ງ​ຂໍ້​ມູນ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(Bus) </a:t>
            </a:r>
            <a:r>
              <a:rPr lang="lo-LA" sz="2400" dirty="0"/>
              <a:t>ລັກ​ສະ​ນະ​ຄື​ກັບ </a:t>
            </a:r>
            <a:r>
              <a:rPr lang="en-US" sz="2400" dirty="0"/>
              <a:t>"</a:t>
            </a:r>
            <a:r>
              <a:rPr lang="lo-LA" sz="2400" dirty="0"/>
              <a:t>ການ​ຂີ່​ລົດ​ເມ</a:t>
            </a:r>
            <a:r>
              <a:rPr lang="en-US" sz="2400" dirty="0"/>
              <a:t>" </a:t>
            </a:r>
            <a:r>
              <a:rPr lang="lo-LA" sz="2400" dirty="0"/>
              <a:t>ຖ້າ​ອຸ​ປະ​ກອນຕົວ​ໜຶ່ງ​ເປ່ເພ</a:t>
            </a:r>
            <a:r>
              <a:rPr lang="en-US" sz="2400" dirty="0"/>
              <a:t>, </a:t>
            </a:r>
            <a:r>
              <a:rPr lang="lo-LA" sz="2400" dirty="0"/>
              <a:t>ສ່ວນ​ທີ່​ເຫຼືອ​ຂອງ​ເຄືອ​ຂ່າຍ​ກໍ​ສາ​ມາດ​ປະ​ຕິ​ບັດ​ວຽກ​ງານ​ຕໍ່​ໄປ​ໄດ້</a:t>
            </a:r>
            <a:r>
              <a:rPr lang="en-US" sz="2400" dirty="0"/>
              <a:t>, </a:t>
            </a:r>
            <a:r>
              <a:rPr lang="lo-LA" sz="2400" dirty="0"/>
              <a:t>ແຕ່ຖ້າເຄືອ​ຂ່າຍເປ່ເພນັ້ນ ໝ​າຍ​ຄວາມ​ວ່າ​ສື່​ສຳ​ລັບ​ຂົນ​ສົ່ງ​ຂໍ້​ມູນ​ເປ່​ເພ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(Bus failure) </a:t>
            </a:r>
            <a:r>
              <a:rPr lang="lo-LA" sz="2400" dirty="0"/>
              <a:t>ຫຼື ສື່ຂັດ​ຂ້ອງ</a:t>
            </a:r>
            <a:r>
              <a:rPr lang="en-US" sz="2400" dirty="0"/>
              <a:t>, </a:t>
            </a:r>
            <a:r>
              <a:rPr lang="lo-LA" sz="2400" dirty="0"/>
              <a:t>ຈະ​ເຮັດ​ໃຫ້​ການ​ເຮັດ​ວຽກ​ຂອງ​ເຄືອ​ຂ່າຍຫຼົ້ມ​ເຫຼວ ຫຼື​ ຂັດ​ຂ້ອງ​ໄດ້</a:t>
            </a:r>
            <a:r>
              <a:rPr lang="en-US" sz="2400" dirty="0"/>
              <a:t>, </a:t>
            </a:r>
            <a:r>
              <a:rPr lang="lo-LA" sz="2400" dirty="0"/>
              <a:t>ແຕ່​ໂດຍ​ປົກ​ກະ​ຕິ​ສື່​ສຳ​ລັບ​ຂົນ​ສົ່ງ​ຂໍ້​ມູນ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(Bus) </a:t>
            </a:r>
            <a:r>
              <a:rPr lang="lo-LA" sz="2400" dirty="0"/>
              <a:t>ບໍ່​ຄ່ອຍ​ຈະ​ຂັດ​ຂ້ອງ </a:t>
            </a:r>
            <a:r>
              <a:rPr lang="en-US" sz="2400" dirty="0"/>
              <a:t>(</a:t>
            </a:r>
            <a:r>
              <a:rPr lang="lo-LA" sz="2400" dirty="0"/>
              <a:t>ສາຍ​ຕົວ​ນຳ​ສົ່ງຂັດ​ຂ້ອງ</a:t>
            </a:r>
            <a:r>
              <a:rPr lang="en-US" sz="2400" dirty="0"/>
              <a:t>) </a:t>
            </a:r>
            <a:r>
              <a:rPr lang="lo-LA" sz="2400" dirty="0"/>
              <a:t>ເພາະ​ມັນ​ເປັນ​ພຽງ​ແຕ່​ສາຍ​ຕົວ​ໜຶ່ງ​ທີ່​ບໍ່​ມີ​ອົງ​ປະ​ກອບ​ອື່ນໆ</a:t>
            </a:r>
            <a:r>
              <a:rPr lang="en-US" sz="24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28586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0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4.2 </a:t>
            </a:r>
            <a:r>
              <a:rPr lang="lo-LA" sz="40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ເຄືອ​ຂ່າຍແບບ​ບັດ </a:t>
            </a:r>
            <a:r>
              <a:rPr lang="en-US" sz="40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(Bus Network)</a:t>
            </a:r>
            <a:endParaRPr lang="en-US" sz="3600" dirty="0"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1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290"/>
            <a:ext cx="9144000" cy="1214446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4.3 </a:t>
            </a:r>
            <a:r>
              <a:rPr lang="lo-LA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ເຄືອ​ຂ່າຍແບບ​ວົງ​ແຫວນ </a:t>
            </a:r>
            <a:r>
              <a:rPr lang="en-US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(Ring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5029200"/>
          </a:xfrm>
        </p:spPr>
        <p:txBody>
          <a:bodyPr>
            <a:noAutofit/>
          </a:bodyPr>
          <a:lstStyle/>
          <a:p>
            <a:pPr marL="0" indent="360363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800" dirty="0">
                <a:highlight>
                  <a:srgbClr val="FFFF00"/>
                </a:highlight>
              </a:rPr>
              <a:t>ເ</a:t>
            </a:r>
            <a:r>
              <a:rPr lang="lo-LA" sz="2400" dirty="0">
                <a:highlight>
                  <a:srgbClr val="FFFF00"/>
                </a:highlight>
              </a:rPr>
              <a:t>ຄືອຂ່າຍແບບວົງແຫວນ </a:t>
            </a:r>
            <a:r>
              <a:rPr lang="lo-LA" sz="24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24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Ring Network)</a:t>
            </a:r>
            <a:r>
              <a:rPr lang="en-US" sz="2400" dirty="0">
                <a:highlight>
                  <a:srgbClr val="FFFF00"/>
                </a:highlight>
              </a:rPr>
              <a:t> </a:t>
            </a:r>
            <a:r>
              <a:rPr lang="lo-LA" sz="2400" dirty="0">
                <a:highlight>
                  <a:srgbClr val="FFFF00"/>
                </a:highlight>
              </a:rPr>
              <a:t>ໝາຍເຖິງລະບົບການສື່ ສານຂໍ້ມູນ, ເຊິ່ງເຄື່ອງຄອມພີວເຕີທຸກເຄື່ອງໃນເຄືອຂ່າຍຕິດຕໍ່ກັນເປັນວົງແຫວນ, ຖ້າອຸປະກອນໜຶ່ງຕ້ອງການຕິດຕໍ່ສື່ສານກັບອຸປະກອນອື່ນ, ອຸປະ ກອນນັ້ນໆຈະຕ້ອງແລ່ນຜ່ານອຸປະກອນ</a:t>
            </a:r>
            <a:r>
              <a:rPr lang="lo-LA" sz="2400" dirty="0"/>
              <a:t>ທຸກຕົວທີ່ຢູ່ລະຫວ່າງກາງ 2 ອຸປະ ກອນ ດັ່ງ (ຮູບ </a:t>
            </a:r>
            <a:r>
              <a:rPr lang="lo-LA" sz="2400" dirty="0">
                <a:latin typeface="Times New Roman" pitchFamily="18" charset="0"/>
              </a:rPr>
              <a:t>4.11</a:t>
            </a:r>
            <a:r>
              <a:rPr lang="lo-LA" sz="2400" dirty="0"/>
              <a:t>) ສະແດງເຄືອຂ່າຍແບບວົງແຫວນ </a:t>
            </a:r>
          </a:p>
          <a:p>
            <a:pPr marL="0" indent="360363">
              <a:lnSpc>
                <a:spcPct val="120000"/>
              </a:lnSpc>
              <a:spcBef>
                <a:spcPts val="0"/>
              </a:spcBef>
              <a:buNone/>
            </a:pPr>
            <a:r>
              <a:rPr lang="lo-LA" sz="2400" dirty="0"/>
              <a:t>ໃນເຄືອຂ່າຍແບບນີ້ ສັນຍານຂໍ້ມູນຈະຖືກສົ່ງໃນລັກສະນະໜ່ວງເວລາ ແລະ ເປັນທ່ອນໆ </a:t>
            </a:r>
            <a:r>
              <a:rPr lang="lo-LA" sz="2400" dirty="0">
                <a:latin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</a:rPr>
              <a:t>Relaying) </a:t>
            </a:r>
            <a:r>
              <a:rPr lang="lo-LA" sz="2400" dirty="0"/>
              <a:t>ຈາກເຄືອຂ່າຍໜຶ່ງໄປຍັງອີກເຄືອຂ່າຍໜຶ່ງໃນທິດທາງດຽວ, ຈຸດເດັ່ນຂອງຮູບແບບນີ້ຄື ງ່າຍຕໍ່ການຄວບຄຸມ ແລະ ຈະບໍ່ມີບັນຫາຂອງຂໍ້ມູນຕຳກັນ </a:t>
            </a:r>
            <a:r>
              <a:rPr lang="lo-LA" sz="2400" dirty="0">
                <a:latin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</a:rPr>
              <a:t>Data collision)</a:t>
            </a:r>
            <a:r>
              <a:rPr lang="en-US" sz="2400" dirty="0"/>
              <a:t> </a:t>
            </a:r>
            <a:r>
              <a:rPr lang="lo-LA" sz="2400" dirty="0"/>
              <a:t>ເໝືອນກັບເຄືອຂ່າຍແບບບັດແຕ່ວ່າສາຍສື່ກາງຂັດຂ້ອງຈະເຮັດໃຫ້ເຄືອຂ່າຍຂັດຂ້ອງໄດ້.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89611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4.2 </a:t>
            </a:r>
            <a:r>
              <a:rPr lang="lo-LA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ເຄື​ອຂ່າຍແບບ​ດາວ </a:t>
            </a:r>
            <a:r>
              <a:rPr lang="en-US" sz="3600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itchFamily="18" charset="0"/>
                <a:cs typeface="Times New Roman" pitchFamily="18" charset="0"/>
              </a:rPr>
              <a:t>(Star Networks)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800600"/>
          </a:xfrm>
        </p:spPr>
        <p:txBody>
          <a:bodyPr>
            <a:normAutofit/>
          </a:bodyPr>
          <a:lstStyle/>
          <a:p>
            <a:pPr marL="0" indent="51435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sz="2800" dirty="0">
                <a:highlight>
                  <a:srgbClr val="FFFF00"/>
                </a:highlight>
              </a:rPr>
              <a:t>ເຄືອຂ່າຍແບບດາວ </a:t>
            </a:r>
            <a:r>
              <a:rPr lang="lo-LA" sz="28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Star Networks) </a:t>
            </a:r>
            <a:r>
              <a:rPr lang="lo-LA" sz="2800" dirty="0">
                <a:highlight>
                  <a:srgbClr val="FFFF00"/>
                </a:highlight>
              </a:rPr>
              <a:t>ເປັນຮູບແບບຂອງເຄືອຂ່າຍຄອມພີວເຕີແບບໜຶ່ງ, ເຊິ່ງເຄື່ອງຄອມພີວເຕີ ຫຼື ເຄື່ອງປາຍທາງ </a:t>
            </a:r>
            <a:r>
              <a:rPr lang="lo-LA" sz="2800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</a:rPr>
              <a:t>Terminals) </a:t>
            </a:r>
            <a:r>
              <a:rPr lang="lo-LA" sz="2800" dirty="0">
                <a:highlight>
                  <a:srgbClr val="FFFF00"/>
                </a:highlight>
              </a:rPr>
              <a:t>ຈະ</a:t>
            </a:r>
            <a:r>
              <a:rPr lang="lo-LA" sz="2800" dirty="0"/>
              <a:t>ຕິດຕໍ່ສື່ສານກັນໂດຍຜ່ານຄອມພີວເຕີເຄື່ອງໜຶ່ງ, ເຊິ່ງເປັນສູນກາງເອີ້ນວ່າ ເຄື່ອງໃຫ້ໍບໍລິການ </a:t>
            </a:r>
            <a:r>
              <a:rPr lang="lo-LA" sz="2800" dirty="0">
                <a:latin typeface="Times New Roman" pitchFamily="18" charset="0"/>
              </a:rPr>
              <a:t>(</a:t>
            </a:r>
            <a:r>
              <a:rPr lang="en-US" sz="2800" dirty="0">
                <a:latin typeface="Times New Roman" pitchFamily="18" charset="0"/>
              </a:rPr>
              <a:t>Server). </a:t>
            </a:r>
            <a:r>
              <a:rPr lang="lo-LA" sz="2800" dirty="0"/>
              <a:t>ສະນັ້ນຖ້າຄອມພີວເຕີຫຼັກຫຼົ້ມເຫຼວ ກໍໝາຍຄວາມວ່າ ເຄືອຂ່າຍທັງໝົດກໍຫຼົ້ມເຫຼວດ້ວຍ ເພາະບໍ່ສາມາດປະສານວຽກກັນໄດ້ ດັ່ງ (ຮູ </a:t>
            </a:r>
            <a:r>
              <a:rPr lang="lo-LA" sz="2800" dirty="0">
                <a:latin typeface="Times New Roman" pitchFamily="18" charset="0"/>
              </a:rPr>
              <a:t>4.12</a:t>
            </a:r>
            <a:r>
              <a:rPr lang="lo-LA" sz="2800" dirty="0"/>
              <a:t>) ສະແດງເຄືອຂ່າຍແບບດາວ.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  <a:r>
              <a:rPr lang="lo-LA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</a:rPr>
              <a:t> </a:t>
            </a:r>
            <a:r>
              <a:rPr lang="lo-LA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ທາງເລືອກຂອງສະວິດກຸ່ມຂໍ້ມູນ </a:t>
            </a:r>
            <a:r>
              <a:rPr lang="lo-LA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alternatives)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686800" cy="4748234"/>
          </a:xfrm>
        </p:spPr>
        <p:txBody>
          <a:bodyPr>
            <a:normAutofit fontScale="92500" lnSpcReduction="10000"/>
          </a:bodyPr>
          <a:lstStyle/>
          <a:p>
            <a:pPr marL="0" indent="449263">
              <a:lnSpc>
                <a:spcPct val="130000"/>
              </a:lnSpc>
              <a:spcBef>
                <a:spcPts val="0"/>
              </a:spcBef>
              <a:buNone/>
            </a:pPr>
            <a:r>
              <a:rPr lang="lo-LA" sz="2800" dirty="0"/>
              <a:t>ທາງ​ເລືອກ​ຂອງ​ສະ​ວິດ​ກຸ່ມ​ຂໍ້​ມູນ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(Switching alternatives) </a:t>
            </a:r>
            <a:r>
              <a:rPr lang="lo-LA" sz="2800" dirty="0"/>
              <a:t>ຜູ້​ໃຊ້​ສາ​</a:t>
            </a:r>
            <a:r>
              <a:rPr lang="lo-LA" sz="2800" dirty="0">
                <a:highlight>
                  <a:srgbClr val="FFFF00"/>
                </a:highlight>
              </a:rPr>
              <a:t>ມາດ​ເຊື່ອມ​ໂຍງ​ອຸ​ປະ​ກອນ​ເຂົ້າ​ກັບ​ເຄືອ​ຂ່າຍ​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ໃນ​ຊ່ອງທາງການ​ສື່​ສານ​ພາຍ​ໃນ​ລະ​ຫວ່າງ​ </a:t>
            </a:r>
            <a:r>
              <a:rPr lang="en-US" sz="2800" dirty="0">
                <a:highlight>
                  <a:srgbClr val="FFFF00"/>
                </a:highlight>
              </a:rPr>
              <a:t>2 </a:t>
            </a:r>
            <a:r>
              <a:rPr lang="lo-LA" sz="2800" dirty="0">
                <a:highlight>
                  <a:srgbClr val="FFFF00"/>
                </a:highlight>
              </a:rPr>
              <a:t>ຈຸດ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ເພື່ອ​ໃຫ້​ເກີດ​ການ​ສື່​ສານ​ກັນ​ຄົບ​ຊຸດ​ໄດ້ ເຮົາ​ເອີ້ນ​ວ່າ </a:t>
            </a:r>
            <a:r>
              <a:rPr lang="en-US" sz="2800" dirty="0">
                <a:highlight>
                  <a:srgbClr val="FFFF00"/>
                </a:highlight>
              </a:rPr>
              <a:t>"</a:t>
            </a:r>
            <a:r>
              <a:rPr lang="lo-LA" sz="2800" dirty="0">
                <a:highlight>
                  <a:srgbClr val="FFFF00"/>
                </a:highlight>
              </a:rPr>
              <a:t>ກ​ານສະ​ວິດ ຫຼື ການ​ສັບ​ປ່ຽນ </a:t>
            </a:r>
            <a:r>
              <a:rPr lang="en-US" sz="28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(Switching)" </a:t>
            </a:r>
            <a:r>
              <a:rPr lang="lo-LA" sz="2800" dirty="0">
                <a:highlight>
                  <a:srgbClr val="FFFF00"/>
                </a:highlight>
              </a:rPr>
              <a:t>ເຊັ່ນ​ການ​ໃຊ້​ໂທ​ລະ​ສັບ​ສາ​ທາ​ລະ​ນະ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lo-LA" sz="2800" dirty="0">
                <a:highlight>
                  <a:srgbClr val="FFFF00"/>
                </a:highlight>
              </a:rPr>
              <a:t>ທີ່​ຈະ​ຕ້ອງ​ມີ​ວົງ​ຈອນ​ຂອງ​ລະ​ບົບ​ໂທ​ລະ​ສັບ​ທີ່​ສາ​ມາດ​ສະ​ວິດ ຫຼື ​ສັບ​ປ່ຽນກັນ​ໄດ້ ເຊິ່ງ​ມີ </a:t>
            </a:r>
            <a:r>
              <a:rPr lang="en-US" sz="2800" dirty="0">
                <a:highlight>
                  <a:srgbClr val="FFFF00"/>
                </a:highlight>
              </a:rPr>
              <a:t>4 </a:t>
            </a:r>
            <a:r>
              <a:rPr lang="lo-LA" sz="2800" dirty="0"/>
              <a:t>ວິ​ທີ​ດັ່ງ​ນີ້</a:t>
            </a:r>
            <a:r>
              <a:rPr lang="en-US" sz="2800" dirty="0"/>
              <a:t>: </a:t>
            </a:r>
          </a:p>
          <a:p>
            <a:pPr marL="36576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5.1 </a:t>
            </a:r>
            <a:r>
              <a:rPr lang="lo-LA" dirty="0"/>
              <a:t>ການສະວິດວົງຈອນ </a:t>
            </a:r>
            <a:r>
              <a:rPr lang="lo-L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Switching)</a:t>
            </a:r>
          </a:p>
          <a:p>
            <a:pPr marL="36576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5.2 </a:t>
            </a:r>
            <a:r>
              <a:rPr lang="lo-LA" dirty="0"/>
              <a:t>ການສະວິດຂ່າວສານ </a:t>
            </a:r>
            <a:r>
              <a:rPr lang="lo-L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Massage Switching)</a:t>
            </a:r>
          </a:p>
          <a:p>
            <a:pPr marL="36576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5.3 </a:t>
            </a:r>
            <a:r>
              <a:rPr lang="lo-LA" dirty="0"/>
              <a:t>ການສະວິດກຸ່ມຂໍ້ມູນ </a:t>
            </a:r>
            <a:r>
              <a:rPr lang="lo-L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Switching)</a:t>
            </a:r>
          </a:p>
          <a:p>
            <a:pPr marL="365760" lvl="1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dirty="0"/>
              <a:t>5.4 </a:t>
            </a:r>
            <a:r>
              <a:rPr lang="lo-LA" dirty="0"/>
              <a:t>ການສະວິດກຸ່ມຂໍ້ມູນແບບໄວ </a:t>
            </a:r>
            <a:r>
              <a:rPr lang="lo-LA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packet switching)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9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480"/>
            <a:ext cx="9144000" cy="81991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365760" lvl="1" indent="0">
              <a:lnSpc>
                <a:spcPct val="130000"/>
              </a:lnSpc>
              <a:spcBef>
                <a:spcPts val="0"/>
              </a:spcBef>
            </a:pP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5.1 </a:t>
            </a:r>
            <a:r>
              <a:rPr lang="lo-LA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cs typeface="Saysettha OT" pitchFamily="34" charset="-34"/>
              </a:rPr>
              <a:t>ການສະວິດວົງຈອນ </a:t>
            </a:r>
            <a:r>
              <a:rPr lang="lo-LA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Saysettha OT" pitchFamily="34" charset="-34"/>
              </a:rPr>
              <a:t>(</a:t>
            </a:r>
            <a:r>
              <a:rPr 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Circuit Switching)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36"/>
            <a:ext cx="8839200" cy="4876800"/>
          </a:xfrm>
        </p:spPr>
        <p:txBody>
          <a:bodyPr>
            <a:normAutofit/>
          </a:bodyPr>
          <a:lstStyle/>
          <a:p>
            <a:pPr marL="0" indent="457200">
              <a:lnSpc>
                <a:spcPct val="13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ການສະວິດວົງຈອນ </a:t>
            </a:r>
            <a:r>
              <a:rPr lang="lo-LA" dirty="0">
                <a:highlight>
                  <a:srgbClr val="FFFF00"/>
                </a:highlight>
                <a:latin typeface="Times New Roman" pitchFamily="18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Circuit Switching) </a:t>
            </a:r>
            <a:r>
              <a:rPr lang="lo-LA" dirty="0">
                <a:highlight>
                  <a:srgbClr val="FFFF00"/>
                </a:highlight>
              </a:rPr>
              <a:t>ເປັນວົງຈອນໂທລະສັບຕາມບ້ານໃນອະດີດ, ເຊິ່ງບາງຄັ້ງສັນຍານອາດບໍ່ຫວ່າງ. ໝາຍຄວາມວ່າເຮົາບໍ່ສາມາດສົ່ງຂໍ້ຄວາມໃດໆໄດ້ ເປັນເທັກນິກການສື່ສານຂໍ້ມູນຈາກຈຸດໜຶ່ງໄປຍັງອີກຈຸດໜຶ່ງ, ເມື່ອ</a:t>
            </a:r>
            <a:r>
              <a:rPr lang="lo-LA" dirty="0"/>
              <a:t>ມີການຕິດຕໍ່ກັນແລ້ວຈະຕິດຕໍ່ກັນໄດ້ຕະຫຼອດເວລາ. ຜູ້ໃຊ້ຄົນອື່ນບໍ່ສາມາດແຊກເຂົ້າມາໄດ້ເລີຍ ຈົນກ່ວາຝ່າຍໃດໜຶ່ງຈະປິດວົງຈອນລົງ ເຊັ່ນ: ກຳລັງໂທລະສັບຢູ່ຜູ້ອື່ນຈະບໍ່ສາ ມາດຕໍ່ສາຍແຊກເຂົ້າມາໄດ້ຈົນກ່ວາຝ່າຍໃດໜຶ່ງຈະວາງຫູໂທລະສັບ (ວາງໂທລະສັບລົງໄວ້).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9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584</TotalTime>
  <Words>2322</Words>
  <Application>Microsoft Office PowerPoint</Application>
  <PresentationFormat>On-screen Show 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Constantia</vt:lpstr>
      <vt:lpstr>Saysettha OT</vt:lpstr>
      <vt:lpstr>Times New Roman</vt:lpstr>
      <vt:lpstr>Wingdings 2</vt:lpstr>
      <vt:lpstr>Flow</vt:lpstr>
      <vt:lpstr>IV. ທາງເລືອກຂອງເຄືອຂ່າຍຄອມພີວເຕີ</vt:lpstr>
      <vt:lpstr>ທາງເລືອກຂອງເຄືອຂ່າຍຄອມພີວເຕີ (ຕໍ່)</vt:lpstr>
      <vt:lpstr>ທາງເລືອກຂອງເຄືອຂ່າຍຄອມພີວເຕີ (ຕໍ່)</vt:lpstr>
      <vt:lpstr>4.1 ເຄື​ອຂ່າຍທີ່​ຈັດ​ເປັນ​ລຳ​ດັບ​ຊັ້ນ (Hierarchical Networks)</vt:lpstr>
      <vt:lpstr>4.2 ເຄືອ​ຂ່າຍແບບ​ບັດ (Bus Network)</vt:lpstr>
      <vt:lpstr>4.3 ເຄືອ​ຂ່າຍແບບ​ວົງ​ແຫວນ (Ring Network)</vt:lpstr>
      <vt:lpstr>4.2 ເຄື​ອຂ່າຍແບບ​ດາວ (Star Networks)</vt:lpstr>
      <vt:lpstr>V. ທາງເລືອກຂອງສະວິດກຸ່ມຂໍ້ມູນ (Switching alternatives)</vt:lpstr>
      <vt:lpstr>5.1 ການສະວິດວົງຈອນ (Circuit Switching)</vt:lpstr>
      <vt:lpstr>5.2 ການສະ​ວິດຂ່າວ​ສານ (Massage Switching)</vt:lpstr>
      <vt:lpstr>5.3 ການສະ​ວິດກຸ່ມຂໍ້​ມູນ (Packet Switching)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ເທັກໂນໂລຊີຂໍ້ມູນຂ່າວສານ Information Technology IT</dc:title>
  <dc:creator>ICT</dc:creator>
  <cp:lastModifiedBy>Acer</cp:lastModifiedBy>
  <cp:revision>133</cp:revision>
  <dcterms:created xsi:type="dcterms:W3CDTF">2013-10-05T11:25:25Z</dcterms:created>
  <dcterms:modified xsi:type="dcterms:W3CDTF">2021-01-29T14:04:08Z</dcterms:modified>
</cp:coreProperties>
</file>