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3" r:id="rId2"/>
    <p:sldId id="280" r:id="rId3"/>
    <p:sldId id="284" r:id="rId4"/>
    <p:sldId id="294" r:id="rId5"/>
    <p:sldId id="299" r:id="rId6"/>
    <p:sldId id="301" r:id="rId7"/>
    <p:sldId id="304" r:id="rId8"/>
    <p:sldId id="30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1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4C47C-F71F-4829-9353-C459743951EF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80B27-D93A-4DBF-A03A-940D0C4FB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30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o-LA" dirty="0"/>
              <a:t>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80B27-D93A-4DBF-A03A-940D0C4FBDB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6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5600" b="1" cap="none" spc="5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aysettha OT" pitchFamily="34" charset="-34"/>
                <a:ea typeface="+mj-ea"/>
                <a:cs typeface="Saysettha OT" pitchFamily="34" charset="-34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l">
              <a:buNone/>
              <a:defRPr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171-5621-4EEA-AF97-10C5EFBAFAA0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1791-A495-4CC9-B204-361A6991E9AB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860A-587A-42E6-86CC-D39698C63A54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D659-52F6-45C2-AD85-03896D7A5661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rtl="0">
              <a:spcBef>
                <a:spcPct val="0"/>
              </a:spcBef>
              <a:buNone/>
              <a:defRPr lang="en-US" sz="5600" b="1" cap="none" spc="50" baseline="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aysettha OT" pitchFamily="34" charset="-34"/>
                <a:ea typeface="+mj-ea"/>
                <a:cs typeface="Saysettha OT" pitchFamily="34" charset="-34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1262-6212-41A9-8534-53215656386F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347D-FFD1-4EC9-9492-3FD5323A29B1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4784-3D9C-41E1-847A-2C823091AD55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3C65-F857-42C3-99D0-02F4EDF6FFF5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88D6-4BBD-426A-95C4-416026F58DE9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845F-F94E-4503-BE23-BC19DAF4C941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79F1-8898-47DD-AA23-969E30FD24DB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EE64D0C-8CE7-446F-8F77-9A4A35C218D8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5000" b="1" kern="1200" cap="none" spc="50">
          <a:ln w="11430"/>
          <a:solidFill>
            <a:srgbClr val="002060"/>
          </a:solidFill>
          <a:effectLst>
            <a:outerShdw blurRad="76200" dist="50800" dir="5400000" algn="tl" rotWithShape="0">
              <a:srgbClr val="000000">
                <a:alpha val="65000"/>
              </a:srgbClr>
            </a:outerShdw>
          </a:effectLst>
          <a:latin typeface="Saysettha OT" pitchFamily="34" charset="-34"/>
          <a:ea typeface="+mj-ea"/>
          <a:cs typeface="Saysettha OT" pitchFamily="34" charset="-34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rgbClr val="002060"/>
          </a:solidFill>
          <a:latin typeface="Saysettha OT" pitchFamily="34" charset="-34"/>
          <a:ea typeface="+mn-ea"/>
          <a:cs typeface="Saysettha OT" pitchFamily="34" charset="-34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rgbClr val="002060"/>
          </a:solidFill>
          <a:latin typeface="Saysettha OT" pitchFamily="34" charset="-34"/>
          <a:ea typeface="+mn-ea"/>
          <a:cs typeface="Saysettha OT" pitchFamily="34" charset="-34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rgbClr val="002060"/>
          </a:solidFill>
          <a:latin typeface="Saysettha OT" pitchFamily="34" charset="-34"/>
          <a:ea typeface="+mn-ea"/>
          <a:cs typeface="Saysettha OT" pitchFamily="34" charset="-34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rgbClr val="002060"/>
          </a:solidFill>
          <a:latin typeface="Saysettha OT" pitchFamily="34" charset="-34"/>
          <a:ea typeface="+mn-ea"/>
          <a:cs typeface="Saysettha OT" pitchFamily="34" charset="-34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rgbClr val="002060"/>
          </a:solidFill>
          <a:latin typeface="Saysettha OT" pitchFamily="34" charset="-34"/>
          <a:ea typeface="+mn-ea"/>
          <a:cs typeface="Saysettha OT" pitchFamily="34" charset="-34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400" spc="0" dirty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VI </a:t>
            </a:r>
            <a:r>
              <a:rPr lang="lo-LA" sz="4400" spc="0" dirty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</a:rPr>
              <a:t>ເຄືອຂ່າຍບໍລິເວນກວ້າງ</a:t>
            </a:r>
            <a:endParaRPr lang="en-US" sz="4400" spc="0" dirty="0"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763000" cy="5257800"/>
          </a:xfrm>
        </p:spPr>
        <p:txBody>
          <a:bodyPr>
            <a:normAutofit fontScale="85000" lnSpcReduction="10000"/>
          </a:bodyPr>
          <a:lstStyle/>
          <a:p>
            <a:pPr marL="0" indent="457200">
              <a:lnSpc>
                <a:spcPct val="140000"/>
              </a:lnSpc>
              <a:spcBef>
                <a:spcPts val="0"/>
              </a:spcBef>
              <a:buNone/>
            </a:pPr>
            <a:r>
              <a:rPr lang="lo-LA" sz="3200" dirty="0">
                <a:highlight>
                  <a:srgbClr val="FFFF00"/>
                </a:highlight>
              </a:rPr>
              <a:t>ເຄືອຂ່າຍບໍລິເວນກ້ວາງ </a:t>
            </a:r>
            <a:r>
              <a:rPr lang="lo-LA" sz="3200" dirty="0">
                <a:highlight>
                  <a:srgbClr val="FFFF00"/>
                </a:highlight>
                <a:latin typeface="Times New Roman" panose="02020603050405020304" pitchFamily="18" charset="0"/>
              </a:rPr>
              <a:t>[</a:t>
            </a: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Wide Area Networks (WAN)] </a:t>
            </a:r>
            <a:r>
              <a:rPr lang="lo-LA" sz="3200" dirty="0">
                <a:highlight>
                  <a:srgbClr val="FFFF00"/>
                </a:highlight>
              </a:rPr>
              <a:t>ໝາຍເຖິງເຄືອຂ່າຍຄອມພີວເຕີ, ທີ່ເຊື່ອມໂຍງກັນເປັນບໍລິເວນກ້ວາງເຊັ່ນ ລະຫວ່າງແຂວງ, ລະຫວ່າງປະເທດ... ຄອມພີວເຕີທີ່ເຊື່ອມໂຍງກັນເຫຼົ່ານີ້ ຈະເຮັດວຽກຮ່ວມກັນໂດຍສາມາດໃຊ້ໂປຣແກຣມຈາກກັນ ແລະ ກັນໄດ້, ເຊິ່ງມີ</a:t>
            </a:r>
            <a:r>
              <a:rPr lang="lo-LA" sz="3200" dirty="0">
                <a:solidFill>
                  <a:srgbClr val="FF0000"/>
                </a:solidFill>
                <a:highlight>
                  <a:srgbClr val="FFFF00"/>
                </a:highlight>
              </a:rPr>
              <a:t>ຊອບແວຣ໌</a:t>
            </a:r>
            <a:r>
              <a:rPr lang="lo-LA" sz="3200" dirty="0">
                <a:highlight>
                  <a:srgbClr val="FFFF00"/>
                </a:highlight>
              </a:rPr>
              <a:t>ເປັນຕົວ</a:t>
            </a:r>
            <a:r>
              <a:rPr lang="lo-LA" sz="3200" dirty="0"/>
              <a:t>ກາງສຳຄັນ, ການເຊື່ອມໂຍງນັ້ນອາດໃຊ້</a:t>
            </a:r>
            <a:r>
              <a:rPr lang="lo-LA" sz="3200" dirty="0">
                <a:solidFill>
                  <a:srgbClr val="FF0000"/>
                </a:solidFill>
              </a:rPr>
              <a:t>ສາຍໂທລະສັບ, ສາຍໄຍແກ້ວນຳແສງ </a:t>
            </a:r>
            <a:r>
              <a:rPr lang="lo-LA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Optical fiber) </a:t>
            </a:r>
            <a:r>
              <a:rPr lang="lo-LA" sz="3200" dirty="0">
                <a:solidFill>
                  <a:srgbClr val="FF0000"/>
                </a:solidFill>
              </a:rPr>
              <a:t>ຫຼື ດາວທຽມກໍໄດ້. </a:t>
            </a:r>
            <a:r>
              <a:rPr lang="lo-LA" sz="3200" dirty="0"/>
              <a:t>ຢ່າງໃດກໍຕາມອົງການທຸລະກິດຕ່າງໆ ມີທາງເລືອກໃນການໃຊ້ບໍລິການຂອງລະບົບໂທລະຄົມມະນາຄົມ</a:t>
            </a:r>
            <a:endParaRPr lang="en-US" sz="3200" dirty="0">
              <a:latin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7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5029200"/>
          </a:xfrm>
        </p:spPr>
        <p:txBody>
          <a:bodyPr>
            <a:normAutofit fontScale="92500" lnSpcReduction="10000"/>
          </a:bodyPr>
          <a:lstStyle/>
          <a:p>
            <a:pPr marL="0" indent="514350">
              <a:lnSpc>
                <a:spcPct val="120000"/>
              </a:lnSpc>
              <a:spcBef>
                <a:spcPts val="0"/>
              </a:spcBef>
              <a:buNone/>
            </a:pPr>
            <a:r>
              <a:rPr lang="lo-LA" dirty="0"/>
              <a:t>ການເຊື່ອມຕໍ່ຮ່ວມ </a:t>
            </a:r>
            <a:r>
              <a:rPr lang="lo-LA" dirty="0">
                <a:latin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carriers)</a:t>
            </a:r>
            <a:r>
              <a:rPr lang="en-US" dirty="0"/>
              <a:t> </a:t>
            </a:r>
            <a:r>
              <a:rPr lang="lo-LA" dirty="0"/>
              <a:t>ນັ້ນເຮັດໃຫ້ການເຊື່ອມຕໍ່ຄອມພີວເຕີຕ່າງໆລະຫວ່າງທຸລະກິດສົມບູນ </a:t>
            </a:r>
            <a:r>
              <a:rPr lang="lo-LA" dirty="0">
                <a:highlight>
                  <a:srgbClr val="FFFF00"/>
                </a:highlight>
              </a:rPr>
              <a:t>ແລະ </a:t>
            </a:r>
            <a:r>
              <a:rPr lang="lo-LA" dirty="0">
                <a:solidFill>
                  <a:srgbClr val="FF0000"/>
                </a:solidFill>
                <a:highlight>
                  <a:srgbClr val="FFFF00"/>
                </a:highlight>
              </a:rPr>
              <a:t>ເພີ່ມຄຸນຄ່າ </a:t>
            </a:r>
            <a:r>
              <a:rPr lang="lo-LA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Value Added Network (VAN)]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lo-LA" dirty="0">
                <a:solidFill>
                  <a:srgbClr val="FF0000"/>
                </a:solidFill>
                <a:highlight>
                  <a:srgbClr val="FFFF00"/>
                </a:highlight>
              </a:rPr>
              <a:t>ໃຫ້ຂໍ້ມູນທັງປະລິມານ ແລະຄຸນນະພາບ. </a:t>
            </a:r>
            <a:r>
              <a:rPr lang="lo-LA" dirty="0">
                <a:highlight>
                  <a:srgbClr val="FFFF00"/>
                </a:highlight>
              </a:rPr>
              <a:t>ນັ້ນ</a:t>
            </a:r>
            <a:r>
              <a:rPr lang="lo-LA" dirty="0"/>
              <a:t>ຄືເປັນການກ້າວເຂົ້າສູ່ລະບົບໂທລະຄົມມະນາຄົມທາງທຸລະກິດຮ່ວມກັນ, ທີ່ຈິງແລ້ວເຄືອຂ່າຍທຸລະກິດຮ່ວມກັນ </a:t>
            </a:r>
            <a:r>
              <a:rPr lang="lo-LA" dirty="0">
                <a:latin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</a:rPr>
              <a:t>VAN) </a:t>
            </a:r>
            <a:r>
              <a:rPr lang="lo-LA" dirty="0"/>
              <a:t>ຈະເປັນກຸ່ມຜູ້ໃຊ້ບໍລິການເພີ່ມເຕີມໃນການໃຊ້ເຄື່ອງມື ແລະ ຖ່າຍທອດກຸ່ມຂໍ້ມູນ </a:t>
            </a:r>
            <a:r>
              <a:rPr lang="lo-LA" dirty="0">
                <a:latin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</a:rPr>
              <a:t>Packet), </a:t>
            </a:r>
            <a:r>
              <a:rPr lang="lo-LA" dirty="0"/>
              <a:t>ເຊິ່ງໄດ້ຈາກການເຊື່ອມຕໍ່ຮ່ວມ </a:t>
            </a:r>
            <a:r>
              <a:rPr lang="lo-LA" dirty="0">
                <a:latin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</a:rPr>
              <a:t>Common carriers) </a:t>
            </a:r>
            <a:r>
              <a:rPr lang="lo-LA" dirty="0"/>
              <a:t>ແລະ ກຸ່ມຜູ້ຂາຍສື່ການສື່ສານ </a:t>
            </a:r>
            <a:r>
              <a:rPr lang="lo-LA" dirty="0">
                <a:latin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</a:rPr>
              <a:t>The communication media vendors), </a:t>
            </a:r>
            <a:r>
              <a:rPr lang="lo-LA" dirty="0"/>
              <a:t>ເຊິ່ງເປັນຜູ້ຈັດບໍລິການອຸປະກອນໃຊ້ສອຍໃຫ້ແກ່ຜູ້ໃຊ້ສ່ວນບຸກຄົນດັ່ງ (ຮູບ </a:t>
            </a:r>
            <a:r>
              <a:rPr lang="lo-LA" dirty="0">
                <a:latin typeface="Times New Roman" panose="02020603050405020304" pitchFamily="18" charset="0"/>
              </a:rPr>
              <a:t>4.14) </a:t>
            </a:r>
            <a:r>
              <a:rPr lang="lo-LA" dirty="0"/>
              <a:t>ສະແດງເຖິງລະບົບໂທລະຄົມມະນາຄົມທາງທຸລະກິດ, ເຊິ່ງຈະໄດ້ຮັບການພັດທະນາປ່ຽນຈາກລະບົບໂທລະຄົມມະນາຄົມແບ່ງແຍກໄປຕາມຊະນິດໄປສູ່ລະບົບໂທລະຄົມມະນາ ຄົມລວມທາງທຸລະກິດ.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214290"/>
            <a:ext cx="9144000" cy="11430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indent="0"/>
            <a:r>
              <a:rPr lang="lo-LA" sz="4400" dirty="0"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  <a:t>ເຄືອຂ່າຍບໍລິເວນກວ້າງ</a:t>
            </a:r>
            <a:r>
              <a:rPr lang="en-US" sz="4400" dirty="0"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lo-LA" sz="4400" dirty="0"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  <a:t>(ຕໍ່)</a:t>
            </a:r>
            <a:endParaRPr lang="en-US" sz="4400" dirty="0"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3325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43049"/>
            <a:ext cx="8537202" cy="4987937"/>
          </a:xfrm>
        </p:spPr>
        <p:txBody>
          <a:bodyPr>
            <a:noAutofit/>
          </a:bodyPr>
          <a:lstStyle/>
          <a:p>
            <a:pPr marL="0" indent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lo-LA" sz="3200" dirty="0">
                <a:highlight>
                  <a:srgbClr val="FFFF00"/>
                </a:highlight>
              </a:rPr>
              <a:t>ຜູ້ເຊື່ອມຕໍ່ບໍລິການ </a:t>
            </a:r>
            <a:r>
              <a:rPr lang="lo-LA" sz="3200" dirty="0">
                <a:highlight>
                  <a:srgbClr val="FFFF00"/>
                </a:highlight>
                <a:latin typeface="Times New Roman" panose="02020603050405020304" pitchFamily="18" charset="0"/>
              </a:rPr>
              <a:t>(</a:t>
            </a: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Common carriers) </a:t>
            </a:r>
            <a:r>
              <a:rPr lang="lo-LA" sz="3200" dirty="0">
                <a:highlight>
                  <a:srgbClr val="FFFF00"/>
                </a:highlight>
              </a:rPr>
              <a:t>ໝາຍເຖິງບໍລິສັດທີ່ໄດ້ຮັບສຳປະທານຈາກລັດຖະບານໃຫ້ບໍລິການດ້ານການສື່ສານແກ່ມະຫາຊົນ ໂດຍບໍລິສັດເຫຼົ່ານີ້ຈະໃຫ້ບໍລິການດ້ານ</a:t>
            </a:r>
            <a:r>
              <a:rPr lang="lo-LA" sz="3200" dirty="0">
                <a:solidFill>
                  <a:srgbClr val="FF0000"/>
                </a:solidFill>
                <a:highlight>
                  <a:srgbClr val="FFFF00"/>
                </a:highlight>
              </a:rPr>
              <a:t>ໂຄງສ້າງພື້ນຖານທາງໂທລະຄົມມະນາຄົມ</a:t>
            </a:r>
            <a:r>
              <a:rPr lang="lo-LA" sz="3200" dirty="0">
                <a:highlight>
                  <a:srgbClr val="FFFF00"/>
                </a:highlight>
              </a:rPr>
              <a:t>ແບບພື້ນທີ່ກ້ວາງ, ເຊິ່ງໄດ້ແກ່ກຸ່ມບໍລິສັດໂທລະສັບທີ່ບໍ ລິການຄວບຄຸມທົ່ວທຸກພື້ນທີ່ ແລະ ບາງກຸ່ມອາດໃຊ້ດາວທຽມເປັນຂອງຕົນເອງ ແລະຂາຍບໍລິການທີ່ເປັນປະໂຫຍດຈາກດາວທຽມ.</a:t>
            </a:r>
            <a:endParaRPr lang="en-US" sz="3200" dirty="0">
              <a:highlight>
                <a:srgbClr val="FFFF00"/>
              </a:highligh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indent="0"/>
            <a:r>
              <a:rPr lang="lo-LA" sz="4400" dirty="0"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  <a:t>ເຄືອຂ່າຍບໍລິເວນກວ້າງ</a:t>
            </a:r>
            <a:r>
              <a:rPr lang="en-US" sz="4400" dirty="0"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lo-LA" sz="4400" dirty="0"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  <a:t>(ຕໍ່)</a:t>
            </a:r>
            <a:endParaRPr lang="en-US" sz="4400" dirty="0"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5141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36"/>
            <a:ext cx="8839200" cy="4876800"/>
          </a:xfrm>
        </p:spPr>
        <p:txBody>
          <a:bodyPr>
            <a:normAutofit/>
          </a:bodyPr>
          <a:lstStyle/>
          <a:p>
            <a:pPr marL="0" indent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lo-LA" dirty="0">
                <a:highlight>
                  <a:srgbClr val="FFFF00"/>
                </a:highlight>
              </a:rPr>
              <a:t>ຂໍ້ຕົກລົງ ຫຼື ຂໍ້ກຳນົດ </a:t>
            </a:r>
            <a:r>
              <a:rPr lang="lo-LA" dirty="0">
                <a:highlight>
                  <a:srgbClr val="FFFF00"/>
                </a:highlight>
                <a:latin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lo-LA" dirty="0">
                <a:highlight>
                  <a:srgbClr val="FFFF00"/>
                </a:highlight>
              </a:rPr>
              <a:t>ໝາຍເຖິງຂໍ້ກຳນົດມາດຕະຖານ ຫຼື ຂໍ້ຕົກລົງທີ່ໃຊ້ເພື່ອການ</a:t>
            </a:r>
            <a:r>
              <a:rPr lang="lo-LA" dirty="0">
                <a:solidFill>
                  <a:srgbClr val="FF0000"/>
                </a:solidFill>
                <a:highlight>
                  <a:srgbClr val="FFFF00"/>
                </a:highlight>
              </a:rPr>
              <a:t>ຖ່າຍໂອນແຟ້ມຂໍ້ມູນ ຫຼື ການສື່ສານ</a:t>
            </a:r>
            <a:r>
              <a:rPr lang="lo-LA" dirty="0">
                <a:highlight>
                  <a:srgbClr val="FFFF00"/>
                </a:highlight>
              </a:rPr>
              <a:t>ຄອມພີວເຕີໃນລະບົບເຄືອຂ່າຍເຊັ່ນ: ຕ້ອງຕົກລົງໃນເລື່ອງຂອງສັນຍານ</a:t>
            </a:r>
            <a:r>
              <a:rPr lang="lo-LA" dirty="0">
                <a:solidFill>
                  <a:srgbClr val="FF0000"/>
                </a:solidFill>
                <a:highlight>
                  <a:srgbClr val="FFFF00"/>
                </a:highlight>
              </a:rPr>
              <a:t>ເລີ່ມ</a:t>
            </a:r>
            <a:r>
              <a:rPr lang="lo-LA" dirty="0">
                <a:highlight>
                  <a:srgbClr val="FFFF00"/>
                </a:highlight>
              </a:rPr>
              <a:t>ສົ່ງຂໍ້ມູນ, ສັນຍານ</a:t>
            </a:r>
            <a:r>
              <a:rPr lang="lo-LA" dirty="0">
                <a:solidFill>
                  <a:srgbClr val="FF0000"/>
                </a:solidFill>
                <a:highlight>
                  <a:srgbClr val="FFFF00"/>
                </a:highlight>
              </a:rPr>
              <a:t>ສິ້ນສຸດ</a:t>
            </a:r>
            <a:r>
              <a:rPr lang="lo-LA" dirty="0">
                <a:highlight>
                  <a:srgbClr val="FFFF00"/>
                </a:highlight>
              </a:rPr>
              <a:t>ການສົ່ງຂໍ້ມູນ, ການ</a:t>
            </a:r>
            <a:r>
              <a:rPr lang="lo-LA" dirty="0">
                <a:solidFill>
                  <a:srgbClr val="FF0000"/>
                </a:solidFill>
                <a:highlight>
                  <a:srgbClr val="FFFF00"/>
                </a:highlight>
              </a:rPr>
              <a:t>ຈັ</a:t>
            </a:r>
            <a:r>
              <a:rPr lang="lo-LA" dirty="0">
                <a:solidFill>
                  <a:srgbClr val="FF0000"/>
                </a:solidFill>
              </a:rPr>
              <a:t>ດລຳດັບ</a:t>
            </a:r>
            <a:r>
              <a:rPr lang="lo-LA" dirty="0"/>
              <a:t>ຂໍ້ມູນເປັນຕົ້ນ. ຈະເປັນການກຳນົດວ່າ ຕົວສົ່ງຂໍ້ມູນຈະເປັນແບບສັນຍານຕໍ່ເນື່ອງກັນ </a:t>
            </a:r>
            <a:r>
              <a:rPr lang="lo-LA" dirty="0">
                <a:latin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</a:rPr>
              <a:t>Synchronous) </a:t>
            </a:r>
            <a:r>
              <a:rPr lang="lo-LA" dirty="0"/>
              <a:t>ຫຼື ແບບບໍ່ສຳພັນກັນ </a:t>
            </a:r>
            <a:r>
              <a:rPr lang="lo-LA" dirty="0">
                <a:latin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</a:rPr>
              <a:t>Asynchronous) </a:t>
            </a:r>
            <a:r>
              <a:rPr lang="lo-LA" dirty="0"/>
              <a:t>ຫຼື ຂໍ້ມູນຈະເປັນການຈັດເປັນກຸ່ມແບບໃດ ແລະ ຂະບວນການໃນການແກ້ບັນຫາຫາກມີຂໍ້ຜິດພາດເປັນຕົ້ນ.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1430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indent="0"/>
            <a:r>
              <a:rPr lang="lo-LA" sz="4400" dirty="0"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  <a:t>ເຄືອຂ່າຍບໍລິເວນກວ້າງ</a:t>
            </a:r>
            <a:r>
              <a:rPr lang="en-US" sz="4400" dirty="0"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lo-LA" sz="4400" dirty="0"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  <a:t>(ຕໍ່)</a:t>
            </a:r>
            <a:endParaRPr lang="en-US" sz="4400" dirty="0"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8577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686800" cy="4869184"/>
          </a:xfrm>
        </p:spPr>
        <p:txBody>
          <a:bodyPr>
            <a:normAutofit/>
          </a:bodyPr>
          <a:lstStyle/>
          <a:p>
            <a:pPr marL="0" indent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lo-LA" sz="3200" dirty="0">
                <a:highlight>
                  <a:srgbClr val="FFFF00"/>
                </a:highlight>
              </a:rPr>
              <a:t>ຮາດ​ແວ​ຣ໌​ ສຳ​ລັບ​ເຄືອ​ຂ່າຍ​ບໍ​ລິ​ເວນ​ກ້​ວາງ </a:t>
            </a: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(WAN hardware) </a:t>
            </a:r>
            <a:r>
              <a:rPr lang="lo-LA" sz="3200" dirty="0">
                <a:highlight>
                  <a:srgbClr val="FFFF00"/>
                </a:highlight>
              </a:rPr>
              <a:t>ອຸ​ປະ​ກອນຕ່າງໆທີ່​ໃຊ້​ຢູ່​ພາຍ​ໃນ​ເຄືອ​ຂ່າຍ​ບໍ່​ສາ​ມາດເຮັດ​ວຽກ​ຮ່ວມ​ກັບອຸ​ປະ​ກອນອື່ນໆໄດ້​ຢ່າງ​ມີ​ອິດ​ສະ​ຫຼະ</a:t>
            </a:r>
            <a:r>
              <a:rPr lang="en-US" sz="3200" dirty="0">
                <a:highlight>
                  <a:srgbClr val="FFFF00"/>
                </a:highlight>
              </a:rPr>
              <a:t>. </a:t>
            </a:r>
            <a:r>
              <a:rPr lang="lo-LA" sz="3200" dirty="0">
                <a:highlight>
                  <a:srgbClr val="FFFF00"/>
                </a:highlight>
              </a:rPr>
              <a:t>ສະ​ນັ້ນ​ຈຶ່ງ​ຕ້ອງ</a:t>
            </a:r>
            <a:r>
              <a:rPr lang="lo-LA" sz="3200" dirty="0"/>
              <a:t>​</a:t>
            </a:r>
            <a:r>
              <a:rPr lang="lo-LA" sz="3200" dirty="0">
                <a:solidFill>
                  <a:srgbClr val="FF0000"/>
                </a:solidFill>
              </a:rPr>
              <a:t>ມີ​ການ​ກຳ​ນົດ​ວິ​ທີ​ການ </a:t>
            </a:r>
            <a:r>
              <a:rPr lang="lo-LA" sz="3200" dirty="0"/>
              <a:t>ເພື່ອໃຫ້​ມີ​ວິ​ທີ​ການ​ອັນ​ອັນດຽວ​ກັນໃນ​ການ​ປະ​ສານ​ງານ, ການ​ສື່​ສານ​ຂອງ​ເຄືອ​ຂ່າຍ​ເກີດ​ຈາກອຸ​ປະ​ກອນ</a:t>
            </a:r>
            <a:r>
              <a:rPr lang="lo-LA" sz="3200" dirty="0">
                <a:solidFill>
                  <a:srgbClr val="FF0000"/>
                </a:solidFill>
              </a:rPr>
              <a:t>ຮາດ​ແວ​​</a:t>
            </a:r>
            <a:r>
              <a:rPr lang="en-US" sz="3200" dirty="0">
                <a:solidFill>
                  <a:srgbClr val="FF0000"/>
                </a:solidFill>
              </a:rPr>
              <a:t>, </a:t>
            </a:r>
            <a:r>
              <a:rPr lang="lo-LA" sz="3200" dirty="0">
                <a:solidFill>
                  <a:srgbClr val="FF0000"/>
                </a:solidFill>
              </a:rPr>
              <a:t>ຊອບ ແວ​</a:t>
            </a:r>
            <a:r>
              <a:rPr lang="lo-LA" sz="3200" dirty="0"/>
              <a:t> ດັ່ງ </a:t>
            </a:r>
            <a:r>
              <a:rPr lang="en-US" sz="3200" dirty="0"/>
              <a:t>(</a:t>
            </a:r>
            <a:r>
              <a:rPr lang="lo-LA" sz="3200" dirty="0"/>
              <a:t>ຮູບ </a:t>
            </a:r>
            <a:r>
              <a:rPr lang="en-US" sz="3200" dirty="0"/>
              <a:t>4.15).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85752"/>
            <a:ext cx="9144000" cy="150017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6.1 </a:t>
            </a:r>
            <a:r>
              <a:rPr lang="lo-LA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ຮາດ​ແວ​ຣ໌​ສຳ​ລັບ​ເຄືອ​ຂ່າຍ​ບໍ​ລິ​ເວນ​ກ້​ວາງ 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(WAN hardware)</a:t>
            </a:r>
            <a:endParaRPr kumimoji="0" lang="en-US" sz="4000" b="1" i="0" u="none" strike="noStrike" kern="1200" normalizeH="0" baseline="0" noProof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29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72" y="240576"/>
            <a:ext cx="8229600" cy="1143000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000" dirty="0"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6.1.1 </a:t>
            </a:r>
            <a:r>
              <a:rPr lang="lo-LA" sz="4000" dirty="0"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ຄອມ​ພີວ​ເຕີ​ຫຼັກ </a:t>
            </a:r>
            <a:r>
              <a:rPr lang="en-US" sz="4000" dirty="0"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(Host computer)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686800" cy="4767808"/>
          </a:xfrm>
        </p:spPr>
        <p:txBody>
          <a:bodyPr>
            <a:normAutofit/>
          </a:bodyPr>
          <a:lstStyle/>
          <a:p>
            <a:pPr marL="0" indent="514350">
              <a:lnSpc>
                <a:spcPct val="130000"/>
              </a:lnSpc>
              <a:spcBef>
                <a:spcPts val="0"/>
              </a:spcBef>
              <a:buNone/>
            </a:pPr>
            <a:r>
              <a:rPr lang="lo-LA" sz="3200" dirty="0">
                <a:highlight>
                  <a:srgbClr val="FFFF00"/>
                </a:highlight>
              </a:rPr>
              <a:t>ຕົວ​ຄອມ​ພີວ​ເຕີ​ຫຼັກ </a:t>
            </a: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(Host computer) </a:t>
            </a:r>
            <a:r>
              <a:rPr lang="lo-LA" sz="3200" dirty="0">
                <a:solidFill>
                  <a:srgbClr val="FF0000"/>
                </a:solidFill>
                <a:highlight>
                  <a:srgbClr val="FFFF00"/>
                </a:highlight>
              </a:rPr>
              <a:t>ເປັນ​ຄອມ​ພີວ​ເຕີ​ຂະ​ໜາດ​ໃຫຍ່ </a:t>
            </a: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(Mainframe) </a:t>
            </a:r>
            <a:r>
              <a:rPr lang="lo-LA" sz="3200" dirty="0">
                <a:highlight>
                  <a:srgbClr val="FFFF00"/>
                </a:highlight>
              </a:rPr>
              <a:t>ແຕ່​ໃນ​ເຄືອ​ຂ່າຍ​ທົ່ວ​ໄປ ຈະ​ມີ​ທັງຄອມ​ພິວເຕີ​ຂະ​ໜາດ​ໃຫຍ່ </a:t>
            </a: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(Mainframe), </a:t>
            </a:r>
            <a:r>
              <a:rPr lang="lo-LA" sz="3200" dirty="0">
                <a:highlight>
                  <a:srgbClr val="FFFF00"/>
                </a:highlight>
              </a:rPr>
              <a:t>ກັບ​</a:t>
            </a:r>
            <a:r>
              <a:rPr lang="lo-LA" sz="3200" dirty="0">
                <a:solidFill>
                  <a:srgbClr val="FF0000"/>
                </a:solidFill>
                <a:highlight>
                  <a:srgbClr val="FFFF00"/>
                </a:highlight>
              </a:rPr>
              <a:t>ຄອມ​ພີວ​ເຕີ​ຂະ​ໜາດ​ນ້ອຍ </a:t>
            </a: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(Microcomputer) </a:t>
            </a:r>
            <a:r>
              <a:rPr lang="lo-LA" sz="3200" dirty="0">
                <a:highlight>
                  <a:srgbClr val="FFFF00"/>
                </a:highlight>
              </a:rPr>
              <a:t>ຮອງ​ຮັບ​ຄອມ​ພີວ​ເຕີ​ຫຼັກ</a:t>
            </a:r>
            <a:r>
              <a:rPr lang="en-US" sz="3200" dirty="0">
                <a:highlight>
                  <a:srgbClr val="FFFF00"/>
                </a:highlight>
              </a:rPr>
              <a:t>, </a:t>
            </a:r>
            <a:r>
              <a:rPr lang="lo-LA" sz="3200" dirty="0">
                <a:highlight>
                  <a:srgbClr val="FFFF00"/>
                </a:highlight>
              </a:rPr>
              <a:t>ໂດຍ​ຄອມ​ພີວ​ເຕີ​ຫຼັກ​ຈະ​ມີ​ໜ້າ​ທີ່​ເຂົ້​າເຖິງ​ ໂປ​ຣ​ແກ​ຣມປະ​ຍຸກ </a:t>
            </a:r>
            <a:r>
              <a:rPr lang="lo-LA" sz="3200" dirty="0"/>
              <a:t>ແລະ​ ລະ​ບົບ​ການ​ຈັດ​ການ​ຂ່າວ​ສານ</a:t>
            </a:r>
            <a:r>
              <a:rPr lang="en-US" sz="32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6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143000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dirty="0"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6.1.4 </a:t>
            </a:r>
            <a:r>
              <a:rPr lang="lo-LA" dirty="0"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ມັ​ລ​ຕິ​ເພ​ຣັກ​ເຊີ​ຣ໌ </a:t>
            </a:r>
            <a:r>
              <a:rPr lang="en-US" dirty="0"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(Multiplexer)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686800" cy="4968552"/>
          </a:xfrm>
        </p:spPr>
        <p:txBody>
          <a:bodyPr/>
          <a:lstStyle/>
          <a:p>
            <a:pPr marL="0" indent="514350">
              <a:lnSpc>
                <a:spcPct val="130000"/>
              </a:lnSpc>
              <a:spcBef>
                <a:spcPts val="0"/>
              </a:spcBef>
              <a:buNone/>
            </a:pPr>
            <a:r>
              <a:rPr lang="lo-LA" dirty="0">
                <a:highlight>
                  <a:srgbClr val="FFFF00"/>
                </a:highlight>
              </a:rPr>
              <a:t>ເມົາຕິເພຣັກເຊີ </a:t>
            </a:r>
            <a:r>
              <a:rPr lang="lo-LA" dirty="0">
                <a:highlight>
                  <a:srgbClr val="FFFF00"/>
                </a:highlight>
                <a:latin typeface="Times New Roman" panose="02020603050405020304" pitchFamily="18" charset="0"/>
              </a:rPr>
              <a:t>(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Multiplexer) </a:t>
            </a:r>
            <a:r>
              <a:rPr lang="lo-LA" dirty="0">
                <a:highlight>
                  <a:srgbClr val="FFFF00"/>
                </a:highlight>
              </a:rPr>
              <a:t>ໝາຍເຖິງ</a:t>
            </a:r>
            <a:r>
              <a:rPr lang="lo-LA" dirty="0">
                <a:solidFill>
                  <a:srgbClr val="FF0000"/>
                </a:solidFill>
                <a:highlight>
                  <a:srgbClr val="FFFF00"/>
                </a:highlight>
              </a:rPr>
              <a:t>ການຖ່າຍທອດສັນຍານ</a:t>
            </a:r>
            <a:r>
              <a:rPr lang="lo-LA" dirty="0">
                <a:highlight>
                  <a:srgbClr val="FFFF00"/>
                </a:highlight>
              </a:rPr>
              <a:t>, </a:t>
            </a:r>
            <a:r>
              <a:rPr lang="lo-LA" dirty="0">
                <a:solidFill>
                  <a:srgbClr val="FF0000"/>
                </a:solidFill>
                <a:highlight>
                  <a:srgbClr val="FFFF00"/>
                </a:highlight>
              </a:rPr>
              <a:t>ການສົ່ງຂ່າວສານຈາກຫຼາຍໆທາງ</a:t>
            </a:r>
            <a:r>
              <a:rPr lang="lo-LA" dirty="0">
                <a:highlight>
                  <a:srgbClr val="FFFF00"/>
                </a:highlight>
              </a:rPr>
              <a:t>ເຊັ່ນ: ທາງສຽງ ແລະການເບິ່ງເຫັນລົງໃນຊ່ອງດຽວກັນ, ເພື່ອ</a:t>
            </a:r>
            <a:r>
              <a:rPr lang="lo-LA" dirty="0">
                <a:solidFill>
                  <a:srgbClr val="FF0000"/>
                </a:solidFill>
                <a:highlight>
                  <a:srgbClr val="FFFF00"/>
                </a:highlight>
              </a:rPr>
              <a:t>ສົ່ງອອກໄປໃນຊ່ອງສັນຍານພຽງຊ່ອງດຽວ </a:t>
            </a:r>
            <a:r>
              <a:rPr lang="lo-LA" dirty="0">
                <a:highlight>
                  <a:srgbClr val="FFFF00"/>
                </a:highlight>
              </a:rPr>
              <a:t>ເຮັດໃຫ້ອຸປະກອນທີ່ມີຄວາມໄວຕ່ຳ, ສາມາດທີ່ຈະໃຊ້ຮ່ວມກັນກັບສາຍທີ່ມີຄວາມໄວສູງ, ໂດຍທົ່ວໄປແລ້ວສາຍສັນຍານຈະມີຄວາມສາມາດໃນການບັນຈຸຫຼາຍກ່ວາຄວາມ</a:t>
            </a:r>
            <a:r>
              <a:rPr lang="lo-LA" dirty="0"/>
              <a:t>ສາມາດໃນການບັນຈຸຂອງສະຖານີປາຍທາງ, ຈຶ່ງເປັນສາຍເຫດໃຫ້ການຕິດຕໍ່ຫຼ້າຊ້າ, ເຊິ່ງເປັນວິທີການທີ່ສະຫຼາດ ຫາກຈະອັດຂໍ້ມູນໃຫ້ໄດ້ຫຼາຍທີ່ສຸດໃນພື້ນທີ່ ທີ່ມີຢູ່ຕາມຊ່ອງສັນຍານເພື່ອຫຼຸດເວລາຫວ່າງວຽກ </a:t>
            </a:r>
            <a:r>
              <a:rPr lang="lo-LA" dirty="0">
                <a:latin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</a:rPr>
              <a:t>Idle time)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4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5" y="183426"/>
            <a:ext cx="9144000" cy="1245310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dirty="0"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6.1.5 </a:t>
            </a:r>
            <a:r>
              <a:rPr lang="lo-LA" sz="3600" dirty="0"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ຕົວ​ຮວມ​ຊ່ອງ​ສັນ​ຍານ </a:t>
            </a:r>
            <a:r>
              <a:rPr lang="en-US" sz="3600" dirty="0"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(Concentrators)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686800" cy="4767808"/>
          </a:xfrm>
        </p:spPr>
        <p:txBody>
          <a:bodyPr>
            <a:normAutofit/>
          </a:bodyPr>
          <a:lstStyle/>
          <a:p>
            <a:pPr marL="0" indent="514350">
              <a:lnSpc>
                <a:spcPct val="120000"/>
              </a:lnSpc>
              <a:spcBef>
                <a:spcPts val="0"/>
              </a:spcBef>
              <a:buNone/>
            </a:pPr>
            <a:r>
              <a:rPr lang="lo-LA" dirty="0">
                <a:highlight>
                  <a:srgbClr val="FFFF00"/>
                </a:highlight>
              </a:rPr>
              <a:t>ຕົວຮວມຊ່ອງສັນຍານ </a:t>
            </a:r>
            <a:r>
              <a:rPr lang="lo-LA" dirty="0">
                <a:highlight>
                  <a:srgbClr val="FFFF00"/>
                </a:highlight>
                <a:latin typeface="Times New Roman" panose="02020603050405020304" pitchFamily="18" charset="0"/>
              </a:rPr>
              <a:t>(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Concentrators) </a:t>
            </a:r>
            <a:r>
              <a:rPr lang="lo-LA" dirty="0">
                <a:highlight>
                  <a:srgbClr val="FFFF00"/>
                </a:highlight>
              </a:rPr>
              <a:t>ເປັນອຸປະກອນຮາດແວ ທີ່ໃຊ້ຮ່ວມກັບຕົວຄວບຄຸມ </a:t>
            </a:r>
            <a:r>
              <a:rPr lang="lo-LA" dirty="0">
                <a:highlight>
                  <a:srgbClr val="FFFF00"/>
                </a:highlight>
                <a:latin typeface="Times New Roman" panose="02020603050405020304" pitchFamily="18" charset="0"/>
              </a:rPr>
              <a:t>(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</a:rPr>
              <a:t>Controller) </a:t>
            </a:r>
            <a:r>
              <a:rPr lang="lo-LA" dirty="0">
                <a:highlight>
                  <a:srgbClr val="FFFF00"/>
                </a:highlight>
              </a:rPr>
              <a:t>ກັບເມົາຕິເພຣັກເຊີ, ອຸປະ ກອນນີ້ຈະມີລັກສະນະຂອງການ</a:t>
            </a:r>
            <a:r>
              <a:rPr lang="lo-LA" dirty="0">
                <a:solidFill>
                  <a:srgbClr val="FF0000"/>
                </a:solidFill>
                <a:highlight>
                  <a:srgbClr val="FFFF00"/>
                </a:highlight>
              </a:rPr>
              <a:t>ເກັບຂໍ້ມູນໄວ້ ແລະ ເອີ້ນໃຊ້ </a:t>
            </a:r>
            <a:r>
              <a:rPr lang="lo-LA" dirty="0">
                <a:highlight>
                  <a:srgbClr val="FFFF00"/>
                </a:highlight>
                <a:latin typeface="Times New Roman" panose="02020603050405020304" pitchFamily="18" charset="0"/>
              </a:rPr>
              <a:t>(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</a:rPr>
              <a:t>Store-and-forward) </a:t>
            </a:r>
            <a:r>
              <a:rPr lang="lo-LA" dirty="0">
                <a:solidFill>
                  <a:srgbClr val="FF0000"/>
                </a:solidFill>
                <a:highlight>
                  <a:srgbClr val="FFFF00"/>
                </a:highlight>
              </a:rPr>
              <a:t>ຄືຈະເກັບຂ່າວສານຈາກອຸປະກອນທີ່ມີຄວາມໄວຕ່ຳ, ຈົນກະທັ້ງໄດ້ປະລິມານຂໍ້ມູນຫຼາຍພໍທີ່ຈະສົ່ງໄປຕາມສາຍທີ່ມີຄວາມໄວສູງ,</a:t>
            </a:r>
            <a:r>
              <a:rPr lang="lo-LA" dirty="0">
                <a:highlight>
                  <a:srgbClr val="FFFF00"/>
                </a:highlight>
              </a:rPr>
              <a:t> ຕົວຮວມຊ່ອງສັນຍານ </a:t>
            </a:r>
            <a:r>
              <a:rPr lang="lo-LA" dirty="0">
                <a:highlight>
                  <a:srgbClr val="FFFF00"/>
                </a:highlight>
                <a:latin typeface="Times New Roman" panose="02020603050405020304" pitchFamily="18" charset="0"/>
              </a:rPr>
              <a:t>(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</a:rPr>
              <a:t>Controller) </a:t>
            </a:r>
            <a:r>
              <a:rPr lang="lo-LA" dirty="0">
                <a:highlight>
                  <a:srgbClr val="FFFF00"/>
                </a:highlight>
              </a:rPr>
              <a:t>ທີ່ໃຊ້ໃນລະບົບ</a:t>
            </a:r>
            <a:r>
              <a:rPr lang="lo-LA" dirty="0">
                <a:solidFill>
                  <a:srgbClr val="FF0000"/>
                </a:solidFill>
                <a:highlight>
                  <a:srgbClr val="FFFF00"/>
                </a:highlight>
              </a:rPr>
              <a:t>ຈອງບ່ອນນັ່ງຂອງການບິນ</a:t>
            </a:r>
            <a:r>
              <a:rPr lang="lo-LA" dirty="0">
                <a:highlight>
                  <a:srgbClr val="FFFF00"/>
                </a:highlight>
              </a:rPr>
              <a:t>ຈະໃຊ້ໃນການເກັບຂໍ້ມູນຂ່າວສານຈາກຕົວແທນສາຍການບິນ, ເມື່ອໄດ້ຮັບຂໍ້ມູນຫຼາຍພໍ, ຈຶ່ງສົ່ງຕໍ່ໄປປະມວນທີ່ລະບົບຈອງບ່ອນນັ່ງທີ່ສູນກາງ, ເຊິ່ງເກີດ</a:t>
            </a:r>
            <a:r>
              <a:rPr lang="lo-LA" dirty="0"/>
              <a:t>ຂຶ້ນໄດ້ໃນໄລຍະເວລາທີ່ໄວຫຼາຍ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35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800</TotalTime>
  <Words>1180</Words>
  <Application>Microsoft Office PowerPoint</Application>
  <PresentationFormat>On-screen Show (4:3)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Constantia</vt:lpstr>
      <vt:lpstr>Saysettha OT</vt:lpstr>
      <vt:lpstr>Times New Roman</vt:lpstr>
      <vt:lpstr>Wingdings 2</vt:lpstr>
      <vt:lpstr>Flow</vt:lpstr>
      <vt:lpstr>VI ເຄືອຂ່າຍບໍລິເວນກວ້າງ</vt:lpstr>
      <vt:lpstr>ເຄືອຂ່າຍບໍລິເວນກວ້າງ (ຕໍ່)</vt:lpstr>
      <vt:lpstr>ເຄືອຂ່າຍບໍລິເວນກວ້າງ (ຕໍ່)</vt:lpstr>
      <vt:lpstr>ເຄືອຂ່າຍບໍລິເວນກວ້າງ (ຕໍ່)</vt:lpstr>
      <vt:lpstr>PowerPoint Presentation</vt:lpstr>
      <vt:lpstr>6.1.1 ຄອມ​ພີວ​ເຕີ​ຫຼັກ (Host computer)</vt:lpstr>
      <vt:lpstr>6.1.4 ມັ​ລ​ຕິ​ເພ​ຣັກ​ເຊີ​ຣ໌ (Multiplexer)</vt:lpstr>
      <vt:lpstr>6.1.5 ຕົວ​ຮວມ​ຊ່ອງ​ສັນ​ຍານ (Concentrators)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ວິຊາ ເທັກໂນໂລຊີຂໍ້ມູນຂ່າວສານ Information Technology IT</dc:title>
  <dc:creator>ICT</dc:creator>
  <cp:lastModifiedBy>Acer</cp:lastModifiedBy>
  <cp:revision>175</cp:revision>
  <dcterms:created xsi:type="dcterms:W3CDTF">2013-10-05T11:25:25Z</dcterms:created>
  <dcterms:modified xsi:type="dcterms:W3CDTF">2021-01-29T14:12:40Z</dcterms:modified>
</cp:coreProperties>
</file>