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8" r:id="rId3"/>
    <p:sldId id="269" r:id="rId4"/>
    <p:sldId id="270" r:id="rId5"/>
    <p:sldId id="271" r:id="rId6"/>
    <p:sldId id="265" r:id="rId7"/>
    <p:sldId id="294" r:id="rId8"/>
    <p:sldId id="266" r:id="rId9"/>
    <p:sldId id="267" r:id="rId10"/>
    <p:sldId id="273" r:id="rId11"/>
    <p:sldId id="272" r:id="rId12"/>
    <p:sldId id="295" r:id="rId13"/>
    <p:sldId id="274" r:id="rId14"/>
    <p:sldId id="276" r:id="rId15"/>
    <p:sldId id="277" r:id="rId16"/>
    <p:sldId id="278" r:id="rId17"/>
    <p:sldId id="296" r:id="rId18"/>
    <p:sldId id="280" r:id="rId19"/>
    <p:sldId id="282" r:id="rId20"/>
    <p:sldId id="281" r:id="rId21"/>
    <p:sldId id="284" r:id="rId22"/>
    <p:sldId id="297" r:id="rId23"/>
    <p:sldId id="285" r:id="rId24"/>
    <p:sldId id="286" r:id="rId25"/>
    <p:sldId id="298" r:id="rId26"/>
    <p:sldId id="287" r:id="rId27"/>
    <p:sldId id="289" r:id="rId28"/>
    <p:sldId id="291" r:id="rId29"/>
    <p:sldId id="292" r:id="rId30"/>
    <p:sldId id="299" r:id="rId31"/>
    <p:sldId id="30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0328" autoAdjust="0"/>
  </p:normalViewPr>
  <p:slideViewPr>
    <p:cSldViewPr snapToGrid="0">
      <p:cViewPr varScale="1">
        <p:scale>
          <a:sx n="62" d="100"/>
          <a:sy n="62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51B41-90CA-4815-8D03-74931B054997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89DC6-8CB0-4EC5-9843-2699C4F5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7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intuitive user  </a:t>
            </a:r>
            <a:r>
              <a:rPr lang="th-TH" sz="1200" dirty="0" smtClean="0"/>
              <a:t>ผู้ใช้ที่ใช้งานง่าย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89DC6-8CB0-4EC5-9843-2699C4F5E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11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profound impact </a:t>
            </a:r>
            <a:r>
              <a:rPr lang="th-TH" dirty="0" smtClean="0"/>
              <a:t>ผลกระทบที่ลึกซึ้ง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89DC6-8CB0-4EC5-9843-2699C4F5E6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6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32AB-03EE-4742-9BC0-2602861944EB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ADF1-4C6C-471A-8A97-537C8C4A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4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32AB-03EE-4742-9BC0-2602861944EB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ADF1-4C6C-471A-8A97-537C8C4A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32AB-03EE-4742-9BC0-2602861944EB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ADF1-4C6C-471A-8A97-537C8C4A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3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32AB-03EE-4742-9BC0-2602861944EB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ADF1-4C6C-471A-8A97-537C8C4A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32AB-03EE-4742-9BC0-2602861944EB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ADF1-4C6C-471A-8A97-537C8C4A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9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32AB-03EE-4742-9BC0-2602861944EB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ADF1-4C6C-471A-8A97-537C8C4A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4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32AB-03EE-4742-9BC0-2602861944EB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ADF1-4C6C-471A-8A97-537C8C4A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3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32AB-03EE-4742-9BC0-2602861944EB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ADF1-4C6C-471A-8A97-537C8C4A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3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32AB-03EE-4742-9BC0-2602861944EB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ADF1-4C6C-471A-8A97-537C8C4A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0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32AB-03EE-4742-9BC0-2602861944EB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ADF1-4C6C-471A-8A97-537C8C4A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32AB-03EE-4742-9BC0-2602861944EB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ADF1-4C6C-471A-8A97-537C8C4A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4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832AB-03EE-4742-9BC0-2602861944EB}" type="datetimeFigureOut">
              <a:rPr lang="en-US" smtClean="0"/>
              <a:t>04/10/2021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0ADF1-4C6C-471A-8A97-537C8C4A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4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mersought.com/article/36856616282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penGL_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GL_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648"/>
            <a:ext cx="9144000" cy="1844933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WebGL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Introduction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3797"/>
            <a:ext cx="9144000" cy="2839705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dirty="0" smtClean="0"/>
          </a:p>
          <a:p>
            <a:pPr algn="r"/>
            <a:r>
              <a:rPr lang="en-US" sz="3600" dirty="0" smtClean="0">
                <a:solidFill>
                  <a:srgbClr val="00B050"/>
                </a:solidFill>
              </a:rPr>
              <a:t>Dr. </a:t>
            </a:r>
            <a:r>
              <a:rPr lang="en-US" sz="3600" dirty="0" err="1" smtClean="0">
                <a:solidFill>
                  <a:srgbClr val="00B050"/>
                </a:solidFill>
              </a:rPr>
              <a:t>Lathsamy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Chidtavong</a:t>
            </a:r>
            <a:endParaRPr lang="en-US" sz="3600" dirty="0" smtClean="0">
              <a:solidFill>
                <a:srgbClr val="00B050"/>
              </a:solidFill>
            </a:endParaRPr>
          </a:p>
          <a:p>
            <a:pPr algn="r"/>
            <a:r>
              <a:rPr lang="en-US" sz="3600" dirty="0" smtClean="0">
                <a:solidFill>
                  <a:srgbClr val="00B050"/>
                </a:solidFill>
              </a:rPr>
              <a:t>Mobile: +8562077712077</a:t>
            </a:r>
          </a:p>
          <a:p>
            <a:pPr algn="r"/>
            <a:r>
              <a:rPr lang="en-US" sz="3600" dirty="0" smtClean="0">
                <a:solidFill>
                  <a:srgbClr val="00B050"/>
                </a:solidFill>
              </a:rPr>
              <a:t>Email: l.chidtavong@nuol.edu.la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More Link: </a:t>
            </a:r>
            <a:r>
              <a:rPr lang="en-US" dirty="0" smtClean="0">
                <a:hlinkClick r:id="rId2"/>
              </a:rPr>
              <a:t>https://www.programmersought.com/article/36856616282/</a:t>
            </a:r>
            <a:endParaRPr lang="en-US" dirty="0" smtClean="0"/>
          </a:p>
          <a:p>
            <a:pPr algn="l"/>
            <a:r>
              <a:rPr lang="en-US" dirty="0" smtClean="0"/>
              <a:t>                    https://sites.google.com/site/webglbook/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3D Graphics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4553"/>
            <a:ext cx="10515600" cy="4943668"/>
          </a:xfrm>
        </p:spPr>
        <p:txBody>
          <a:bodyPr>
            <a:normAutofit/>
          </a:bodyPr>
          <a:lstStyle/>
          <a:p>
            <a:r>
              <a:rPr lang="en-US" dirty="0"/>
              <a:t>What Is 3D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3D computer </a:t>
            </a:r>
            <a:r>
              <a:rPr lang="en-US" dirty="0" smtClean="0"/>
              <a:t>graphics are </a:t>
            </a:r>
            <a:r>
              <a:rPr lang="en-US" dirty="0"/>
              <a:t>graphics that use a </a:t>
            </a:r>
            <a:r>
              <a:rPr lang="en-US" dirty="0" smtClean="0"/>
              <a:t>three dimensional</a:t>
            </a:r>
            <a:r>
              <a:rPr lang="en-US" dirty="0"/>
              <a:t> </a:t>
            </a:r>
            <a:r>
              <a:rPr lang="en-US" dirty="0" smtClean="0"/>
              <a:t>representation </a:t>
            </a:r>
            <a:r>
              <a:rPr lang="en-US" dirty="0"/>
              <a:t>of geometric </a:t>
            </a:r>
            <a:r>
              <a:rPr lang="en-US" dirty="0" smtClean="0"/>
              <a:t>data that </a:t>
            </a:r>
            <a:r>
              <a:rPr lang="en-US" dirty="0"/>
              <a:t>is stored in the </a:t>
            </a:r>
            <a:r>
              <a:rPr lang="en-US" dirty="0" smtClean="0"/>
              <a:t>computer for </a:t>
            </a:r>
            <a:r>
              <a:rPr lang="en-US" dirty="0"/>
              <a:t>the purposes of performing calculations and rendering 2D images. Such </a:t>
            </a:r>
            <a:r>
              <a:rPr lang="en-US" dirty="0" smtClean="0"/>
              <a:t>images may </a:t>
            </a:r>
            <a:r>
              <a:rPr lang="en-US" dirty="0"/>
              <a:t>be stored for viewing later or displayed in real-time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Its components: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data is represented in a 3D </a:t>
            </a:r>
            <a:r>
              <a:rPr lang="en-US" dirty="0" smtClean="0"/>
              <a:t>coordinate system</a:t>
            </a:r>
            <a:r>
              <a:rPr lang="en-US" dirty="0"/>
              <a:t>;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is ultimately drawn (</a:t>
            </a:r>
            <a:r>
              <a:rPr lang="en-US" i="1" dirty="0"/>
              <a:t>rendered</a:t>
            </a:r>
            <a:r>
              <a:rPr lang="en-US" dirty="0"/>
              <a:t>) as a 2D image (for example, on your </a:t>
            </a:r>
            <a:r>
              <a:rPr lang="en-US" dirty="0" smtClean="0"/>
              <a:t>computer monitor);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can be displayed in real time: when the 3D data changes as </a:t>
            </a:r>
            <a:r>
              <a:rPr lang="en-US" dirty="0" smtClean="0"/>
              <a:t>it is </a:t>
            </a:r>
            <a:r>
              <a:rPr lang="en-US" dirty="0"/>
              <a:t>being animated or manipulated by the user, the rendered image is updated without </a:t>
            </a:r>
            <a:r>
              <a:rPr lang="en-US" dirty="0" smtClean="0"/>
              <a:t>a perceivable </a:t>
            </a:r>
            <a:r>
              <a:rPr lang="en-US" dirty="0"/>
              <a:t>delay.</a:t>
            </a:r>
          </a:p>
        </p:txBody>
      </p:sp>
    </p:spTree>
    <p:extLst>
      <p:ext uri="{BB962C8B-B14F-4D97-AF65-F5344CB8AC3E}">
        <p14:creationId xmlns:p14="http://schemas.microsoft.com/office/powerpoint/2010/main" val="7082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</a:rPr>
              <a:t>3D Coordinate Systems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4553"/>
            <a:ext cx="10515600" cy="4943668"/>
          </a:xfrm>
        </p:spPr>
        <p:txBody>
          <a:bodyPr>
            <a:normAutofit/>
          </a:bodyPr>
          <a:lstStyle/>
          <a:p>
            <a:r>
              <a:rPr lang="en-US" dirty="0"/>
              <a:t>If you are familiar with 2D Cartesian coordinate systems such as the window </a:t>
            </a:r>
            <a:r>
              <a:rPr lang="en-US" dirty="0" smtClean="0"/>
              <a:t>coordinates of </a:t>
            </a:r>
            <a:r>
              <a:rPr lang="en-US" dirty="0"/>
              <a:t>an HTML document, you know about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values. These 2D coordinates </a:t>
            </a:r>
            <a:r>
              <a:rPr lang="en-US" dirty="0" smtClean="0"/>
              <a:t>define where </a:t>
            </a:r>
            <a:r>
              <a:rPr lang="en-US" dirty="0"/>
              <a:t>&lt;div&gt; tags are located on a page, or where the virtual pen or brush draws in </a:t>
            </a:r>
            <a:r>
              <a:rPr lang="en-US" dirty="0" smtClean="0"/>
              <a:t>the HTML </a:t>
            </a:r>
            <a:r>
              <a:rPr lang="en-US" dirty="0"/>
              <a:t>Canvas element. </a:t>
            </a:r>
            <a:endParaRPr lang="en-US" dirty="0" smtClean="0"/>
          </a:p>
          <a:p>
            <a:r>
              <a:rPr lang="en-US" dirty="0" smtClean="0"/>
              <a:t>Similarly</a:t>
            </a:r>
            <a:r>
              <a:rPr lang="en-US" dirty="0"/>
              <a:t>, 3D drawing takes place (not surprisingly) in a </a:t>
            </a:r>
            <a:r>
              <a:rPr lang="en-US" dirty="0" smtClean="0"/>
              <a:t>3D coordinate </a:t>
            </a:r>
            <a:r>
              <a:rPr lang="en-US" dirty="0"/>
              <a:t>system, where the additional coordinate, </a:t>
            </a:r>
            <a:r>
              <a:rPr lang="en-US" i="1" dirty="0"/>
              <a:t>z</a:t>
            </a:r>
            <a:r>
              <a:rPr lang="en-US" dirty="0"/>
              <a:t>, describes depth (i.e., how far </a:t>
            </a:r>
            <a:r>
              <a:rPr lang="en-US" dirty="0" smtClean="0"/>
              <a:t>into or </a:t>
            </a:r>
            <a:r>
              <a:rPr lang="en-US" dirty="0"/>
              <a:t>out of the screen an object is drawn).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coordinate systems </a:t>
            </a:r>
            <a:r>
              <a:rPr lang="en-US" dirty="0" smtClean="0"/>
              <a:t>are depicted </a:t>
            </a:r>
            <a:r>
              <a:rPr lang="en-US" dirty="0"/>
              <a:t>in </a:t>
            </a:r>
            <a:r>
              <a:rPr lang="en-US" dirty="0">
                <a:solidFill>
                  <a:srgbClr val="00B050"/>
                </a:solidFill>
              </a:rPr>
              <a:t>Figure 1-3</a:t>
            </a:r>
            <a:r>
              <a:rPr lang="en-US" dirty="0"/>
              <a:t>, with </a:t>
            </a:r>
            <a:r>
              <a:rPr lang="en-US" i="1" dirty="0"/>
              <a:t>x </a:t>
            </a:r>
            <a:r>
              <a:rPr lang="en-US" dirty="0"/>
              <a:t>running horizontally (left </a:t>
            </a:r>
            <a:r>
              <a:rPr lang="en-US" dirty="0" smtClean="0"/>
              <a:t>to right</a:t>
            </a:r>
            <a:r>
              <a:rPr lang="en-US" dirty="0"/>
              <a:t>), </a:t>
            </a:r>
            <a:r>
              <a:rPr lang="en-US" i="1" dirty="0"/>
              <a:t>y </a:t>
            </a:r>
            <a:r>
              <a:rPr lang="en-US" dirty="0"/>
              <a:t>running vertically, and positive </a:t>
            </a:r>
            <a:r>
              <a:rPr lang="en-US" i="1" dirty="0"/>
              <a:t>z </a:t>
            </a:r>
            <a:r>
              <a:rPr lang="en-US" dirty="0"/>
              <a:t>coming out of the screen. </a:t>
            </a:r>
          </a:p>
        </p:txBody>
      </p:sp>
    </p:spTree>
    <p:extLst>
      <p:ext uri="{BB962C8B-B14F-4D97-AF65-F5344CB8AC3E}">
        <p14:creationId xmlns:p14="http://schemas.microsoft.com/office/powerpoint/2010/main" val="350243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3D Coordinate Systems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02" y="1354967"/>
            <a:ext cx="7484518" cy="534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3D Coordinate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4553"/>
            <a:ext cx="10515600" cy="49436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50"/>
                </a:solidFill>
              </a:rPr>
              <a:t>Note </a:t>
            </a:r>
            <a:r>
              <a:rPr lang="en-US" sz="3200" dirty="0" smtClean="0">
                <a:solidFill>
                  <a:srgbClr val="00B050"/>
                </a:solidFill>
              </a:rPr>
              <a:t>that: </a:t>
            </a:r>
            <a:r>
              <a:rPr lang="en-US" sz="3200" dirty="0" err="1" smtClean="0"/>
              <a:t>WebGL</a:t>
            </a:r>
            <a:r>
              <a:rPr lang="en-US" sz="3200" dirty="0" smtClean="0"/>
              <a:t> </a:t>
            </a:r>
            <a:r>
              <a:rPr lang="en-US" sz="3200" dirty="0"/>
              <a:t>defines positive </a:t>
            </a:r>
            <a:r>
              <a:rPr lang="en-US" sz="3200" i="1" dirty="0"/>
              <a:t>y </a:t>
            </a:r>
            <a:r>
              <a:rPr lang="en-US" sz="3200" dirty="0"/>
              <a:t>as going from the bottom to </a:t>
            </a:r>
            <a:r>
              <a:rPr lang="en-US" sz="3200" dirty="0" smtClean="0"/>
              <a:t>the top </a:t>
            </a:r>
            <a:r>
              <a:rPr lang="en-US" sz="3200" dirty="0"/>
              <a:t>of the window, while the 2D Canvas API and CSS </a:t>
            </a:r>
            <a:r>
              <a:rPr lang="en-US" sz="3200" dirty="0" smtClean="0"/>
              <a:t>transforms define </a:t>
            </a:r>
            <a:r>
              <a:rPr lang="en-US" sz="3200" dirty="0"/>
              <a:t>positive </a:t>
            </a:r>
            <a:r>
              <a:rPr lang="en-US" sz="3200" i="1" dirty="0"/>
              <a:t>y </a:t>
            </a:r>
            <a:r>
              <a:rPr lang="en-US" sz="3200" dirty="0"/>
              <a:t>as going down.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err="1" smtClean="0"/>
              <a:t>WebGL</a:t>
            </a:r>
            <a:r>
              <a:rPr lang="en-US" sz="3200" dirty="0" smtClean="0"/>
              <a:t> </a:t>
            </a:r>
            <a:r>
              <a:rPr lang="en-US" sz="3200" dirty="0"/>
              <a:t>is based on </a:t>
            </a:r>
            <a:r>
              <a:rPr lang="en-US" sz="3200" dirty="0" smtClean="0"/>
              <a:t>long lived</a:t>
            </a:r>
            <a:r>
              <a:rPr lang="en-US" sz="3200" dirty="0"/>
              <a:t> </a:t>
            </a:r>
            <a:r>
              <a:rPr lang="en-US" sz="3200" dirty="0" smtClean="0"/>
              <a:t>graphics </a:t>
            </a:r>
            <a:r>
              <a:rPr lang="en-US" sz="3200" dirty="0"/>
              <a:t>standards that use the </a:t>
            </a:r>
            <a:r>
              <a:rPr lang="en-US" sz="3200" i="1" dirty="0"/>
              <a:t>y</a:t>
            </a:r>
            <a:r>
              <a:rPr lang="en-US" sz="3200" dirty="0"/>
              <a:t>-up convention, while </a:t>
            </a:r>
            <a:r>
              <a:rPr lang="en-US" sz="3200" dirty="0" smtClean="0"/>
              <a:t>Canvas and </a:t>
            </a:r>
            <a:r>
              <a:rPr lang="en-US" sz="3200" dirty="0"/>
              <a:t>CSS are based on the HTML coordinate </a:t>
            </a:r>
            <a:r>
              <a:rPr lang="en-US" sz="3200" i="1" dirty="0"/>
              <a:t>y</a:t>
            </a:r>
            <a:r>
              <a:rPr lang="en-US" sz="3200" dirty="0"/>
              <a:t>-down </a:t>
            </a:r>
            <a:r>
              <a:rPr lang="en-US" sz="3200" dirty="0" smtClean="0"/>
              <a:t>convention itself </a:t>
            </a:r>
            <a:r>
              <a:rPr lang="en-US" sz="3200" dirty="0"/>
              <a:t>a descendant of time-worn, window-system </a:t>
            </a:r>
            <a:r>
              <a:rPr lang="en-US" sz="3200" dirty="0" smtClean="0"/>
              <a:t>coordinate schemes</a:t>
            </a:r>
            <a:r>
              <a:rPr lang="en-US" sz="3200" dirty="0"/>
              <a:t>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289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Meshes, Polygons, and Vertices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4553"/>
            <a:ext cx="10515600" cy="49436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mesh is an object composed of one or more polygonal shapes, constructed </a:t>
            </a:r>
            <a:r>
              <a:rPr lang="en-US" dirty="0" smtClean="0"/>
              <a:t>out of </a:t>
            </a:r>
            <a:r>
              <a:rPr lang="en-US" i="1" dirty="0"/>
              <a:t>vertices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 </a:t>
            </a:r>
            <a:r>
              <a:rPr lang="en-US" dirty="0"/>
              <a:t>triples) defining coordinate positions in 3D space.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polygons </a:t>
            </a:r>
            <a:r>
              <a:rPr lang="en-US" dirty="0" smtClean="0"/>
              <a:t>most typically </a:t>
            </a:r>
            <a:r>
              <a:rPr lang="en-US" dirty="0"/>
              <a:t>used in meshes are triangles (groups of three vertices) and quads (groups </a:t>
            </a:r>
            <a:r>
              <a:rPr lang="en-US" dirty="0" smtClean="0"/>
              <a:t>of four </a:t>
            </a:r>
            <a:r>
              <a:rPr lang="en-US" dirty="0"/>
              <a:t>vertices).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3D </a:t>
            </a:r>
            <a:r>
              <a:rPr lang="en-US" dirty="0"/>
              <a:t>meshes are often referred to as </a:t>
            </a:r>
            <a:r>
              <a:rPr lang="en-US" i="1" dirty="0"/>
              <a:t>models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22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Meshes, Polygons, and Vertices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330" y="1379974"/>
            <a:ext cx="6430726" cy="547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Materials, Textures, and 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5"/>
            <a:ext cx="10515600" cy="514838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You define the surface of a mesh using additional attributes beyond the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and </a:t>
            </a:r>
            <a:r>
              <a:rPr lang="en-US" i="1" dirty="0"/>
              <a:t>z </a:t>
            </a:r>
            <a:r>
              <a:rPr lang="en-US" dirty="0" smtClean="0"/>
              <a:t>vertex positions</a:t>
            </a:r>
            <a:r>
              <a:rPr lang="en-US" dirty="0"/>
              <a:t>. Surface attributes can be as simple as a single solid color, or they can </a:t>
            </a:r>
            <a:r>
              <a:rPr lang="en-US" dirty="0" smtClean="0"/>
              <a:t>be complex</a:t>
            </a:r>
            <a:r>
              <a:rPr lang="en-US" dirty="0"/>
              <a:t>, comprising several pieces of information that define, for example, how </a:t>
            </a:r>
            <a:r>
              <a:rPr lang="en-US" dirty="0" smtClean="0"/>
              <a:t>light reflects </a:t>
            </a:r>
            <a:r>
              <a:rPr lang="en-US" dirty="0"/>
              <a:t>off the object or how shiny the object looks.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You </a:t>
            </a:r>
            <a:r>
              <a:rPr lang="en-US" dirty="0"/>
              <a:t>can also represent </a:t>
            </a:r>
            <a:r>
              <a:rPr lang="en-US" dirty="0" smtClean="0"/>
              <a:t>surface information </a:t>
            </a:r>
            <a:r>
              <a:rPr lang="en-US" dirty="0"/>
              <a:t>using one or more bitmaps, known as </a:t>
            </a:r>
            <a:r>
              <a:rPr lang="en-US" i="1" dirty="0"/>
              <a:t>texture maps </a:t>
            </a:r>
            <a:r>
              <a:rPr lang="en-US" dirty="0"/>
              <a:t>(or simply </a:t>
            </a:r>
            <a:r>
              <a:rPr lang="en-US" i="1" dirty="0"/>
              <a:t>textures</a:t>
            </a:r>
            <a:r>
              <a:rPr lang="en-US" dirty="0" smtClean="0"/>
              <a:t>). Textures </a:t>
            </a:r>
            <a:r>
              <a:rPr lang="en-US" dirty="0"/>
              <a:t>can define the literal surface look (such as an image printed on a T-shirt), </a:t>
            </a:r>
            <a:r>
              <a:rPr lang="en-US" dirty="0" smtClean="0"/>
              <a:t>or they </a:t>
            </a:r>
            <a:r>
              <a:rPr lang="en-US" dirty="0"/>
              <a:t>can be combined with other textures to achieve sophisticated effects such as </a:t>
            </a:r>
            <a:r>
              <a:rPr lang="en-US" dirty="0" smtClean="0"/>
              <a:t>bumpiness or </a:t>
            </a:r>
            <a:r>
              <a:rPr lang="en-US" dirty="0"/>
              <a:t>iridescence.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In </a:t>
            </a:r>
            <a:r>
              <a:rPr lang="en-US" dirty="0"/>
              <a:t>most graphics systems, the surface properties of a mesh </a:t>
            </a:r>
            <a:r>
              <a:rPr lang="en-US" dirty="0" smtClean="0"/>
              <a:t>are referred </a:t>
            </a:r>
            <a:r>
              <a:rPr lang="en-US" dirty="0"/>
              <a:t>to collectively as </a:t>
            </a:r>
            <a:r>
              <a:rPr lang="en-US" i="1" dirty="0"/>
              <a:t>materials</a:t>
            </a:r>
            <a:r>
              <a:rPr lang="en-US" dirty="0"/>
              <a:t>. Materials typically rely on the presence of one </a:t>
            </a:r>
            <a:r>
              <a:rPr lang="en-US" dirty="0" smtClean="0"/>
              <a:t>or more </a:t>
            </a:r>
            <a:r>
              <a:rPr lang="en-US" i="1" dirty="0"/>
              <a:t>lights</a:t>
            </a:r>
            <a:r>
              <a:rPr lang="en-US" dirty="0"/>
              <a:t>, which (as you may have guessed) define how a scene is illuminated.</a:t>
            </a:r>
          </a:p>
        </p:txBody>
      </p:sp>
    </p:spTree>
    <p:extLst>
      <p:ext uri="{BB962C8B-B14F-4D97-AF65-F5344CB8AC3E}">
        <p14:creationId xmlns:p14="http://schemas.microsoft.com/office/powerpoint/2010/main" val="42746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Meshes, Polygons, and Vertices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70" y="1379974"/>
            <a:ext cx="6430726" cy="547802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491662" y="1552665"/>
            <a:ext cx="4186991" cy="4687714"/>
          </a:xfrm>
        </p:spPr>
        <p:txBody>
          <a:bodyPr>
            <a:normAutofit/>
          </a:bodyPr>
          <a:lstStyle/>
          <a:p>
            <a:r>
              <a:rPr lang="en-US" dirty="0"/>
              <a:t>The head in Figure 1-4 has a material with a purple color and shading defined by a </a:t>
            </a:r>
            <a:r>
              <a:rPr lang="en-US" dirty="0" smtClean="0"/>
              <a:t>light source </a:t>
            </a:r>
            <a:r>
              <a:rPr lang="en-US" dirty="0"/>
              <a:t>emanating from the left of the model.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shadows on the right side of </a:t>
            </a:r>
            <a:r>
              <a:rPr lang="en-US" dirty="0" smtClean="0"/>
              <a:t>the face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22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Transforms and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5"/>
            <a:ext cx="10515600" cy="514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3D meshes are defined by the positions of their vertices. It would get really tedious </a:t>
            </a:r>
            <a:r>
              <a:rPr lang="en-US" dirty="0" smtClean="0"/>
              <a:t>to change </a:t>
            </a:r>
            <a:r>
              <a:rPr lang="en-US" dirty="0"/>
              <a:t>a mesh’s vertex positions every time you want to move it to a different part </a:t>
            </a:r>
            <a:r>
              <a:rPr lang="en-US" dirty="0" smtClean="0"/>
              <a:t>of the </a:t>
            </a:r>
            <a:r>
              <a:rPr lang="en-US" dirty="0"/>
              <a:t>view, especially if the mesh were continually animating.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For </a:t>
            </a:r>
            <a:r>
              <a:rPr lang="en-US" dirty="0"/>
              <a:t>this reason, most </a:t>
            </a:r>
            <a:r>
              <a:rPr lang="en-US" dirty="0" smtClean="0"/>
              <a:t>3D systems </a:t>
            </a:r>
            <a:r>
              <a:rPr lang="en-US" dirty="0"/>
              <a:t>support </a:t>
            </a:r>
            <a:r>
              <a:rPr lang="en-US" i="1" dirty="0"/>
              <a:t>transforms</a:t>
            </a:r>
            <a:r>
              <a:rPr lang="en-US" dirty="0"/>
              <a:t>, operations that allow you to move the mesh by a </a:t>
            </a:r>
            <a:r>
              <a:rPr lang="en-US" dirty="0" smtClean="0"/>
              <a:t>relative amount </a:t>
            </a:r>
            <a:r>
              <a:rPr lang="en-US" dirty="0"/>
              <a:t>without having to loop through every vertex, explicitly changing its </a:t>
            </a:r>
            <a:r>
              <a:rPr lang="en-US" dirty="0" smtClean="0"/>
              <a:t>position.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Transforms </a:t>
            </a:r>
            <a:r>
              <a:rPr lang="en-US" dirty="0"/>
              <a:t>allow you to scale, rotate, and translate (move) a rendered mesh </a:t>
            </a:r>
            <a:r>
              <a:rPr lang="en-US" dirty="0" smtClean="0"/>
              <a:t>without actually </a:t>
            </a:r>
            <a:r>
              <a:rPr lang="en-US" dirty="0"/>
              <a:t>changing any values in its vertices.</a:t>
            </a:r>
          </a:p>
        </p:txBody>
      </p:sp>
    </p:spTree>
    <p:extLst>
      <p:ext uri="{BB962C8B-B14F-4D97-AF65-F5344CB8AC3E}">
        <p14:creationId xmlns:p14="http://schemas.microsoft.com/office/powerpoint/2010/main" val="321550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Transforms and Matrices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97" y="1308549"/>
            <a:ext cx="6726855" cy="540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4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34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Overview of </a:t>
            </a:r>
            <a:r>
              <a:rPr lang="en-US" b="1" dirty="0" err="1" smtClean="0">
                <a:solidFill>
                  <a:srgbClr val="002060"/>
                </a:solidFill>
              </a:rPr>
              <a:t>WebGL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019"/>
            <a:ext cx="10515600" cy="503920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WebGL</a:t>
            </a:r>
            <a:r>
              <a:rPr lang="en-US" dirty="0"/>
              <a:t> is a technology that enables drawing, displaying, and interacting with sophisticated interactive three-dimensional computer graphics (“3D graphics”) from within web browsers. </a:t>
            </a:r>
            <a:endParaRPr lang="en-US" dirty="0" smtClean="0"/>
          </a:p>
          <a:p>
            <a:r>
              <a:rPr lang="en-US" dirty="0" smtClean="0"/>
              <a:t>Traditionally</a:t>
            </a:r>
            <a:r>
              <a:rPr lang="en-US" dirty="0"/>
              <a:t>, 3D graphics has been restricted to high-end computers or dedicated game consoles and has required complex programming.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as both personal computers and, more importantly, web browsers, have become more sophisticated, it has become possible to create and display 3D graphics using accessible and well-known web technologies. </a:t>
            </a:r>
            <a:endParaRPr lang="en-US" dirty="0" smtClean="0"/>
          </a:p>
          <a:p>
            <a:r>
              <a:rPr lang="en-US" dirty="0" err="1" smtClean="0"/>
              <a:t>WebGL</a:t>
            </a:r>
            <a:r>
              <a:rPr lang="en-US" dirty="0"/>
              <a:t>, when combined with HTML5 and JavaScript, makes 3D graphics accessible to web developers and will play an important role in the development of next generation, easy-to-use and intuitive user</a:t>
            </a:r>
          </a:p>
        </p:txBody>
      </p:sp>
    </p:spTree>
    <p:extLst>
      <p:ext uri="{BB962C8B-B14F-4D97-AF65-F5344CB8AC3E}">
        <p14:creationId xmlns:p14="http://schemas.microsoft.com/office/powerpoint/2010/main" val="19258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Transforms and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5"/>
            <a:ext cx="10515600" cy="5148386"/>
          </a:xfrm>
        </p:spPr>
        <p:txBody>
          <a:bodyPr>
            <a:normAutofit/>
          </a:bodyPr>
          <a:lstStyle/>
          <a:p>
            <a:r>
              <a:rPr lang="en-US" dirty="0"/>
              <a:t>Figure 1-5 depicts 3D transforms in action. In this scene we see three cubes. Each </a:t>
            </a:r>
            <a:r>
              <a:rPr lang="en-US" dirty="0" smtClean="0"/>
              <a:t>of these </a:t>
            </a:r>
            <a:r>
              <a:rPr lang="en-US" dirty="0"/>
              <a:t>objects is a cube mesh that contains the same values for its vertices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move, rotate</a:t>
            </a:r>
            <a:r>
              <a:rPr lang="en-US" dirty="0"/>
              <a:t>, or scale the mesh, we do not modify the vertices; rather, we apply </a:t>
            </a:r>
            <a:r>
              <a:rPr lang="en-US" dirty="0" smtClean="0"/>
              <a:t>transforms. </a:t>
            </a:r>
          </a:p>
          <a:p>
            <a:r>
              <a:rPr lang="en-US" dirty="0" smtClean="0"/>
              <a:t>The </a:t>
            </a:r>
            <a:r>
              <a:rPr lang="en-US" dirty="0"/>
              <a:t>red cube on the left has been translated 4 units to the left (−4 on the x-axis), </a:t>
            </a:r>
            <a:r>
              <a:rPr lang="en-US" dirty="0" smtClean="0"/>
              <a:t>and rotated </a:t>
            </a:r>
            <a:r>
              <a:rPr lang="en-US" dirty="0"/>
              <a:t>about its x- and y-axes.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blue cube on the right has </a:t>
            </a:r>
            <a:r>
              <a:rPr lang="en-US" dirty="0" smtClean="0"/>
              <a:t>been translated </a:t>
            </a:r>
            <a:r>
              <a:rPr lang="en-US" dirty="0"/>
              <a:t>4 units to the right, and scaled to be 1.5 times larger in all three dimensions.</a:t>
            </a:r>
          </a:p>
          <a:p>
            <a:r>
              <a:rPr lang="en-US" dirty="0"/>
              <a:t>The green cube in the center has not been transformed.</a:t>
            </a:r>
          </a:p>
        </p:txBody>
      </p:sp>
    </p:spTree>
    <p:extLst>
      <p:ext uri="{BB962C8B-B14F-4D97-AF65-F5344CB8AC3E}">
        <p14:creationId xmlns:p14="http://schemas.microsoft.com/office/powerpoint/2010/main" val="14637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Transforms and Matrices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84" y="3112167"/>
            <a:ext cx="10006158" cy="374187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12035"/>
            <a:ext cx="10515600" cy="5148386"/>
          </a:xfrm>
        </p:spPr>
        <p:txBody>
          <a:bodyPr>
            <a:normAutofit/>
          </a:bodyPr>
          <a:lstStyle/>
          <a:p>
            <a:r>
              <a:rPr lang="en-US" sz="2400" dirty="0"/>
              <a:t>A 3D transform is typically represented by a </a:t>
            </a:r>
            <a:r>
              <a:rPr lang="en-US" sz="2400" i="1" dirty="0"/>
              <a:t>transformation matrix</a:t>
            </a:r>
            <a:r>
              <a:rPr lang="en-US" sz="2400" dirty="0"/>
              <a:t>, a </a:t>
            </a:r>
            <a:r>
              <a:rPr lang="en-US" sz="2400" dirty="0" smtClean="0"/>
              <a:t>mathematical entity </a:t>
            </a:r>
            <a:r>
              <a:rPr lang="en-US" sz="2400" dirty="0"/>
              <a:t>containing an array of values used to compute the transformed positions of </a:t>
            </a:r>
            <a:r>
              <a:rPr lang="en-US" sz="2400" dirty="0" smtClean="0"/>
              <a:t>vertices. </a:t>
            </a:r>
          </a:p>
          <a:p>
            <a:r>
              <a:rPr lang="en-US" sz="2400" dirty="0" err="1" smtClean="0"/>
              <a:t>WebGL</a:t>
            </a:r>
            <a:r>
              <a:rPr lang="en-US" sz="2400" dirty="0" smtClean="0"/>
              <a:t> </a:t>
            </a:r>
            <a:r>
              <a:rPr lang="en-US" sz="2400" dirty="0"/>
              <a:t>transforms use a </a:t>
            </a:r>
            <a:r>
              <a:rPr lang="en-US" sz="2400" i="1" dirty="0"/>
              <a:t>4</a:t>
            </a:r>
            <a:r>
              <a:rPr lang="en-US" sz="2400" dirty="0"/>
              <a:t>×</a:t>
            </a:r>
            <a:r>
              <a:rPr lang="en-US" sz="2400" i="1" dirty="0"/>
              <a:t>4 matrix</a:t>
            </a:r>
            <a:r>
              <a:rPr lang="en-US" sz="2400" dirty="0"/>
              <a:t>—that is, an array of 16 numbers </a:t>
            </a:r>
            <a:r>
              <a:rPr lang="en-US" sz="2400" dirty="0" smtClean="0"/>
              <a:t>organized into </a:t>
            </a:r>
            <a:r>
              <a:rPr lang="en-US" sz="2400" dirty="0"/>
              <a:t>4 rows and 4 columns.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496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Transforms and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5"/>
            <a:ext cx="10515600" cy="514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Figure </a:t>
            </a:r>
            <a:r>
              <a:rPr lang="en-US" sz="3200" dirty="0"/>
              <a:t>1-6 shows the layout of a 4×4 matrix. 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The translation </a:t>
            </a:r>
            <a:r>
              <a:rPr lang="en-US" sz="3200" dirty="0"/>
              <a:t>is stored in elements m12, m13, and m14, corresponding to the x, y, and </a:t>
            </a:r>
            <a:r>
              <a:rPr lang="en-US" sz="3200" dirty="0" smtClean="0"/>
              <a:t>z translation </a:t>
            </a:r>
            <a:r>
              <a:rPr lang="en-US" sz="3200" dirty="0"/>
              <a:t>values. </a:t>
            </a: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x</a:t>
            </a:r>
            <a:r>
              <a:rPr lang="en-US" sz="3200" dirty="0"/>
              <a:t>, y, and z  s</a:t>
            </a:r>
            <a:r>
              <a:rPr lang="en-US" sz="3200" dirty="0" smtClean="0"/>
              <a:t>cale </a:t>
            </a:r>
            <a:r>
              <a:rPr lang="en-US" sz="3200" dirty="0"/>
              <a:t>values are stored in elements m0, m5, and m10 </a:t>
            </a:r>
            <a:r>
              <a:rPr lang="en-US" sz="3200" dirty="0" smtClean="0"/>
              <a:t>(the </a:t>
            </a:r>
            <a:r>
              <a:rPr lang="en-US" sz="3200" i="1" dirty="0"/>
              <a:t>diagonal </a:t>
            </a:r>
            <a:r>
              <a:rPr lang="en-US" sz="3200" dirty="0"/>
              <a:t>of the matrix). </a:t>
            </a: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Rotation </a:t>
            </a:r>
            <a:r>
              <a:rPr lang="en-US" sz="3200" dirty="0"/>
              <a:t>values are stored in the elements m1 and m2 (</a:t>
            </a:r>
            <a:r>
              <a:rPr lang="en-US" sz="3200" dirty="0" smtClean="0"/>
              <a:t>x-axis), m4 </a:t>
            </a:r>
            <a:r>
              <a:rPr lang="en-US" sz="3200" dirty="0"/>
              <a:t>and m6 (y-axis), and m8 and m9 (z-axis). </a:t>
            </a: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Multiplying </a:t>
            </a:r>
            <a:r>
              <a:rPr lang="en-US" sz="3200" dirty="0"/>
              <a:t>a 3D vector by this </a:t>
            </a:r>
            <a:r>
              <a:rPr lang="en-US" sz="3200" dirty="0" smtClean="0"/>
              <a:t>matrix results </a:t>
            </a:r>
            <a:r>
              <a:rPr lang="en-US" sz="3200" dirty="0"/>
              <a:t>in the transformed value.</a:t>
            </a:r>
          </a:p>
        </p:txBody>
      </p:sp>
    </p:spTree>
    <p:extLst>
      <p:ext uri="{BB962C8B-B14F-4D97-AF65-F5344CB8AC3E}">
        <p14:creationId xmlns:p14="http://schemas.microsoft.com/office/powerpoint/2010/main" val="30260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Cameras, Perspective, Viewports, and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5"/>
            <a:ext cx="10515600" cy="514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 rendered scene requires a point of view from which the user will be viewing </a:t>
            </a:r>
            <a:r>
              <a:rPr lang="en-US" dirty="0" smtClean="0"/>
              <a:t>it.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3D </a:t>
            </a:r>
            <a:r>
              <a:rPr lang="en-US" dirty="0"/>
              <a:t>systems typically use a </a:t>
            </a:r>
            <a:r>
              <a:rPr lang="en-US" i="1" dirty="0"/>
              <a:t>camera</a:t>
            </a:r>
            <a:r>
              <a:rPr lang="en-US" dirty="0"/>
              <a:t>, an object that defines where (relative to the </a:t>
            </a:r>
            <a:r>
              <a:rPr lang="en-US" dirty="0" smtClean="0"/>
              <a:t>scene) the </a:t>
            </a:r>
            <a:r>
              <a:rPr lang="en-US" dirty="0"/>
              <a:t>user is positioned and oriented, as well as other real-world camera properties </a:t>
            </a:r>
            <a:r>
              <a:rPr lang="en-US" dirty="0" smtClean="0"/>
              <a:t>such as </a:t>
            </a:r>
            <a:r>
              <a:rPr lang="en-US" dirty="0"/>
              <a:t>the size of the </a:t>
            </a:r>
            <a:r>
              <a:rPr lang="en-US" i="1" dirty="0"/>
              <a:t>field of view</a:t>
            </a:r>
            <a:r>
              <a:rPr lang="en-US" dirty="0"/>
              <a:t>, which defines </a:t>
            </a:r>
            <a:r>
              <a:rPr lang="en-US" i="1" dirty="0"/>
              <a:t>perspective </a:t>
            </a:r>
            <a:r>
              <a:rPr lang="en-US" dirty="0"/>
              <a:t>(i.e., objects farther away </a:t>
            </a:r>
            <a:r>
              <a:rPr lang="en-US" dirty="0" smtClean="0"/>
              <a:t>appearing smaller</a:t>
            </a:r>
            <a:r>
              <a:rPr lang="en-US" dirty="0"/>
              <a:t>).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camera’s properties combine to deliver the final rendered </a:t>
            </a:r>
            <a:r>
              <a:rPr lang="en-US" dirty="0" smtClean="0"/>
              <a:t>image of </a:t>
            </a:r>
            <a:r>
              <a:rPr lang="en-US" dirty="0"/>
              <a:t>a 3D scene into a 2D </a:t>
            </a:r>
            <a:r>
              <a:rPr lang="en-US" i="1" dirty="0"/>
              <a:t>viewport </a:t>
            </a:r>
            <a:r>
              <a:rPr lang="en-US" dirty="0"/>
              <a:t>defined by the window or canvas.</a:t>
            </a:r>
          </a:p>
        </p:txBody>
      </p:sp>
    </p:spTree>
    <p:extLst>
      <p:ext uri="{BB962C8B-B14F-4D97-AF65-F5344CB8AC3E}">
        <p14:creationId xmlns:p14="http://schemas.microsoft.com/office/powerpoint/2010/main" val="410935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Cameras, Perspective, Viewports, and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5"/>
            <a:ext cx="10515600" cy="51483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Cameras are almost always represented via a couple of matrices.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first matrix </a:t>
            </a:r>
            <a:r>
              <a:rPr lang="en-US" dirty="0" smtClean="0"/>
              <a:t>defines the </a:t>
            </a:r>
            <a:r>
              <a:rPr lang="en-US" dirty="0"/>
              <a:t>position and orientation of the camera, much like the matrix used for </a:t>
            </a:r>
            <a:r>
              <a:rPr lang="en-US" dirty="0" smtClean="0"/>
              <a:t>transforms (as </a:t>
            </a:r>
            <a:r>
              <a:rPr lang="en-US" dirty="0"/>
              <a:t>just discussed). It is called the </a:t>
            </a:r>
            <a:r>
              <a:rPr lang="en-US" i="1" dirty="0" err="1" smtClean="0"/>
              <a:t>modelview</a:t>
            </a:r>
            <a:r>
              <a:rPr lang="en-US" i="1" dirty="0" smtClean="0"/>
              <a:t> </a:t>
            </a:r>
            <a:r>
              <a:rPr lang="en-US" i="1" dirty="0"/>
              <a:t>matrix</a:t>
            </a:r>
            <a:r>
              <a:rPr lang="en-US" dirty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second matrix is a specialized one that represents the </a:t>
            </a:r>
            <a:r>
              <a:rPr lang="en-US" dirty="0" smtClean="0"/>
              <a:t>translation from </a:t>
            </a:r>
            <a:r>
              <a:rPr lang="en-US" dirty="0"/>
              <a:t>the 3D coordinates of the camera into the 2D drawing space of the viewport. It </a:t>
            </a:r>
            <a:r>
              <a:rPr lang="en-US" dirty="0" smtClean="0"/>
              <a:t>is called </a:t>
            </a:r>
            <a:r>
              <a:rPr lang="en-US" dirty="0"/>
              <a:t>the </a:t>
            </a:r>
            <a:r>
              <a:rPr lang="en-US" i="1" dirty="0"/>
              <a:t>projection matrix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48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Cameras, Perspective, Viewports, and Projections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29" y="1567573"/>
            <a:ext cx="8496939" cy="513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Cameras, Perspective, Viewports, and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5"/>
            <a:ext cx="10515600" cy="5148386"/>
          </a:xfrm>
        </p:spPr>
        <p:txBody>
          <a:bodyPr>
            <a:normAutofit/>
          </a:bodyPr>
          <a:lstStyle/>
          <a:p>
            <a:r>
              <a:rPr lang="en-US" dirty="0"/>
              <a:t>Figure 1-7 depicts the core concepts of the camera, viewport, and projection. At </a:t>
            </a:r>
            <a:r>
              <a:rPr lang="en-US" dirty="0" smtClean="0"/>
              <a:t>the lower </a:t>
            </a:r>
            <a:r>
              <a:rPr lang="en-US" dirty="0"/>
              <a:t>left we see an icon of an eye; this represents the location of the camera. The </a:t>
            </a:r>
            <a:r>
              <a:rPr lang="en-US" dirty="0" smtClean="0"/>
              <a:t>red vector </a:t>
            </a:r>
            <a:r>
              <a:rPr lang="en-US" dirty="0"/>
              <a:t>pointing to the right (in this diagram, labeled as the x-axis) represents the </a:t>
            </a:r>
            <a:r>
              <a:rPr lang="en-US" dirty="0" smtClean="0"/>
              <a:t>direction in </a:t>
            </a:r>
            <a:r>
              <a:rPr lang="en-US" dirty="0"/>
              <a:t>which the camera is pointing. The blue cubes are the objects in the 3D scene.</a:t>
            </a:r>
          </a:p>
          <a:p>
            <a:r>
              <a:rPr lang="en-US" dirty="0"/>
              <a:t>The green and red rectangles are, respectively, the </a:t>
            </a:r>
            <a:r>
              <a:rPr lang="en-US" i="1" dirty="0"/>
              <a:t>near </a:t>
            </a:r>
            <a:r>
              <a:rPr lang="en-US" dirty="0"/>
              <a:t>and </a:t>
            </a:r>
            <a:r>
              <a:rPr lang="en-US" i="1" dirty="0"/>
              <a:t>far clipping planes</a:t>
            </a:r>
            <a:r>
              <a:rPr lang="en-US" dirty="0"/>
              <a:t>. </a:t>
            </a:r>
            <a:r>
              <a:rPr lang="en-US" dirty="0" smtClean="0"/>
              <a:t>These two </a:t>
            </a:r>
            <a:r>
              <a:rPr lang="en-US" dirty="0"/>
              <a:t>planes define the boundaries of a subset of the 3D space, known as the </a:t>
            </a:r>
            <a:r>
              <a:rPr lang="en-US" i="1" dirty="0"/>
              <a:t>view </a:t>
            </a:r>
            <a:r>
              <a:rPr lang="en-US" i="1" dirty="0" smtClean="0"/>
              <a:t>volume </a:t>
            </a:r>
            <a:r>
              <a:rPr lang="en-US" dirty="0" smtClean="0"/>
              <a:t>or </a:t>
            </a:r>
            <a:r>
              <a:rPr lang="en-US" i="1" dirty="0"/>
              <a:t>view frustum</a:t>
            </a:r>
            <a:r>
              <a:rPr lang="en-US" dirty="0"/>
              <a:t>. Only objects within the view volume are actually rendered to </a:t>
            </a:r>
            <a:r>
              <a:rPr lang="en-US" dirty="0" smtClean="0"/>
              <a:t>the screen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near clipping plane is equivalent to the viewport, where we will see the </a:t>
            </a:r>
            <a:r>
              <a:rPr lang="en-US" dirty="0" smtClean="0"/>
              <a:t>final rendered </a:t>
            </a:r>
            <a:r>
              <a:rPr lang="en-US" dirty="0"/>
              <a:t>image.</a:t>
            </a:r>
          </a:p>
        </p:txBody>
      </p:sp>
    </p:spTree>
    <p:extLst>
      <p:ext uri="{BB962C8B-B14F-4D97-AF65-F5344CB8AC3E}">
        <p14:creationId xmlns:p14="http://schemas.microsoft.com/office/powerpoint/2010/main" val="14124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Cameras, Perspective, Viewports, and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5"/>
            <a:ext cx="10515600" cy="51483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Cameras are extremely powerful, as they ultimately define the viewer’s relationship </a:t>
            </a:r>
            <a:r>
              <a:rPr lang="en-US" dirty="0" smtClean="0"/>
              <a:t>to a </a:t>
            </a:r>
            <a:r>
              <a:rPr lang="en-US" dirty="0"/>
              <a:t>3D scene and provide a sense of realism.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They </a:t>
            </a:r>
            <a:r>
              <a:rPr lang="en-US" dirty="0"/>
              <a:t>also provide another weapon in </a:t>
            </a:r>
            <a:r>
              <a:rPr lang="en-US" dirty="0" smtClean="0"/>
              <a:t>the animator’s </a:t>
            </a:r>
            <a:r>
              <a:rPr lang="en-US" dirty="0"/>
              <a:t>arsenal: by dynamically moving around the camera, you can create </a:t>
            </a:r>
            <a:r>
              <a:rPr lang="en-US" dirty="0" smtClean="0"/>
              <a:t>cinematic effects </a:t>
            </a:r>
            <a:r>
              <a:rPr lang="en-US" dirty="0"/>
              <a:t>and control the narrative experience.</a:t>
            </a:r>
          </a:p>
        </p:txBody>
      </p:sp>
    </p:spTree>
    <p:extLst>
      <p:ext uri="{BB962C8B-B14F-4D97-AF65-F5344CB8AC3E}">
        <p14:creationId xmlns:p14="http://schemas.microsoft.com/office/powerpoint/2010/main" val="23444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Shaders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5"/>
            <a:ext cx="10515600" cy="5148386"/>
          </a:xfrm>
        </p:spPr>
        <p:txBody>
          <a:bodyPr>
            <a:normAutofit/>
          </a:bodyPr>
          <a:lstStyle/>
          <a:p>
            <a:r>
              <a:rPr lang="en-US" dirty="0"/>
              <a:t>In order to render the final image for a mesh, a developer must define exactly </a:t>
            </a:r>
            <a:r>
              <a:rPr lang="en-US" dirty="0" smtClean="0"/>
              <a:t>how vertices</a:t>
            </a:r>
            <a:r>
              <a:rPr lang="en-US" dirty="0"/>
              <a:t>, transforms, materials, lights, and the camera interact with one another to </a:t>
            </a:r>
            <a:r>
              <a:rPr lang="en-US" dirty="0" smtClean="0"/>
              <a:t>create that </a:t>
            </a:r>
            <a:r>
              <a:rPr lang="en-US" dirty="0"/>
              <a:t>image. </a:t>
            </a:r>
            <a:r>
              <a:rPr lang="en-US" dirty="0" smtClean="0"/>
              <a:t>The </a:t>
            </a:r>
            <a:r>
              <a:rPr lang="en-US" dirty="0"/>
              <a:t>developer does this using </a:t>
            </a:r>
            <a:r>
              <a:rPr lang="en-US" dirty="0" err="1"/>
              <a:t>shaders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 err="1"/>
              <a:t>shader</a:t>
            </a:r>
            <a:r>
              <a:rPr lang="en-US" i="1" dirty="0"/>
              <a:t> </a:t>
            </a:r>
            <a:r>
              <a:rPr lang="en-US" dirty="0"/>
              <a:t>(also known as a </a:t>
            </a:r>
            <a:r>
              <a:rPr lang="en-US" i="1" dirty="0" smtClean="0"/>
              <a:t>programmable </a:t>
            </a:r>
            <a:r>
              <a:rPr lang="en-US" i="1" dirty="0" err="1" smtClean="0"/>
              <a:t>shader</a:t>
            </a:r>
            <a:r>
              <a:rPr lang="en-US" dirty="0"/>
              <a:t>) is a chunk of program code that implements algorithms to get the </a:t>
            </a:r>
            <a:r>
              <a:rPr lang="en-US" dirty="0" smtClean="0"/>
              <a:t>pixels for </a:t>
            </a:r>
            <a:r>
              <a:rPr lang="en-US" dirty="0"/>
              <a:t>a mesh onto the screen.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graphics hardware understands vertices, textures, </a:t>
            </a:r>
            <a:r>
              <a:rPr lang="en-US" dirty="0" smtClean="0"/>
              <a:t>and little </a:t>
            </a:r>
            <a:r>
              <a:rPr lang="en-US" dirty="0"/>
              <a:t>else; it has no concept of material, light, transform, or camera. Those </a:t>
            </a:r>
            <a:r>
              <a:rPr lang="en-US" dirty="0" smtClean="0"/>
              <a:t>high-level structures </a:t>
            </a:r>
            <a:r>
              <a:rPr lang="en-US" dirty="0"/>
              <a:t>are interpreted by the </a:t>
            </a:r>
            <a:r>
              <a:rPr lang="en-US" dirty="0" err="1"/>
              <a:t>shader</a:t>
            </a:r>
            <a:r>
              <a:rPr lang="en-US" dirty="0"/>
              <a:t> program. </a:t>
            </a:r>
            <a:r>
              <a:rPr lang="en-US" dirty="0" err="1"/>
              <a:t>Shaders</a:t>
            </a:r>
            <a:r>
              <a:rPr lang="en-US" dirty="0"/>
              <a:t> are typically defined in </a:t>
            </a:r>
            <a:r>
              <a:rPr lang="en-US" dirty="0" smtClean="0"/>
              <a:t>a </a:t>
            </a:r>
            <a:r>
              <a:rPr lang="en-US" dirty="0"/>
              <a:t>high-level C-like language and compiled into code that can be used by the </a:t>
            </a:r>
            <a:r>
              <a:rPr lang="en-US" dirty="0" smtClean="0"/>
              <a:t>graphics processing unit </a:t>
            </a:r>
            <a:r>
              <a:rPr lang="en-US" dirty="0"/>
              <a:t>(GPU)</a:t>
            </a:r>
          </a:p>
        </p:txBody>
      </p:sp>
    </p:spTree>
    <p:extLst>
      <p:ext uri="{BB962C8B-B14F-4D97-AF65-F5344CB8AC3E}">
        <p14:creationId xmlns:p14="http://schemas.microsoft.com/office/powerpoint/2010/main" val="2179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Shaders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5"/>
            <a:ext cx="10515600" cy="5148386"/>
          </a:xfrm>
        </p:spPr>
        <p:txBody>
          <a:bodyPr>
            <a:normAutofit/>
          </a:bodyPr>
          <a:lstStyle/>
          <a:p>
            <a:r>
              <a:rPr lang="en-US" dirty="0"/>
              <a:t>With </a:t>
            </a:r>
            <a:r>
              <a:rPr lang="en-US" dirty="0" err="1"/>
              <a:t>shader</a:t>
            </a:r>
            <a:r>
              <a:rPr lang="en-US" dirty="0"/>
              <a:t> support now in web browsers, we can get the same production </a:t>
            </a:r>
            <a:r>
              <a:rPr lang="en-US" dirty="0" smtClean="0"/>
              <a:t>value as </a:t>
            </a:r>
            <a:r>
              <a:rPr lang="en-US" dirty="0"/>
              <a:t>a top video game in our </a:t>
            </a:r>
            <a:r>
              <a:rPr lang="en-US" dirty="0" err="1"/>
              <a:t>WebGL</a:t>
            </a:r>
            <a:r>
              <a:rPr lang="en-US" dirty="0"/>
              <a:t> applications, as well as fine control over how </a:t>
            </a:r>
            <a:r>
              <a:rPr lang="en-US" dirty="0" smtClean="0"/>
              <a:t>CSS elements </a:t>
            </a:r>
            <a:r>
              <a:rPr lang="en-US" dirty="0"/>
              <a:t>are presented and animated on a page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00B050"/>
                </a:solidFill>
              </a:rPr>
              <a:t>Figure 1-8 </a:t>
            </a:r>
            <a:r>
              <a:rPr lang="en-US" dirty="0"/>
              <a:t>shows a </a:t>
            </a:r>
            <a:r>
              <a:rPr lang="en-US" dirty="0" err="1"/>
              <a:t>WebGL</a:t>
            </a:r>
            <a:r>
              <a:rPr lang="en-US" dirty="0"/>
              <a:t> water simulation rendered by a programmable </a:t>
            </a:r>
            <a:r>
              <a:rPr lang="en-US" dirty="0" err="1"/>
              <a:t>shader</a:t>
            </a:r>
            <a:r>
              <a:rPr lang="en-US" dirty="0"/>
              <a:t>. </a:t>
            </a:r>
            <a:r>
              <a:rPr lang="en-US" dirty="0" smtClean="0"/>
              <a:t>The rippling </a:t>
            </a:r>
            <a:r>
              <a:rPr lang="en-US" dirty="0"/>
              <a:t>water and dancing lights are incredibly realistic, and you can interact with </a:t>
            </a:r>
            <a:r>
              <a:rPr lang="en-US" dirty="0" smtClean="0"/>
              <a:t>the scene </a:t>
            </a:r>
            <a:r>
              <a:rPr lang="en-US" dirty="0"/>
              <a:t>while it is simulating, all in real time. </a:t>
            </a:r>
            <a:endParaRPr lang="en-US" dirty="0" smtClean="0"/>
          </a:p>
          <a:p>
            <a:r>
              <a:rPr lang="en-US" dirty="0" smtClean="0"/>
              <a:t>Reminder</a:t>
            </a:r>
            <a:r>
              <a:rPr lang="en-US" dirty="0"/>
              <a:t>: this is running in a web browser!</a:t>
            </a:r>
          </a:p>
        </p:txBody>
      </p:sp>
    </p:spTree>
    <p:extLst>
      <p:ext uri="{BB962C8B-B14F-4D97-AF65-F5344CB8AC3E}">
        <p14:creationId xmlns:p14="http://schemas.microsoft.com/office/powerpoint/2010/main" val="23125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Overview of </a:t>
            </a:r>
            <a:r>
              <a:rPr lang="en-US" b="1" dirty="0" err="1" smtClean="0">
                <a:solidFill>
                  <a:srgbClr val="002060"/>
                </a:solidFill>
              </a:rPr>
              <a:t>WebGL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4553"/>
            <a:ext cx="10515600" cy="494366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WebGL</a:t>
            </a:r>
            <a:r>
              <a:rPr lang="en-US" dirty="0"/>
              <a:t>, is used </a:t>
            </a:r>
            <a:r>
              <a:rPr lang="en-US" dirty="0" smtClean="0"/>
              <a:t>to </a:t>
            </a:r>
            <a:r>
              <a:rPr lang="en-US" b="1" dirty="0" smtClean="0"/>
              <a:t>Draw </a:t>
            </a:r>
            <a:r>
              <a:rPr lang="en-US" b="1" dirty="0"/>
              <a:t>and </a:t>
            </a:r>
            <a:r>
              <a:rPr lang="en-US" b="1" dirty="0" smtClean="0"/>
              <a:t>render </a:t>
            </a:r>
            <a:r>
              <a:rPr lang="en-US" dirty="0" smtClean="0"/>
              <a:t>complex </a:t>
            </a:r>
            <a:r>
              <a:rPr lang="en-US" b="1" dirty="0" smtClean="0"/>
              <a:t>Three-dimensional </a:t>
            </a:r>
            <a:r>
              <a:rPr lang="en-US" dirty="0" smtClean="0"/>
              <a:t>Graphics </a:t>
            </a:r>
            <a:r>
              <a:rPr lang="en-US" dirty="0"/>
              <a:t>and allow users </a:t>
            </a:r>
            <a:r>
              <a:rPr lang="en-US" dirty="0" smtClean="0"/>
              <a:t>to </a:t>
            </a:r>
            <a:r>
              <a:rPr lang="en-US" b="1" dirty="0" smtClean="0"/>
              <a:t>Interactive </a:t>
            </a:r>
            <a:r>
              <a:rPr lang="en-US" dirty="0" smtClean="0"/>
              <a:t>Technology</a:t>
            </a:r>
            <a:r>
              <a:rPr lang="en-US" dirty="0"/>
              <a:t>.</a:t>
            </a:r>
          </a:p>
          <a:p>
            <a:r>
              <a:rPr lang="en-US" dirty="0"/>
              <a:t>In the traditional sense, in order to display three-dimensional graphics, developers need to use C or C++ language, supplemented by a specialized computer graphics library, such as </a:t>
            </a:r>
            <a:r>
              <a:rPr lang="en-US" dirty="0" smtClean="0"/>
              <a:t>OpenGL to </a:t>
            </a:r>
            <a:r>
              <a:rPr lang="en-US" dirty="0"/>
              <a:t>develop an independent application. </a:t>
            </a:r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/>
              <a:t>with </a:t>
            </a:r>
            <a:r>
              <a:rPr lang="en-US" dirty="0" err="1"/>
              <a:t>WebGL</a:t>
            </a:r>
            <a:r>
              <a:rPr lang="en-US" dirty="0"/>
              <a:t>, we only need to add some additional 3D graphics code to the familiar HTML and JS, and then we can display 3D graphics on the web page.</a:t>
            </a:r>
          </a:p>
          <a:p>
            <a:r>
              <a:rPr lang="en-US" dirty="0" err="1"/>
              <a:t>WebGL</a:t>
            </a:r>
            <a:r>
              <a:rPr lang="en-US" dirty="0"/>
              <a:t> is embedded in the browser, you can use it directly without installing plug-ins and libraries. Moreover, because it is browser-based, you can run </a:t>
            </a:r>
            <a:r>
              <a:rPr lang="en-US" dirty="0" err="1"/>
              <a:t>WebGL</a:t>
            </a:r>
            <a:r>
              <a:rPr lang="en-US" dirty="0"/>
              <a:t> programs on multiple platforms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0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Shaders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38" y="1349489"/>
            <a:ext cx="7637060" cy="518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pPr algn="ctr"/>
            <a:r>
              <a:rPr lang="lo-LA" b="1" dirty="0" smtClean="0"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ວຽກບ້ານ</a:t>
            </a:r>
            <a:endParaRPr lang="en-US" b="1" dirty="0">
              <a:solidFill>
                <a:srgbClr val="002060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65"/>
            <a:ext cx="10515600" cy="51483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ໃຫ້ນັກສຶກສາສັງລວມຄືນກ່ຽວກັບ </a:t>
            </a:r>
            <a:r>
              <a:rPr lang="en-US" sz="3200" dirty="0"/>
              <a:t>OpenGL ES </a:t>
            </a:r>
            <a:endParaRPr lang="lo-LA" sz="3200" dirty="0"/>
          </a:p>
          <a:p>
            <a:pPr lvl="1">
              <a:lnSpc>
                <a:spcPct val="150000"/>
              </a:lnSpc>
            </a:pPr>
            <a:r>
              <a:rPr lang="en-US" sz="3200" dirty="0"/>
              <a:t>OpenGL </a:t>
            </a:r>
            <a:r>
              <a:rPr lang="en-US" sz="3200" dirty="0" smtClean="0"/>
              <a:t>ES</a:t>
            </a:r>
            <a:r>
              <a:rPr lang="lo-LA" sz="3200" dirty="0" smtClean="0"/>
              <a:t> </a:t>
            </a:r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ແມ່ນຫຍັງ</a:t>
            </a:r>
            <a:endParaRPr lang="en-US" sz="32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1">
              <a:lnSpc>
                <a:spcPct val="150000"/>
              </a:lnSpc>
            </a:pPr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ພັດທະນາຂຶ້ນມາເພື່ອຫຍັງ, ມີຄຸນສົມບັດຫຍັງ</a:t>
            </a:r>
          </a:p>
          <a:p>
            <a:pPr lvl="1">
              <a:lnSpc>
                <a:spcPct val="150000"/>
              </a:lnSpc>
            </a:pPr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ວິວັດທະນາການຂອງ</a:t>
            </a:r>
            <a:r>
              <a:rPr lang="lo-LA" sz="3200" dirty="0" smtClean="0"/>
              <a:t> </a:t>
            </a:r>
            <a:r>
              <a:rPr lang="en-US" sz="3200" dirty="0" smtClean="0"/>
              <a:t>OpenGL ES</a:t>
            </a:r>
            <a:endParaRPr lang="lo-LA" sz="3200" dirty="0" smtClean="0"/>
          </a:p>
          <a:p>
            <a:pPr lvl="1">
              <a:lnSpc>
                <a:spcPct val="150000"/>
              </a:lnSpc>
            </a:pPr>
            <a:r>
              <a:rPr lang="en-US" sz="3200" b="1" dirty="0"/>
              <a:t>Link: </a:t>
            </a: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en.wikipedia.org/wiki/OpenGL_ES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37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Advantages of </a:t>
            </a:r>
            <a:r>
              <a:rPr lang="en-US" b="1" dirty="0" err="1" smtClean="0">
                <a:solidFill>
                  <a:srgbClr val="002060"/>
                </a:solidFill>
              </a:rPr>
              <a:t>WebGL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961"/>
            <a:ext cx="10515600" cy="49982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Over the years, with the development of HTML, web pages have become more and more complex. In the beginning, HTML was only static content. Later, scripting languages ​​such as JS were introduced.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HTML </a:t>
            </a:r>
            <a:r>
              <a:rPr lang="en-US" dirty="0"/>
              <a:t>began to provide some dynamic content with a certain degree of </a:t>
            </a:r>
            <a:r>
              <a:rPr lang="en-US" dirty="0" smtClean="0"/>
              <a:t>interactivity.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Now </a:t>
            </a:r>
            <a:r>
              <a:rPr lang="en-US" dirty="0"/>
              <a:t>there is a more powerful HTML5, which can use the canvas tag to draw two-dimensional graphics on the web page to present richer content, such as a dancing cartoon villain, which is updated in real time according to the input Map and so on.</a:t>
            </a:r>
          </a:p>
        </p:txBody>
      </p:sp>
    </p:spTree>
    <p:extLst>
      <p:ext uri="{BB962C8B-B14F-4D97-AF65-F5344CB8AC3E}">
        <p14:creationId xmlns:p14="http://schemas.microsoft.com/office/powerpoint/2010/main" val="13675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Advantages of </a:t>
            </a:r>
            <a:r>
              <a:rPr lang="en-US" b="1" dirty="0" err="1" smtClean="0">
                <a:solidFill>
                  <a:srgbClr val="002060"/>
                </a:solidFill>
              </a:rPr>
              <a:t>WebGL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376"/>
            <a:ext cx="10515600" cy="51756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 smtClean="0"/>
              <a:t>WebGL</a:t>
            </a:r>
            <a:r>
              <a:rPr lang="en-US" dirty="0"/>
              <a:t> </a:t>
            </a:r>
            <a:r>
              <a:rPr lang="en-US" dirty="0" smtClean="0"/>
              <a:t>allows </a:t>
            </a:r>
            <a:r>
              <a:rPr lang="en-US" dirty="0"/>
              <a:t>JS to display and manipulate 3D graphics on web </a:t>
            </a:r>
            <a:r>
              <a:rPr lang="en-US" dirty="0" smtClean="0"/>
              <a:t>pages. With </a:t>
            </a:r>
            <a:r>
              <a:rPr lang="en-US" dirty="0"/>
              <a:t>the help of </a:t>
            </a:r>
            <a:r>
              <a:rPr lang="en-US" dirty="0" err="1"/>
              <a:t>WebGL</a:t>
            </a:r>
            <a:r>
              <a:rPr lang="en-US" dirty="0"/>
              <a:t>, it has become possible to develop 3D customer interfaces, run 3D web games, and visualize massive amounts of data on the Internet.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err="1" smtClean="0"/>
              <a:t>WebGL</a:t>
            </a:r>
            <a:r>
              <a:rPr lang="en-US" dirty="0" smtClean="0"/>
              <a:t> </a:t>
            </a:r>
            <a:r>
              <a:rPr lang="en-US" dirty="0"/>
              <a:t>is amazingly powerful, its development is extremely simple: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You only need </a:t>
            </a:r>
            <a:r>
              <a:rPr lang="en-US" sz="2600" dirty="0" smtClean="0"/>
              <a:t>one </a:t>
            </a:r>
            <a:r>
              <a:rPr lang="en-US" sz="2600" b="1" dirty="0" smtClean="0"/>
              <a:t>text editor </a:t>
            </a:r>
            <a:r>
              <a:rPr lang="en-US" sz="2600" dirty="0" smtClean="0"/>
              <a:t>with one </a:t>
            </a:r>
            <a:r>
              <a:rPr lang="en-US" sz="2600" b="1" dirty="0" smtClean="0"/>
              <a:t>Browser</a:t>
            </a:r>
            <a:r>
              <a:rPr lang="en-US" sz="2600" dirty="0"/>
              <a:t>, You can start to write 3D graphics programs.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You can use common Web technology to publish 3D graphics programs and show them to your friends and other developers.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You can take full advantage of the features of the browser.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There are a lot of ready-made materials on the Internet, which can help you learn </a:t>
            </a:r>
            <a:r>
              <a:rPr lang="en-US" sz="2600" dirty="0" err="1"/>
              <a:t>WebGL</a:t>
            </a:r>
            <a:r>
              <a:rPr lang="en-US" sz="2600" dirty="0"/>
              <a:t>, write 3D programs and so on.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origin of </a:t>
            </a:r>
            <a:r>
              <a:rPr lang="en-US" b="1" dirty="0" err="1" smtClean="0">
                <a:solidFill>
                  <a:srgbClr val="002060"/>
                </a:solidFill>
              </a:rPr>
              <a:t>WebGL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376"/>
            <a:ext cx="10515600" cy="499825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two most widely used 3D graphics rendering techniques on personal computers </a:t>
            </a:r>
            <a:r>
              <a:rPr lang="en-US" dirty="0" smtClean="0"/>
              <a:t>are </a:t>
            </a:r>
            <a:r>
              <a:rPr lang="en-US" b="1" dirty="0" smtClean="0"/>
              <a:t>Direct3D </a:t>
            </a:r>
            <a:r>
              <a:rPr lang="en-US" dirty="0" smtClean="0"/>
              <a:t>with </a:t>
            </a:r>
            <a:r>
              <a:rPr lang="en-US" b="1" dirty="0" smtClean="0"/>
              <a:t>OpenGL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Direct3D is a part of Microsoft's DirectX technology, a set of programming interface API controlled by Microsoft, mainly used in Windows </a:t>
            </a:r>
            <a:r>
              <a:rPr lang="en-US" dirty="0" smtClean="0"/>
              <a:t>platform.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OpenGL </a:t>
            </a:r>
            <a:r>
              <a:rPr lang="en-US" dirty="0"/>
              <a:t>is widely used on multiple platforms due to its development and free features. Windows also provides good support for OpenGL, and developers can also use it instead of Direct3D.</a:t>
            </a:r>
          </a:p>
        </p:txBody>
      </p:sp>
    </p:spTree>
    <p:extLst>
      <p:ext uri="{BB962C8B-B14F-4D97-AF65-F5344CB8AC3E}">
        <p14:creationId xmlns:p14="http://schemas.microsoft.com/office/powerpoint/2010/main" val="42413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62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origin of </a:t>
            </a:r>
            <a:r>
              <a:rPr lang="en-US" b="1" dirty="0" err="1">
                <a:solidFill>
                  <a:srgbClr val="002060"/>
                </a:solidFill>
              </a:rPr>
              <a:t>WebGL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9162"/>
            <a:ext cx="10515600" cy="49922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/>
              <a:t>OpenGL Series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OpenGL graphics system is a software interface to graphics hardware</a:t>
            </a:r>
            <a:r>
              <a:rPr lang="en-US" sz="2800" dirty="0" smtClean="0"/>
              <a:t>. (“</a:t>
            </a:r>
            <a:r>
              <a:rPr lang="en-US" sz="2800" dirty="0"/>
              <a:t>GL” stands for “Graphics Library”.) 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It </a:t>
            </a:r>
            <a:r>
              <a:rPr lang="en-US" sz="2800" dirty="0"/>
              <a:t>allows you to create interactive </a:t>
            </a:r>
            <a:r>
              <a:rPr lang="en-US" sz="2800" dirty="0" smtClean="0"/>
              <a:t>programs that </a:t>
            </a:r>
            <a:r>
              <a:rPr lang="en-US" sz="2800" dirty="0"/>
              <a:t>produce color images of moving, three-dimensional objects. 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With OpenGL, you </a:t>
            </a:r>
            <a:r>
              <a:rPr lang="en-US" sz="2800" dirty="0"/>
              <a:t>can control computer-graphics technology to produce realistic pictures, </a:t>
            </a:r>
            <a:r>
              <a:rPr lang="en-US" sz="2800" dirty="0" smtClean="0"/>
              <a:t>or ones </a:t>
            </a:r>
            <a:r>
              <a:rPr lang="en-US" sz="2800" dirty="0"/>
              <a:t>that depart from reality in imaginative ways.</a:t>
            </a:r>
          </a:p>
        </p:txBody>
      </p:sp>
    </p:spTree>
    <p:extLst>
      <p:ext uri="{BB962C8B-B14F-4D97-AF65-F5344CB8AC3E}">
        <p14:creationId xmlns:p14="http://schemas.microsoft.com/office/powerpoint/2010/main" val="417805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origin of </a:t>
            </a:r>
            <a:r>
              <a:rPr lang="en-US" b="1" dirty="0" err="1" smtClean="0">
                <a:solidFill>
                  <a:srgbClr val="002060"/>
                </a:solidFill>
              </a:rPr>
              <a:t>WebGL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376"/>
            <a:ext cx="10515600" cy="499825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OpenGL was originally developed by SGI </a:t>
            </a:r>
            <a:r>
              <a:rPr lang="en-US" dirty="0" smtClean="0"/>
              <a:t>(</a:t>
            </a:r>
            <a:r>
              <a:rPr lang="en-US" dirty="0"/>
              <a:t>Silicon Graphics </a:t>
            </a:r>
            <a:r>
              <a:rPr lang="en-US" dirty="0" smtClean="0"/>
              <a:t>International) and </a:t>
            </a:r>
            <a:r>
              <a:rPr lang="en-US" dirty="0"/>
              <a:t>released as an open source standard in 1992. Over the years, OpenGL has developed several versions and has had a profound impact on 3D graphics development, software product development, and even movie </a:t>
            </a:r>
            <a:r>
              <a:rPr lang="en-US" dirty="0" smtClean="0"/>
              <a:t>production.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 smtClean="0"/>
              <a:t>WebGL</a:t>
            </a:r>
            <a:r>
              <a:rPr lang="en-US" dirty="0" smtClean="0"/>
              <a:t> </a:t>
            </a:r>
            <a:r>
              <a:rPr lang="en-US" dirty="0"/>
              <a:t>is rooted in OpenGL, it is actually a special version from </a:t>
            </a:r>
            <a:r>
              <a:rPr lang="en-US" dirty="0" smtClean="0"/>
              <a:t>OpenGL </a:t>
            </a:r>
            <a:r>
              <a:rPr lang="en-US" b="1" dirty="0" err="1" smtClean="0"/>
              <a:t>OpenGL</a:t>
            </a:r>
            <a:r>
              <a:rPr lang="en-US" b="1" dirty="0" smtClean="0"/>
              <a:t> ES </a:t>
            </a:r>
            <a:r>
              <a:rPr lang="en-US" dirty="0" smtClean="0"/>
              <a:t>Derived </a:t>
            </a:r>
            <a:r>
              <a:rPr lang="en-US" dirty="0"/>
              <a:t>from the latter, the latter is dedicated to embedded computers, smart phones, home game consoles and other </a:t>
            </a:r>
            <a:r>
              <a:rPr lang="en-US" dirty="0" smtClean="0"/>
              <a:t>devices.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OpenGL </a:t>
            </a:r>
            <a:r>
              <a:rPr lang="en-US" dirty="0"/>
              <a:t>ES was first proposed in 2003-2004, and was upgraded twice in 2007 (ES 2.0) and 2012 (ES 3.0). </a:t>
            </a:r>
            <a:r>
              <a:rPr lang="en-US" dirty="0" err="1"/>
              <a:t>WebGL</a:t>
            </a:r>
            <a:r>
              <a:rPr lang="en-US" dirty="0"/>
              <a:t> is based </a:t>
            </a:r>
            <a:r>
              <a:rPr lang="en-US" dirty="0" smtClean="0"/>
              <a:t>on </a:t>
            </a:r>
            <a:r>
              <a:rPr lang="en-US" b="1" dirty="0" smtClean="0"/>
              <a:t>OpenGL </a:t>
            </a:r>
            <a:r>
              <a:rPr lang="en-US" b="1" dirty="0"/>
              <a:t>ES </a:t>
            </a:r>
            <a:r>
              <a:rPr lang="en-US" b="1" dirty="0" smtClean="0"/>
              <a:t>2.0</a:t>
            </a:r>
          </a:p>
          <a:p>
            <a:pPr>
              <a:lnSpc>
                <a:spcPct val="110000"/>
              </a:lnSpc>
            </a:pPr>
            <a:r>
              <a:rPr lang="en-US" b="1" dirty="0"/>
              <a:t>Link: </a:t>
            </a:r>
            <a:r>
              <a:rPr lang="en-US" sz="3000" dirty="0">
                <a:hlinkClick r:id="rId3"/>
              </a:rPr>
              <a:t>https://</a:t>
            </a:r>
            <a:r>
              <a:rPr lang="en-US" sz="3000" dirty="0" smtClean="0">
                <a:hlinkClick r:id="rId3"/>
              </a:rPr>
              <a:t>en.wikipedia.org/wiki/OpenGL_ES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2131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0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WebGL</a:t>
            </a:r>
            <a:r>
              <a:rPr lang="en-US" b="1" dirty="0">
                <a:solidFill>
                  <a:srgbClr val="002060"/>
                </a:solidFill>
              </a:rPr>
              <a:t> program </a:t>
            </a:r>
            <a:r>
              <a:rPr lang="en-US" b="1" dirty="0" smtClean="0">
                <a:solidFill>
                  <a:srgbClr val="002060"/>
                </a:solidFill>
              </a:rPr>
              <a:t>structure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376"/>
            <a:ext cx="10515600" cy="49982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HTML, dynamic web pages include two languages, HTML and JS. After the introduction of </a:t>
            </a:r>
            <a:r>
              <a:rPr lang="en-US" dirty="0" err="1"/>
              <a:t>WebGL</a:t>
            </a:r>
            <a:r>
              <a:rPr lang="en-US" dirty="0"/>
              <a:t>, the </a:t>
            </a:r>
            <a:r>
              <a:rPr lang="en-US" dirty="0" err="1"/>
              <a:t>shader</a:t>
            </a:r>
            <a:r>
              <a:rPr lang="en-US" dirty="0"/>
              <a:t> language GLSL ES needs to be </a:t>
            </a:r>
            <a:r>
              <a:rPr lang="en-US" dirty="0" smtClean="0"/>
              <a:t>added.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</a:t>
            </a:r>
            <a:r>
              <a:rPr lang="en-US" dirty="0"/>
              <a:t>other words, the </a:t>
            </a:r>
            <a:r>
              <a:rPr lang="en-US" dirty="0" err="1"/>
              <a:t>WebGL</a:t>
            </a:r>
            <a:r>
              <a:rPr lang="en-US" dirty="0"/>
              <a:t> page contains three languages: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HTML5 (Hypertext Markup Language)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JS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GLSL 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2530</Words>
  <Application>Microsoft Office PowerPoint</Application>
  <PresentationFormat>Widescreen</PresentationFormat>
  <Paragraphs>131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Cordia New</vt:lpstr>
      <vt:lpstr>DokChampa</vt:lpstr>
      <vt:lpstr>Saysettha OT</vt:lpstr>
      <vt:lpstr>Office Theme</vt:lpstr>
      <vt:lpstr>WebGL Introduction </vt:lpstr>
      <vt:lpstr>Overview of WebGL</vt:lpstr>
      <vt:lpstr>Overview of WebGL</vt:lpstr>
      <vt:lpstr>Advantages of WebGL</vt:lpstr>
      <vt:lpstr>Advantages of WebGL</vt:lpstr>
      <vt:lpstr>The origin of WebGL</vt:lpstr>
      <vt:lpstr>The origin of WebGL</vt:lpstr>
      <vt:lpstr>The origin of WebGL</vt:lpstr>
      <vt:lpstr>WebGL program structure</vt:lpstr>
      <vt:lpstr>3D Graphics Basics</vt:lpstr>
      <vt:lpstr>3D Coordinate Systems</vt:lpstr>
      <vt:lpstr>3D Coordinate Systems</vt:lpstr>
      <vt:lpstr>3D Coordinate Systems</vt:lpstr>
      <vt:lpstr>Meshes, Polygons, and Vertices</vt:lpstr>
      <vt:lpstr>Meshes, Polygons, and Vertices</vt:lpstr>
      <vt:lpstr>Materials, Textures, and Lights</vt:lpstr>
      <vt:lpstr>Meshes, Polygons, and Vertices</vt:lpstr>
      <vt:lpstr>Transforms and Matrices</vt:lpstr>
      <vt:lpstr>Transforms and Matrices</vt:lpstr>
      <vt:lpstr>Transforms and Matrices</vt:lpstr>
      <vt:lpstr>Transforms and Matrices</vt:lpstr>
      <vt:lpstr>Transforms and Matrices</vt:lpstr>
      <vt:lpstr>Cameras, Perspective, Viewports, and Projections</vt:lpstr>
      <vt:lpstr>Cameras, Perspective, Viewports, and Projections</vt:lpstr>
      <vt:lpstr>Cameras, Perspective, Viewports, and Projections</vt:lpstr>
      <vt:lpstr>Cameras, Perspective, Viewports, and Projections</vt:lpstr>
      <vt:lpstr>Cameras, Perspective, Viewports, and Projections</vt:lpstr>
      <vt:lpstr>Shaders</vt:lpstr>
      <vt:lpstr>Shaders</vt:lpstr>
      <vt:lpstr>Shaders</vt:lpstr>
      <vt:lpstr>ວຽກບ້ານ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financial</dc:creator>
  <cp:lastModifiedBy>financial</cp:lastModifiedBy>
  <cp:revision>47</cp:revision>
  <dcterms:created xsi:type="dcterms:W3CDTF">2021-03-18T16:15:52Z</dcterms:created>
  <dcterms:modified xsi:type="dcterms:W3CDTF">2021-10-04T00:36:44Z</dcterms:modified>
</cp:coreProperties>
</file>