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60" r:id="rId4"/>
    <p:sldId id="261"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5" r:id="rId22"/>
    <p:sldId id="296" r:id="rId23"/>
    <p:sldId id="297" r:id="rId24"/>
    <p:sldId id="298" r:id="rId25"/>
    <p:sldId id="299" r:id="rId26"/>
    <p:sldId id="300" r:id="rId27"/>
    <p:sldId id="301" r:id="rId28"/>
    <p:sldId id="302" r:id="rId29"/>
    <p:sldId id="291" r:id="rId30"/>
    <p:sldId id="292" r:id="rId31"/>
    <p:sldId id="293" r:id="rId32"/>
    <p:sldId id="294" r:id="rId33"/>
    <p:sldId id="26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4FA25-5A1D-4A9A-BE6A-DD10132BF89F}" type="datetimeFigureOut">
              <a:rPr lang="en-US" smtClean="0"/>
              <a:t>05/10/2021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9E84E-2978-47F1-903F-FB426629481E}" type="slidenum">
              <a:rPr lang="en-US" smtClean="0"/>
              <a:t>‹#›</a:t>
            </a:fld>
            <a:endParaRPr lang="en-US"/>
          </a:p>
        </p:txBody>
      </p:sp>
    </p:spTree>
    <p:extLst>
      <p:ext uri="{BB962C8B-B14F-4D97-AF65-F5344CB8AC3E}">
        <p14:creationId xmlns:p14="http://schemas.microsoft.com/office/powerpoint/2010/main" val="2404927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9E4AD4-11CC-4768-83F5-9861D0E832D9}" type="datetime1">
              <a:rPr lang="en-US" smtClean="0"/>
              <a:t>05/10/2021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C7C7B-1149-452E-A79F-997E135838E0}" type="slidenum">
              <a:rPr lang="en-US" smtClean="0"/>
              <a:t>‹#›</a:t>
            </a:fld>
            <a:endParaRPr lang="en-US"/>
          </a:p>
        </p:txBody>
      </p:sp>
    </p:spTree>
    <p:extLst>
      <p:ext uri="{BB962C8B-B14F-4D97-AF65-F5344CB8AC3E}">
        <p14:creationId xmlns:p14="http://schemas.microsoft.com/office/powerpoint/2010/main" val="90132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6559B7-F46A-42C7-993D-4C3D75BA5327}" type="datetime1">
              <a:rPr lang="en-US" smtClean="0"/>
              <a:t>05/10/2021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C7C7B-1149-452E-A79F-997E135838E0}" type="slidenum">
              <a:rPr lang="en-US" smtClean="0"/>
              <a:t>‹#›</a:t>
            </a:fld>
            <a:endParaRPr lang="en-US"/>
          </a:p>
        </p:txBody>
      </p:sp>
    </p:spTree>
    <p:extLst>
      <p:ext uri="{BB962C8B-B14F-4D97-AF65-F5344CB8AC3E}">
        <p14:creationId xmlns:p14="http://schemas.microsoft.com/office/powerpoint/2010/main" val="215078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F8F81-E99D-440E-BD75-11A5A71673A7}" type="datetime1">
              <a:rPr lang="en-US" smtClean="0"/>
              <a:t>05/10/2021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C7C7B-1149-452E-A79F-997E135838E0}" type="slidenum">
              <a:rPr lang="en-US" smtClean="0"/>
              <a:t>‹#›</a:t>
            </a:fld>
            <a:endParaRPr lang="en-US"/>
          </a:p>
        </p:txBody>
      </p:sp>
    </p:spTree>
    <p:extLst>
      <p:ext uri="{BB962C8B-B14F-4D97-AF65-F5344CB8AC3E}">
        <p14:creationId xmlns:p14="http://schemas.microsoft.com/office/powerpoint/2010/main" val="131983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5B39B-4D76-4968-BC40-1C4DBC9A4E49}" type="datetime1">
              <a:rPr lang="en-US" smtClean="0"/>
              <a:t>05/10/2021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C7C7B-1149-452E-A79F-997E135838E0}" type="slidenum">
              <a:rPr lang="en-US" smtClean="0"/>
              <a:t>‹#›</a:t>
            </a:fld>
            <a:endParaRPr lang="en-US"/>
          </a:p>
        </p:txBody>
      </p:sp>
    </p:spTree>
    <p:extLst>
      <p:ext uri="{BB962C8B-B14F-4D97-AF65-F5344CB8AC3E}">
        <p14:creationId xmlns:p14="http://schemas.microsoft.com/office/powerpoint/2010/main" val="193753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789887-77B5-4B76-B4D1-B5A3CC95C2A4}" type="datetime1">
              <a:rPr lang="en-US" smtClean="0"/>
              <a:t>05/10/2021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BC7C7B-1149-452E-A79F-997E135838E0}" type="slidenum">
              <a:rPr lang="en-US" smtClean="0"/>
              <a:t>‹#›</a:t>
            </a:fld>
            <a:endParaRPr lang="en-US"/>
          </a:p>
        </p:txBody>
      </p:sp>
    </p:spTree>
    <p:extLst>
      <p:ext uri="{BB962C8B-B14F-4D97-AF65-F5344CB8AC3E}">
        <p14:creationId xmlns:p14="http://schemas.microsoft.com/office/powerpoint/2010/main" val="212143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A0CC71-FBC8-42BC-A795-FF979B548630}" type="datetime1">
              <a:rPr lang="en-US" smtClean="0"/>
              <a:t>05/10/2021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C7C7B-1149-452E-A79F-997E135838E0}" type="slidenum">
              <a:rPr lang="en-US" smtClean="0"/>
              <a:t>‹#›</a:t>
            </a:fld>
            <a:endParaRPr lang="en-US"/>
          </a:p>
        </p:txBody>
      </p:sp>
    </p:spTree>
    <p:extLst>
      <p:ext uri="{BB962C8B-B14F-4D97-AF65-F5344CB8AC3E}">
        <p14:creationId xmlns:p14="http://schemas.microsoft.com/office/powerpoint/2010/main" val="340753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E52D62-BB21-4072-A651-005B5B9A00D7}" type="datetime1">
              <a:rPr lang="en-US" smtClean="0"/>
              <a:t>05/10/2021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BC7C7B-1149-452E-A79F-997E135838E0}" type="slidenum">
              <a:rPr lang="en-US" smtClean="0"/>
              <a:t>‹#›</a:t>
            </a:fld>
            <a:endParaRPr lang="en-US"/>
          </a:p>
        </p:txBody>
      </p:sp>
    </p:spTree>
    <p:extLst>
      <p:ext uri="{BB962C8B-B14F-4D97-AF65-F5344CB8AC3E}">
        <p14:creationId xmlns:p14="http://schemas.microsoft.com/office/powerpoint/2010/main" val="241844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A26FD3-EEE0-48A1-8074-B426C22D020E}" type="datetime1">
              <a:rPr lang="en-US" smtClean="0"/>
              <a:t>05/10/2021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BC7C7B-1149-452E-A79F-997E135838E0}" type="slidenum">
              <a:rPr lang="en-US" smtClean="0"/>
              <a:t>‹#›</a:t>
            </a:fld>
            <a:endParaRPr lang="en-US"/>
          </a:p>
        </p:txBody>
      </p:sp>
    </p:spTree>
    <p:extLst>
      <p:ext uri="{BB962C8B-B14F-4D97-AF65-F5344CB8AC3E}">
        <p14:creationId xmlns:p14="http://schemas.microsoft.com/office/powerpoint/2010/main" val="329339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36A6F-84FC-4F42-B06F-3AF4584B47F1}" type="datetime1">
              <a:rPr lang="en-US" smtClean="0"/>
              <a:t>05/10/2021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BC7C7B-1149-452E-A79F-997E135838E0}" type="slidenum">
              <a:rPr lang="en-US" smtClean="0"/>
              <a:t>‹#›</a:t>
            </a:fld>
            <a:endParaRPr lang="en-US"/>
          </a:p>
        </p:txBody>
      </p:sp>
    </p:spTree>
    <p:extLst>
      <p:ext uri="{BB962C8B-B14F-4D97-AF65-F5344CB8AC3E}">
        <p14:creationId xmlns:p14="http://schemas.microsoft.com/office/powerpoint/2010/main" val="383651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473558-6C88-4144-9F64-F3D79EBE0150}" type="datetime1">
              <a:rPr lang="en-US" smtClean="0"/>
              <a:t>05/10/2021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C7C7B-1149-452E-A79F-997E135838E0}" type="slidenum">
              <a:rPr lang="en-US" smtClean="0"/>
              <a:t>‹#›</a:t>
            </a:fld>
            <a:endParaRPr lang="en-US"/>
          </a:p>
        </p:txBody>
      </p:sp>
    </p:spTree>
    <p:extLst>
      <p:ext uri="{BB962C8B-B14F-4D97-AF65-F5344CB8AC3E}">
        <p14:creationId xmlns:p14="http://schemas.microsoft.com/office/powerpoint/2010/main" val="320775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7EC68A-AF6B-4627-8A6E-374CC6DFD30A}" type="datetime1">
              <a:rPr lang="en-US" smtClean="0"/>
              <a:t>05/10/2021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BC7C7B-1149-452E-A79F-997E135838E0}" type="slidenum">
              <a:rPr lang="en-US" smtClean="0"/>
              <a:t>‹#›</a:t>
            </a:fld>
            <a:endParaRPr lang="en-US"/>
          </a:p>
        </p:txBody>
      </p:sp>
    </p:spTree>
    <p:extLst>
      <p:ext uri="{BB962C8B-B14F-4D97-AF65-F5344CB8AC3E}">
        <p14:creationId xmlns:p14="http://schemas.microsoft.com/office/powerpoint/2010/main" val="216529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5296-4484-4A2B-8055-186C2013174A}" type="datetime1">
              <a:rPr lang="en-US" smtClean="0"/>
              <a:t>05/10/2021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C7C7B-1149-452E-A79F-997E135838E0}" type="slidenum">
              <a:rPr lang="en-US" smtClean="0"/>
              <a:t>‹#›</a:t>
            </a:fld>
            <a:endParaRPr lang="en-US"/>
          </a:p>
        </p:txBody>
      </p:sp>
    </p:spTree>
    <p:extLst>
      <p:ext uri="{BB962C8B-B14F-4D97-AF65-F5344CB8AC3E}">
        <p14:creationId xmlns:p14="http://schemas.microsoft.com/office/powerpoint/2010/main" val="2455136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4648"/>
            <a:ext cx="9144000" cy="1844933"/>
          </a:xfrm>
        </p:spPr>
        <p:txBody>
          <a:bodyPr>
            <a:normAutofit/>
          </a:bodyPr>
          <a:lstStyle/>
          <a:p>
            <a:r>
              <a:rPr lang="en-US" dirty="0" smtClean="0">
                <a:solidFill>
                  <a:srgbClr val="002060"/>
                </a:solidFill>
              </a:rPr>
              <a:t/>
            </a:r>
            <a:br>
              <a:rPr lang="en-US" dirty="0" smtClean="0">
                <a:solidFill>
                  <a:srgbClr val="002060"/>
                </a:solidFill>
              </a:rPr>
            </a:br>
            <a:r>
              <a:rPr lang="en-US" dirty="0" err="1">
                <a:solidFill>
                  <a:srgbClr val="002060"/>
                </a:solidFill>
              </a:rPr>
              <a:t>WebGL</a:t>
            </a:r>
            <a:r>
              <a:rPr lang="en-US" dirty="0">
                <a:solidFill>
                  <a:srgbClr val="002060"/>
                </a:solidFill>
              </a:rPr>
              <a:t> - Sample Application</a:t>
            </a:r>
          </a:p>
        </p:txBody>
      </p:sp>
      <p:sp>
        <p:nvSpPr>
          <p:cNvPr id="3" name="Subtitle 2"/>
          <p:cNvSpPr>
            <a:spLocks noGrp="1"/>
          </p:cNvSpPr>
          <p:nvPr>
            <p:ph type="subTitle" idx="1"/>
          </p:nvPr>
        </p:nvSpPr>
        <p:spPr>
          <a:xfrm>
            <a:off x="1524000" y="3356376"/>
            <a:ext cx="9144000" cy="2989833"/>
          </a:xfrm>
        </p:spPr>
        <p:txBody>
          <a:bodyPr>
            <a:normAutofit/>
          </a:bodyPr>
          <a:lstStyle/>
          <a:p>
            <a:pPr algn="l"/>
            <a:endParaRPr lang="en-US" dirty="0" smtClean="0"/>
          </a:p>
          <a:p>
            <a:pPr algn="r"/>
            <a:r>
              <a:rPr lang="en-US" sz="3600" dirty="0" smtClean="0">
                <a:solidFill>
                  <a:srgbClr val="00B050"/>
                </a:solidFill>
              </a:rPr>
              <a:t>Dr. </a:t>
            </a:r>
            <a:r>
              <a:rPr lang="en-US" sz="3600" dirty="0" err="1" smtClean="0">
                <a:solidFill>
                  <a:srgbClr val="00B050"/>
                </a:solidFill>
              </a:rPr>
              <a:t>Lathsamy</a:t>
            </a:r>
            <a:r>
              <a:rPr lang="en-US" sz="3600" dirty="0" smtClean="0">
                <a:solidFill>
                  <a:srgbClr val="00B050"/>
                </a:solidFill>
              </a:rPr>
              <a:t> </a:t>
            </a:r>
            <a:r>
              <a:rPr lang="en-US" sz="3600" dirty="0" err="1" smtClean="0">
                <a:solidFill>
                  <a:srgbClr val="00B050"/>
                </a:solidFill>
              </a:rPr>
              <a:t>Chidtavong</a:t>
            </a:r>
            <a:endParaRPr lang="en-US" sz="3600" dirty="0" smtClean="0">
              <a:solidFill>
                <a:srgbClr val="00B050"/>
              </a:solidFill>
            </a:endParaRPr>
          </a:p>
          <a:p>
            <a:pPr algn="r"/>
            <a:r>
              <a:rPr lang="en-US" sz="3600" dirty="0" smtClean="0">
                <a:solidFill>
                  <a:srgbClr val="00B050"/>
                </a:solidFill>
              </a:rPr>
              <a:t>Mobile: +8562077712077</a:t>
            </a:r>
          </a:p>
          <a:p>
            <a:pPr algn="r"/>
            <a:r>
              <a:rPr lang="en-US" sz="3600" dirty="0" smtClean="0">
                <a:solidFill>
                  <a:srgbClr val="00B050"/>
                </a:solidFill>
              </a:rPr>
              <a:t>Email: l.chidtavong@nuol.edu.la</a:t>
            </a:r>
          </a:p>
          <a:p>
            <a:pPr algn="l"/>
            <a:endParaRPr lang="en-US" dirty="0"/>
          </a:p>
          <a:p>
            <a:pPr algn="l"/>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1</a:t>
            </a:fld>
            <a:endParaRPr lang="en-US"/>
          </a:p>
        </p:txBody>
      </p:sp>
    </p:spTree>
    <p:extLst>
      <p:ext uri="{BB962C8B-B14F-4D97-AF65-F5344CB8AC3E}">
        <p14:creationId xmlns:p14="http://schemas.microsoft.com/office/powerpoint/2010/main" val="3362196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1"/>
            <a:ext cx="10515600" cy="1325563"/>
          </a:xfrm>
        </p:spPr>
        <p:txBody>
          <a:bodyPr/>
          <a:lstStyle/>
          <a:p>
            <a:pPr algn="ctr"/>
            <a:r>
              <a:rPr lang="en-US" b="1" dirty="0">
                <a:solidFill>
                  <a:srgbClr val="002060"/>
                </a:solidFill>
              </a:rPr>
              <a:t>Fragment </a:t>
            </a:r>
            <a:r>
              <a:rPr lang="en-US" b="1" dirty="0" err="1">
                <a:solidFill>
                  <a:srgbClr val="002060"/>
                </a:solidFill>
              </a:rPr>
              <a:t>Shader</a:t>
            </a:r>
            <a:endParaRPr lang="en-US" b="1" dirty="0">
              <a:solidFill>
                <a:srgbClr val="002060"/>
              </a:solidFill>
            </a:endParaRPr>
          </a:p>
        </p:txBody>
      </p:sp>
      <p:sp>
        <p:nvSpPr>
          <p:cNvPr id="3" name="Content Placeholder 2"/>
          <p:cNvSpPr>
            <a:spLocks noGrp="1"/>
          </p:cNvSpPr>
          <p:nvPr>
            <p:ph idx="1"/>
          </p:nvPr>
        </p:nvSpPr>
        <p:spPr>
          <a:xfrm>
            <a:off x="838200" y="1593609"/>
            <a:ext cx="10515600" cy="4998258"/>
          </a:xfrm>
        </p:spPr>
        <p:txBody>
          <a:bodyPr>
            <a:normAutofit/>
          </a:bodyPr>
          <a:lstStyle/>
          <a:p>
            <a:pPr>
              <a:lnSpc>
                <a:spcPct val="100000"/>
              </a:lnSpc>
              <a:spcAft>
                <a:spcPts val="1200"/>
              </a:spcAft>
            </a:pPr>
            <a:r>
              <a:rPr lang="en-US" dirty="0"/>
              <a:t>The fragment </a:t>
            </a:r>
            <a:r>
              <a:rPr lang="en-US" dirty="0" err="1"/>
              <a:t>shader</a:t>
            </a:r>
            <a:r>
              <a:rPr lang="en-US" dirty="0"/>
              <a:t> gets</a:t>
            </a:r>
          </a:p>
          <a:p>
            <a:pPr lvl="1">
              <a:lnSpc>
                <a:spcPct val="100000"/>
              </a:lnSpc>
              <a:spcBef>
                <a:spcPts val="1000"/>
              </a:spcBef>
              <a:spcAft>
                <a:spcPts val="1200"/>
              </a:spcAft>
            </a:pPr>
            <a:r>
              <a:rPr lang="en-US" sz="2800" dirty="0"/>
              <a:t>data from the vertex </a:t>
            </a:r>
            <a:r>
              <a:rPr lang="en-US" sz="2800" dirty="0" err="1"/>
              <a:t>shader</a:t>
            </a:r>
            <a:r>
              <a:rPr lang="en-US" sz="2800" dirty="0"/>
              <a:t> in varying variables,</a:t>
            </a:r>
          </a:p>
          <a:p>
            <a:pPr lvl="1">
              <a:lnSpc>
                <a:spcPct val="100000"/>
              </a:lnSpc>
              <a:spcBef>
                <a:spcPts val="1000"/>
              </a:spcBef>
              <a:spcAft>
                <a:spcPts val="1200"/>
              </a:spcAft>
            </a:pPr>
            <a:r>
              <a:rPr lang="en-US" sz="2800" dirty="0"/>
              <a:t>primitives from the rasterization stage, and then</a:t>
            </a:r>
          </a:p>
          <a:p>
            <a:pPr lvl="1">
              <a:lnSpc>
                <a:spcPct val="100000"/>
              </a:lnSpc>
              <a:spcBef>
                <a:spcPts val="1000"/>
              </a:spcBef>
              <a:spcAft>
                <a:spcPts val="1200"/>
              </a:spcAft>
            </a:pPr>
            <a:r>
              <a:rPr lang="en-US" sz="2800" dirty="0"/>
              <a:t>calculates the color values for each pixel between the vertices.</a:t>
            </a:r>
          </a:p>
          <a:p>
            <a:pPr>
              <a:lnSpc>
                <a:spcPct val="100000"/>
              </a:lnSpc>
              <a:spcAft>
                <a:spcPts val="1200"/>
              </a:spcAft>
            </a:pPr>
            <a:r>
              <a:rPr lang="en-US" dirty="0"/>
              <a:t>The fragment </a:t>
            </a:r>
            <a:r>
              <a:rPr lang="en-US" dirty="0" err="1"/>
              <a:t>shader</a:t>
            </a:r>
            <a:r>
              <a:rPr lang="en-US" dirty="0"/>
              <a:t> stores the color values of every pixel in each fragment. </a:t>
            </a:r>
          </a:p>
        </p:txBody>
      </p:sp>
      <p:sp>
        <p:nvSpPr>
          <p:cNvPr id="4" name="Slide Number Placeholder 3"/>
          <p:cNvSpPr>
            <a:spLocks noGrp="1"/>
          </p:cNvSpPr>
          <p:nvPr>
            <p:ph type="sldNum" sz="quarter" idx="12"/>
          </p:nvPr>
        </p:nvSpPr>
        <p:spPr/>
        <p:txBody>
          <a:bodyPr/>
          <a:lstStyle/>
          <a:p>
            <a:fld id="{E2BC7C7B-1149-452E-A79F-997E135838E0}" type="slidenum">
              <a:rPr lang="en-US" smtClean="0"/>
              <a:t>10</a:t>
            </a:fld>
            <a:endParaRPr lang="en-US"/>
          </a:p>
        </p:txBody>
      </p:sp>
    </p:spTree>
    <p:extLst>
      <p:ext uri="{BB962C8B-B14F-4D97-AF65-F5344CB8AC3E}">
        <p14:creationId xmlns:p14="http://schemas.microsoft.com/office/powerpoint/2010/main" val="2844961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1"/>
            <a:ext cx="10515600" cy="1325563"/>
          </a:xfrm>
        </p:spPr>
        <p:txBody>
          <a:bodyPr/>
          <a:lstStyle/>
          <a:p>
            <a:pPr algn="ctr"/>
            <a:r>
              <a:rPr lang="en-US" b="1" dirty="0">
                <a:solidFill>
                  <a:srgbClr val="002060"/>
                </a:solidFill>
              </a:rPr>
              <a:t>Fragment Operations</a:t>
            </a:r>
          </a:p>
        </p:txBody>
      </p:sp>
      <p:sp>
        <p:nvSpPr>
          <p:cNvPr id="3" name="Content Placeholder 2"/>
          <p:cNvSpPr>
            <a:spLocks noGrp="1"/>
          </p:cNvSpPr>
          <p:nvPr>
            <p:ph idx="1"/>
          </p:nvPr>
        </p:nvSpPr>
        <p:spPr>
          <a:xfrm>
            <a:off x="838200" y="1593609"/>
            <a:ext cx="10515600" cy="4998258"/>
          </a:xfrm>
        </p:spPr>
        <p:txBody>
          <a:bodyPr>
            <a:normAutofit lnSpcReduction="10000"/>
          </a:bodyPr>
          <a:lstStyle/>
          <a:p>
            <a:pPr>
              <a:lnSpc>
                <a:spcPct val="100000"/>
              </a:lnSpc>
              <a:spcBef>
                <a:spcPts val="600"/>
              </a:spcBef>
              <a:spcAft>
                <a:spcPts val="600"/>
              </a:spcAft>
            </a:pPr>
            <a:r>
              <a:rPr lang="en-US" dirty="0"/>
              <a:t>Fragment operations are carried out after determining the color of each pixel in the primitive. These fragment operations may include the following −</a:t>
            </a:r>
          </a:p>
          <a:p>
            <a:pPr lvl="1">
              <a:lnSpc>
                <a:spcPct val="100000"/>
              </a:lnSpc>
              <a:spcBef>
                <a:spcPts val="600"/>
              </a:spcBef>
              <a:spcAft>
                <a:spcPts val="600"/>
              </a:spcAft>
            </a:pPr>
            <a:r>
              <a:rPr lang="en-US" dirty="0"/>
              <a:t>Depth</a:t>
            </a:r>
          </a:p>
          <a:p>
            <a:pPr lvl="1">
              <a:lnSpc>
                <a:spcPct val="100000"/>
              </a:lnSpc>
              <a:spcBef>
                <a:spcPts val="600"/>
              </a:spcBef>
              <a:spcAft>
                <a:spcPts val="600"/>
              </a:spcAft>
            </a:pPr>
            <a:r>
              <a:rPr lang="en-US" dirty="0"/>
              <a:t>Color buffer blend</a:t>
            </a:r>
          </a:p>
          <a:p>
            <a:pPr lvl="1">
              <a:lnSpc>
                <a:spcPct val="100000"/>
              </a:lnSpc>
              <a:spcBef>
                <a:spcPts val="600"/>
              </a:spcBef>
              <a:spcAft>
                <a:spcPts val="600"/>
              </a:spcAft>
            </a:pPr>
            <a:r>
              <a:rPr lang="en-US" dirty="0"/>
              <a:t>Dithering</a:t>
            </a:r>
          </a:p>
          <a:p>
            <a:pPr>
              <a:lnSpc>
                <a:spcPct val="100000"/>
              </a:lnSpc>
              <a:spcBef>
                <a:spcPts val="600"/>
              </a:spcBef>
              <a:spcAft>
                <a:spcPts val="600"/>
              </a:spcAft>
            </a:pPr>
            <a:r>
              <a:rPr lang="en-US" dirty="0"/>
              <a:t>Once all the fragments are processed, a 2D image is formed and displayed on the screen. The </a:t>
            </a:r>
            <a:r>
              <a:rPr lang="en-US" b="1" dirty="0"/>
              <a:t>frame buffer</a:t>
            </a:r>
            <a:r>
              <a:rPr lang="en-US" dirty="0"/>
              <a:t> is the final destination of the rendering pipeline.</a:t>
            </a:r>
          </a:p>
          <a:p>
            <a:pPr marL="0" indent="0">
              <a:lnSpc>
                <a:spcPct val="100000"/>
              </a:lnSpc>
              <a:spcBef>
                <a:spcPts val="600"/>
              </a:spcBef>
              <a:spcAft>
                <a:spcPts val="600"/>
              </a:spcAft>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11</a:t>
            </a:fld>
            <a:endParaRPr lang="en-US"/>
          </a:p>
        </p:txBody>
      </p:sp>
    </p:spTree>
    <p:extLst>
      <p:ext uri="{BB962C8B-B14F-4D97-AF65-F5344CB8AC3E}">
        <p14:creationId xmlns:p14="http://schemas.microsoft.com/office/powerpoint/2010/main" val="4250131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1"/>
            <a:ext cx="10515600" cy="1325563"/>
          </a:xfrm>
        </p:spPr>
        <p:txBody>
          <a:bodyPr/>
          <a:lstStyle/>
          <a:p>
            <a:pPr algn="ctr"/>
            <a:r>
              <a:rPr lang="en-US" b="1" dirty="0">
                <a:solidFill>
                  <a:srgbClr val="002060"/>
                </a:solidFill>
              </a:rPr>
              <a:t>Fragment Operations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614" y="1653788"/>
            <a:ext cx="8326081" cy="4815250"/>
          </a:xfrm>
          <a:prstGeom prst="rect">
            <a:avLst/>
          </a:prstGeom>
        </p:spPr>
      </p:pic>
      <p:sp>
        <p:nvSpPr>
          <p:cNvPr id="6" name="Slide Number Placeholder 5"/>
          <p:cNvSpPr>
            <a:spLocks noGrp="1"/>
          </p:cNvSpPr>
          <p:nvPr>
            <p:ph type="sldNum" sz="quarter" idx="12"/>
          </p:nvPr>
        </p:nvSpPr>
        <p:spPr/>
        <p:txBody>
          <a:bodyPr/>
          <a:lstStyle/>
          <a:p>
            <a:fld id="{E2BC7C7B-1149-452E-A79F-997E135838E0}" type="slidenum">
              <a:rPr lang="en-US" smtClean="0"/>
              <a:t>12</a:t>
            </a:fld>
            <a:endParaRPr lang="en-US"/>
          </a:p>
        </p:txBody>
      </p:sp>
    </p:spTree>
    <p:extLst>
      <p:ext uri="{BB962C8B-B14F-4D97-AF65-F5344CB8AC3E}">
        <p14:creationId xmlns:p14="http://schemas.microsoft.com/office/powerpoint/2010/main" val="2229781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1"/>
            <a:ext cx="10515600" cy="1325563"/>
          </a:xfrm>
        </p:spPr>
        <p:txBody>
          <a:bodyPr/>
          <a:lstStyle/>
          <a:p>
            <a:pPr algn="ctr"/>
            <a:r>
              <a:rPr lang="en-US" b="1" dirty="0">
                <a:solidFill>
                  <a:srgbClr val="002060"/>
                </a:solidFill>
              </a:rPr>
              <a:t>Frame Buffer</a:t>
            </a:r>
          </a:p>
        </p:txBody>
      </p:sp>
      <p:sp>
        <p:nvSpPr>
          <p:cNvPr id="3" name="Content Placeholder 2"/>
          <p:cNvSpPr>
            <a:spLocks noGrp="1"/>
          </p:cNvSpPr>
          <p:nvPr>
            <p:ph idx="1"/>
          </p:nvPr>
        </p:nvSpPr>
        <p:spPr>
          <a:xfrm>
            <a:off x="838200" y="1593609"/>
            <a:ext cx="10515600" cy="4998258"/>
          </a:xfrm>
        </p:spPr>
        <p:txBody>
          <a:bodyPr>
            <a:normAutofit/>
          </a:bodyPr>
          <a:lstStyle/>
          <a:p>
            <a:r>
              <a:rPr lang="en-US" dirty="0"/>
              <a:t>Frame buffer is a portion of graphics memory that hold the scene data. This buffer contains details such as width and height of the surface (in pixels), color of each pixel, and depth and stencil buffers.</a:t>
            </a:r>
          </a:p>
        </p:txBody>
      </p:sp>
      <p:sp>
        <p:nvSpPr>
          <p:cNvPr id="4" name="Slide Number Placeholder 3"/>
          <p:cNvSpPr>
            <a:spLocks noGrp="1"/>
          </p:cNvSpPr>
          <p:nvPr>
            <p:ph type="sldNum" sz="quarter" idx="12"/>
          </p:nvPr>
        </p:nvSpPr>
        <p:spPr/>
        <p:txBody>
          <a:bodyPr/>
          <a:lstStyle/>
          <a:p>
            <a:fld id="{E2BC7C7B-1149-452E-A79F-997E135838E0}" type="slidenum">
              <a:rPr lang="en-US" smtClean="0"/>
              <a:t>13</a:t>
            </a:fld>
            <a:endParaRPr lang="en-US"/>
          </a:p>
        </p:txBody>
      </p:sp>
    </p:spTree>
    <p:extLst>
      <p:ext uri="{BB962C8B-B14F-4D97-AF65-F5344CB8AC3E}">
        <p14:creationId xmlns:p14="http://schemas.microsoft.com/office/powerpoint/2010/main" val="846040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94562" y="1267600"/>
            <a:ext cx="4802876" cy="4754847"/>
          </a:xfrm>
          <a:prstGeom prst="rect">
            <a:avLst/>
          </a:prstGeom>
        </p:spPr>
      </p:pic>
      <p:sp>
        <p:nvSpPr>
          <p:cNvPr id="3" name="Title 2"/>
          <p:cNvSpPr>
            <a:spLocks noGrp="1"/>
          </p:cNvSpPr>
          <p:nvPr>
            <p:ph type="title"/>
          </p:nvPr>
        </p:nvSpPr>
        <p:spPr>
          <a:xfrm>
            <a:off x="838200" y="10277"/>
            <a:ext cx="10515600" cy="1325563"/>
          </a:xfrm>
        </p:spPr>
        <p:txBody>
          <a:bodyPr/>
          <a:lstStyle/>
          <a:p>
            <a:pPr algn="ctr"/>
            <a:r>
              <a:rPr lang="en-US" b="1" dirty="0">
                <a:solidFill>
                  <a:srgbClr val="002060"/>
                </a:solidFill>
              </a:rPr>
              <a:t>A Simple </a:t>
            </a:r>
            <a:r>
              <a:rPr lang="en-US" b="1" dirty="0" err="1">
                <a:solidFill>
                  <a:srgbClr val="002060"/>
                </a:solidFill>
              </a:rPr>
              <a:t>WebGL</a:t>
            </a:r>
            <a:r>
              <a:rPr lang="en-US" b="1" dirty="0">
                <a:solidFill>
                  <a:srgbClr val="002060"/>
                </a:solidFill>
              </a:rPr>
              <a:t> Example</a:t>
            </a:r>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14</a:t>
            </a:fld>
            <a:endParaRPr lang="en-US"/>
          </a:p>
        </p:txBody>
      </p:sp>
      <p:sp>
        <p:nvSpPr>
          <p:cNvPr id="5" name="Rectangle 4"/>
          <p:cNvSpPr/>
          <p:nvPr/>
        </p:nvSpPr>
        <p:spPr>
          <a:xfrm>
            <a:off x="1384116" y="6270338"/>
            <a:ext cx="9111017" cy="461665"/>
          </a:xfrm>
          <a:prstGeom prst="rect">
            <a:avLst/>
          </a:prstGeom>
        </p:spPr>
        <p:txBody>
          <a:bodyPr wrap="square">
            <a:spAutoFit/>
          </a:bodyPr>
          <a:lstStyle/>
          <a:p>
            <a:r>
              <a:rPr lang="en-US" sz="2400" dirty="0"/>
              <a:t>https://www.tutorialspoint.com/webgl/webgl_sample_application.htm </a:t>
            </a:r>
            <a:endParaRPr lang="en-US" sz="2400" dirty="0"/>
          </a:p>
        </p:txBody>
      </p:sp>
    </p:spTree>
    <p:extLst>
      <p:ext uri="{BB962C8B-B14F-4D97-AF65-F5344CB8AC3E}">
        <p14:creationId xmlns:p14="http://schemas.microsoft.com/office/powerpoint/2010/main" val="2546674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28645"/>
            <a:ext cx="10515600" cy="1325563"/>
          </a:xfrm>
        </p:spPr>
        <p:txBody>
          <a:bodyPr/>
          <a:lstStyle/>
          <a:p>
            <a:pPr algn="ctr"/>
            <a:r>
              <a:rPr lang="en-US" b="1" dirty="0">
                <a:solidFill>
                  <a:srgbClr val="002060"/>
                </a:solidFill>
              </a:rPr>
              <a:t>A Simple </a:t>
            </a:r>
            <a:r>
              <a:rPr lang="en-US" b="1" dirty="0" err="1">
                <a:solidFill>
                  <a:srgbClr val="002060"/>
                </a:solidFill>
              </a:rPr>
              <a:t>WebGL</a:t>
            </a:r>
            <a:r>
              <a:rPr lang="en-US" b="1" dirty="0">
                <a:solidFill>
                  <a:srgbClr val="002060"/>
                </a:solidFill>
              </a:rPr>
              <a:t> Example</a:t>
            </a:r>
            <a:endParaRPr lang="en-US" dirty="0"/>
          </a:p>
        </p:txBody>
      </p:sp>
      <p:sp>
        <p:nvSpPr>
          <p:cNvPr id="4" name="Content Placeholder 3"/>
          <p:cNvSpPr>
            <a:spLocks noGrp="1"/>
          </p:cNvSpPr>
          <p:nvPr>
            <p:ph idx="1"/>
          </p:nvPr>
        </p:nvSpPr>
        <p:spPr>
          <a:xfrm>
            <a:off x="838200" y="1825625"/>
            <a:ext cx="10515600" cy="4848130"/>
          </a:xfrm>
        </p:spPr>
        <p:txBody>
          <a:bodyPr>
            <a:normAutofit/>
          </a:bodyPr>
          <a:lstStyle/>
          <a:p>
            <a:pPr marL="0" indent="0">
              <a:lnSpc>
                <a:spcPct val="100000"/>
              </a:lnSpc>
              <a:spcAft>
                <a:spcPts val="600"/>
              </a:spcAft>
              <a:buNone/>
            </a:pPr>
            <a:r>
              <a:rPr lang="en-US" b="1" dirty="0" smtClean="0"/>
              <a:t>Step </a:t>
            </a:r>
            <a:r>
              <a:rPr lang="en-US" b="1" dirty="0"/>
              <a:t>1 − </a:t>
            </a:r>
            <a:r>
              <a:rPr lang="en-US" b="1" dirty="0" smtClean="0"/>
              <a:t>Prepare the canvas </a:t>
            </a:r>
            <a:r>
              <a:rPr lang="en-US" b="1" dirty="0"/>
              <a:t>and </a:t>
            </a:r>
            <a:r>
              <a:rPr lang="en-US" b="1" dirty="0" smtClean="0"/>
              <a:t>get </a:t>
            </a:r>
            <a:r>
              <a:rPr lang="en-US" b="1" dirty="0" err="1"/>
              <a:t>WebGL</a:t>
            </a:r>
            <a:r>
              <a:rPr lang="en-US" b="1" dirty="0"/>
              <a:t> </a:t>
            </a:r>
            <a:r>
              <a:rPr lang="en-US" b="1" dirty="0" smtClean="0"/>
              <a:t>rendering context</a:t>
            </a:r>
          </a:p>
          <a:p>
            <a:pPr marL="457200" lvl="1" indent="0">
              <a:lnSpc>
                <a:spcPct val="100000"/>
              </a:lnSpc>
              <a:spcAft>
                <a:spcPts val="600"/>
              </a:spcAft>
              <a:buNone/>
            </a:pPr>
            <a:r>
              <a:rPr lang="en-US" dirty="0"/>
              <a:t>We </a:t>
            </a:r>
            <a:r>
              <a:rPr lang="en-US" dirty="0" smtClean="0"/>
              <a:t>get the current </a:t>
            </a:r>
            <a:r>
              <a:rPr lang="en-US" dirty="0"/>
              <a:t>HTML </a:t>
            </a:r>
            <a:r>
              <a:rPr lang="en-US" dirty="0" smtClean="0"/>
              <a:t>canvas object </a:t>
            </a:r>
            <a:r>
              <a:rPr lang="en-US" dirty="0"/>
              <a:t>and </a:t>
            </a:r>
            <a:r>
              <a:rPr lang="en-US" dirty="0" smtClean="0"/>
              <a:t>obtain its </a:t>
            </a:r>
            <a:r>
              <a:rPr lang="en-US" dirty="0" err="1"/>
              <a:t>WebGL</a:t>
            </a:r>
            <a:r>
              <a:rPr lang="en-US" dirty="0"/>
              <a:t> </a:t>
            </a:r>
            <a:r>
              <a:rPr lang="en-US" dirty="0" smtClean="0"/>
              <a:t>rendering context.</a:t>
            </a:r>
          </a:p>
          <a:p>
            <a:pPr marL="0" indent="0">
              <a:lnSpc>
                <a:spcPct val="100000"/>
              </a:lnSpc>
              <a:spcAft>
                <a:spcPts val="600"/>
              </a:spcAft>
              <a:buNone/>
            </a:pPr>
            <a:r>
              <a:rPr lang="en-US" b="1" dirty="0" smtClean="0"/>
              <a:t>Step </a:t>
            </a:r>
            <a:r>
              <a:rPr lang="en-US" b="1" dirty="0"/>
              <a:t>2 − </a:t>
            </a:r>
            <a:r>
              <a:rPr lang="en-US" b="1" dirty="0" err="1" smtClean="0"/>
              <a:t>Deffine</a:t>
            </a:r>
            <a:r>
              <a:rPr lang="en-US" b="1" dirty="0" smtClean="0"/>
              <a:t> the geometry </a:t>
            </a:r>
            <a:r>
              <a:rPr lang="en-US" b="1" dirty="0"/>
              <a:t>and </a:t>
            </a:r>
            <a:r>
              <a:rPr lang="en-US" b="1" dirty="0" smtClean="0"/>
              <a:t>store it in buffer objects</a:t>
            </a:r>
            <a:endParaRPr lang="en-US" b="1" dirty="0"/>
          </a:p>
          <a:p>
            <a:pPr marL="457200" lvl="1" indent="0">
              <a:lnSpc>
                <a:spcPct val="100000"/>
              </a:lnSpc>
              <a:spcAft>
                <a:spcPts val="600"/>
              </a:spcAft>
              <a:buNone/>
            </a:pPr>
            <a:r>
              <a:rPr lang="en-US" dirty="0"/>
              <a:t>We </a:t>
            </a:r>
            <a:r>
              <a:rPr lang="en-US" dirty="0" smtClean="0"/>
              <a:t>define the attributes of the geometry such as vertices, indices, color, etc., </a:t>
            </a:r>
            <a:r>
              <a:rPr lang="en-US" dirty="0"/>
              <a:t>and </a:t>
            </a:r>
            <a:r>
              <a:rPr lang="en-US" dirty="0" smtClean="0"/>
              <a:t>store them in the</a:t>
            </a:r>
            <a:r>
              <a:rPr lang="en-US" dirty="0"/>
              <a:t> </a:t>
            </a:r>
            <a:r>
              <a:rPr lang="en-US" dirty="0" smtClean="0"/>
              <a:t>JavaScript arrays. Then, </a:t>
            </a:r>
            <a:r>
              <a:rPr lang="en-US" dirty="0"/>
              <a:t>we </a:t>
            </a:r>
            <a:r>
              <a:rPr lang="en-US" dirty="0" smtClean="0"/>
              <a:t>create </a:t>
            </a:r>
            <a:r>
              <a:rPr lang="en-US" dirty="0"/>
              <a:t>one </a:t>
            </a:r>
            <a:r>
              <a:rPr lang="en-US" dirty="0" smtClean="0"/>
              <a:t>or more buffer objects </a:t>
            </a:r>
            <a:r>
              <a:rPr lang="en-US" dirty="0"/>
              <a:t>and </a:t>
            </a:r>
            <a:r>
              <a:rPr lang="en-US" dirty="0" smtClean="0"/>
              <a:t>pass the arrays containing the</a:t>
            </a:r>
            <a:r>
              <a:rPr lang="en-US" dirty="0"/>
              <a:t> </a:t>
            </a:r>
            <a:r>
              <a:rPr lang="en-US" dirty="0" smtClean="0"/>
              <a:t>data to the respective buffer object. In the example, </a:t>
            </a:r>
            <a:r>
              <a:rPr lang="en-US" dirty="0"/>
              <a:t>we </a:t>
            </a:r>
            <a:r>
              <a:rPr lang="en-US" dirty="0" smtClean="0"/>
              <a:t>store the vertices of the triangle in a JavaScript array </a:t>
            </a:r>
            <a:r>
              <a:rPr lang="en-US" dirty="0"/>
              <a:t>and </a:t>
            </a:r>
            <a:r>
              <a:rPr lang="en-US" dirty="0" smtClean="0"/>
              <a:t>pass this array to </a:t>
            </a:r>
            <a:r>
              <a:rPr lang="en-US" dirty="0"/>
              <a:t>a </a:t>
            </a:r>
            <a:r>
              <a:rPr lang="en-US" dirty="0" smtClean="0"/>
              <a:t>vertex buffer object.</a:t>
            </a:r>
            <a:endParaRPr lang="en-US" dirty="0"/>
          </a:p>
        </p:txBody>
      </p:sp>
      <p:sp>
        <p:nvSpPr>
          <p:cNvPr id="2" name="Slide Number Placeholder 1"/>
          <p:cNvSpPr>
            <a:spLocks noGrp="1"/>
          </p:cNvSpPr>
          <p:nvPr>
            <p:ph type="sldNum" sz="quarter" idx="12"/>
          </p:nvPr>
        </p:nvSpPr>
        <p:spPr/>
        <p:txBody>
          <a:bodyPr/>
          <a:lstStyle/>
          <a:p>
            <a:fld id="{E2BC7C7B-1149-452E-A79F-997E135838E0}" type="slidenum">
              <a:rPr lang="en-US" smtClean="0"/>
              <a:t>15</a:t>
            </a:fld>
            <a:endParaRPr lang="en-US"/>
          </a:p>
        </p:txBody>
      </p:sp>
    </p:spTree>
    <p:extLst>
      <p:ext uri="{BB962C8B-B14F-4D97-AF65-F5344CB8AC3E}">
        <p14:creationId xmlns:p14="http://schemas.microsoft.com/office/powerpoint/2010/main" val="2048936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28645"/>
            <a:ext cx="10515600" cy="1325563"/>
          </a:xfrm>
        </p:spPr>
        <p:txBody>
          <a:bodyPr/>
          <a:lstStyle/>
          <a:p>
            <a:pPr algn="ctr"/>
            <a:r>
              <a:rPr lang="en-US" b="1" dirty="0">
                <a:solidFill>
                  <a:srgbClr val="002060"/>
                </a:solidFill>
              </a:rPr>
              <a:t>A Simple </a:t>
            </a:r>
            <a:r>
              <a:rPr lang="en-US" b="1" dirty="0" err="1">
                <a:solidFill>
                  <a:srgbClr val="002060"/>
                </a:solidFill>
              </a:rPr>
              <a:t>WebGL</a:t>
            </a:r>
            <a:r>
              <a:rPr lang="en-US" b="1" dirty="0">
                <a:solidFill>
                  <a:srgbClr val="002060"/>
                </a:solidFill>
              </a:rPr>
              <a:t> Example</a:t>
            </a:r>
            <a:endParaRPr lang="en-US" dirty="0"/>
          </a:p>
        </p:txBody>
      </p:sp>
      <p:sp>
        <p:nvSpPr>
          <p:cNvPr id="4" name="Content Placeholder 3"/>
          <p:cNvSpPr>
            <a:spLocks noGrp="1"/>
          </p:cNvSpPr>
          <p:nvPr>
            <p:ph idx="1"/>
          </p:nvPr>
        </p:nvSpPr>
        <p:spPr>
          <a:xfrm>
            <a:off x="838200" y="1825625"/>
            <a:ext cx="10515600" cy="4848130"/>
          </a:xfrm>
        </p:spPr>
        <p:txBody>
          <a:bodyPr>
            <a:normAutofit/>
          </a:bodyPr>
          <a:lstStyle/>
          <a:p>
            <a:r>
              <a:rPr lang="en-US" b="1" dirty="0" smtClean="0"/>
              <a:t>Step </a:t>
            </a:r>
            <a:r>
              <a:rPr lang="en-US" b="1" dirty="0"/>
              <a:t>3 − </a:t>
            </a:r>
            <a:r>
              <a:rPr lang="en-US" b="1" dirty="0" smtClean="0"/>
              <a:t>Create </a:t>
            </a:r>
            <a:r>
              <a:rPr lang="en-US" b="1" dirty="0"/>
              <a:t>and </a:t>
            </a:r>
            <a:r>
              <a:rPr lang="en-US" b="1" dirty="0" smtClean="0"/>
              <a:t>compile </a:t>
            </a:r>
            <a:r>
              <a:rPr lang="en-US" b="1" dirty="0" err="1" smtClean="0"/>
              <a:t>Shader</a:t>
            </a:r>
            <a:r>
              <a:rPr lang="en-US" b="1" dirty="0" smtClean="0"/>
              <a:t> programs</a:t>
            </a:r>
            <a:endParaRPr lang="en-US" b="1" dirty="0"/>
          </a:p>
          <a:p>
            <a:pPr lvl="1"/>
            <a:r>
              <a:rPr lang="en-US" dirty="0"/>
              <a:t>We </a:t>
            </a:r>
            <a:r>
              <a:rPr lang="en-US" dirty="0" smtClean="0"/>
              <a:t>write vertex </a:t>
            </a:r>
            <a:r>
              <a:rPr lang="en-US" dirty="0" err="1" smtClean="0"/>
              <a:t>shader</a:t>
            </a:r>
            <a:r>
              <a:rPr lang="en-US" dirty="0" smtClean="0"/>
              <a:t> </a:t>
            </a:r>
            <a:r>
              <a:rPr lang="en-US" dirty="0"/>
              <a:t>and </a:t>
            </a:r>
            <a:r>
              <a:rPr lang="en-US" dirty="0" smtClean="0"/>
              <a:t>fragment </a:t>
            </a:r>
            <a:r>
              <a:rPr lang="en-US" dirty="0" err="1" smtClean="0"/>
              <a:t>shader</a:t>
            </a:r>
            <a:r>
              <a:rPr lang="en-US" dirty="0" smtClean="0"/>
              <a:t> programs, compile them, </a:t>
            </a:r>
            <a:r>
              <a:rPr lang="en-US" dirty="0"/>
              <a:t>and </a:t>
            </a:r>
            <a:r>
              <a:rPr lang="en-US" dirty="0" smtClean="0"/>
              <a:t>create </a:t>
            </a:r>
            <a:r>
              <a:rPr lang="en-US" dirty="0"/>
              <a:t>a </a:t>
            </a:r>
            <a:r>
              <a:rPr lang="en-US" dirty="0" smtClean="0"/>
              <a:t>combined program by linking these two programs.</a:t>
            </a:r>
          </a:p>
          <a:p>
            <a:r>
              <a:rPr lang="en-US" b="1" dirty="0" smtClean="0"/>
              <a:t>Step </a:t>
            </a:r>
            <a:r>
              <a:rPr lang="en-US" b="1" dirty="0"/>
              <a:t>4 − </a:t>
            </a:r>
            <a:r>
              <a:rPr lang="en-US" b="1" dirty="0" smtClean="0"/>
              <a:t>Associate the </a:t>
            </a:r>
            <a:r>
              <a:rPr lang="en-US" b="1" dirty="0" err="1" smtClean="0"/>
              <a:t>shader</a:t>
            </a:r>
            <a:r>
              <a:rPr lang="en-US" b="1" dirty="0" smtClean="0"/>
              <a:t> programs with buffer objects</a:t>
            </a:r>
            <a:endParaRPr lang="en-US" b="1" dirty="0"/>
          </a:p>
          <a:p>
            <a:pPr lvl="1"/>
            <a:r>
              <a:rPr lang="en-US" dirty="0" smtClean="0"/>
              <a:t>We associate the buffer objects </a:t>
            </a:r>
            <a:r>
              <a:rPr lang="en-US" dirty="0"/>
              <a:t>and </a:t>
            </a:r>
            <a:r>
              <a:rPr lang="en-US" dirty="0" smtClean="0"/>
              <a:t>the combined </a:t>
            </a:r>
            <a:r>
              <a:rPr lang="en-US" dirty="0" err="1" smtClean="0"/>
              <a:t>shader</a:t>
            </a:r>
            <a:r>
              <a:rPr lang="en-US" dirty="0" smtClean="0"/>
              <a:t> program.</a:t>
            </a:r>
          </a:p>
          <a:p>
            <a:r>
              <a:rPr lang="en-US" b="1" dirty="0" smtClean="0"/>
              <a:t>Step </a:t>
            </a:r>
            <a:r>
              <a:rPr lang="en-US" b="1" dirty="0"/>
              <a:t>5 − </a:t>
            </a:r>
            <a:r>
              <a:rPr lang="en-US" b="1" dirty="0" smtClean="0"/>
              <a:t>Drawing the required object (triangle)</a:t>
            </a:r>
          </a:p>
          <a:p>
            <a:pPr lvl="1"/>
            <a:r>
              <a:rPr lang="en-US" dirty="0" smtClean="0"/>
              <a:t>This step includes operations such as clearing the color, clearing the buffer bit, enabling the depth test, setting the view port, etc. Finally, you </a:t>
            </a:r>
            <a:r>
              <a:rPr lang="en-US" dirty="0"/>
              <a:t>need </a:t>
            </a:r>
            <a:r>
              <a:rPr lang="en-US" dirty="0" smtClean="0"/>
              <a:t>to draw the required primitives using </a:t>
            </a:r>
            <a:r>
              <a:rPr lang="en-US" dirty="0"/>
              <a:t>one off </a:t>
            </a:r>
            <a:r>
              <a:rPr lang="en-US" dirty="0" smtClean="0"/>
              <a:t>the methods </a:t>
            </a:r>
            <a:r>
              <a:rPr lang="en-US" dirty="0"/>
              <a:t>− </a:t>
            </a:r>
            <a:r>
              <a:rPr lang="en-US" b="1" dirty="0" err="1" smtClean="0"/>
              <a:t>drawArrays</a:t>
            </a:r>
            <a:r>
              <a:rPr lang="en-US" b="1" dirty="0" smtClean="0"/>
              <a:t>() </a:t>
            </a:r>
            <a:r>
              <a:rPr lang="en-US" dirty="0" smtClean="0"/>
              <a:t>or </a:t>
            </a:r>
            <a:r>
              <a:rPr lang="en-US" b="1" dirty="0" err="1" smtClean="0"/>
              <a:t>drawElementts</a:t>
            </a:r>
            <a:r>
              <a:rPr lang="en-US" b="1" dirty="0" smtClean="0"/>
              <a:t>()</a:t>
            </a:r>
            <a:r>
              <a:rPr lang="en-US" dirty="0" smtClean="0"/>
              <a:t>.</a:t>
            </a:r>
            <a:endParaRPr lang="en-US" dirty="0"/>
          </a:p>
        </p:txBody>
      </p:sp>
      <p:sp>
        <p:nvSpPr>
          <p:cNvPr id="2" name="Slide Number Placeholder 1"/>
          <p:cNvSpPr>
            <a:spLocks noGrp="1"/>
          </p:cNvSpPr>
          <p:nvPr>
            <p:ph type="sldNum" sz="quarter" idx="12"/>
          </p:nvPr>
        </p:nvSpPr>
        <p:spPr/>
        <p:txBody>
          <a:bodyPr/>
          <a:lstStyle/>
          <a:p>
            <a:fld id="{E2BC7C7B-1149-452E-A79F-997E135838E0}" type="slidenum">
              <a:rPr lang="en-US" smtClean="0"/>
              <a:t>16</a:t>
            </a:fld>
            <a:endParaRPr lang="en-US"/>
          </a:p>
        </p:txBody>
      </p:sp>
    </p:spTree>
    <p:extLst>
      <p:ext uri="{BB962C8B-B14F-4D97-AF65-F5344CB8AC3E}">
        <p14:creationId xmlns:p14="http://schemas.microsoft.com/office/powerpoint/2010/main" val="2904798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28645"/>
            <a:ext cx="10515600" cy="1325563"/>
          </a:xfrm>
        </p:spPr>
        <p:txBody>
          <a:bodyPr/>
          <a:lstStyle/>
          <a:p>
            <a:pPr algn="ctr"/>
            <a:r>
              <a:rPr lang="en-US" b="1" dirty="0" err="1">
                <a:solidFill>
                  <a:srgbClr val="002060"/>
                </a:solidFill>
              </a:rPr>
              <a:t>WebGL</a:t>
            </a:r>
            <a:r>
              <a:rPr lang="en-US" b="1" dirty="0">
                <a:solidFill>
                  <a:srgbClr val="002060"/>
                </a:solidFill>
              </a:rPr>
              <a:t> - Context</a:t>
            </a:r>
          </a:p>
        </p:txBody>
      </p:sp>
      <p:sp>
        <p:nvSpPr>
          <p:cNvPr id="4" name="Content Placeholder 3"/>
          <p:cNvSpPr>
            <a:spLocks noGrp="1"/>
          </p:cNvSpPr>
          <p:nvPr>
            <p:ph idx="1"/>
          </p:nvPr>
        </p:nvSpPr>
        <p:spPr>
          <a:xfrm>
            <a:off x="838200" y="1702793"/>
            <a:ext cx="10515600" cy="4848130"/>
          </a:xfrm>
        </p:spPr>
        <p:txBody>
          <a:bodyPr>
            <a:normAutofit/>
          </a:bodyPr>
          <a:lstStyle/>
          <a:p>
            <a:r>
              <a:rPr lang="en-US" dirty="0"/>
              <a:t>To write a </a:t>
            </a:r>
            <a:r>
              <a:rPr lang="en-US" dirty="0" err="1"/>
              <a:t>WebGL</a:t>
            </a:r>
            <a:r>
              <a:rPr lang="en-US" dirty="0"/>
              <a:t> application, first step is to get the </a:t>
            </a:r>
            <a:r>
              <a:rPr lang="en-US" dirty="0" err="1"/>
              <a:t>WebGL</a:t>
            </a:r>
            <a:r>
              <a:rPr lang="en-US" dirty="0"/>
              <a:t> rendering context object. This object interacts with the </a:t>
            </a:r>
            <a:r>
              <a:rPr lang="en-US" dirty="0" err="1"/>
              <a:t>WebGL</a:t>
            </a:r>
            <a:r>
              <a:rPr lang="en-US" dirty="0"/>
              <a:t> drawing buffer and can call all the </a:t>
            </a:r>
            <a:r>
              <a:rPr lang="en-US" dirty="0" err="1"/>
              <a:t>WebGL</a:t>
            </a:r>
            <a:r>
              <a:rPr lang="en-US" dirty="0"/>
              <a:t> methods. </a:t>
            </a:r>
            <a:endParaRPr lang="en-US" dirty="0" smtClean="0"/>
          </a:p>
          <a:p>
            <a:r>
              <a:rPr lang="en-US" dirty="0" smtClean="0"/>
              <a:t>The </a:t>
            </a:r>
            <a:r>
              <a:rPr lang="en-US" dirty="0"/>
              <a:t>following operations are performed to obtain the </a:t>
            </a:r>
            <a:r>
              <a:rPr lang="en-US" dirty="0" err="1"/>
              <a:t>WebGL</a:t>
            </a:r>
            <a:r>
              <a:rPr lang="en-US" dirty="0"/>
              <a:t> </a:t>
            </a:r>
            <a:r>
              <a:rPr lang="en-US" dirty="0" smtClean="0"/>
              <a:t>context:</a:t>
            </a:r>
            <a:endParaRPr lang="en-US" dirty="0"/>
          </a:p>
          <a:p>
            <a:pPr lvl="1"/>
            <a:r>
              <a:rPr lang="en-US" dirty="0"/>
              <a:t>Create an HTML-5 canvas</a:t>
            </a:r>
          </a:p>
          <a:p>
            <a:pPr lvl="1"/>
            <a:r>
              <a:rPr lang="en-US" dirty="0"/>
              <a:t>Get the canvas ID</a:t>
            </a:r>
          </a:p>
          <a:p>
            <a:pPr lvl="1"/>
            <a:r>
              <a:rPr lang="en-US" dirty="0"/>
              <a:t>Obtain </a:t>
            </a:r>
            <a:r>
              <a:rPr lang="en-US" dirty="0" err="1"/>
              <a:t>WebGL</a:t>
            </a:r>
            <a:endParaRPr lang="en-US" dirty="0"/>
          </a:p>
          <a:p>
            <a:pPr>
              <a:lnSpc>
                <a:spcPct val="100000"/>
              </a:lnSpc>
              <a:spcAft>
                <a:spcPts val="600"/>
              </a:spcAft>
            </a:pPr>
            <a:endParaRPr lang="en-US" dirty="0"/>
          </a:p>
        </p:txBody>
      </p:sp>
      <p:sp>
        <p:nvSpPr>
          <p:cNvPr id="2" name="Slide Number Placeholder 1"/>
          <p:cNvSpPr>
            <a:spLocks noGrp="1"/>
          </p:cNvSpPr>
          <p:nvPr>
            <p:ph type="sldNum" sz="quarter" idx="12"/>
          </p:nvPr>
        </p:nvSpPr>
        <p:spPr/>
        <p:txBody>
          <a:bodyPr/>
          <a:lstStyle/>
          <a:p>
            <a:fld id="{E2BC7C7B-1149-452E-A79F-997E135838E0}" type="slidenum">
              <a:rPr lang="en-US" smtClean="0"/>
              <a:t>17</a:t>
            </a:fld>
            <a:endParaRPr lang="en-US"/>
          </a:p>
        </p:txBody>
      </p:sp>
    </p:spTree>
    <p:extLst>
      <p:ext uri="{BB962C8B-B14F-4D97-AF65-F5344CB8AC3E}">
        <p14:creationId xmlns:p14="http://schemas.microsoft.com/office/powerpoint/2010/main" val="138705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28645"/>
            <a:ext cx="10515600" cy="1325563"/>
          </a:xfrm>
        </p:spPr>
        <p:txBody>
          <a:bodyPr/>
          <a:lstStyle/>
          <a:p>
            <a:pPr algn="ctr"/>
            <a:r>
              <a:rPr lang="en-US" b="1" dirty="0" err="1" smtClean="0">
                <a:solidFill>
                  <a:srgbClr val="002060"/>
                </a:solidFill>
              </a:rPr>
              <a:t>WebGL</a:t>
            </a:r>
            <a:r>
              <a:rPr lang="en-US" b="1" dirty="0" smtClean="0">
                <a:solidFill>
                  <a:srgbClr val="002060"/>
                </a:solidFill>
              </a:rPr>
              <a:t> Context</a:t>
            </a:r>
            <a:endParaRPr lang="en-US" dirty="0"/>
          </a:p>
        </p:txBody>
      </p:sp>
      <p:sp>
        <p:nvSpPr>
          <p:cNvPr id="4" name="Content Placeholder 3"/>
          <p:cNvSpPr>
            <a:spLocks noGrp="1"/>
          </p:cNvSpPr>
          <p:nvPr>
            <p:ph idx="1"/>
          </p:nvPr>
        </p:nvSpPr>
        <p:spPr>
          <a:xfrm>
            <a:off x="838200" y="1702793"/>
            <a:ext cx="10515600" cy="4848130"/>
          </a:xfrm>
        </p:spPr>
        <p:txBody>
          <a:bodyPr>
            <a:normAutofit/>
          </a:bodyPr>
          <a:lstStyle/>
          <a:p>
            <a:pPr>
              <a:lnSpc>
                <a:spcPct val="100000"/>
              </a:lnSpc>
              <a:spcAft>
                <a:spcPts val="600"/>
              </a:spcAft>
            </a:pPr>
            <a:r>
              <a:rPr lang="en-US" dirty="0" smtClean="0"/>
              <a:t>Example: the </a:t>
            </a:r>
            <a:r>
              <a:rPr lang="en-US" dirty="0"/>
              <a:t>following example shows how to create a canvas element with the dimensions 500 × 500. </a:t>
            </a:r>
            <a:r>
              <a:rPr lang="en-US" dirty="0" smtClean="0"/>
              <a:t>We have created </a:t>
            </a:r>
            <a:r>
              <a:rPr lang="en-US" dirty="0"/>
              <a:t>a border to the canvas using CSS for visibility. </a:t>
            </a:r>
            <a:endParaRPr lang="en-US" dirty="0"/>
          </a:p>
        </p:txBody>
      </p:sp>
      <p:pic>
        <p:nvPicPr>
          <p:cNvPr id="2" name="Picture 1"/>
          <p:cNvPicPr>
            <a:picLocks noChangeAspect="1"/>
          </p:cNvPicPr>
          <p:nvPr/>
        </p:nvPicPr>
        <p:blipFill>
          <a:blip r:embed="rId2"/>
          <a:stretch>
            <a:fillRect/>
          </a:stretch>
        </p:blipFill>
        <p:spPr>
          <a:xfrm>
            <a:off x="1042632" y="3279865"/>
            <a:ext cx="6667500" cy="3305175"/>
          </a:xfrm>
          <a:prstGeom prst="rect">
            <a:avLst/>
          </a:prstGeom>
        </p:spPr>
      </p:pic>
      <p:pic>
        <p:nvPicPr>
          <p:cNvPr id="5" name="Picture 4"/>
          <p:cNvPicPr>
            <a:picLocks noChangeAspect="1"/>
          </p:cNvPicPr>
          <p:nvPr/>
        </p:nvPicPr>
        <p:blipFill>
          <a:blip r:embed="rId3"/>
          <a:stretch>
            <a:fillRect/>
          </a:stretch>
        </p:blipFill>
        <p:spPr>
          <a:xfrm>
            <a:off x="8480945" y="3402697"/>
            <a:ext cx="2818263" cy="2818263"/>
          </a:xfrm>
          <a:prstGeom prst="rect">
            <a:avLst/>
          </a:prstGeom>
        </p:spPr>
      </p:pic>
      <p:sp>
        <p:nvSpPr>
          <p:cNvPr id="6" name="Slide Number Placeholder 5"/>
          <p:cNvSpPr>
            <a:spLocks noGrp="1"/>
          </p:cNvSpPr>
          <p:nvPr>
            <p:ph type="sldNum" sz="quarter" idx="12"/>
          </p:nvPr>
        </p:nvSpPr>
        <p:spPr/>
        <p:txBody>
          <a:bodyPr/>
          <a:lstStyle/>
          <a:p>
            <a:fld id="{E2BC7C7B-1149-452E-A79F-997E135838E0}" type="slidenum">
              <a:rPr lang="en-US" smtClean="0"/>
              <a:t>18</a:t>
            </a:fld>
            <a:endParaRPr lang="en-US"/>
          </a:p>
        </p:txBody>
      </p:sp>
    </p:spTree>
    <p:extLst>
      <p:ext uri="{BB962C8B-B14F-4D97-AF65-F5344CB8AC3E}">
        <p14:creationId xmlns:p14="http://schemas.microsoft.com/office/powerpoint/2010/main" val="2110962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28645"/>
            <a:ext cx="10515600" cy="1325563"/>
          </a:xfrm>
        </p:spPr>
        <p:txBody>
          <a:bodyPr/>
          <a:lstStyle/>
          <a:p>
            <a:pPr algn="ctr"/>
            <a:r>
              <a:rPr lang="en-US" b="1" dirty="0" err="1" smtClean="0">
                <a:solidFill>
                  <a:srgbClr val="002060"/>
                </a:solidFill>
              </a:rPr>
              <a:t>WebGL</a:t>
            </a:r>
            <a:r>
              <a:rPr lang="en-US" b="1" dirty="0" smtClean="0">
                <a:solidFill>
                  <a:srgbClr val="002060"/>
                </a:solidFill>
              </a:rPr>
              <a:t> Context</a:t>
            </a:r>
            <a:endParaRPr lang="en-US" dirty="0"/>
          </a:p>
        </p:txBody>
      </p:sp>
      <p:sp>
        <p:nvSpPr>
          <p:cNvPr id="4" name="Content Placeholder 3"/>
          <p:cNvSpPr>
            <a:spLocks noGrp="1"/>
          </p:cNvSpPr>
          <p:nvPr>
            <p:ph idx="1"/>
          </p:nvPr>
        </p:nvSpPr>
        <p:spPr>
          <a:xfrm>
            <a:off x="838200" y="1702793"/>
            <a:ext cx="10515600" cy="4848130"/>
          </a:xfrm>
        </p:spPr>
        <p:txBody>
          <a:bodyPr>
            <a:normAutofit/>
          </a:bodyPr>
          <a:lstStyle/>
          <a:p>
            <a:pPr>
              <a:lnSpc>
                <a:spcPct val="100000"/>
              </a:lnSpc>
              <a:spcAft>
                <a:spcPts val="600"/>
              </a:spcAft>
            </a:pPr>
            <a:r>
              <a:rPr lang="en-US" b="1" dirty="0" smtClean="0"/>
              <a:t>Get </a:t>
            </a:r>
            <a:r>
              <a:rPr lang="en-US" b="1" dirty="0" err="1"/>
              <a:t>IDGet</a:t>
            </a:r>
            <a:r>
              <a:rPr lang="en-US" b="1" dirty="0"/>
              <a:t> the Canvas </a:t>
            </a:r>
            <a:r>
              <a:rPr lang="en-US" b="1" dirty="0" smtClean="0"/>
              <a:t>ID</a:t>
            </a:r>
          </a:p>
          <a:p>
            <a:pPr lvl="1">
              <a:lnSpc>
                <a:spcPct val="100000"/>
              </a:lnSpc>
              <a:spcAft>
                <a:spcPts val="600"/>
              </a:spcAft>
            </a:pPr>
            <a:r>
              <a:rPr lang="en-US" dirty="0" smtClean="0"/>
              <a:t>After creating </a:t>
            </a:r>
            <a:r>
              <a:rPr lang="en-US" dirty="0"/>
              <a:t>the canvas, you have to get the </a:t>
            </a:r>
            <a:r>
              <a:rPr lang="en-US" dirty="0" err="1"/>
              <a:t>WebGL</a:t>
            </a:r>
            <a:r>
              <a:rPr lang="en-US" dirty="0"/>
              <a:t> context. The first thing to do to obtain </a:t>
            </a:r>
            <a:r>
              <a:rPr lang="en-US" dirty="0" smtClean="0"/>
              <a:t>a </a:t>
            </a:r>
            <a:r>
              <a:rPr lang="en-US" dirty="0" err="1" smtClean="0"/>
              <a:t>WebGL</a:t>
            </a:r>
            <a:r>
              <a:rPr lang="en-US" dirty="0"/>
              <a:t> </a:t>
            </a:r>
            <a:r>
              <a:rPr lang="en-US" dirty="0" smtClean="0"/>
              <a:t>drawing </a:t>
            </a:r>
            <a:r>
              <a:rPr lang="en-US" dirty="0"/>
              <a:t>context is to get the id of the current canvas element</a:t>
            </a:r>
            <a:r>
              <a:rPr lang="en-US" dirty="0" smtClean="0"/>
              <a:t>. </a:t>
            </a:r>
            <a:endParaRPr lang="en-US" dirty="0"/>
          </a:p>
          <a:p>
            <a:pPr lvl="1">
              <a:lnSpc>
                <a:spcPct val="100000"/>
              </a:lnSpc>
              <a:spcAft>
                <a:spcPts val="600"/>
              </a:spcAft>
            </a:pPr>
            <a:r>
              <a:rPr lang="en-US" dirty="0"/>
              <a:t>Canvas ID is acquired by calling the DOM (Document Object Model) method </a:t>
            </a:r>
            <a:r>
              <a:rPr lang="en-US" b="1" dirty="0" err="1"/>
              <a:t>getElementById</a:t>
            </a:r>
            <a:r>
              <a:rPr lang="en-US" b="1" dirty="0"/>
              <a:t>()</a:t>
            </a:r>
            <a:r>
              <a:rPr lang="en-US" dirty="0"/>
              <a:t>..This method accepts a string value as parameter, so we pass the name of the current canvas to it.</a:t>
            </a:r>
          </a:p>
          <a:p>
            <a:pPr lvl="1">
              <a:lnSpc>
                <a:spcPct val="100000"/>
              </a:lnSpc>
              <a:spcAft>
                <a:spcPts val="600"/>
              </a:spcAft>
            </a:pPr>
            <a:r>
              <a:rPr lang="en-US" dirty="0"/>
              <a:t>For example, if the canvas name is </a:t>
            </a:r>
            <a:r>
              <a:rPr lang="en-US" b="1" dirty="0" err="1"/>
              <a:t>my_canvasmy_canvas</a:t>
            </a:r>
            <a:r>
              <a:rPr lang="en-US" dirty="0"/>
              <a:t>, below−, then canvas ID is obtained as shown below</a:t>
            </a:r>
            <a:r>
              <a:rPr lang="en-US" dirty="0" smtClean="0"/>
              <a:t>−</a:t>
            </a:r>
          </a:p>
          <a:p>
            <a:pPr lvl="1">
              <a:lnSpc>
                <a:spcPct val="100000"/>
              </a:lnSpc>
              <a:spcAft>
                <a:spcPts val="600"/>
              </a:spcAft>
            </a:pPr>
            <a:r>
              <a:rPr lang="en-US" dirty="0" err="1" smtClean="0"/>
              <a:t>var</a:t>
            </a:r>
            <a:r>
              <a:rPr lang="en-US" dirty="0" smtClean="0"/>
              <a:t> canvas </a:t>
            </a:r>
            <a:r>
              <a:rPr lang="en-US" dirty="0"/>
              <a:t>= </a:t>
            </a:r>
            <a:r>
              <a:rPr lang="en-US" dirty="0" err="1"/>
              <a:t>document.getElementById</a:t>
            </a:r>
            <a:r>
              <a:rPr lang="en-US" dirty="0"/>
              <a:t>('</a:t>
            </a:r>
            <a:r>
              <a:rPr lang="en-US" dirty="0" err="1"/>
              <a:t>my_Canvas</a:t>
            </a:r>
            <a:r>
              <a:rPr lang="en-US" dirty="0"/>
              <a:t>');</a:t>
            </a:r>
            <a:endParaRPr lang="en-US" dirty="0"/>
          </a:p>
        </p:txBody>
      </p:sp>
      <p:sp>
        <p:nvSpPr>
          <p:cNvPr id="2" name="Slide Number Placeholder 1"/>
          <p:cNvSpPr>
            <a:spLocks noGrp="1"/>
          </p:cNvSpPr>
          <p:nvPr>
            <p:ph type="sldNum" sz="quarter" idx="12"/>
          </p:nvPr>
        </p:nvSpPr>
        <p:spPr/>
        <p:txBody>
          <a:bodyPr/>
          <a:lstStyle/>
          <a:p>
            <a:fld id="{E2BC7C7B-1149-452E-A79F-997E135838E0}" type="slidenum">
              <a:rPr lang="en-US" smtClean="0"/>
              <a:t>19</a:t>
            </a:fld>
            <a:endParaRPr lang="en-US"/>
          </a:p>
        </p:txBody>
      </p:sp>
    </p:spTree>
    <p:extLst>
      <p:ext uri="{BB962C8B-B14F-4D97-AF65-F5344CB8AC3E}">
        <p14:creationId xmlns:p14="http://schemas.microsoft.com/office/powerpoint/2010/main" val="274071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2060"/>
                </a:solidFill>
              </a:rPr>
              <a:t>A Simple </a:t>
            </a:r>
            <a:r>
              <a:rPr lang="en-US" b="1" dirty="0" err="1">
                <a:solidFill>
                  <a:srgbClr val="002060"/>
                </a:solidFill>
              </a:rPr>
              <a:t>WebGL</a:t>
            </a:r>
            <a:r>
              <a:rPr lang="en-US" b="1" dirty="0">
                <a:solidFill>
                  <a:srgbClr val="002060"/>
                </a:solidFill>
              </a:rPr>
              <a:t> </a:t>
            </a:r>
            <a:r>
              <a:rPr lang="en-US" b="1" dirty="0">
                <a:solidFill>
                  <a:srgbClr val="002060"/>
                </a:solidFill>
              </a:rPr>
              <a:t>Application</a:t>
            </a:r>
          </a:p>
        </p:txBody>
      </p:sp>
      <p:sp>
        <p:nvSpPr>
          <p:cNvPr id="3" name="Content Placeholder 2"/>
          <p:cNvSpPr>
            <a:spLocks noGrp="1"/>
          </p:cNvSpPr>
          <p:nvPr>
            <p:ph idx="1"/>
          </p:nvPr>
        </p:nvSpPr>
        <p:spPr>
          <a:xfrm>
            <a:off x="838200" y="1825625"/>
            <a:ext cx="10515600" cy="4861778"/>
          </a:xfrm>
        </p:spPr>
        <p:txBody>
          <a:bodyPr>
            <a:normAutofit/>
          </a:bodyPr>
          <a:lstStyle/>
          <a:p>
            <a:pPr>
              <a:lnSpc>
                <a:spcPct val="150000"/>
              </a:lnSpc>
            </a:pPr>
            <a:r>
              <a:rPr lang="en-US" dirty="0" err="1"/>
              <a:t>WebGL</a:t>
            </a:r>
            <a:r>
              <a:rPr lang="en-US" dirty="0"/>
              <a:t> is just a drawing library—another kind of canvas, akin </a:t>
            </a:r>
            <a:r>
              <a:rPr lang="en-US" dirty="0" smtClean="0"/>
              <a:t>to the </a:t>
            </a:r>
            <a:r>
              <a:rPr lang="en-US" dirty="0"/>
              <a:t>2D Canvas supported in all HTML5 browsers. In fact, </a:t>
            </a:r>
            <a:r>
              <a:rPr lang="en-US" dirty="0" err="1"/>
              <a:t>WebGL</a:t>
            </a:r>
            <a:r>
              <a:rPr lang="en-US" dirty="0"/>
              <a:t> actually uses </a:t>
            </a:r>
            <a:r>
              <a:rPr lang="en-US" dirty="0" smtClean="0"/>
              <a:t>the HTML5 </a:t>
            </a:r>
            <a:r>
              <a:rPr lang="en-US" dirty="0"/>
              <a:t>Canvas element to get 3D graphics into the browser page.</a:t>
            </a:r>
          </a:p>
          <a:p>
            <a:pPr>
              <a:lnSpc>
                <a:spcPct val="150000"/>
              </a:lnSpc>
            </a:pPr>
            <a:r>
              <a:rPr lang="en-US" dirty="0"/>
              <a:t>In order to render </a:t>
            </a:r>
            <a:r>
              <a:rPr lang="en-US" dirty="0" err="1"/>
              <a:t>WebGL</a:t>
            </a:r>
            <a:r>
              <a:rPr lang="en-US" dirty="0"/>
              <a:t> into a page, an application must, at a minimum, perform </a:t>
            </a:r>
            <a:r>
              <a:rPr lang="en-US" dirty="0" smtClean="0"/>
              <a:t>the following </a:t>
            </a:r>
            <a:r>
              <a:rPr lang="en-US" dirty="0"/>
              <a:t>steps</a:t>
            </a:r>
            <a:r>
              <a:rPr lang="en-US" dirty="0" smtClean="0"/>
              <a:t>:</a:t>
            </a:r>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2</a:t>
            </a:fld>
            <a:endParaRPr lang="en-US"/>
          </a:p>
        </p:txBody>
      </p:sp>
    </p:spTree>
    <p:extLst>
      <p:ext uri="{BB962C8B-B14F-4D97-AF65-F5344CB8AC3E}">
        <p14:creationId xmlns:p14="http://schemas.microsoft.com/office/powerpoint/2010/main" val="1168915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28645"/>
            <a:ext cx="10515600" cy="1325563"/>
          </a:xfrm>
        </p:spPr>
        <p:txBody>
          <a:bodyPr/>
          <a:lstStyle/>
          <a:p>
            <a:pPr algn="ctr"/>
            <a:r>
              <a:rPr lang="en-US" b="1" dirty="0" err="1" smtClean="0">
                <a:solidFill>
                  <a:srgbClr val="002060"/>
                </a:solidFill>
              </a:rPr>
              <a:t>WebGL</a:t>
            </a:r>
            <a:r>
              <a:rPr lang="en-US" b="1" dirty="0" smtClean="0">
                <a:solidFill>
                  <a:srgbClr val="002060"/>
                </a:solidFill>
              </a:rPr>
              <a:t> Context</a:t>
            </a:r>
            <a:endParaRPr lang="en-US" dirty="0">
              <a:solidFill>
                <a:srgbClr val="002060"/>
              </a:solidFill>
            </a:endParaRPr>
          </a:p>
        </p:txBody>
      </p:sp>
      <p:sp>
        <p:nvSpPr>
          <p:cNvPr id="4" name="Content Placeholder 3"/>
          <p:cNvSpPr>
            <a:spLocks noGrp="1"/>
          </p:cNvSpPr>
          <p:nvPr>
            <p:ph idx="1"/>
          </p:nvPr>
        </p:nvSpPr>
        <p:spPr>
          <a:xfrm>
            <a:off x="838200" y="1702793"/>
            <a:ext cx="10515600" cy="4848130"/>
          </a:xfrm>
        </p:spPr>
        <p:txBody>
          <a:bodyPr>
            <a:normAutofit/>
          </a:bodyPr>
          <a:lstStyle/>
          <a:p>
            <a:r>
              <a:rPr lang="en-US" dirty="0"/>
              <a:t>Get the </a:t>
            </a:r>
            <a:r>
              <a:rPr lang="en-US" dirty="0" err="1"/>
              <a:t>WebGL</a:t>
            </a:r>
            <a:r>
              <a:rPr lang="en-US" dirty="0"/>
              <a:t> Drawing Context</a:t>
            </a:r>
          </a:p>
          <a:p>
            <a:pPr lvl="1">
              <a:lnSpc>
                <a:spcPct val="150000"/>
              </a:lnSpc>
              <a:spcAft>
                <a:spcPts val="600"/>
              </a:spcAft>
            </a:pPr>
            <a:r>
              <a:rPr lang="en-US" dirty="0"/>
              <a:t>To get the </a:t>
            </a:r>
            <a:r>
              <a:rPr lang="en-US" dirty="0" err="1"/>
              <a:t>WebGLRenderingContext</a:t>
            </a:r>
            <a:r>
              <a:rPr lang="en-US" dirty="0"/>
              <a:t> object (or </a:t>
            </a:r>
            <a:r>
              <a:rPr lang="en-US" dirty="0" err="1"/>
              <a:t>WebGL</a:t>
            </a:r>
            <a:r>
              <a:rPr lang="en-US" dirty="0"/>
              <a:t> Drawing context object or simply </a:t>
            </a:r>
            <a:r>
              <a:rPr lang="en-US" dirty="0" err="1"/>
              <a:t>WebGL</a:t>
            </a:r>
            <a:r>
              <a:rPr lang="en-US" dirty="0"/>
              <a:t> context), call the </a:t>
            </a:r>
            <a:r>
              <a:rPr lang="en-US" b="1" dirty="0" err="1"/>
              <a:t>getContext</a:t>
            </a:r>
            <a:r>
              <a:rPr lang="en-US" b="1" dirty="0"/>
              <a:t>()</a:t>
            </a:r>
            <a:r>
              <a:rPr lang="en-US" dirty="0"/>
              <a:t> method of </a:t>
            </a:r>
            <a:r>
              <a:rPr lang="en-US" dirty="0" smtClean="0"/>
              <a:t>the current</a:t>
            </a:r>
            <a:r>
              <a:rPr lang="en-US" dirty="0"/>
              <a:t> </a:t>
            </a:r>
            <a:r>
              <a:rPr lang="en-US" b="1" dirty="0" err="1"/>
              <a:t>HTMLCanvasElement</a:t>
            </a:r>
            <a:r>
              <a:rPr lang="en-US" dirty="0"/>
              <a:t>. </a:t>
            </a:r>
            <a:endParaRPr lang="en-US" dirty="0" smtClean="0"/>
          </a:p>
          <a:p>
            <a:pPr lvl="1">
              <a:lnSpc>
                <a:spcPct val="150000"/>
              </a:lnSpc>
              <a:spcAft>
                <a:spcPts val="600"/>
              </a:spcAft>
            </a:pPr>
            <a:r>
              <a:rPr lang="en-US" dirty="0"/>
              <a:t>Pass the strings </a:t>
            </a:r>
            <a:r>
              <a:rPr lang="en-US" b="1" dirty="0" err="1"/>
              <a:t>webgl</a:t>
            </a:r>
            <a:r>
              <a:rPr lang="en-US" dirty="0"/>
              <a:t> or </a:t>
            </a:r>
            <a:r>
              <a:rPr lang="en-US" b="1" dirty="0"/>
              <a:t>experimental-</a:t>
            </a:r>
            <a:r>
              <a:rPr lang="en-US" b="1" dirty="0" err="1"/>
              <a:t>webgl</a:t>
            </a:r>
            <a:r>
              <a:rPr lang="en-US" dirty="0"/>
              <a:t> as the </a:t>
            </a:r>
            <a:r>
              <a:rPr lang="en-US" b="1" dirty="0" err="1"/>
              <a:t>contentType</a:t>
            </a:r>
            <a:r>
              <a:rPr lang="en-US" dirty="0"/>
              <a:t>. The </a:t>
            </a:r>
            <a:r>
              <a:rPr lang="en-US" b="1" dirty="0" err="1"/>
              <a:t>contextAttributes</a:t>
            </a:r>
            <a:r>
              <a:rPr lang="en-US" dirty="0"/>
              <a:t> parameter is optional. </a:t>
            </a:r>
            <a:endParaRPr lang="en-US" dirty="0"/>
          </a:p>
        </p:txBody>
      </p:sp>
      <p:sp>
        <p:nvSpPr>
          <p:cNvPr id="2" name="Slide Number Placeholder 1"/>
          <p:cNvSpPr>
            <a:spLocks noGrp="1"/>
          </p:cNvSpPr>
          <p:nvPr>
            <p:ph type="sldNum" sz="quarter" idx="12"/>
          </p:nvPr>
        </p:nvSpPr>
        <p:spPr/>
        <p:txBody>
          <a:bodyPr/>
          <a:lstStyle/>
          <a:p>
            <a:fld id="{E2BC7C7B-1149-452E-A79F-997E135838E0}" type="slidenum">
              <a:rPr lang="en-US" smtClean="0"/>
              <a:t>20</a:t>
            </a:fld>
            <a:endParaRPr lang="en-US"/>
          </a:p>
        </p:txBody>
      </p:sp>
      <p:pic>
        <p:nvPicPr>
          <p:cNvPr id="5" name="Picture 4"/>
          <p:cNvPicPr>
            <a:picLocks noChangeAspect="1"/>
          </p:cNvPicPr>
          <p:nvPr/>
        </p:nvPicPr>
        <p:blipFill>
          <a:blip r:embed="rId2"/>
          <a:stretch>
            <a:fillRect/>
          </a:stretch>
        </p:blipFill>
        <p:spPr>
          <a:xfrm>
            <a:off x="1797953" y="5376079"/>
            <a:ext cx="8572683" cy="1174843"/>
          </a:xfrm>
          <a:prstGeom prst="rect">
            <a:avLst/>
          </a:prstGeom>
        </p:spPr>
      </p:pic>
    </p:spTree>
    <p:extLst>
      <p:ext uri="{BB962C8B-B14F-4D97-AF65-F5344CB8AC3E}">
        <p14:creationId xmlns:p14="http://schemas.microsoft.com/office/powerpoint/2010/main" val="280341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0277"/>
            <a:ext cx="10515600" cy="1325563"/>
          </a:xfrm>
        </p:spPr>
        <p:txBody>
          <a:bodyPr/>
          <a:lstStyle/>
          <a:p>
            <a:pPr algn="ctr"/>
            <a:r>
              <a:rPr lang="en-US" b="1" dirty="0" err="1" smtClean="0">
                <a:solidFill>
                  <a:srgbClr val="002060"/>
                </a:solidFill>
              </a:rPr>
              <a:t>WebGL</a:t>
            </a:r>
            <a:r>
              <a:rPr lang="en-US" b="1" dirty="0" smtClean="0">
                <a:solidFill>
                  <a:srgbClr val="002060"/>
                </a:solidFill>
              </a:rPr>
              <a:t> Context</a:t>
            </a:r>
            <a:endParaRPr lang="en-US" dirty="0">
              <a:solidFill>
                <a:srgbClr val="002060"/>
              </a:solidFill>
            </a:endParaRPr>
          </a:p>
        </p:txBody>
      </p:sp>
      <p:sp>
        <p:nvSpPr>
          <p:cNvPr id="4" name="Content Placeholder 3"/>
          <p:cNvSpPr>
            <a:spLocks noGrp="1"/>
          </p:cNvSpPr>
          <p:nvPr>
            <p:ph idx="1"/>
          </p:nvPr>
        </p:nvSpPr>
        <p:spPr>
          <a:xfrm>
            <a:off x="838200" y="1238761"/>
            <a:ext cx="10515600" cy="5127866"/>
          </a:xfrm>
        </p:spPr>
        <p:txBody>
          <a:bodyPr>
            <a:noAutofit/>
          </a:bodyPr>
          <a:lstStyle/>
          <a:p>
            <a:pPr>
              <a:lnSpc>
                <a:spcPct val="100000"/>
              </a:lnSpc>
              <a:spcBef>
                <a:spcPts val="600"/>
              </a:spcBef>
              <a:spcAft>
                <a:spcPts val="600"/>
              </a:spcAft>
            </a:pPr>
            <a:r>
              <a:rPr lang="en-US" dirty="0" err="1"/>
              <a:t>WebGLContextAttributes</a:t>
            </a:r>
            <a:endParaRPr lang="en-US" dirty="0"/>
          </a:p>
          <a:p>
            <a:pPr lvl="1">
              <a:lnSpc>
                <a:spcPct val="100000"/>
              </a:lnSpc>
              <a:spcBef>
                <a:spcPts val="600"/>
              </a:spcBef>
              <a:spcAft>
                <a:spcPts val="600"/>
              </a:spcAft>
            </a:pPr>
            <a:r>
              <a:rPr lang="en-US" sz="2800" dirty="0"/>
              <a:t>The parameter </a:t>
            </a:r>
            <a:r>
              <a:rPr lang="en-US" sz="2800" b="1" dirty="0" err="1"/>
              <a:t>WebGLContextAttributes</a:t>
            </a:r>
            <a:r>
              <a:rPr lang="en-US" sz="2800" dirty="0"/>
              <a:t> is not mandatory. This parameter provides various options that accept Boolean values as listed </a:t>
            </a:r>
            <a:r>
              <a:rPr lang="en-US" sz="2800" dirty="0" smtClean="0"/>
              <a:t>below</a:t>
            </a:r>
          </a:p>
          <a:p>
            <a:pPr lvl="1">
              <a:lnSpc>
                <a:spcPct val="100000"/>
              </a:lnSpc>
            </a:pPr>
            <a:r>
              <a:rPr lang="en-US" sz="2800" b="1" dirty="0" smtClean="0"/>
              <a:t>Alpha: </a:t>
            </a:r>
            <a:r>
              <a:rPr lang="en-US" sz="2800" dirty="0"/>
              <a:t>If its value is true, it provides an alpha buffer to the </a:t>
            </a:r>
            <a:r>
              <a:rPr lang="en-US" sz="2800" dirty="0" smtClean="0"/>
              <a:t>canvas. By </a:t>
            </a:r>
            <a:r>
              <a:rPr lang="en-US" sz="2800" dirty="0"/>
              <a:t>default, its value is true</a:t>
            </a:r>
            <a:r>
              <a:rPr lang="en-US" sz="2800" dirty="0" smtClean="0"/>
              <a:t>.</a:t>
            </a:r>
            <a:endParaRPr lang="en-US" sz="2800" b="1" dirty="0" smtClean="0"/>
          </a:p>
          <a:p>
            <a:pPr lvl="1">
              <a:lnSpc>
                <a:spcPct val="100000"/>
              </a:lnSpc>
            </a:pPr>
            <a:r>
              <a:rPr lang="en-US" sz="2800" b="1" dirty="0" smtClean="0"/>
              <a:t>Depth: </a:t>
            </a:r>
            <a:r>
              <a:rPr lang="en-US" sz="2800" dirty="0"/>
              <a:t>If its value is true, you will get a drawing buffer which contains a depth buffer of at least 16 </a:t>
            </a:r>
            <a:r>
              <a:rPr lang="en-US" sz="2800" dirty="0" smtClean="0"/>
              <a:t>bits. By </a:t>
            </a:r>
            <a:r>
              <a:rPr lang="en-US" sz="2800" dirty="0"/>
              <a:t>default, its value is true</a:t>
            </a:r>
            <a:r>
              <a:rPr lang="en-US" sz="2800" dirty="0" smtClean="0"/>
              <a:t>.</a:t>
            </a:r>
            <a:endParaRPr lang="en-US" sz="2800" b="1" dirty="0" smtClean="0"/>
          </a:p>
          <a:p>
            <a:pPr lvl="1">
              <a:lnSpc>
                <a:spcPct val="100000"/>
              </a:lnSpc>
            </a:pPr>
            <a:r>
              <a:rPr lang="en-US" sz="2800" b="1" dirty="0" smtClean="0"/>
              <a:t>Stencil: </a:t>
            </a:r>
            <a:r>
              <a:rPr lang="en-US" sz="2800" dirty="0" smtClean="0"/>
              <a:t>If </a:t>
            </a:r>
            <a:r>
              <a:rPr lang="en-US" sz="2800" dirty="0"/>
              <a:t>its value is true, you will get a drawing buffer which contains a stencil buffer of at least 8 </a:t>
            </a:r>
            <a:r>
              <a:rPr lang="en-US" sz="2800" dirty="0" smtClean="0"/>
              <a:t>bits. By </a:t>
            </a:r>
            <a:r>
              <a:rPr lang="en-US" sz="2800" dirty="0"/>
              <a:t>default, its value is false</a:t>
            </a:r>
            <a:r>
              <a:rPr lang="en-US" sz="2800" dirty="0" smtClean="0"/>
              <a:t>.</a:t>
            </a:r>
            <a:endParaRPr lang="en-US" sz="2800" b="1" dirty="0" smtClean="0"/>
          </a:p>
          <a:p>
            <a:pPr marL="457200" lvl="1" indent="0">
              <a:lnSpc>
                <a:spcPct val="100000"/>
              </a:lnSpc>
              <a:spcBef>
                <a:spcPts val="600"/>
              </a:spcBef>
              <a:spcAft>
                <a:spcPts val="600"/>
              </a:spcAft>
              <a:buNone/>
            </a:pPr>
            <a:endParaRPr lang="en-US" sz="2800" dirty="0"/>
          </a:p>
        </p:txBody>
      </p:sp>
      <p:sp>
        <p:nvSpPr>
          <p:cNvPr id="2" name="Slide Number Placeholder 1"/>
          <p:cNvSpPr>
            <a:spLocks noGrp="1"/>
          </p:cNvSpPr>
          <p:nvPr>
            <p:ph type="sldNum" sz="quarter" idx="12"/>
          </p:nvPr>
        </p:nvSpPr>
        <p:spPr/>
        <p:txBody>
          <a:bodyPr/>
          <a:lstStyle/>
          <a:p>
            <a:fld id="{E2BC7C7B-1149-452E-A79F-997E135838E0}" type="slidenum">
              <a:rPr lang="en-US" smtClean="0"/>
              <a:t>21</a:t>
            </a:fld>
            <a:endParaRPr lang="en-US"/>
          </a:p>
        </p:txBody>
      </p:sp>
    </p:spTree>
    <p:extLst>
      <p:ext uri="{BB962C8B-B14F-4D97-AF65-F5344CB8AC3E}">
        <p14:creationId xmlns:p14="http://schemas.microsoft.com/office/powerpoint/2010/main" val="2289280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60405"/>
            <a:ext cx="10515600" cy="1325563"/>
          </a:xfrm>
        </p:spPr>
        <p:txBody>
          <a:bodyPr/>
          <a:lstStyle/>
          <a:p>
            <a:pPr algn="ctr"/>
            <a:r>
              <a:rPr lang="en-US" b="1" dirty="0" err="1" smtClean="0">
                <a:solidFill>
                  <a:srgbClr val="002060"/>
                </a:solidFill>
              </a:rPr>
              <a:t>WebGL</a:t>
            </a:r>
            <a:r>
              <a:rPr lang="en-US" b="1" dirty="0" smtClean="0">
                <a:solidFill>
                  <a:srgbClr val="002060"/>
                </a:solidFill>
              </a:rPr>
              <a:t> Context</a:t>
            </a:r>
            <a:endParaRPr lang="en-US" dirty="0">
              <a:solidFill>
                <a:srgbClr val="002060"/>
              </a:solidFill>
            </a:endParaRPr>
          </a:p>
        </p:txBody>
      </p:sp>
      <p:sp>
        <p:nvSpPr>
          <p:cNvPr id="4" name="Content Placeholder 3"/>
          <p:cNvSpPr>
            <a:spLocks noGrp="1"/>
          </p:cNvSpPr>
          <p:nvPr>
            <p:ph idx="1"/>
          </p:nvPr>
        </p:nvSpPr>
        <p:spPr>
          <a:xfrm>
            <a:off x="838200" y="1593609"/>
            <a:ext cx="10515600" cy="5127866"/>
          </a:xfrm>
        </p:spPr>
        <p:txBody>
          <a:bodyPr>
            <a:normAutofit/>
          </a:bodyPr>
          <a:lstStyle/>
          <a:p>
            <a:pPr>
              <a:lnSpc>
                <a:spcPct val="100000"/>
              </a:lnSpc>
              <a:spcBef>
                <a:spcPts val="600"/>
              </a:spcBef>
              <a:spcAft>
                <a:spcPts val="600"/>
              </a:spcAft>
            </a:pPr>
            <a:r>
              <a:rPr lang="en-US" dirty="0" err="1"/>
              <a:t>WebGLContextAttributes</a:t>
            </a:r>
            <a:endParaRPr lang="en-US" dirty="0"/>
          </a:p>
          <a:p>
            <a:pPr lvl="1">
              <a:lnSpc>
                <a:spcPct val="100000"/>
              </a:lnSpc>
              <a:spcBef>
                <a:spcPts val="600"/>
              </a:spcBef>
              <a:spcAft>
                <a:spcPts val="600"/>
              </a:spcAft>
            </a:pPr>
            <a:r>
              <a:rPr lang="en-US" sz="2800" b="1" dirty="0" err="1" smtClean="0"/>
              <a:t>Antialias</a:t>
            </a:r>
            <a:r>
              <a:rPr lang="en-US" sz="2800" b="1" dirty="0" smtClean="0"/>
              <a:t>: </a:t>
            </a:r>
            <a:r>
              <a:rPr lang="en-US" sz="2800" dirty="0"/>
              <a:t>If its value is true, you will get a drawing buffer which performs </a:t>
            </a:r>
            <a:r>
              <a:rPr lang="en-US" sz="2800" dirty="0" smtClean="0"/>
              <a:t>anti-aliasing. By </a:t>
            </a:r>
            <a:r>
              <a:rPr lang="en-US" sz="2800" dirty="0"/>
              <a:t>default, its value is true</a:t>
            </a:r>
            <a:r>
              <a:rPr lang="en-US" sz="2800" dirty="0" smtClean="0"/>
              <a:t>.</a:t>
            </a:r>
            <a:endParaRPr lang="en-US" sz="2800" b="1" dirty="0" smtClean="0"/>
          </a:p>
          <a:p>
            <a:pPr lvl="1">
              <a:lnSpc>
                <a:spcPct val="100000"/>
              </a:lnSpc>
              <a:spcBef>
                <a:spcPts val="600"/>
              </a:spcBef>
              <a:spcAft>
                <a:spcPts val="600"/>
              </a:spcAft>
            </a:pPr>
            <a:r>
              <a:rPr lang="en-US" sz="2800" b="1" dirty="0" err="1" smtClean="0"/>
              <a:t>PremultipliedAlpha</a:t>
            </a:r>
            <a:r>
              <a:rPr lang="en-US" sz="2800" b="1" dirty="0" smtClean="0"/>
              <a:t>: </a:t>
            </a:r>
            <a:r>
              <a:rPr lang="en-US" sz="2800" dirty="0"/>
              <a:t>If its value is true, you will get a drawing buffer which contains colors with pre-multiplied </a:t>
            </a:r>
            <a:r>
              <a:rPr lang="en-US" sz="2800" dirty="0" smtClean="0"/>
              <a:t>alpha. By </a:t>
            </a:r>
            <a:r>
              <a:rPr lang="en-US" sz="2800" dirty="0"/>
              <a:t>default, its value is true</a:t>
            </a:r>
            <a:r>
              <a:rPr lang="en-US" sz="2800" dirty="0" smtClean="0"/>
              <a:t>.</a:t>
            </a:r>
            <a:endParaRPr lang="en-US" sz="2800" b="1" dirty="0" smtClean="0"/>
          </a:p>
          <a:p>
            <a:pPr lvl="1">
              <a:lnSpc>
                <a:spcPct val="100000"/>
              </a:lnSpc>
              <a:spcBef>
                <a:spcPts val="600"/>
              </a:spcBef>
              <a:spcAft>
                <a:spcPts val="600"/>
              </a:spcAft>
            </a:pPr>
            <a:r>
              <a:rPr lang="en-US" sz="2800" b="1" dirty="0" err="1" smtClean="0"/>
              <a:t>PreserveDrawingBuffer</a:t>
            </a:r>
            <a:r>
              <a:rPr lang="en-US" sz="2800" b="1" dirty="0" smtClean="0"/>
              <a:t>: </a:t>
            </a:r>
            <a:r>
              <a:rPr lang="en-US" sz="2800" dirty="0"/>
              <a:t>If its value is true, the buffers will not be cleared and will preserve their values until cleared or overwritten by the </a:t>
            </a:r>
            <a:r>
              <a:rPr lang="en-US" sz="2800" dirty="0" smtClean="0"/>
              <a:t>author. By </a:t>
            </a:r>
            <a:r>
              <a:rPr lang="en-US" sz="2800" dirty="0"/>
              <a:t>default, its value is false.</a:t>
            </a:r>
          </a:p>
          <a:p>
            <a:pPr lvl="1">
              <a:lnSpc>
                <a:spcPct val="100000"/>
              </a:lnSpc>
              <a:spcBef>
                <a:spcPts val="600"/>
              </a:spcBef>
              <a:spcAft>
                <a:spcPts val="600"/>
              </a:spcAft>
            </a:pPr>
            <a:endParaRPr lang="en-US" sz="2800" dirty="0"/>
          </a:p>
        </p:txBody>
      </p:sp>
      <p:sp>
        <p:nvSpPr>
          <p:cNvPr id="2" name="Slide Number Placeholder 1"/>
          <p:cNvSpPr>
            <a:spLocks noGrp="1"/>
          </p:cNvSpPr>
          <p:nvPr>
            <p:ph type="sldNum" sz="quarter" idx="12"/>
          </p:nvPr>
        </p:nvSpPr>
        <p:spPr/>
        <p:txBody>
          <a:bodyPr/>
          <a:lstStyle/>
          <a:p>
            <a:fld id="{E2BC7C7B-1149-452E-A79F-997E135838E0}" type="slidenum">
              <a:rPr lang="en-US" smtClean="0"/>
              <a:t>22</a:t>
            </a:fld>
            <a:endParaRPr lang="en-US"/>
          </a:p>
        </p:txBody>
      </p:sp>
    </p:spTree>
    <p:extLst>
      <p:ext uri="{BB962C8B-B14F-4D97-AF65-F5344CB8AC3E}">
        <p14:creationId xmlns:p14="http://schemas.microsoft.com/office/powerpoint/2010/main" val="3550019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60405"/>
            <a:ext cx="10515600" cy="1325563"/>
          </a:xfrm>
        </p:spPr>
        <p:txBody>
          <a:bodyPr/>
          <a:lstStyle/>
          <a:p>
            <a:pPr algn="ctr"/>
            <a:r>
              <a:rPr lang="en-US" b="1" dirty="0" err="1" smtClean="0">
                <a:solidFill>
                  <a:srgbClr val="002060"/>
                </a:solidFill>
              </a:rPr>
              <a:t>WebGL</a:t>
            </a:r>
            <a:r>
              <a:rPr lang="en-US" b="1" dirty="0" smtClean="0">
                <a:solidFill>
                  <a:srgbClr val="002060"/>
                </a:solidFill>
              </a:rPr>
              <a:t> Context</a:t>
            </a:r>
            <a:endParaRPr lang="en-US" dirty="0">
              <a:solidFill>
                <a:srgbClr val="002060"/>
              </a:solidFill>
            </a:endParaRPr>
          </a:p>
        </p:txBody>
      </p:sp>
      <p:sp>
        <p:nvSpPr>
          <p:cNvPr id="4" name="Content Placeholder 3"/>
          <p:cNvSpPr>
            <a:spLocks noGrp="1"/>
          </p:cNvSpPr>
          <p:nvPr>
            <p:ph idx="1"/>
          </p:nvPr>
        </p:nvSpPr>
        <p:spPr>
          <a:xfrm>
            <a:off x="838200" y="1593609"/>
            <a:ext cx="10515600" cy="5127866"/>
          </a:xfrm>
        </p:spPr>
        <p:txBody>
          <a:bodyPr>
            <a:normAutofit/>
          </a:bodyPr>
          <a:lstStyle/>
          <a:p>
            <a:pPr>
              <a:lnSpc>
                <a:spcPct val="100000"/>
              </a:lnSpc>
              <a:spcBef>
                <a:spcPts val="600"/>
              </a:spcBef>
              <a:spcAft>
                <a:spcPts val="600"/>
              </a:spcAft>
            </a:pPr>
            <a:r>
              <a:rPr lang="en-US" dirty="0" err="1"/>
              <a:t>WebGLContextAttributes</a:t>
            </a:r>
            <a:endParaRPr lang="en-US" dirty="0"/>
          </a:p>
          <a:p>
            <a:pPr lvl="1">
              <a:lnSpc>
                <a:spcPct val="100000"/>
              </a:lnSpc>
              <a:spcBef>
                <a:spcPts val="600"/>
              </a:spcBef>
              <a:spcAft>
                <a:spcPts val="600"/>
              </a:spcAft>
            </a:pPr>
            <a:r>
              <a:rPr lang="en-US" dirty="0"/>
              <a:t>The following code snippet shows how to create a </a:t>
            </a:r>
            <a:r>
              <a:rPr lang="en-US" dirty="0" err="1"/>
              <a:t>WebGL</a:t>
            </a:r>
            <a:r>
              <a:rPr lang="en-US" dirty="0"/>
              <a:t> context with a stencil buffer, which will not perform </a:t>
            </a:r>
            <a:r>
              <a:rPr lang="en-US" b="1" dirty="0"/>
              <a:t>anti-aliasing</a:t>
            </a:r>
            <a:r>
              <a:rPr lang="en-US" dirty="0" smtClean="0"/>
              <a:t>.</a:t>
            </a:r>
          </a:p>
          <a:p>
            <a:pPr lvl="1">
              <a:lnSpc>
                <a:spcPct val="100000"/>
              </a:lnSpc>
              <a:spcBef>
                <a:spcPts val="600"/>
              </a:spcBef>
              <a:spcAft>
                <a:spcPts val="600"/>
              </a:spcAft>
            </a:pPr>
            <a:r>
              <a:rPr lang="en-US" dirty="0"/>
              <a:t>At the time of creating the </a:t>
            </a:r>
            <a:r>
              <a:rPr lang="en-US" dirty="0" err="1"/>
              <a:t>WebGLRenderingContext</a:t>
            </a:r>
            <a:r>
              <a:rPr lang="en-US" dirty="0"/>
              <a:t>, a drawing buffer is created. The Context object manages OpenGL state and renders to the drawing buffer.</a:t>
            </a:r>
            <a:endParaRPr lang="en-US" sz="2800" dirty="0"/>
          </a:p>
        </p:txBody>
      </p:sp>
      <p:sp>
        <p:nvSpPr>
          <p:cNvPr id="2" name="Slide Number Placeholder 1"/>
          <p:cNvSpPr>
            <a:spLocks noGrp="1"/>
          </p:cNvSpPr>
          <p:nvPr>
            <p:ph type="sldNum" sz="quarter" idx="12"/>
          </p:nvPr>
        </p:nvSpPr>
        <p:spPr/>
        <p:txBody>
          <a:bodyPr/>
          <a:lstStyle/>
          <a:p>
            <a:fld id="{E2BC7C7B-1149-452E-A79F-997E135838E0}" type="slidenum">
              <a:rPr lang="en-US" smtClean="0"/>
              <a:t>23</a:t>
            </a:fld>
            <a:endParaRPr lang="en-US"/>
          </a:p>
        </p:txBody>
      </p:sp>
      <p:pic>
        <p:nvPicPr>
          <p:cNvPr id="5" name="Picture 4"/>
          <p:cNvPicPr>
            <a:picLocks noChangeAspect="1"/>
          </p:cNvPicPr>
          <p:nvPr/>
        </p:nvPicPr>
        <p:blipFill>
          <a:blip r:embed="rId2"/>
          <a:stretch>
            <a:fillRect/>
          </a:stretch>
        </p:blipFill>
        <p:spPr>
          <a:xfrm>
            <a:off x="1624511" y="4596878"/>
            <a:ext cx="9475640" cy="1039647"/>
          </a:xfrm>
          <a:prstGeom prst="rect">
            <a:avLst/>
          </a:prstGeom>
        </p:spPr>
      </p:pic>
    </p:spTree>
    <p:extLst>
      <p:ext uri="{BB962C8B-B14F-4D97-AF65-F5344CB8AC3E}">
        <p14:creationId xmlns:p14="http://schemas.microsoft.com/office/powerpoint/2010/main" val="901220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lstStyle/>
          <a:p>
            <a:pPr algn="ctr"/>
            <a:r>
              <a:rPr lang="en-US" b="1" dirty="0" err="1">
                <a:solidFill>
                  <a:srgbClr val="002060"/>
                </a:solidFill>
              </a:rPr>
              <a:t>WebGL</a:t>
            </a:r>
            <a:r>
              <a:rPr lang="en-US" b="1" dirty="0">
                <a:solidFill>
                  <a:srgbClr val="002060"/>
                </a:solidFill>
              </a:rPr>
              <a:t> - </a:t>
            </a:r>
            <a:r>
              <a:rPr lang="en-US" b="1" dirty="0" smtClean="0">
                <a:solidFill>
                  <a:srgbClr val="002060"/>
                </a:solidFill>
              </a:rPr>
              <a:t>Geometry</a:t>
            </a:r>
            <a:endParaRPr lang="en-US" b="1" dirty="0">
              <a:solidFill>
                <a:srgbClr val="002060"/>
              </a:solidFill>
            </a:endParaRPr>
          </a:p>
        </p:txBody>
      </p:sp>
      <p:sp>
        <p:nvSpPr>
          <p:cNvPr id="3" name="Content Placeholder 2"/>
          <p:cNvSpPr>
            <a:spLocks noGrp="1"/>
          </p:cNvSpPr>
          <p:nvPr>
            <p:ph idx="1"/>
          </p:nvPr>
        </p:nvSpPr>
        <p:spPr>
          <a:xfrm>
            <a:off x="838200" y="1525369"/>
            <a:ext cx="10515600" cy="5086922"/>
          </a:xfrm>
        </p:spPr>
        <p:txBody>
          <a:bodyPr/>
          <a:lstStyle/>
          <a:p>
            <a:pPr>
              <a:lnSpc>
                <a:spcPct val="100000"/>
              </a:lnSpc>
              <a:spcBef>
                <a:spcPts val="600"/>
              </a:spcBef>
              <a:spcAft>
                <a:spcPts val="600"/>
              </a:spcAft>
            </a:pPr>
            <a:r>
              <a:rPr lang="en-US" dirty="0"/>
              <a:t>Defining the Required Geometry</a:t>
            </a:r>
          </a:p>
          <a:p>
            <a:pPr lvl="1">
              <a:lnSpc>
                <a:spcPct val="100000"/>
              </a:lnSpc>
              <a:spcBef>
                <a:spcPts val="600"/>
              </a:spcBef>
              <a:spcAft>
                <a:spcPts val="600"/>
              </a:spcAft>
            </a:pPr>
            <a:r>
              <a:rPr lang="en-US" dirty="0"/>
              <a:t>A 2D or 3D model drawn using vertices is called a </a:t>
            </a:r>
            <a:r>
              <a:rPr lang="en-US" b="1" dirty="0"/>
              <a:t>mesh</a:t>
            </a:r>
            <a:r>
              <a:rPr lang="en-US" dirty="0"/>
              <a:t>. Each facet in a mesh is called a </a:t>
            </a:r>
            <a:r>
              <a:rPr lang="en-US" b="1" dirty="0"/>
              <a:t>polygon</a:t>
            </a:r>
            <a:r>
              <a:rPr lang="en-US" dirty="0"/>
              <a:t> and a polygon is made of 3 or more vertices</a:t>
            </a:r>
            <a:r>
              <a:rPr lang="en-US" dirty="0" smtClean="0"/>
              <a:t>.</a:t>
            </a:r>
          </a:p>
          <a:p>
            <a:pPr lvl="1">
              <a:lnSpc>
                <a:spcPct val="100000"/>
              </a:lnSpc>
              <a:spcBef>
                <a:spcPts val="600"/>
              </a:spcBef>
              <a:spcAft>
                <a:spcPts val="600"/>
              </a:spcAft>
            </a:pPr>
            <a:r>
              <a:rPr lang="en-US" dirty="0"/>
              <a:t>To draw models in the </a:t>
            </a:r>
            <a:r>
              <a:rPr lang="en-US" dirty="0" err="1"/>
              <a:t>WebGL</a:t>
            </a:r>
            <a:r>
              <a:rPr lang="en-US" dirty="0"/>
              <a:t> rendering context, you have to define the vertices and indices using JavaScript arrays. </a:t>
            </a:r>
            <a:endParaRPr lang="en-US" dirty="0" smtClean="0"/>
          </a:p>
          <a:p>
            <a:pPr lvl="1">
              <a:lnSpc>
                <a:spcPct val="100000"/>
              </a:lnSpc>
              <a:spcBef>
                <a:spcPts val="600"/>
              </a:spcBef>
              <a:spcAft>
                <a:spcPts val="600"/>
              </a:spcAft>
            </a:pPr>
            <a:r>
              <a:rPr lang="en-US" dirty="0" smtClean="0"/>
              <a:t>For </a:t>
            </a:r>
            <a:r>
              <a:rPr lang="en-US" dirty="0"/>
              <a:t>example, if we want to create a triangle which lies on the coordinates {(5,5), (-5,5), (-5,-5)} as shown in the diagram, then you can create an array for the vertices </a:t>
            </a:r>
            <a:r>
              <a:rPr lang="en-US" dirty="0" smtClean="0"/>
              <a:t>as:</a:t>
            </a:r>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24</a:t>
            </a:fld>
            <a:endParaRPr lang="en-US"/>
          </a:p>
        </p:txBody>
      </p:sp>
      <p:pic>
        <p:nvPicPr>
          <p:cNvPr id="5" name="Picture 4"/>
          <p:cNvPicPr>
            <a:picLocks noChangeAspect="1"/>
          </p:cNvPicPr>
          <p:nvPr/>
        </p:nvPicPr>
        <p:blipFill>
          <a:blip r:embed="rId2"/>
          <a:stretch>
            <a:fillRect/>
          </a:stretch>
        </p:blipFill>
        <p:spPr>
          <a:xfrm>
            <a:off x="4033837" y="4845711"/>
            <a:ext cx="3022056" cy="1880948"/>
          </a:xfrm>
          <a:prstGeom prst="rect">
            <a:avLst/>
          </a:prstGeom>
        </p:spPr>
      </p:pic>
    </p:spTree>
    <p:extLst>
      <p:ext uri="{BB962C8B-B14F-4D97-AF65-F5344CB8AC3E}">
        <p14:creationId xmlns:p14="http://schemas.microsoft.com/office/powerpoint/2010/main" val="467880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lstStyle/>
          <a:p>
            <a:pPr algn="ctr"/>
            <a:r>
              <a:rPr lang="en-US" b="1" dirty="0" err="1">
                <a:solidFill>
                  <a:srgbClr val="002060"/>
                </a:solidFill>
              </a:rPr>
              <a:t>WebGL</a:t>
            </a:r>
            <a:r>
              <a:rPr lang="en-US" b="1" dirty="0">
                <a:solidFill>
                  <a:srgbClr val="002060"/>
                </a:solidFill>
              </a:rPr>
              <a:t> - </a:t>
            </a:r>
            <a:r>
              <a:rPr lang="en-US" b="1" dirty="0" smtClean="0">
                <a:solidFill>
                  <a:srgbClr val="002060"/>
                </a:solidFill>
              </a:rPr>
              <a:t>Geometry</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E2BC7C7B-1149-452E-A79F-997E135838E0}" type="slidenum">
              <a:rPr lang="en-US" smtClean="0"/>
              <a:t>25</a:t>
            </a:fld>
            <a:endParaRPr lang="en-US"/>
          </a:p>
        </p:txBody>
      </p:sp>
      <p:pic>
        <p:nvPicPr>
          <p:cNvPr id="7" name="Picture 6"/>
          <p:cNvPicPr>
            <a:picLocks noChangeAspect="1"/>
          </p:cNvPicPr>
          <p:nvPr/>
        </p:nvPicPr>
        <p:blipFill>
          <a:blip r:embed="rId2"/>
          <a:stretch>
            <a:fillRect/>
          </a:stretch>
        </p:blipFill>
        <p:spPr>
          <a:xfrm>
            <a:off x="1869957" y="1472324"/>
            <a:ext cx="8258632" cy="5146840"/>
          </a:xfrm>
          <a:prstGeom prst="rect">
            <a:avLst/>
          </a:prstGeom>
        </p:spPr>
      </p:pic>
    </p:spTree>
    <p:extLst>
      <p:ext uri="{BB962C8B-B14F-4D97-AF65-F5344CB8AC3E}">
        <p14:creationId xmlns:p14="http://schemas.microsoft.com/office/powerpoint/2010/main" val="2332630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lstStyle/>
          <a:p>
            <a:pPr algn="ctr"/>
            <a:r>
              <a:rPr lang="en-US" b="1" dirty="0" err="1">
                <a:solidFill>
                  <a:srgbClr val="002060"/>
                </a:solidFill>
              </a:rPr>
              <a:t>WebGL</a:t>
            </a:r>
            <a:r>
              <a:rPr lang="en-US" b="1" dirty="0">
                <a:solidFill>
                  <a:srgbClr val="002060"/>
                </a:solidFill>
              </a:rPr>
              <a:t> - </a:t>
            </a:r>
            <a:r>
              <a:rPr lang="en-US" b="1" dirty="0" smtClean="0">
                <a:solidFill>
                  <a:srgbClr val="002060"/>
                </a:solidFill>
              </a:rPr>
              <a:t>Geometry</a:t>
            </a:r>
            <a:endParaRPr lang="en-US" b="1" dirty="0">
              <a:solidFill>
                <a:srgbClr val="002060"/>
              </a:solidFill>
            </a:endParaRPr>
          </a:p>
        </p:txBody>
      </p:sp>
      <p:sp>
        <p:nvSpPr>
          <p:cNvPr id="3" name="Content Placeholder 2"/>
          <p:cNvSpPr>
            <a:spLocks noGrp="1"/>
          </p:cNvSpPr>
          <p:nvPr>
            <p:ph idx="1"/>
          </p:nvPr>
        </p:nvSpPr>
        <p:spPr>
          <a:xfrm>
            <a:off x="838200" y="1525369"/>
            <a:ext cx="10515600" cy="5086922"/>
          </a:xfrm>
        </p:spPr>
        <p:txBody>
          <a:bodyPr/>
          <a:lstStyle/>
          <a:p>
            <a:pPr>
              <a:lnSpc>
                <a:spcPct val="100000"/>
              </a:lnSpc>
              <a:spcBef>
                <a:spcPts val="600"/>
              </a:spcBef>
              <a:spcAft>
                <a:spcPts val="600"/>
              </a:spcAft>
            </a:pPr>
            <a:r>
              <a:rPr lang="en-US" dirty="0"/>
              <a:t>Defining the Required Geometry</a:t>
            </a:r>
          </a:p>
          <a:p>
            <a:pPr lvl="1">
              <a:lnSpc>
                <a:spcPct val="100000"/>
              </a:lnSpc>
              <a:spcBef>
                <a:spcPts val="600"/>
              </a:spcBef>
              <a:spcAft>
                <a:spcPts val="600"/>
              </a:spcAft>
            </a:pPr>
            <a:r>
              <a:rPr lang="en-US" dirty="0"/>
              <a:t>Similarly, you can create an array for the indices. Indices for the above triangle indices will be [0, 1, 2] and can be defined </a:t>
            </a:r>
            <a:r>
              <a:rPr lang="en-US" dirty="0" smtClean="0"/>
              <a:t>as:</a:t>
            </a:r>
          </a:p>
          <a:p>
            <a:pPr lvl="1">
              <a:lnSpc>
                <a:spcPct val="100000"/>
              </a:lnSpc>
              <a:spcBef>
                <a:spcPts val="600"/>
              </a:spcBef>
              <a:spcAft>
                <a:spcPts val="600"/>
              </a:spcAft>
            </a:pPr>
            <a:endParaRPr lang="en-US" dirty="0"/>
          </a:p>
          <a:p>
            <a:pPr marL="457200" lvl="1" indent="0">
              <a:lnSpc>
                <a:spcPct val="100000"/>
              </a:lnSpc>
              <a:spcBef>
                <a:spcPts val="600"/>
              </a:spcBef>
              <a:spcAft>
                <a:spcPts val="600"/>
              </a:spcAft>
              <a:buNone/>
            </a:pPr>
            <a:endParaRPr lang="en-US" dirty="0"/>
          </a:p>
          <a:p>
            <a:pPr lvl="1">
              <a:lnSpc>
                <a:spcPct val="100000"/>
              </a:lnSpc>
              <a:spcBef>
                <a:spcPts val="600"/>
              </a:spcBef>
              <a:spcAft>
                <a:spcPts val="600"/>
              </a:spcAft>
            </a:pPr>
            <a:r>
              <a:rPr lang="en-US" dirty="0"/>
              <a:t>For a better understanding of indices, consider more complex models like square. We can represent a square as a set of two triangles. If (0,3,1) and (3,1,2) are the two triangles using which we intend to draw a square, then the indices will be defined </a:t>
            </a:r>
            <a:r>
              <a:rPr lang="en-US" dirty="0" smtClean="0"/>
              <a:t>as:</a:t>
            </a:r>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26</a:t>
            </a:fld>
            <a:endParaRPr lang="en-US"/>
          </a:p>
        </p:txBody>
      </p:sp>
      <p:pic>
        <p:nvPicPr>
          <p:cNvPr id="6" name="Picture 5"/>
          <p:cNvPicPr>
            <a:picLocks noChangeAspect="1"/>
          </p:cNvPicPr>
          <p:nvPr/>
        </p:nvPicPr>
        <p:blipFill>
          <a:blip r:embed="rId2"/>
          <a:stretch>
            <a:fillRect/>
          </a:stretch>
        </p:blipFill>
        <p:spPr>
          <a:xfrm>
            <a:off x="2596131" y="3023616"/>
            <a:ext cx="3769268" cy="852347"/>
          </a:xfrm>
          <a:prstGeom prst="rect">
            <a:avLst/>
          </a:prstGeom>
        </p:spPr>
      </p:pic>
      <p:pic>
        <p:nvPicPr>
          <p:cNvPr id="7" name="Picture 6"/>
          <p:cNvPicPr>
            <a:picLocks noChangeAspect="1"/>
          </p:cNvPicPr>
          <p:nvPr/>
        </p:nvPicPr>
        <p:blipFill>
          <a:blip r:embed="rId3"/>
          <a:stretch>
            <a:fillRect/>
          </a:stretch>
        </p:blipFill>
        <p:spPr>
          <a:xfrm>
            <a:off x="2596131" y="5785869"/>
            <a:ext cx="5019002" cy="826422"/>
          </a:xfrm>
          <a:prstGeom prst="rect">
            <a:avLst/>
          </a:prstGeom>
        </p:spPr>
      </p:pic>
    </p:spTree>
    <p:extLst>
      <p:ext uri="{BB962C8B-B14F-4D97-AF65-F5344CB8AC3E}">
        <p14:creationId xmlns:p14="http://schemas.microsoft.com/office/powerpoint/2010/main" val="1632820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lstStyle/>
          <a:p>
            <a:pPr algn="ctr"/>
            <a:r>
              <a:rPr lang="en-US" b="1" dirty="0" err="1">
                <a:solidFill>
                  <a:srgbClr val="002060"/>
                </a:solidFill>
              </a:rPr>
              <a:t>WebGL</a:t>
            </a:r>
            <a:r>
              <a:rPr lang="en-US" b="1" dirty="0">
                <a:solidFill>
                  <a:srgbClr val="002060"/>
                </a:solidFill>
              </a:rPr>
              <a:t> - </a:t>
            </a:r>
            <a:r>
              <a:rPr lang="en-US" b="1" dirty="0" smtClean="0">
                <a:solidFill>
                  <a:srgbClr val="002060"/>
                </a:solidFill>
              </a:rPr>
              <a:t>Geometry</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E2BC7C7B-1149-452E-A79F-997E135838E0}" type="slidenum">
              <a:rPr lang="en-US" smtClean="0"/>
              <a:t>27</a:t>
            </a:fld>
            <a:endParaRPr lang="en-US"/>
          </a:p>
        </p:txBody>
      </p:sp>
      <p:pic>
        <p:nvPicPr>
          <p:cNvPr id="3" name="Picture 2"/>
          <p:cNvPicPr>
            <a:picLocks noChangeAspect="1"/>
          </p:cNvPicPr>
          <p:nvPr/>
        </p:nvPicPr>
        <p:blipFill>
          <a:blip r:embed="rId2"/>
          <a:stretch>
            <a:fillRect/>
          </a:stretch>
        </p:blipFill>
        <p:spPr>
          <a:xfrm>
            <a:off x="2594637" y="1592155"/>
            <a:ext cx="7305675" cy="4562475"/>
          </a:xfrm>
          <a:prstGeom prst="rect">
            <a:avLst/>
          </a:prstGeom>
        </p:spPr>
      </p:pic>
    </p:spTree>
    <p:extLst>
      <p:ext uri="{BB962C8B-B14F-4D97-AF65-F5344CB8AC3E}">
        <p14:creationId xmlns:p14="http://schemas.microsoft.com/office/powerpoint/2010/main" val="1169216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lstStyle/>
          <a:p>
            <a:pPr algn="ctr"/>
            <a:r>
              <a:rPr lang="en-US" b="1" dirty="0" err="1">
                <a:solidFill>
                  <a:srgbClr val="002060"/>
                </a:solidFill>
              </a:rPr>
              <a:t>WebGL</a:t>
            </a:r>
            <a:r>
              <a:rPr lang="en-US" b="1" dirty="0">
                <a:solidFill>
                  <a:srgbClr val="002060"/>
                </a:solidFill>
              </a:rPr>
              <a:t> - </a:t>
            </a:r>
            <a:r>
              <a:rPr lang="en-US" b="1" dirty="0" smtClean="0">
                <a:solidFill>
                  <a:srgbClr val="002060"/>
                </a:solidFill>
              </a:rPr>
              <a:t>Geometry</a:t>
            </a:r>
            <a:endParaRPr lang="en-US" b="1" dirty="0">
              <a:solidFill>
                <a:srgbClr val="002060"/>
              </a:solidFill>
            </a:endParaRPr>
          </a:p>
        </p:txBody>
      </p:sp>
      <p:sp>
        <p:nvSpPr>
          <p:cNvPr id="3" name="Content Placeholder 2"/>
          <p:cNvSpPr>
            <a:spLocks noGrp="1"/>
          </p:cNvSpPr>
          <p:nvPr>
            <p:ph idx="1"/>
          </p:nvPr>
        </p:nvSpPr>
        <p:spPr>
          <a:xfrm>
            <a:off x="838200" y="1525369"/>
            <a:ext cx="10515600" cy="5086922"/>
          </a:xfrm>
        </p:spPr>
        <p:txBody>
          <a:bodyPr>
            <a:normAutofit/>
          </a:bodyPr>
          <a:lstStyle/>
          <a:p>
            <a:pPr>
              <a:lnSpc>
                <a:spcPct val="100000"/>
              </a:lnSpc>
              <a:spcBef>
                <a:spcPts val="600"/>
              </a:spcBef>
              <a:spcAft>
                <a:spcPts val="600"/>
              </a:spcAft>
            </a:pPr>
            <a:r>
              <a:rPr lang="en-US" b="1" dirty="0"/>
              <a:t>Note</a:t>
            </a:r>
            <a:r>
              <a:rPr lang="en-US" dirty="0"/>
              <a:t> </a:t>
            </a:r>
          </a:p>
          <a:p>
            <a:pPr lvl="1">
              <a:lnSpc>
                <a:spcPct val="100000"/>
              </a:lnSpc>
              <a:spcBef>
                <a:spcPts val="600"/>
              </a:spcBef>
              <a:spcAft>
                <a:spcPts val="600"/>
              </a:spcAft>
            </a:pPr>
            <a:r>
              <a:rPr lang="en-US" sz="2800" dirty="0"/>
              <a:t>For drawing primitives, </a:t>
            </a:r>
            <a:r>
              <a:rPr lang="en-US" sz="2800" dirty="0" err="1"/>
              <a:t>WebGL</a:t>
            </a:r>
            <a:r>
              <a:rPr lang="en-US" sz="2800" dirty="0"/>
              <a:t> provides the following two methods −</a:t>
            </a:r>
          </a:p>
          <a:p>
            <a:pPr lvl="1">
              <a:lnSpc>
                <a:spcPct val="100000"/>
              </a:lnSpc>
              <a:spcBef>
                <a:spcPts val="600"/>
              </a:spcBef>
              <a:spcAft>
                <a:spcPts val="600"/>
              </a:spcAft>
            </a:pPr>
            <a:r>
              <a:rPr lang="en-US" sz="2800" b="1" dirty="0" err="1"/>
              <a:t>drawArrays</a:t>
            </a:r>
            <a:r>
              <a:rPr lang="en-US" sz="2800" b="1" dirty="0"/>
              <a:t>()</a:t>
            </a:r>
            <a:r>
              <a:rPr lang="en-US" sz="2800" dirty="0"/>
              <a:t> − While using this method, we pass the vertices of the primitive using JavaScript arrays.</a:t>
            </a:r>
          </a:p>
          <a:p>
            <a:pPr lvl="1">
              <a:lnSpc>
                <a:spcPct val="100000"/>
              </a:lnSpc>
              <a:spcBef>
                <a:spcPts val="600"/>
              </a:spcBef>
              <a:spcAft>
                <a:spcPts val="600"/>
              </a:spcAft>
            </a:pPr>
            <a:r>
              <a:rPr lang="en-US" sz="2800" b="1" dirty="0" err="1"/>
              <a:t>drawElements</a:t>
            </a:r>
            <a:r>
              <a:rPr lang="en-US" sz="2800" b="1" dirty="0"/>
              <a:t>()</a:t>
            </a:r>
            <a:r>
              <a:rPr lang="en-US" sz="2800" dirty="0"/>
              <a:t> − While using this method, we pass both vertices and indices of the primitive using JavaScript array.</a:t>
            </a:r>
          </a:p>
        </p:txBody>
      </p:sp>
      <p:sp>
        <p:nvSpPr>
          <p:cNvPr id="4" name="Slide Number Placeholder 3"/>
          <p:cNvSpPr>
            <a:spLocks noGrp="1"/>
          </p:cNvSpPr>
          <p:nvPr>
            <p:ph type="sldNum" sz="quarter" idx="12"/>
          </p:nvPr>
        </p:nvSpPr>
        <p:spPr/>
        <p:txBody>
          <a:bodyPr/>
          <a:lstStyle/>
          <a:p>
            <a:fld id="{E2BC7C7B-1149-452E-A79F-997E135838E0}" type="slidenum">
              <a:rPr lang="en-US" smtClean="0"/>
              <a:t>28</a:t>
            </a:fld>
            <a:endParaRPr lang="en-US"/>
          </a:p>
        </p:txBody>
      </p:sp>
    </p:spTree>
    <p:extLst>
      <p:ext uri="{BB962C8B-B14F-4D97-AF65-F5344CB8AC3E}">
        <p14:creationId xmlns:p14="http://schemas.microsoft.com/office/powerpoint/2010/main" val="1314748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997"/>
            <a:ext cx="10515600" cy="1325563"/>
          </a:xfrm>
        </p:spPr>
        <p:txBody>
          <a:bodyPr/>
          <a:lstStyle/>
          <a:p>
            <a:pPr algn="ctr"/>
            <a:r>
              <a:rPr lang="en-US" b="1" dirty="0" smtClean="0">
                <a:solidFill>
                  <a:srgbClr val="002060"/>
                </a:solidFill>
              </a:rPr>
              <a:t>Two </a:t>
            </a:r>
            <a:r>
              <a:rPr lang="en-US" b="1" dirty="0" err="1" smtClean="0">
                <a:solidFill>
                  <a:srgbClr val="002060"/>
                </a:solidFill>
              </a:rPr>
              <a:t>Shaders</a:t>
            </a:r>
            <a:r>
              <a:rPr lang="en-US" b="1" dirty="0" smtClean="0">
                <a:solidFill>
                  <a:srgbClr val="002060"/>
                </a:solidFill>
              </a:rPr>
              <a:t> in </a:t>
            </a:r>
            <a:r>
              <a:rPr lang="en-US" b="1" dirty="0" err="1" smtClean="0">
                <a:solidFill>
                  <a:srgbClr val="002060"/>
                </a:solidFill>
              </a:rPr>
              <a:t>WebGL</a:t>
            </a:r>
            <a:endParaRPr lang="en-US" dirty="0">
              <a:solidFill>
                <a:srgbClr val="002060"/>
              </a:solidFill>
            </a:endParaRPr>
          </a:p>
        </p:txBody>
      </p:sp>
      <p:sp>
        <p:nvSpPr>
          <p:cNvPr id="3" name="Content Placeholder 2"/>
          <p:cNvSpPr>
            <a:spLocks noGrp="1"/>
          </p:cNvSpPr>
          <p:nvPr>
            <p:ph idx="1"/>
          </p:nvPr>
        </p:nvSpPr>
        <p:spPr>
          <a:xfrm>
            <a:off x="838200" y="1702793"/>
            <a:ext cx="10515600" cy="4998258"/>
          </a:xfrm>
        </p:spPr>
        <p:txBody>
          <a:bodyPr>
            <a:normAutofit/>
          </a:bodyPr>
          <a:lstStyle/>
          <a:p>
            <a:pPr>
              <a:lnSpc>
                <a:spcPct val="100000"/>
              </a:lnSpc>
              <a:spcAft>
                <a:spcPts val="600"/>
              </a:spcAft>
            </a:pPr>
            <a:r>
              <a:rPr lang="en-US" dirty="0" err="1" smtClean="0"/>
              <a:t>WebGL</a:t>
            </a:r>
            <a:r>
              <a:rPr lang="en-US" dirty="0" smtClean="0"/>
              <a:t> offers </a:t>
            </a:r>
            <a:r>
              <a:rPr lang="en-US" dirty="0"/>
              <a:t>the Programmable Pipeline, which </a:t>
            </a:r>
            <a:r>
              <a:rPr lang="en-US" dirty="0" smtClean="0"/>
              <a:t>is powerful </a:t>
            </a:r>
            <a:r>
              <a:rPr lang="en-US" dirty="0"/>
              <a:t>but also </a:t>
            </a:r>
            <a:r>
              <a:rPr lang="en-US" dirty="0" smtClean="0"/>
              <a:t>difficult </a:t>
            </a:r>
            <a:r>
              <a:rPr lang="en-US" dirty="0"/>
              <a:t>to understand and use. </a:t>
            </a:r>
            <a:r>
              <a:rPr lang="en-US" dirty="0"/>
              <a:t>T</a:t>
            </a:r>
            <a:r>
              <a:rPr lang="en-US" dirty="0" smtClean="0"/>
              <a:t>he </a:t>
            </a:r>
            <a:r>
              <a:rPr lang="en-US" dirty="0"/>
              <a:t>Programmable Pipeline means as the programmer you take responsibility for getting the vertices and so forth rendered to the screen. </a:t>
            </a:r>
            <a:endParaRPr lang="en-US" dirty="0" smtClean="0"/>
          </a:p>
          <a:p>
            <a:pPr>
              <a:lnSpc>
                <a:spcPct val="100000"/>
              </a:lnSpc>
              <a:spcAft>
                <a:spcPts val="600"/>
              </a:spcAft>
            </a:pPr>
            <a:r>
              <a:rPr lang="en-US" dirty="0" err="1" smtClean="0"/>
              <a:t>Shaders</a:t>
            </a:r>
            <a:r>
              <a:rPr lang="en-US" dirty="0" smtClean="0"/>
              <a:t> </a:t>
            </a:r>
            <a:r>
              <a:rPr lang="en-US" dirty="0"/>
              <a:t>are a part of this pipeline, and there are two types of them:</a:t>
            </a:r>
          </a:p>
          <a:p>
            <a:pPr lvl="1">
              <a:lnSpc>
                <a:spcPct val="100000"/>
              </a:lnSpc>
              <a:spcAft>
                <a:spcPts val="600"/>
              </a:spcAft>
            </a:pPr>
            <a:r>
              <a:rPr lang="en-US" sz="2600" dirty="0"/>
              <a:t>Vertex </a:t>
            </a:r>
            <a:r>
              <a:rPr lang="en-US" sz="2600" dirty="0" err="1"/>
              <a:t>shaders</a:t>
            </a:r>
            <a:endParaRPr lang="en-US" sz="2600" dirty="0"/>
          </a:p>
          <a:p>
            <a:pPr lvl="1">
              <a:lnSpc>
                <a:spcPct val="100000"/>
              </a:lnSpc>
              <a:spcAft>
                <a:spcPts val="600"/>
              </a:spcAft>
            </a:pPr>
            <a:r>
              <a:rPr lang="en-US" sz="2600" dirty="0"/>
              <a:t>Fragment </a:t>
            </a:r>
            <a:r>
              <a:rPr lang="en-US" sz="2600" dirty="0" err="1"/>
              <a:t>shaders</a:t>
            </a:r>
            <a:endParaRPr lang="en-US" sz="2600" dirty="0"/>
          </a:p>
          <a:p>
            <a:pPr>
              <a:lnSpc>
                <a:spcPct val="100000"/>
              </a:lnSpc>
              <a:spcAft>
                <a:spcPts val="600"/>
              </a:spcAft>
            </a:pPr>
            <a:r>
              <a:rPr lang="en-US" dirty="0"/>
              <a:t>B</a:t>
            </a:r>
            <a:r>
              <a:rPr lang="en-US" dirty="0" smtClean="0"/>
              <a:t>oth </a:t>
            </a:r>
            <a:r>
              <a:rPr lang="en-US" dirty="0"/>
              <a:t>run entirely on </a:t>
            </a:r>
            <a:r>
              <a:rPr lang="en-US" dirty="0" smtClean="0"/>
              <a:t>graphics </a:t>
            </a:r>
            <a:r>
              <a:rPr lang="en-US" dirty="0"/>
              <a:t>card's GPU. This means that we want to offload all that we can to them, leaving our CPU to do other work. </a:t>
            </a:r>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29</a:t>
            </a:fld>
            <a:endParaRPr lang="en-US"/>
          </a:p>
        </p:txBody>
      </p:sp>
    </p:spTree>
    <p:extLst>
      <p:ext uri="{BB962C8B-B14F-4D97-AF65-F5344CB8AC3E}">
        <p14:creationId xmlns:p14="http://schemas.microsoft.com/office/powerpoint/2010/main" val="311325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pPr algn="ctr"/>
            <a:r>
              <a:rPr lang="en-US" b="1" dirty="0">
                <a:solidFill>
                  <a:srgbClr val="002060"/>
                </a:solidFill>
              </a:rPr>
              <a:t>A Simple </a:t>
            </a:r>
            <a:r>
              <a:rPr lang="en-US" b="1" dirty="0" err="1">
                <a:solidFill>
                  <a:srgbClr val="002060"/>
                </a:solidFill>
              </a:rPr>
              <a:t>WebGL</a:t>
            </a:r>
            <a:r>
              <a:rPr lang="en-US" b="1" dirty="0">
                <a:solidFill>
                  <a:srgbClr val="002060"/>
                </a:solidFill>
              </a:rPr>
              <a:t> Example</a:t>
            </a:r>
          </a:p>
        </p:txBody>
      </p:sp>
      <p:sp>
        <p:nvSpPr>
          <p:cNvPr id="3" name="Content Placeholder 2"/>
          <p:cNvSpPr>
            <a:spLocks noGrp="1"/>
          </p:cNvSpPr>
          <p:nvPr>
            <p:ph idx="1"/>
          </p:nvPr>
        </p:nvSpPr>
        <p:spPr>
          <a:xfrm>
            <a:off x="838200" y="1511729"/>
            <a:ext cx="10515600" cy="4766244"/>
          </a:xfrm>
        </p:spPr>
        <p:txBody>
          <a:bodyPr>
            <a:noAutofit/>
          </a:bodyPr>
          <a:lstStyle/>
          <a:p>
            <a:pPr marL="514350" indent="-514350">
              <a:lnSpc>
                <a:spcPct val="120000"/>
              </a:lnSpc>
              <a:buFont typeface="+mj-lt"/>
              <a:buAutoNum type="arabicPeriod"/>
            </a:pPr>
            <a:r>
              <a:rPr lang="en-US" sz="2200" dirty="0" smtClean="0"/>
              <a:t>Create a Canvas element</a:t>
            </a:r>
            <a:r>
              <a:rPr lang="en-US" sz="2200" dirty="0" smtClean="0"/>
              <a:t>.</a:t>
            </a:r>
            <a:endParaRPr lang="en-US" sz="2200" dirty="0" smtClean="0"/>
          </a:p>
          <a:p>
            <a:pPr marL="514350" indent="-514350">
              <a:lnSpc>
                <a:spcPct val="120000"/>
              </a:lnSpc>
              <a:buFont typeface="+mj-lt"/>
              <a:buAutoNum type="arabicPeriod"/>
            </a:pPr>
            <a:r>
              <a:rPr lang="en-US" sz="2200" dirty="0" smtClean="0"/>
              <a:t>Obtain a drawing context for the canvas.</a:t>
            </a:r>
          </a:p>
          <a:p>
            <a:pPr marL="514350" indent="-514350">
              <a:lnSpc>
                <a:spcPct val="120000"/>
              </a:lnSpc>
              <a:buFont typeface="+mj-lt"/>
              <a:buAutoNum type="arabicPeriod"/>
            </a:pPr>
            <a:r>
              <a:rPr lang="en-US" sz="2200" dirty="0" smtClean="0"/>
              <a:t>Initialize the viewport.</a:t>
            </a:r>
          </a:p>
          <a:p>
            <a:pPr marL="514350" indent="-514350">
              <a:lnSpc>
                <a:spcPct val="120000"/>
              </a:lnSpc>
              <a:buFont typeface="+mj-lt"/>
              <a:buAutoNum type="arabicPeriod"/>
            </a:pPr>
            <a:r>
              <a:rPr lang="en-US" sz="2200" dirty="0" smtClean="0"/>
              <a:t>Create </a:t>
            </a:r>
            <a:r>
              <a:rPr lang="en-US" sz="2200" dirty="0"/>
              <a:t>one or more buffers containing the data to be rendered (typically vertices).</a:t>
            </a:r>
          </a:p>
          <a:p>
            <a:pPr marL="514350" indent="-514350">
              <a:lnSpc>
                <a:spcPct val="120000"/>
              </a:lnSpc>
              <a:buFont typeface="+mj-lt"/>
              <a:buAutoNum type="arabicPeriod"/>
            </a:pPr>
            <a:r>
              <a:rPr lang="en-US" sz="2200" dirty="0" smtClean="0"/>
              <a:t>Create </a:t>
            </a:r>
            <a:r>
              <a:rPr lang="en-US" sz="2200" dirty="0"/>
              <a:t>one or more matrices to define the transformation from vertex buffers </a:t>
            </a:r>
            <a:r>
              <a:rPr lang="en-US" sz="2200" dirty="0" smtClean="0"/>
              <a:t>to screen </a:t>
            </a:r>
            <a:r>
              <a:rPr lang="en-US" sz="2200" dirty="0"/>
              <a:t>space.</a:t>
            </a:r>
          </a:p>
          <a:p>
            <a:pPr marL="514350" indent="-514350">
              <a:lnSpc>
                <a:spcPct val="120000"/>
              </a:lnSpc>
              <a:buFont typeface="+mj-lt"/>
              <a:buAutoNum type="arabicPeriod"/>
            </a:pPr>
            <a:r>
              <a:rPr lang="en-US" sz="2200" dirty="0" smtClean="0"/>
              <a:t>Create </a:t>
            </a:r>
            <a:r>
              <a:rPr lang="en-US" sz="2200" dirty="0"/>
              <a:t>one or more </a:t>
            </a:r>
            <a:r>
              <a:rPr lang="en-US" sz="2200" dirty="0" err="1"/>
              <a:t>shaders</a:t>
            </a:r>
            <a:r>
              <a:rPr lang="en-US" sz="2200" dirty="0"/>
              <a:t> to implement the drawing algorithm.</a:t>
            </a:r>
          </a:p>
          <a:p>
            <a:pPr marL="514350" indent="-514350">
              <a:lnSpc>
                <a:spcPct val="120000"/>
              </a:lnSpc>
              <a:buFont typeface="+mj-lt"/>
              <a:buAutoNum type="arabicPeriod"/>
            </a:pPr>
            <a:r>
              <a:rPr lang="en-US" sz="2200" dirty="0" smtClean="0"/>
              <a:t>Initialize </a:t>
            </a:r>
            <a:r>
              <a:rPr lang="en-US" sz="2200" dirty="0"/>
              <a:t>the </a:t>
            </a:r>
            <a:r>
              <a:rPr lang="en-US" sz="2200" dirty="0" err="1"/>
              <a:t>shaders</a:t>
            </a:r>
            <a:r>
              <a:rPr lang="en-US" sz="2200" dirty="0"/>
              <a:t> with parameters.</a:t>
            </a:r>
          </a:p>
          <a:p>
            <a:pPr marL="514350" indent="-514350">
              <a:lnSpc>
                <a:spcPct val="120000"/>
              </a:lnSpc>
              <a:buFont typeface="+mj-lt"/>
              <a:buAutoNum type="arabicPeriod"/>
            </a:pPr>
            <a:r>
              <a:rPr lang="en-US" sz="2200" dirty="0" smtClean="0"/>
              <a:t>Draw</a:t>
            </a:r>
            <a:r>
              <a:rPr lang="en-US" sz="2200" dirty="0"/>
              <a:t>.</a:t>
            </a:r>
          </a:p>
        </p:txBody>
      </p:sp>
      <p:sp>
        <p:nvSpPr>
          <p:cNvPr id="4" name="Slide Number Placeholder 3"/>
          <p:cNvSpPr>
            <a:spLocks noGrp="1"/>
          </p:cNvSpPr>
          <p:nvPr>
            <p:ph type="sldNum" sz="quarter" idx="12"/>
          </p:nvPr>
        </p:nvSpPr>
        <p:spPr/>
        <p:txBody>
          <a:bodyPr/>
          <a:lstStyle/>
          <a:p>
            <a:fld id="{E2BC7C7B-1149-452E-A79F-997E135838E0}" type="slidenum">
              <a:rPr lang="en-US" smtClean="0"/>
              <a:t>3</a:t>
            </a:fld>
            <a:endParaRPr lang="en-US"/>
          </a:p>
        </p:txBody>
      </p:sp>
    </p:spTree>
    <p:extLst>
      <p:ext uri="{BB962C8B-B14F-4D97-AF65-F5344CB8AC3E}">
        <p14:creationId xmlns:p14="http://schemas.microsoft.com/office/powerpoint/2010/main" val="2885720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997"/>
            <a:ext cx="10515600" cy="1325563"/>
          </a:xfrm>
        </p:spPr>
        <p:txBody>
          <a:bodyPr/>
          <a:lstStyle/>
          <a:p>
            <a:pPr algn="ctr"/>
            <a:r>
              <a:rPr lang="en-US" b="1" dirty="0" smtClean="0">
                <a:solidFill>
                  <a:srgbClr val="002060"/>
                </a:solidFill>
              </a:rPr>
              <a:t>Vertex </a:t>
            </a:r>
            <a:r>
              <a:rPr lang="en-US" b="1" dirty="0" err="1">
                <a:solidFill>
                  <a:srgbClr val="002060"/>
                </a:solidFill>
              </a:rPr>
              <a:t>Shaders</a:t>
            </a:r>
            <a:endParaRPr lang="en-US" b="1" dirty="0">
              <a:solidFill>
                <a:srgbClr val="002060"/>
              </a:solidFill>
            </a:endParaRPr>
          </a:p>
        </p:txBody>
      </p:sp>
      <p:sp>
        <p:nvSpPr>
          <p:cNvPr id="3" name="Content Placeholder 2"/>
          <p:cNvSpPr>
            <a:spLocks noGrp="1"/>
          </p:cNvSpPr>
          <p:nvPr>
            <p:ph idx="1"/>
          </p:nvPr>
        </p:nvSpPr>
        <p:spPr>
          <a:xfrm>
            <a:off x="838200" y="1702793"/>
            <a:ext cx="10515600" cy="4998258"/>
          </a:xfrm>
        </p:spPr>
        <p:txBody>
          <a:bodyPr>
            <a:normAutofit/>
          </a:bodyPr>
          <a:lstStyle/>
          <a:p>
            <a:pPr>
              <a:lnSpc>
                <a:spcPct val="100000"/>
              </a:lnSpc>
              <a:spcAft>
                <a:spcPts val="600"/>
              </a:spcAft>
            </a:pPr>
            <a:r>
              <a:rPr lang="en-US" dirty="0"/>
              <a:t>Take a standard primitive shape, like a </a:t>
            </a:r>
            <a:r>
              <a:rPr lang="en-US" dirty="0" smtClean="0"/>
              <a:t>sphere, Line, Circle... </a:t>
            </a:r>
            <a:r>
              <a:rPr lang="en-US" dirty="0"/>
              <a:t>It's made up of vertices, right? A vertex </a:t>
            </a:r>
            <a:r>
              <a:rPr lang="en-US" dirty="0" err="1"/>
              <a:t>shader</a:t>
            </a:r>
            <a:r>
              <a:rPr lang="en-US" dirty="0"/>
              <a:t> is given every single one of these vertices in turn and can mess around with them. </a:t>
            </a:r>
            <a:endParaRPr lang="en-US" dirty="0" smtClean="0"/>
          </a:p>
          <a:p>
            <a:pPr>
              <a:lnSpc>
                <a:spcPct val="100000"/>
              </a:lnSpc>
              <a:spcAft>
                <a:spcPts val="600"/>
              </a:spcAft>
            </a:pPr>
            <a:r>
              <a:rPr lang="en-US" dirty="0" smtClean="0"/>
              <a:t>It's </a:t>
            </a:r>
            <a:r>
              <a:rPr lang="en-US" dirty="0"/>
              <a:t>up to the vertex </a:t>
            </a:r>
            <a:r>
              <a:rPr lang="en-US" dirty="0" err="1"/>
              <a:t>shader</a:t>
            </a:r>
            <a:r>
              <a:rPr lang="en-US" dirty="0"/>
              <a:t> what it actually does with each one, but it has one responsibility: it must at some point set something called </a:t>
            </a:r>
            <a:r>
              <a:rPr lang="en-US" b="1" dirty="0" err="1"/>
              <a:t>gl_Position</a:t>
            </a:r>
            <a:r>
              <a:rPr lang="en-US" dirty="0"/>
              <a:t>, a 4D float vector, which is the final position of the vertex on screen. </a:t>
            </a:r>
            <a:endParaRPr lang="en-US" dirty="0" smtClean="0"/>
          </a:p>
        </p:txBody>
      </p:sp>
      <p:sp>
        <p:nvSpPr>
          <p:cNvPr id="4" name="Slide Number Placeholder 3"/>
          <p:cNvSpPr>
            <a:spLocks noGrp="1"/>
          </p:cNvSpPr>
          <p:nvPr>
            <p:ph type="sldNum" sz="quarter" idx="12"/>
          </p:nvPr>
        </p:nvSpPr>
        <p:spPr/>
        <p:txBody>
          <a:bodyPr/>
          <a:lstStyle/>
          <a:p>
            <a:fld id="{E2BC7C7B-1149-452E-A79F-997E135838E0}" type="slidenum">
              <a:rPr lang="en-US" smtClean="0"/>
              <a:t>30</a:t>
            </a:fld>
            <a:endParaRPr lang="en-US"/>
          </a:p>
        </p:txBody>
      </p:sp>
    </p:spTree>
    <p:extLst>
      <p:ext uri="{BB962C8B-B14F-4D97-AF65-F5344CB8AC3E}">
        <p14:creationId xmlns:p14="http://schemas.microsoft.com/office/powerpoint/2010/main" val="4133308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997"/>
            <a:ext cx="10515600" cy="1325563"/>
          </a:xfrm>
        </p:spPr>
        <p:txBody>
          <a:bodyPr/>
          <a:lstStyle/>
          <a:p>
            <a:pPr algn="ctr"/>
            <a:r>
              <a:rPr lang="en-US" b="1" dirty="0">
                <a:solidFill>
                  <a:srgbClr val="002060"/>
                </a:solidFill>
              </a:rPr>
              <a:t>Fragment </a:t>
            </a:r>
            <a:r>
              <a:rPr lang="en-US" b="1" dirty="0" err="1">
                <a:solidFill>
                  <a:srgbClr val="002060"/>
                </a:solidFill>
              </a:rPr>
              <a:t>Shaders</a:t>
            </a:r>
            <a:endParaRPr lang="en-US" b="1" dirty="0">
              <a:solidFill>
                <a:srgbClr val="002060"/>
              </a:solidFill>
            </a:endParaRPr>
          </a:p>
        </p:txBody>
      </p:sp>
      <p:sp>
        <p:nvSpPr>
          <p:cNvPr id="3" name="Content Placeholder 2"/>
          <p:cNvSpPr>
            <a:spLocks noGrp="1"/>
          </p:cNvSpPr>
          <p:nvPr>
            <p:ph idx="1"/>
          </p:nvPr>
        </p:nvSpPr>
        <p:spPr>
          <a:xfrm>
            <a:off x="838200" y="1702793"/>
            <a:ext cx="10515600" cy="4998258"/>
          </a:xfrm>
        </p:spPr>
        <p:txBody>
          <a:bodyPr>
            <a:normAutofit fontScale="85000" lnSpcReduction="10000"/>
          </a:bodyPr>
          <a:lstStyle/>
          <a:p>
            <a:pPr>
              <a:lnSpc>
                <a:spcPct val="100000"/>
              </a:lnSpc>
              <a:spcAft>
                <a:spcPts val="600"/>
              </a:spcAft>
            </a:pPr>
            <a:r>
              <a:rPr lang="en-US" dirty="0"/>
              <a:t>So we have our object with its vertices, and we've projected them to the 2D screen, but what about the </a:t>
            </a:r>
            <a:r>
              <a:rPr lang="en-US" dirty="0" err="1"/>
              <a:t>colours</a:t>
            </a:r>
            <a:r>
              <a:rPr lang="en-US" dirty="0"/>
              <a:t> we use? What about texturing and lighting? That's exactly what the fragment </a:t>
            </a:r>
            <a:r>
              <a:rPr lang="en-US" dirty="0" err="1"/>
              <a:t>shader</a:t>
            </a:r>
            <a:r>
              <a:rPr lang="en-US" dirty="0"/>
              <a:t> is there for</a:t>
            </a:r>
            <a:r>
              <a:rPr lang="en-US" dirty="0" smtClean="0"/>
              <a:t>.</a:t>
            </a:r>
          </a:p>
          <a:p>
            <a:pPr>
              <a:lnSpc>
                <a:spcPct val="100000"/>
              </a:lnSpc>
              <a:spcAft>
                <a:spcPts val="600"/>
              </a:spcAft>
            </a:pPr>
            <a:r>
              <a:rPr lang="en-US" dirty="0"/>
              <a:t>T</a:t>
            </a:r>
            <a:r>
              <a:rPr lang="en-US" dirty="0" smtClean="0"/>
              <a:t>he </a:t>
            </a:r>
            <a:r>
              <a:rPr lang="en-US" dirty="0"/>
              <a:t>fragment </a:t>
            </a:r>
            <a:r>
              <a:rPr lang="en-US" dirty="0" err="1"/>
              <a:t>shader</a:t>
            </a:r>
            <a:r>
              <a:rPr lang="en-US" dirty="0"/>
              <a:t> also only has one must-do job: it must set or discard the </a:t>
            </a:r>
            <a:r>
              <a:rPr lang="en-US" b="1" dirty="0" err="1"/>
              <a:t>gl_FragColor</a:t>
            </a:r>
            <a:r>
              <a:rPr lang="en-US" dirty="0"/>
              <a:t> variable, another 4D float vector, which the final </a:t>
            </a:r>
            <a:r>
              <a:rPr lang="en-US" dirty="0" err="1"/>
              <a:t>colour</a:t>
            </a:r>
            <a:r>
              <a:rPr lang="en-US" dirty="0"/>
              <a:t> of our fragment. </a:t>
            </a:r>
            <a:endParaRPr lang="en-US" dirty="0" smtClean="0"/>
          </a:p>
          <a:p>
            <a:pPr>
              <a:lnSpc>
                <a:spcPct val="100000"/>
              </a:lnSpc>
              <a:spcAft>
                <a:spcPts val="600"/>
              </a:spcAft>
            </a:pPr>
            <a:r>
              <a:rPr lang="en-US" dirty="0"/>
              <a:t>W</a:t>
            </a:r>
            <a:r>
              <a:rPr lang="en-US" dirty="0" smtClean="0"/>
              <a:t>hat </a:t>
            </a:r>
            <a:r>
              <a:rPr lang="en-US" dirty="0"/>
              <a:t>is a fragment? Think of three vertices which make a triangle. Each pixel within that triangle needs to be drawn out. A fragment is the data provided by those three vertices for the purpose of drawing each pixel in that triangle. </a:t>
            </a:r>
            <a:endParaRPr lang="en-US" dirty="0" smtClean="0"/>
          </a:p>
          <a:p>
            <a:pPr>
              <a:lnSpc>
                <a:spcPct val="100000"/>
              </a:lnSpc>
              <a:spcAft>
                <a:spcPts val="600"/>
              </a:spcAft>
            </a:pPr>
            <a:r>
              <a:rPr lang="en-US" dirty="0" smtClean="0"/>
              <a:t>Because </a:t>
            </a:r>
            <a:r>
              <a:rPr lang="en-US" dirty="0"/>
              <a:t>of this the fragments receive interpolated values from their constituent vertices. If one vertex is </a:t>
            </a:r>
            <a:r>
              <a:rPr lang="en-US" dirty="0" err="1"/>
              <a:t>coloured</a:t>
            </a:r>
            <a:r>
              <a:rPr lang="en-US" dirty="0"/>
              <a:t> red, and its </a:t>
            </a:r>
            <a:r>
              <a:rPr lang="en-US" dirty="0" err="1"/>
              <a:t>neighbour</a:t>
            </a:r>
            <a:r>
              <a:rPr lang="en-US" dirty="0"/>
              <a:t> is blue we would see the </a:t>
            </a:r>
            <a:r>
              <a:rPr lang="en-US" dirty="0" err="1"/>
              <a:t>colour</a:t>
            </a:r>
            <a:r>
              <a:rPr lang="en-US" dirty="0"/>
              <a:t> values interpolate from red, through purple, to blue.</a:t>
            </a:r>
            <a:endParaRPr lang="en-US" dirty="0" smtClean="0"/>
          </a:p>
        </p:txBody>
      </p:sp>
      <p:sp>
        <p:nvSpPr>
          <p:cNvPr id="4" name="Slide Number Placeholder 3"/>
          <p:cNvSpPr>
            <a:spLocks noGrp="1"/>
          </p:cNvSpPr>
          <p:nvPr>
            <p:ph type="sldNum" sz="quarter" idx="12"/>
          </p:nvPr>
        </p:nvSpPr>
        <p:spPr/>
        <p:txBody>
          <a:bodyPr/>
          <a:lstStyle/>
          <a:p>
            <a:fld id="{E2BC7C7B-1149-452E-A79F-997E135838E0}" type="slidenum">
              <a:rPr lang="en-US" smtClean="0"/>
              <a:t>31</a:t>
            </a:fld>
            <a:endParaRPr lang="en-US"/>
          </a:p>
        </p:txBody>
      </p:sp>
    </p:spTree>
    <p:extLst>
      <p:ext uri="{BB962C8B-B14F-4D97-AF65-F5344CB8AC3E}">
        <p14:creationId xmlns:p14="http://schemas.microsoft.com/office/powerpoint/2010/main" val="1131770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573"/>
            <a:ext cx="10515600" cy="1325563"/>
          </a:xfrm>
        </p:spPr>
        <p:txBody>
          <a:bodyPr/>
          <a:lstStyle/>
          <a:p>
            <a:pPr algn="ctr"/>
            <a:r>
              <a:rPr lang="en-US" b="1" dirty="0" err="1">
                <a:solidFill>
                  <a:srgbClr val="002060"/>
                </a:solidFill>
              </a:rPr>
              <a:t>Shader</a:t>
            </a:r>
            <a:r>
              <a:rPr lang="en-US" b="1" dirty="0">
                <a:solidFill>
                  <a:srgbClr val="002060"/>
                </a:solidFill>
              </a:rPr>
              <a:t> Variables</a:t>
            </a:r>
          </a:p>
        </p:txBody>
      </p:sp>
      <p:sp>
        <p:nvSpPr>
          <p:cNvPr id="3" name="Content Placeholder 2"/>
          <p:cNvSpPr>
            <a:spLocks noGrp="1"/>
          </p:cNvSpPr>
          <p:nvPr>
            <p:ph idx="1"/>
          </p:nvPr>
        </p:nvSpPr>
        <p:spPr>
          <a:xfrm>
            <a:off x="838200" y="1443480"/>
            <a:ext cx="10515600" cy="5298513"/>
          </a:xfrm>
        </p:spPr>
        <p:txBody>
          <a:bodyPr>
            <a:normAutofit/>
          </a:bodyPr>
          <a:lstStyle/>
          <a:p>
            <a:pPr>
              <a:lnSpc>
                <a:spcPct val="110000"/>
              </a:lnSpc>
              <a:spcAft>
                <a:spcPts val="600"/>
              </a:spcAft>
            </a:pPr>
            <a:r>
              <a:rPr lang="en-US" dirty="0" smtClean="0"/>
              <a:t>There </a:t>
            </a:r>
            <a:r>
              <a:rPr lang="en-US" dirty="0"/>
              <a:t>are three declarations you </a:t>
            </a:r>
            <a:r>
              <a:rPr lang="en-US" dirty="0" smtClean="0"/>
              <a:t>can make</a:t>
            </a:r>
            <a:r>
              <a:rPr lang="en-US" dirty="0"/>
              <a:t>: </a:t>
            </a:r>
            <a:endParaRPr lang="en-US" dirty="0" smtClean="0"/>
          </a:p>
          <a:p>
            <a:pPr lvl="1">
              <a:lnSpc>
                <a:spcPct val="110000"/>
              </a:lnSpc>
              <a:spcAft>
                <a:spcPts val="600"/>
              </a:spcAft>
            </a:pPr>
            <a:r>
              <a:rPr lang="en-US" b="1" dirty="0" smtClean="0"/>
              <a:t>Uniforms</a:t>
            </a:r>
            <a:r>
              <a:rPr lang="en-US" dirty="0"/>
              <a:t> are sent to </a:t>
            </a:r>
            <a:r>
              <a:rPr lang="en-US" b="1" dirty="0"/>
              <a:t>both</a:t>
            </a:r>
            <a:r>
              <a:rPr lang="en-US" dirty="0"/>
              <a:t> vertex </a:t>
            </a:r>
            <a:r>
              <a:rPr lang="en-US" dirty="0" err="1"/>
              <a:t>shaders</a:t>
            </a:r>
            <a:r>
              <a:rPr lang="en-US" dirty="0"/>
              <a:t> and fragment </a:t>
            </a:r>
            <a:r>
              <a:rPr lang="en-US" dirty="0" err="1"/>
              <a:t>shaders</a:t>
            </a:r>
            <a:r>
              <a:rPr lang="en-US" dirty="0"/>
              <a:t> and contain values that stay the same across the entire frame being rendered. A good example of this might be a light's position</a:t>
            </a:r>
            <a:r>
              <a:rPr lang="en-US" dirty="0" smtClean="0"/>
              <a:t>.</a:t>
            </a:r>
          </a:p>
          <a:p>
            <a:pPr lvl="1">
              <a:lnSpc>
                <a:spcPct val="100000"/>
              </a:lnSpc>
              <a:spcAft>
                <a:spcPts val="600"/>
              </a:spcAft>
            </a:pPr>
            <a:r>
              <a:rPr lang="en-US" b="1" dirty="0"/>
              <a:t>Attributes</a:t>
            </a:r>
            <a:r>
              <a:rPr lang="en-US" dirty="0"/>
              <a:t> are values that are applied to individual vertices. Attributes are </a:t>
            </a:r>
            <a:r>
              <a:rPr lang="en-US" b="1" dirty="0"/>
              <a:t>only</a:t>
            </a:r>
            <a:r>
              <a:rPr lang="en-US" dirty="0"/>
              <a:t> available to the vertex </a:t>
            </a:r>
            <a:r>
              <a:rPr lang="en-US" dirty="0" err="1"/>
              <a:t>shader</a:t>
            </a:r>
            <a:r>
              <a:rPr lang="en-US" dirty="0" smtClean="0"/>
              <a:t>.</a:t>
            </a:r>
            <a:endParaRPr lang="en-US" dirty="0"/>
          </a:p>
          <a:p>
            <a:pPr lvl="1">
              <a:lnSpc>
                <a:spcPct val="110000"/>
              </a:lnSpc>
              <a:spcAft>
                <a:spcPts val="600"/>
              </a:spcAft>
            </a:pPr>
            <a:r>
              <a:rPr lang="en-US" b="1" dirty="0" err="1"/>
              <a:t>Varying</a:t>
            </a:r>
            <a:r>
              <a:rPr lang="en-US" dirty="0" err="1"/>
              <a:t>s</a:t>
            </a:r>
            <a:r>
              <a:rPr lang="en-US" dirty="0"/>
              <a:t> are variables declared in the vertex </a:t>
            </a:r>
            <a:r>
              <a:rPr lang="en-US" dirty="0" err="1"/>
              <a:t>shader</a:t>
            </a:r>
            <a:r>
              <a:rPr lang="en-US" dirty="0"/>
              <a:t> that we want to share with the fragment </a:t>
            </a:r>
            <a:r>
              <a:rPr lang="en-US" dirty="0" err="1"/>
              <a:t>shader</a:t>
            </a:r>
            <a:r>
              <a:rPr lang="en-US" dirty="0"/>
              <a:t>. To do this we make sure we declare a varying variable of the same type and name in both the vertex </a:t>
            </a:r>
            <a:r>
              <a:rPr lang="en-US" dirty="0" err="1"/>
              <a:t>shader</a:t>
            </a:r>
            <a:r>
              <a:rPr lang="en-US" dirty="0"/>
              <a:t> and the fragment </a:t>
            </a:r>
            <a:r>
              <a:rPr lang="en-US" dirty="0" err="1"/>
              <a:t>shader</a:t>
            </a:r>
            <a:r>
              <a:rPr lang="en-US" dirty="0" smtClean="0"/>
              <a:t>.</a:t>
            </a:r>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32</a:t>
            </a:fld>
            <a:endParaRPr lang="en-US"/>
          </a:p>
        </p:txBody>
      </p:sp>
    </p:spTree>
    <p:extLst>
      <p:ext uri="{BB962C8B-B14F-4D97-AF65-F5344CB8AC3E}">
        <p14:creationId xmlns:p14="http://schemas.microsoft.com/office/powerpoint/2010/main" val="3000284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Reference</a:t>
            </a:r>
            <a:endParaRPr lang="en-US" b="1" dirty="0">
              <a:solidFill>
                <a:srgbClr val="002060"/>
              </a:solidFill>
            </a:endParaRPr>
          </a:p>
        </p:txBody>
      </p:sp>
      <p:sp>
        <p:nvSpPr>
          <p:cNvPr id="3" name="Content Placeholder 2"/>
          <p:cNvSpPr>
            <a:spLocks noGrp="1"/>
          </p:cNvSpPr>
          <p:nvPr>
            <p:ph idx="1"/>
          </p:nvPr>
        </p:nvSpPr>
        <p:spPr>
          <a:xfrm>
            <a:off x="838200" y="1825624"/>
            <a:ext cx="10515600" cy="4820835"/>
          </a:xfrm>
        </p:spPr>
        <p:txBody>
          <a:bodyPr>
            <a:normAutofit/>
          </a:bodyPr>
          <a:lstStyle/>
          <a:p>
            <a:r>
              <a:rPr lang="en-US" sz="2400" dirty="0" smtClean="0"/>
              <a:t>https</a:t>
            </a:r>
            <a:r>
              <a:rPr lang="en-US" sz="2400" dirty="0"/>
              <a:t>://www.tutorialspoint.com/webgl/webgl_sample_application.htm </a:t>
            </a:r>
          </a:p>
          <a:p>
            <a:r>
              <a:rPr lang="en-US" sz="2400" dirty="0" smtClean="0"/>
              <a:t>https</a:t>
            </a:r>
            <a:r>
              <a:rPr lang="en-US" sz="2400" dirty="0"/>
              <a:t>://</a:t>
            </a:r>
            <a:r>
              <a:rPr lang="en-US" sz="2400" dirty="0" smtClean="0"/>
              <a:t>webglfundamentals.org/webgl/lessons/webgl-how-it-works.html</a:t>
            </a:r>
          </a:p>
          <a:p>
            <a:r>
              <a:rPr lang="en-US" sz="2400" dirty="0" smtClean="0"/>
              <a:t>https</a:t>
            </a:r>
            <a:r>
              <a:rPr lang="en-US" sz="2400" dirty="0"/>
              <a:t>://webgl-shaders.com/</a:t>
            </a:r>
          </a:p>
        </p:txBody>
      </p:sp>
      <p:sp>
        <p:nvSpPr>
          <p:cNvPr id="4" name="Slide Number Placeholder 3"/>
          <p:cNvSpPr>
            <a:spLocks noGrp="1"/>
          </p:cNvSpPr>
          <p:nvPr>
            <p:ph type="sldNum" sz="quarter" idx="12"/>
          </p:nvPr>
        </p:nvSpPr>
        <p:spPr/>
        <p:txBody>
          <a:bodyPr/>
          <a:lstStyle/>
          <a:p>
            <a:fld id="{E2BC7C7B-1149-452E-A79F-997E135838E0}" type="slidenum">
              <a:rPr lang="en-US" smtClean="0"/>
              <a:t>33</a:t>
            </a:fld>
            <a:endParaRPr lang="en-US"/>
          </a:p>
        </p:txBody>
      </p:sp>
    </p:spTree>
    <p:extLst>
      <p:ext uri="{BB962C8B-B14F-4D97-AF65-F5344CB8AC3E}">
        <p14:creationId xmlns:p14="http://schemas.microsoft.com/office/powerpoint/2010/main" val="1453957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64971" y="259307"/>
            <a:ext cx="7966195" cy="6417557"/>
          </a:xfrm>
          <a:prstGeom prst="rect">
            <a:avLst/>
          </a:prstGeom>
        </p:spPr>
      </p:pic>
      <p:sp>
        <p:nvSpPr>
          <p:cNvPr id="2" name="Slide Number Placeholder 1"/>
          <p:cNvSpPr>
            <a:spLocks noGrp="1"/>
          </p:cNvSpPr>
          <p:nvPr>
            <p:ph type="sldNum" sz="quarter" idx="12"/>
          </p:nvPr>
        </p:nvSpPr>
        <p:spPr/>
        <p:txBody>
          <a:bodyPr/>
          <a:lstStyle/>
          <a:p>
            <a:fld id="{E2BC7C7B-1149-452E-A79F-997E135838E0}" type="slidenum">
              <a:rPr lang="en-US" smtClean="0"/>
              <a:t>4</a:t>
            </a:fld>
            <a:endParaRPr lang="en-US"/>
          </a:p>
        </p:txBody>
      </p:sp>
    </p:spTree>
    <p:extLst>
      <p:ext uri="{BB962C8B-B14F-4D97-AF65-F5344CB8AC3E}">
        <p14:creationId xmlns:p14="http://schemas.microsoft.com/office/powerpoint/2010/main" val="4032938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3"/>
            <a:ext cx="10515600" cy="1325563"/>
          </a:xfrm>
        </p:spPr>
        <p:txBody>
          <a:bodyPr/>
          <a:lstStyle/>
          <a:p>
            <a:pPr algn="ctr"/>
            <a:r>
              <a:rPr lang="en-US" b="1" dirty="0" err="1">
                <a:solidFill>
                  <a:srgbClr val="002060"/>
                </a:solidFill>
              </a:rPr>
              <a:t>WebGL</a:t>
            </a:r>
            <a:r>
              <a:rPr lang="en-US" b="1" dirty="0">
                <a:solidFill>
                  <a:srgbClr val="002060"/>
                </a:solidFill>
              </a:rPr>
              <a:t> - Graphics </a:t>
            </a:r>
            <a:r>
              <a:rPr lang="en-US" b="1" dirty="0" smtClean="0">
                <a:solidFill>
                  <a:srgbClr val="002060"/>
                </a:solidFill>
              </a:rPr>
              <a:t>Pipeline</a:t>
            </a:r>
            <a:endParaRPr lang="en-US" b="1" dirty="0">
              <a:solidFill>
                <a:srgbClr val="002060"/>
              </a:solidFill>
            </a:endParaRPr>
          </a:p>
        </p:txBody>
      </p:sp>
      <p:sp>
        <p:nvSpPr>
          <p:cNvPr id="3" name="Content Placeholder 2"/>
          <p:cNvSpPr>
            <a:spLocks noGrp="1"/>
          </p:cNvSpPr>
          <p:nvPr>
            <p:ph idx="1"/>
          </p:nvPr>
        </p:nvSpPr>
        <p:spPr>
          <a:xfrm>
            <a:off x="838199" y="1501252"/>
            <a:ext cx="4252416" cy="5036023"/>
          </a:xfrm>
        </p:spPr>
        <p:txBody>
          <a:bodyPr/>
          <a:lstStyle/>
          <a:p>
            <a:r>
              <a:rPr lang="en-US" dirty="0"/>
              <a:t>To render 3D graphics, we have to follow a sequence of steps. These steps are known as </a:t>
            </a:r>
            <a:r>
              <a:rPr lang="en-US" b="1" dirty="0"/>
              <a:t>graphics pipeline</a:t>
            </a:r>
            <a:r>
              <a:rPr lang="en-US" dirty="0"/>
              <a:t> or </a:t>
            </a:r>
            <a:r>
              <a:rPr lang="en-US" b="1" dirty="0"/>
              <a:t>rendering pipeline</a:t>
            </a:r>
            <a:r>
              <a:rPr lang="en-US" dirty="0"/>
              <a:t>. </a:t>
            </a:r>
            <a:endParaRPr lang="en-US" dirty="0" smtClean="0"/>
          </a:p>
          <a:p>
            <a:r>
              <a:rPr lang="en-US" dirty="0" smtClean="0"/>
              <a:t>The </a:t>
            </a:r>
            <a:r>
              <a:rPr lang="en-US" dirty="0"/>
              <a:t>following diagram depicts </a:t>
            </a:r>
            <a:r>
              <a:rPr lang="en-US" dirty="0" err="1"/>
              <a:t>WebGL</a:t>
            </a:r>
            <a:r>
              <a:rPr lang="en-US" dirty="0"/>
              <a:t> graphics pipeline.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750" y="1501251"/>
            <a:ext cx="6385807" cy="5172503"/>
          </a:xfrm>
          <a:prstGeom prst="rect">
            <a:avLst/>
          </a:prstGeom>
        </p:spPr>
      </p:pic>
      <p:sp>
        <p:nvSpPr>
          <p:cNvPr id="5" name="Slide Number Placeholder 4"/>
          <p:cNvSpPr>
            <a:spLocks noGrp="1"/>
          </p:cNvSpPr>
          <p:nvPr>
            <p:ph type="sldNum" sz="quarter" idx="12"/>
          </p:nvPr>
        </p:nvSpPr>
        <p:spPr/>
        <p:txBody>
          <a:bodyPr/>
          <a:lstStyle/>
          <a:p>
            <a:fld id="{E2BC7C7B-1149-452E-A79F-997E135838E0}" type="slidenum">
              <a:rPr lang="en-US" smtClean="0"/>
              <a:t>5</a:t>
            </a:fld>
            <a:endParaRPr lang="en-US"/>
          </a:p>
        </p:txBody>
      </p:sp>
    </p:spTree>
    <p:extLst>
      <p:ext uri="{BB962C8B-B14F-4D97-AF65-F5344CB8AC3E}">
        <p14:creationId xmlns:p14="http://schemas.microsoft.com/office/powerpoint/2010/main" val="3854155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1"/>
            <a:ext cx="10515600" cy="1325563"/>
          </a:xfrm>
        </p:spPr>
        <p:txBody>
          <a:bodyPr/>
          <a:lstStyle/>
          <a:p>
            <a:pPr algn="ctr"/>
            <a:r>
              <a:rPr lang="en-US" b="1" dirty="0" err="1" smtClean="0">
                <a:solidFill>
                  <a:srgbClr val="002060"/>
                </a:solidFill>
                <a:latin typeface="Saysettha OT" panose="020B0504020207020204" pitchFamily="34" charset="-34"/>
                <a:cs typeface="Saysettha OT" panose="020B0504020207020204" pitchFamily="34" charset="-34"/>
              </a:rPr>
              <a:t>ສ່ວນ</a:t>
            </a:r>
            <a:r>
              <a:rPr lang="en-US" b="1" dirty="0" smtClean="0">
                <a:solidFill>
                  <a:srgbClr val="002060"/>
                </a:solidFill>
                <a:latin typeface="Saysettha OT" panose="020B0504020207020204" pitchFamily="34" charset="-34"/>
                <a:cs typeface="Saysettha OT" panose="020B0504020207020204" pitchFamily="34" charset="-34"/>
              </a:rPr>
              <a:t>​</a:t>
            </a:r>
            <a:r>
              <a:rPr lang="en-US" b="1" dirty="0" err="1" smtClean="0">
                <a:solidFill>
                  <a:srgbClr val="002060"/>
                </a:solidFill>
                <a:latin typeface="Saysettha OT" panose="020B0504020207020204" pitchFamily="34" charset="-34"/>
                <a:cs typeface="Saysettha OT" panose="020B0504020207020204" pitchFamily="34" charset="-34"/>
              </a:rPr>
              <a:t>ຂອງ</a:t>
            </a:r>
            <a:r>
              <a:rPr lang="en-US" b="1" dirty="0" smtClean="0">
                <a:solidFill>
                  <a:srgbClr val="002060"/>
                </a:solidFill>
                <a:latin typeface="Saysettha OT" panose="020B0504020207020204" pitchFamily="34" charset="-34"/>
                <a:cs typeface="Saysettha OT" panose="020B0504020207020204" pitchFamily="34" charset="-34"/>
              </a:rPr>
              <a:t> </a:t>
            </a:r>
            <a:r>
              <a:rPr lang="en-US" b="1" dirty="0" smtClean="0">
                <a:solidFill>
                  <a:srgbClr val="002060"/>
                </a:solidFill>
              </a:rPr>
              <a:t>JavaScript</a:t>
            </a:r>
            <a:endParaRPr lang="en-US" b="1" dirty="0">
              <a:solidFill>
                <a:srgbClr val="002060"/>
              </a:solidFill>
            </a:endParaRPr>
          </a:p>
        </p:txBody>
      </p:sp>
      <p:sp>
        <p:nvSpPr>
          <p:cNvPr id="3" name="Content Placeholder 2"/>
          <p:cNvSpPr>
            <a:spLocks noGrp="1"/>
          </p:cNvSpPr>
          <p:nvPr>
            <p:ph idx="1"/>
          </p:nvPr>
        </p:nvSpPr>
        <p:spPr>
          <a:xfrm>
            <a:off x="838200" y="1593609"/>
            <a:ext cx="10515600" cy="4998258"/>
          </a:xfrm>
        </p:spPr>
        <p:txBody>
          <a:bodyPr>
            <a:normAutofit/>
          </a:bodyPr>
          <a:lstStyle/>
          <a:p>
            <a:r>
              <a:rPr lang="en-US" dirty="0" smtClean="0"/>
              <a:t>While </a:t>
            </a:r>
            <a:r>
              <a:rPr lang="en-US" dirty="0"/>
              <a:t>developing </a:t>
            </a:r>
            <a:r>
              <a:rPr lang="en-US" dirty="0" err="1"/>
              <a:t>WebGL</a:t>
            </a:r>
            <a:r>
              <a:rPr lang="en-US" dirty="0"/>
              <a:t> applications, we write </a:t>
            </a:r>
            <a:r>
              <a:rPr lang="en-US" dirty="0" err="1"/>
              <a:t>Shader</a:t>
            </a:r>
            <a:r>
              <a:rPr lang="en-US" dirty="0"/>
              <a:t> language code to communicate with the GPU. JavaScript is used to write the </a:t>
            </a:r>
            <a:r>
              <a:rPr lang="en-US" dirty="0" smtClean="0"/>
              <a:t>control </a:t>
            </a:r>
            <a:r>
              <a:rPr lang="en-US" dirty="0"/>
              <a:t>code of the program, which includes the following </a:t>
            </a:r>
            <a:r>
              <a:rPr lang="en-US" dirty="0" smtClean="0"/>
              <a:t>actions</a:t>
            </a:r>
          </a:p>
          <a:p>
            <a:pPr lvl="1"/>
            <a:r>
              <a:rPr lang="en-US" b="1" dirty="0"/>
              <a:t>Initialize </a:t>
            </a:r>
            <a:r>
              <a:rPr lang="en-US" b="1" dirty="0" err="1"/>
              <a:t>WebGL</a:t>
            </a:r>
            <a:r>
              <a:rPr lang="en-US" dirty="0"/>
              <a:t> − JavaScript is used to initialize the </a:t>
            </a:r>
            <a:r>
              <a:rPr lang="en-US" dirty="0" err="1"/>
              <a:t>WebGL</a:t>
            </a:r>
            <a:r>
              <a:rPr lang="en-US" dirty="0"/>
              <a:t> context.</a:t>
            </a:r>
          </a:p>
          <a:p>
            <a:pPr lvl="1"/>
            <a:r>
              <a:rPr lang="en-US" b="1" dirty="0"/>
              <a:t>Create arrays</a:t>
            </a:r>
            <a:r>
              <a:rPr lang="en-US" dirty="0"/>
              <a:t> − We create JavaScript arrays to hold the data of the geometry.</a:t>
            </a:r>
          </a:p>
          <a:p>
            <a:pPr lvl="1"/>
            <a:r>
              <a:rPr lang="en-US" b="1" dirty="0"/>
              <a:t>Buffer objects</a:t>
            </a:r>
            <a:r>
              <a:rPr lang="en-US" dirty="0"/>
              <a:t> − We create buffer objects (vertex and index) by passing the arrays as parameters.</a:t>
            </a:r>
          </a:p>
          <a:p>
            <a:pPr lvl="1"/>
            <a:r>
              <a:rPr lang="en-US" b="1" dirty="0" err="1"/>
              <a:t>Shaders</a:t>
            </a:r>
            <a:r>
              <a:rPr lang="en-US" dirty="0"/>
              <a:t> − We create, compile, and link the </a:t>
            </a:r>
            <a:r>
              <a:rPr lang="en-US" dirty="0" err="1"/>
              <a:t>shaders</a:t>
            </a:r>
            <a:r>
              <a:rPr lang="en-US" dirty="0"/>
              <a:t> using JavaScript.</a:t>
            </a:r>
          </a:p>
          <a:p>
            <a:pPr lvl="1"/>
            <a:r>
              <a:rPr lang="en-US" b="1" dirty="0"/>
              <a:t>Attributes</a:t>
            </a:r>
            <a:r>
              <a:rPr lang="en-US" dirty="0"/>
              <a:t> − We can create attributes, enable them, and associate them with buffer objects using JavaScript.</a:t>
            </a:r>
          </a:p>
          <a:p>
            <a:pPr lvl="1"/>
            <a:r>
              <a:rPr lang="en-US" b="1" dirty="0"/>
              <a:t>Uniforms</a:t>
            </a:r>
            <a:r>
              <a:rPr lang="en-US" dirty="0"/>
              <a:t> − We can also associate the uniforms using JavaScript.</a:t>
            </a:r>
          </a:p>
          <a:p>
            <a:pPr lvl="1"/>
            <a:r>
              <a:rPr lang="en-US" b="1" dirty="0"/>
              <a:t>Transformation matrix</a:t>
            </a:r>
            <a:r>
              <a:rPr lang="en-US" dirty="0"/>
              <a:t> − Using JavaScript, we can create transformation matrix.</a:t>
            </a:r>
          </a:p>
          <a:p>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6</a:t>
            </a:fld>
            <a:endParaRPr lang="en-US"/>
          </a:p>
        </p:txBody>
      </p:sp>
    </p:spTree>
    <p:extLst>
      <p:ext uri="{BB962C8B-B14F-4D97-AF65-F5344CB8AC3E}">
        <p14:creationId xmlns:p14="http://schemas.microsoft.com/office/powerpoint/2010/main" val="2969863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1"/>
            <a:ext cx="10515600" cy="1325563"/>
          </a:xfrm>
        </p:spPr>
        <p:txBody>
          <a:bodyPr/>
          <a:lstStyle/>
          <a:p>
            <a:pPr algn="ctr"/>
            <a:r>
              <a:rPr lang="en-US" b="1" dirty="0">
                <a:solidFill>
                  <a:srgbClr val="002060"/>
                </a:solidFill>
              </a:rPr>
              <a:t>Vertex </a:t>
            </a:r>
            <a:r>
              <a:rPr lang="en-US" b="1" dirty="0" err="1">
                <a:solidFill>
                  <a:srgbClr val="002060"/>
                </a:solidFill>
              </a:rPr>
              <a:t>Shader</a:t>
            </a:r>
            <a:endParaRPr lang="en-US" b="1" dirty="0">
              <a:solidFill>
                <a:srgbClr val="002060"/>
              </a:solidFill>
            </a:endParaRPr>
          </a:p>
        </p:txBody>
      </p:sp>
      <p:sp>
        <p:nvSpPr>
          <p:cNvPr id="3" name="Content Placeholder 2"/>
          <p:cNvSpPr>
            <a:spLocks noGrp="1"/>
          </p:cNvSpPr>
          <p:nvPr>
            <p:ph idx="1"/>
          </p:nvPr>
        </p:nvSpPr>
        <p:spPr>
          <a:xfrm>
            <a:off x="838200" y="1593609"/>
            <a:ext cx="10515600" cy="4998258"/>
          </a:xfrm>
        </p:spPr>
        <p:txBody>
          <a:bodyPr>
            <a:normAutofit/>
          </a:bodyPr>
          <a:lstStyle/>
          <a:p>
            <a:pPr>
              <a:lnSpc>
                <a:spcPct val="100000"/>
              </a:lnSpc>
              <a:spcBef>
                <a:spcPts val="600"/>
              </a:spcBef>
              <a:spcAft>
                <a:spcPts val="600"/>
              </a:spcAft>
            </a:pPr>
            <a:r>
              <a:rPr lang="en-US" dirty="0" smtClean="0"/>
              <a:t>When </a:t>
            </a:r>
            <a:r>
              <a:rPr lang="en-US" dirty="0"/>
              <a:t>we start the rendering process by invoking the methods </a:t>
            </a:r>
            <a:r>
              <a:rPr lang="en-US" b="1" dirty="0" err="1"/>
              <a:t>drawElements</a:t>
            </a:r>
            <a:r>
              <a:rPr lang="en-US" b="1" dirty="0"/>
              <a:t>()</a:t>
            </a:r>
            <a:r>
              <a:rPr lang="en-US" dirty="0"/>
              <a:t> and </a:t>
            </a:r>
            <a:r>
              <a:rPr lang="en-US" b="1" dirty="0" err="1"/>
              <a:t>drawArray</a:t>
            </a:r>
            <a:r>
              <a:rPr lang="en-US" b="1" dirty="0"/>
              <a:t>()</a:t>
            </a:r>
            <a:r>
              <a:rPr lang="en-US" dirty="0"/>
              <a:t>, the vertex </a:t>
            </a:r>
            <a:r>
              <a:rPr lang="en-US" dirty="0" err="1"/>
              <a:t>shader</a:t>
            </a:r>
            <a:r>
              <a:rPr lang="en-US" dirty="0"/>
              <a:t> is executed for each vertex provided in the vertex buffer object. </a:t>
            </a:r>
            <a:endParaRPr lang="en-US" dirty="0" smtClean="0"/>
          </a:p>
          <a:p>
            <a:pPr>
              <a:lnSpc>
                <a:spcPct val="100000"/>
              </a:lnSpc>
              <a:spcBef>
                <a:spcPts val="600"/>
              </a:spcBef>
              <a:spcAft>
                <a:spcPts val="600"/>
              </a:spcAft>
            </a:pPr>
            <a:r>
              <a:rPr lang="en-US" dirty="0" smtClean="0"/>
              <a:t>It </a:t>
            </a:r>
            <a:r>
              <a:rPr lang="en-US" dirty="0"/>
              <a:t>calculates the position of each vertex of a primitive polygon and stores it in the varying </a:t>
            </a:r>
            <a:r>
              <a:rPr lang="en-US" b="1" dirty="0" err="1"/>
              <a:t>gl_position</a:t>
            </a:r>
            <a:r>
              <a:rPr lang="en-US" dirty="0"/>
              <a:t>. It also calculates the other attributes such as </a:t>
            </a:r>
            <a:r>
              <a:rPr lang="en-US" b="1" dirty="0"/>
              <a:t>color, texture coordinates</a:t>
            </a:r>
            <a:r>
              <a:rPr lang="en-US" dirty="0"/>
              <a:t>, and </a:t>
            </a:r>
            <a:r>
              <a:rPr lang="en-US" b="1" dirty="0"/>
              <a:t>vertices</a:t>
            </a:r>
            <a:r>
              <a:rPr lang="en-US" dirty="0"/>
              <a:t> that are normally associated with a vertex.</a:t>
            </a:r>
          </a:p>
          <a:p>
            <a:pPr>
              <a:lnSpc>
                <a:spcPct val="100000"/>
              </a:lnSpc>
              <a:spcBef>
                <a:spcPts val="600"/>
              </a:spcBef>
              <a:spcAft>
                <a:spcPts val="600"/>
              </a:spcAft>
            </a:pPr>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7</a:t>
            </a:fld>
            <a:endParaRPr lang="en-US"/>
          </a:p>
        </p:txBody>
      </p:sp>
    </p:spTree>
    <p:extLst>
      <p:ext uri="{BB962C8B-B14F-4D97-AF65-F5344CB8AC3E}">
        <p14:creationId xmlns:p14="http://schemas.microsoft.com/office/powerpoint/2010/main" val="254425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1"/>
            <a:ext cx="10515600" cy="1325563"/>
          </a:xfrm>
        </p:spPr>
        <p:txBody>
          <a:bodyPr/>
          <a:lstStyle/>
          <a:p>
            <a:pPr algn="ctr"/>
            <a:r>
              <a:rPr lang="en-US" b="1" dirty="0">
                <a:solidFill>
                  <a:srgbClr val="002060"/>
                </a:solidFill>
              </a:rPr>
              <a:t>Primitive Assembly</a:t>
            </a:r>
            <a:endParaRPr lang="en-US" b="1" dirty="0">
              <a:solidFill>
                <a:srgbClr val="002060"/>
              </a:solidFill>
            </a:endParaRPr>
          </a:p>
        </p:txBody>
      </p:sp>
      <p:sp>
        <p:nvSpPr>
          <p:cNvPr id="3" name="Content Placeholder 2"/>
          <p:cNvSpPr>
            <a:spLocks noGrp="1"/>
          </p:cNvSpPr>
          <p:nvPr>
            <p:ph idx="1"/>
          </p:nvPr>
        </p:nvSpPr>
        <p:spPr>
          <a:xfrm>
            <a:off x="838200" y="1593609"/>
            <a:ext cx="10515600" cy="4998258"/>
          </a:xfrm>
        </p:spPr>
        <p:txBody>
          <a:bodyPr>
            <a:normAutofit/>
          </a:bodyPr>
          <a:lstStyle/>
          <a:p>
            <a:r>
              <a:rPr lang="en-US" dirty="0" smtClean="0"/>
              <a:t>After </a:t>
            </a:r>
            <a:r>
              <a:rPr lang="en-US" dirty="0"/>
              <a:t>calculating the position and other details of each vertex, the next phase is the </a:t>
            </a:r>
            <a:r>
              <a:rPr lang="en-US" b="1" dirty="0"/>
              <a:t>primitive assembly stage</a:t>
            </a:r>
            <a:r>
              <a:rPr lang="en-US" dirty="0"/>
              <a:t>. Here the triangles are assembled and passed to the rasterizer.</a:t>
            </a:r>
          </a:p>
          <a:p>
            <a:pPr>
              <a:lnSpc>
                <a:spcPct val="100000"/>
              </a:lnSpc>
              <a:spcBef>
                <a:spcPts val="600"/>
              </a:spcBef>
              <a:spcAft>
                <a:spcPts val="600"/>
              </a:spcAft>
            </a:pPr>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8</a:t>
            </a:fld>
            <a:endParaRPr lang="en-US"/>
          </a:p>
        </p:txBody>
      </p:sp>
    </p:spTree>
    <p:extLst>
      <p:ext uri="{BB962C8B-B14F-4D97-AF65-F5344CB8AC3E}">
        <p14:creationId xmlns:p14="http://schemas.microsoft.com/office/powerpoint/2010/main" val="319513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1"/>
            <a:ext cx="10515600" cy="1325563"/>
          </a:xfrm>
        </p:spPr>
        <p:txBody>
          <a:bodyPr/>
          <a:lstStyle/>
          <a:p>
            <a:pPr algn="ctr"/>
            <a:r>
              <a:rPr lang="en-US" b="1" dirty="0">
                <a:solidFill>
                  <a:srgbClr val="002060"/>
                </a:solidFill>
              </a:rPr>
              <a:t>Rasterization</a:t>
            </a:r>
            <a:endParaRPr lang="en-US" b="1" dirty="0">
              <a:solidFill>
                <a:srgbClr val="002060"/>
              </a:solidFill>
            </a:endParaRPr>
          </a:p>
        </p:txBody>
      </p:sp>
      <p:sp>
        <p:nvSpPr>
          <p:cNvPr id="3" name="Content Placeholder 2"/>
          <p:cNvSpPr>
            <a:spLocks noGrp="1"/>
          </p:cNvSpPr>
          <p:nvPr>
            <p:ph idx="1"/>
          </p:nvPr>
        </p:nvSpPr>
        <p:spPr>
          <a:xfrm>
            <a:off x="838200" y="1593609"/>
            <a:ext cx="10515600" cy="4998258"/>
          </a:xfrm>
        </p:spPr>
        <p:txBody>
          <a:bodyPr>
            <a:normAutofit/>
          </a:bodyPr>
          <a:lstStyle/>
          <a:p>
            <a:pPr>
              <a:spcAft>
                <a:spcPts val="600"/>
              </a:spcAft>
            </a:pPr>
            <a:r>
              <a:rPr lang="en-US" dirty="0" smtClean="0"/>
              <a:t>In </a:t>
            </a:r>
            <a:r>
              <a:rPr lang="en-US" dirty="0"/>
              <a:t>the rasterization step, the pixels in the final image of the primitive are determined. It has two </a:t>
            </a:r>
            <a:r>
              <a:rPr lang="en-US" dirty="0" smtClean="0"/>
              <a:t>steps:</a:t>
            </a:r>
            <a:endParaRPr lang="en-US" dirty="0"/>
          </a:p>
          <a:p>
            <a:pPr>
              <a:spcAft>
                <a:spcPts val="600"/>
              </a:spcAft>
            </a:pPr>
            <a:r>
              <a:rPr lang="en-US" b="1" dirty="0"/>
              <a:t>Culling</a:t>
            </a:r>
            <a:r>
              <a:rPr lang="en-US" dirty="0"/>
              <a:t> − Initially the orientation (is it front or back facing?) of the polygon is determined. All those triangles with improper orientation that are not visible in view area are discarded. This process is called culling.</a:t>
            </a:r>
          </a:p>
          <a:p>
            <a:pPr>
              <a:spcAft>
                <a:spcPts val="600"/>
              </a:spcAft>
            </a:pPr>
            <a:r>
              <a:rPr lang="en-US" b="1" dirty="0"/>
              <a:t>Clipping</a:t>
            </a:r>
            <a:r>
              <a:rPr lang="en-US" dirty="0"/>
              <a:t> − If a triangle is partly outside the view area, then the part outside the view area is removed. This process is known as clipping.</a:t>
            </a:r>
          </a:p>
        </p:txBody>
      </p:sp>
      <p:sp>
        <p:nvSpPr>
          <p:cNvPr id="4" name="Slide Number Placeholder 3"/>
          <p:cNvSpPr>
            <a:spLocks noGrp="1"/>
          </p:cNvSpPr>
          <p:nvPr>
            <p:ph type="sldNum" sz="quarter" idx="12"/>
          </p:nvPr>
        </p:nvSpPr>
        <p:spPr/>
        <p:txBody>
          <a:bodyPr/>
          <a:lstStyle/>
          <a:p>
            <a:fld id="{E2BC7C7B-1149-452E-A79F-997E135838E0}" type="slidenum">
              <a:rPr lang="en-US" smtClean="0"/>
              <a:t>9</a:t>
            </a:fld>
            <a:endParaRPr lang="en-US"/>
          </a:p>
        </p:txBody>
      </p:sp>
    </p:spTree>
    <p:extLst>
      <p:ext uri="{BB962C8B-B14F-4D97-AF65-F5344CB8AC3E}">
        <p14:creationId xmlns:p14="http://schemas.microsoft.com/office/powerpoint/2010/main" val="2553834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TotalTime>
  <Words>1386</Words>
  <Application>Microsoft Office PowerPoint</Application>
  <PresentationFormat>Widescreen</PresentationFormat>
  <Paragraphs>175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Saysettha OT</vt:lpstr>
      <vt:lpstr>Office Theme</vt:lpstr>
      <vt:lpstr> WebGL - Sample Application</vt:lpstr>
      <vt:lpstr>A Simple WebGL Application</vt:lpstr>
      <vt:lpstr>A Simple WebGL Example</vt:lpstr>
      <vt:lpstr>PowerPoint Presentation</vt:lpstr>
      <vt:lpstr>WebGL - Graphics Pipeline</vt:lpstr>
      <vt:lpstr>ສ່ວນ​ຂອງ JavaScript</vt:lpstr>
      <vt:lpstr>Vertex Shader</vt:lpstr>
      <vt:lpstr>Primitive Assembly</vt:lpstr>
      <vt:lpstr>Rasterization</vt:lpstr>
      <vt:lpstr>Fragment Shader</vt:lpstr>
      <vt:lpstr>Fragment Operations</vt:lpstr>
      <vt:lpstr>Fragment Operations</vt:lpstr>
      <vt:lpstr>Frame Buffer</vt:lpstr>
      <vt:lpstr>A Simple WebGL Example</vt:lpstr>
      <vt:lpstr>A Simple WebGL Example</vt:lpstr>
      <vt:lpstr>A Simple WebGL Example</vt:lpstr>
      <vt:lpstr>WebGL - Context</vt:lpstr>
      <vt:lpstr>WebGL Context</vt:lpstr>
      <vt:lpstr>WebGL Context</vt:lpstr>
      <vt:lpstr>WebGL Context</vt:lpstr>
      <vt:lpstr>WebGL Context</vt:lpstr>
      <vt:lpstr>WebGL Context</vt:lpstr>
      <vt:lpstr>WebGL Context</vt:lpstr>
      <vt:lpstr>WebGL - Geometry</vt:lpstr>
      <vt:lpstr>WebGL - Geometry</vt:lpstr>
      <vt:lpstr>WebGL - Geometry</vt:lpstr>
      <vt:lpstr>WebGL - Geometry</vt:lpstr>
      <vt:lpstr>WebGL - Geometry</vt:lpstr>
      <vt:lpstr>Two Shaders in WebGL</vt:lpstr>
      <vt:lpstr>Vertex Shaders</vt:lpstr>
      <vt:lpstr>Fragment Shaders</vt:lpstr>
      <vt:lpstr>Shader Variables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WebGL: Real-Time 3D Rendering</dc:title>
  <dc:creator>financial</dc:creator>
  <cp:lastModifiedBy>financial</cp:lastModifiedBy>
  <cp:revision>27</cp:revision>
  <dcterms:created xsi:type="dcterms:W3CDTF">2021-10-03T18:20:59Z</dcterms:created>
  <dcterms:modified xsi:type="dcterms:W3CDTF">2021-10-05T03:00:54Z</dcterms:modified>
</cp:coreProperties>
</file>