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58"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25D40-426A-4909-870F-A69AB87ECA76}" type="datetimeFigureOut">
              <a:rPr lang="en-US" smtClean="0"/>
              <a:t>07/10/2021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3F32E-511E-4828-8237-DD2AD6178563}" type="slidenum">
              <a:rPr lang="en-US" smtClean="0"/>
              <a:t>‹#›</a:t>
            </a:fld>
            <a:endParaRPr lang="en-US"/>
          </a:p>
        </p:txBody>
      </p:sp>
    </p:spTree>
    <p:extLst>
      <p:ext uri="{BB962C8B-B14F-4D97-AF65-F5344CB8AC3E}">
        <p14:creationId xmlns:p14="http://schemas.microsoft.com/office/powerpoint/2010/main" val="77766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25D40-426A-4909-870F-A69AB87ECA76}" type="datetimeFigureOut">
              <a:rPr lang="en-US" smtClean="0"/>
              <a:t>07/10/2021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3F32E-511E-4828-8237-DD2AD6178563}" type="slidenum">
              <a:rPr lang="en-US" smtClean="0"/>
              <a:t>‹#›</a:t>
            </a:fld>
            <a:endParaRPr lang="en-US"/>
          </a:p>
        </p:txBody>
      </p:sp>
    </p:spTree>
    <p:extLst>
      <p:ext uri="{BB962C8B-B14F-4D97-AF65-F5344CB8AC3E}">
        <p14:creationId xmlns:p14="http://schemas.microsoft.com/office/powerpoint/2010/main" val="220646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25D40-426A-4909-870F-A69AB87ECA76}" type="datetimeFigureOut">
              <a:rPr lang="en-US" smtClean="0"/>
              <a:t>07/10/2021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3F32E-511E-4828-8237-DD2AD6178563}" type="slidenum">
              <a:rPr lang="en-US" smtClean="0"/>
              <a:t>‹#›</a:t>
            </a:fld>
            <a:endParaRPr lang="en-US"/>
          </a:p>
        </p:txBody>
      </p:sp>
    </p:spTree>
    <p:extLst>
      <p:ext uri="{BB962C8B-B14F-4D97-AF65-F5344CB8AC3E}">
        <p14:creationId xmlns:p14="http://schemas.microsoft.com/office/powerpoint/2010/main" val="2255878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25D40-426A-4909-870F-A69AB87ECA76}" type="datetimeFigureOut">
              <a:rPr lang="en-US" smtClean="0"/>
              <a:t>07/10/2021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3F32E-511E-4828-8237-DD2AD6178563}" type="slidenum">
              <a:rPr lang="en-US" smtClean="0"/>
              <a:t>‹#›</a:t>
            </a:fld>
            <a:endParaRPr lang="en-US"/>
          </a:p>
        </p:txBody>
      </p:sp>
    </p:spTree>
    <p:extLst>
      <p:ext uri="{BB962C8B-B14F-4D97-AF65-F5344CB8AC3E}">
        <p14:creationId xmlns:p14="http://schemas.microsoft.com/office/powerpoint/2010/main" val="1690924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D25D40-426A-4909-870F-A69AB87ECA76}" type="datetimeFigureOut">
              <a:rPr lang="en-US" smtClean="0"/>
              <a:t>07/10/2021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3F32E-511E-4828-8237-DD2AD6178563}" type="slidenum">
              <a:rPr lang="en-US" smtClean="0"/>
              <a:t>‹#›</a:t>
            </a:fld>
            <a:endParaRPr lang="en-US"/>
          </a:p>
        </p:txBody>
      </p:sp>
    </p:spTree>
    <p:extLst>
      <p:ext uri="{BB962C8B-B14F-4D97-AF65-F5344CB8AC3E}">
        <p14:creationId xmlns:p14="http://schemas.microsoft.com/office/powerpoint/2010/main" val="17665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25D40-426A-4909-870F-A69AB87ECA76}" type="datetimeFigureOut">
              <a:rPr lang="en-US" smtClean="0"/>
              <a:t>07/10/2021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3F32E-511E-4828-8237-DD2AD6178563}" type="slidenum">
              <a:rPr lang="en-US" smtClean="0"/>
              <a:t>‹#›</a:t>
            </a:fld>
            <a:endParaRPr lang="en-US"/>
          </a:p>
        </p:txBody>
      </p:sp>
    </p:spTree>
    <p:extLst>
      <p:ext uri="{BB962C8B-B14F-4D97-AF65-F5344CB8AC3E}">
        <p14:creationId xmlns:p14="http://schemas.microsoft.com/office/powerpoint/2010/main" val="64704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25D40-426A-4909-870F-A69AB87ECA76}" type="datetimeFigureOut">
              <a:rPr lang="en-US" smtClean="0"/>
              <a:t>07/10/2021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A3F32E-511E-4828-8237-DD2AD6178563}" type="slidenum">
              <a:rPr lang="en-US" smtClean="0"/>
              <a:t>‹#›</a:t>
            </a:fld>
            <a:endParaRPr lang="en-US"/>
          </a:p>
        </p:txBody>
      </p:sp>
    </p:spTree>
    <p:extLst>
      <p:ext uri="{BB962C8B-B14F-4D97-AF65-F5344CB8AC3E}">
        <p14:creationId xmlns:p14="http://schemas.microsoft.com/office/powerpoint/2010/main" val="185140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25D40-426A-4909-870F-A69AB87ECA76}" type="datetimeFigureOut">
              <a:rPr lang="en-US" smtClean="0"/>
              <a:t>07/10/2021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A3F32E-511E-4828-8237-DD2AD6178563}" type="slidenum">
              <a:rPr lang="en-US" smtClean="0"/>
              <a:t>‹#›</a:t>
            </a:fld>
            <a:endParaRPr lang="en-US"/>
          </a:p>
        </p:txBody>
      </p:sp>
    </p:spTree>
    <p:extLst>
      <p:ext uri="{BB962C8B-B14F-4D97-AF65-F5344CB8AC3E}">
        <p14:creationId xmlns:p14="http://schemas.microsoft.com/office/powerpoint/2010/main" val="31170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25D40-426A-4909-870F-A69AB87ECA76}" type="datetimeFigureOut">
              <a:rPr lang="en-US" smtClean="0"/>
              <a:t>07/10/2021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A3F32E-511E-4828-8237-DD2AD6178563}" type="slidenum">
              <a:rPr lang="en-US" smtClean="0"/>
              <a:t>‹#›</a:t>
            </a:fld>
            <a:endParaRPr lang="en-US"/>
          </a:p>
        </p:txBody>
      </p:sp>
    </p:spTree>
    <p:extLst>
      <p:ext uri="{BB962C8B-B14F-4D97-AF65-F5344CB8AC3E}">
        <p14:creationId xmlns:p14="http://schemas.microsoft.com/office/powerpoint/2010/main" val="3490610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D25D40-426A-4909-870F-A69AB87ECA76}" type="datetimeFigureOut">
              <a:rPr lang="en-US" smtClean="0"/>
              <a:t>07/10/2021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3F32E-511E-4828-8237-DD2AD6178563}" type="slidenum">
              <a:rPr lang="en-US" smtClean="0"/>
              <a:t>‹#›</a:t>
            </a:fld>
            <a:endParaRPr lang="en-US"/>
          </a:p>
        </p:txBody>
      </p:sp>
    </p:spTree>
    <p:extLst>
      <p:ext uri="{BB962C8B-B14F-4D97-AF65-F5344CB8AC3E}">
        <p14:creationId xmlns:p14="http://schemas.microsoft.com/office/powerpoint/2010/main" val="95504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D25D40-426A-4909-870F-A69AB87ECA76}" type="datetimeFigureOut">
              <a:rPr lang="en-US" smtClean="0"/>
              <a:t>07/10/2021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3F32E-511E-4828-8237-DD2AD6178563}" type="slidenum">
              <a:rPr lang="en-US" smtClean="0"/>
              <a:t>‹#›</a:t>
            </a:fld>
            <a:endParaRPr lang="en-US"/>
          </a:p>
        </p:txBody>
      </p:sp>
    </p:spTree>
    <p:extLst>
      <p:ext uri="{BB962C8B-B14F-4D97-AF65-F5344CB8AC3E}">
        <p14:creationId xmlns:p14="http://schemas.microsoft.com/office/powerpoint/2010/main" val="337091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25D40-426A-4909-870F-A69AB87ECA76}" type="datetimeFigureOut">
              <a:rPr lang="en-US" smtClean="0"/>
              <a:t>07/10/2021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3F32E-511E-4828-8237-DD2AD6178563}" type="slidenum">
              <a:rPr lang="en-US" smtClean="0"/>
              <a:t>‹#›</a:t>
            </a:fld>
            <a:endParaRPr lang="en-US"/>
          </a:p>
        </p:txBody>
      </p:sp>
    </p:spTree>
    <p:extLst>
      <p:ext uri="{BB962C8B-B14F-4D97-AF65-F5344CB8AC3E}">
        <p14:creationId xmlns:p14="http://schemas.microsoft.com/office/powerpoint/2010/main" val="1449701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4648"/>
            <a:ext cx="9144000" cy="1844933"/>
          </a:xfrm>
        </p:spPr>
        <p:txBody>
          <a:bodyPr>
            <a:normAutofit fontScale="90000"/>
          </a:bodyPr>
          <a:lstStyle/>
          <a:p>
            <a:r>
              <a:rPr lang="en-US" dirty="0" smtClean="0">
                <a:solidFill>
                  <a:srgbClr val="002060"/>
                </a:solidFill>
              </a:rPr>
              <a:t/>
            </a:r>
            <a:br>
              <a:rPr lang="en-US" dirty="0" smtClean="0">
                <a:solidFill>
                  <a:srgbClr val="002060"/>
                </a:solidFill>
              </a:rPr>
            </a:br>
            <a:r>
              <a:rPr lang="en-US" b="1" dirty="0" err="1">
                <a:solidFill>
                  <a:srgbClr val="002060"/>
                </a:solidFill>
              </a:rPr>
              <a:t>WebGL</a:t>
            </a:r>
            <a:r>
              <a:rPr lang="en-US" b="1" dirty="0">
                <a:solidFill>
                  <a:srgbClr val="002060"/>
                </a:solidFill>
              </a:rPr>
              <a:t> - </a:t>
            </a:r>
            <a:r>
              <a:rPr lang="en-US" b="1" dirty="0">
                <a:solidFill>
                  <a:srgbClr val="002060"/>
                </a:solidFill>
              </a:rPr>
              <a:t>Drawing a </a:t>
            </a:r>
            <a:r>
              <a:rPr lang="en-US" b="1" dirty="0" smtClean="0">
                <a:solidFill>
                  <a:srgbClr val="002060"/>
                </a:solidFill>
              </a:rPr>
              <a:t>Model</a:t>
            </a:r>
            <a:br>
              <a:rPr lang="en-US" b="1" dirty="0" smtClean="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ການແຕ້ມໂມເດວ</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Subtitle 2"/>
          <p:cNvSpPr>
            <a:spLocks noGrp="1"/>
          </p:cNvSpPr>
          <p:nvPr>
            <p:ph type="subTitle" idx="1"/>
          </p:nvPr>
        </p:nvSpPr>
        <p:spPr>
          <a:xfrm>
            <a:off x="1524000" y="3356376"/>
            <a:ext cx="9144000" cy="2989833"/>
          </a:xfrm>
        </p:spPr>
        <p:txBody>
          <a:bodyPr>
            <a:normAutofit/>
          </a:bodyPr>
          <a:lstStyle/>
          <a:p>
            <a:pPr algn="l"/>
            <a:endParaRPr lang="en-US" dirty="0" smtClean="0"/>
          </a:p>
          <a:p>
            <a:pPr algn="r"/>
            <a:r>
              <a:rPr lang="en-US" sz="3600" dirty="0" smtClean="0">
                <a:solidFill>
                  <a:srgbClr val="00B050"/>
                </a:solidFill>
              </a:rPr>
              <a:t>Dr. </a:t>
            </a:r>
            <a:r>
              <a:rPr lang="en-US" sz="3600" dirty="0" err="1" smtClean="0">
                <a:solidFill>
                  <a:srgbClr val="00B050"/>
                </a:solidFill>
              </a:rPr>
              <a:t>Lathsamy</a:t>
            </a:r>
            <a:r>
              <a:rPr lang="en-US" sz="3600" dirty="0" smtClean="0">
                <a:solidFill>
                  <a:srgbClr val="00B050"/>
                </a:solidFill>
              </a:rPr>
              <a:t> </a:t>
            </a:r>
            <a:r>
              <a:rPr lang="en-US" sz="3600" dirty="0" err="1" smtClean="0">
                <a:solidFill>
                  <a:srgbClr val="00B050"/>
                </a:solidFill>
              </a:rPr>
              <a:t>Chidtavong</a:t>
            </a:r>
            <a:endParaRPr lang="en-US" sz="3600" dirty="0" smtClean="0">
              <a:solidFill>
                <a:srgbClr val="00B050"/>
              </a:solidFill>
            </a:endParaRPr>
          </a:p>
          <a:p>
            <a:pPr algn="r"/>
            <a:r>
              <a:rPr lang="en-US" sz="3600" dirty="0" smtClean="0">
                <a:solidFill>
                  <a:srgbClr val="00B050"/>
                </a:solidFill>
              </a:rPr>
              <a:t>Mobile: +8562077712077</a:t>
            </a:r>
          </a:p>
          <a:p>
            <a:pPr algn="r"/>
            <a:r>
              <a:rPr lang="en-US" sz="3600" dirty="0" smtClean="0">
                <a:solidFill>
                  <a:srgbClr val="00B050"/>
                </a:solidFill>
              </a:rPr>
              <a:t>Email: l.chidtavong@nuol.edu.la</a:t>
            </a:r>
          </a:p>
          <a:p>
            <a:pPr algn="l"/>
            <a:endParaRPr lang="en-US" dirty="0"/>
          </a:p>
          <a:p>
            <a:pPr algn="l"/>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1</a:t>
            </a:fld>
            <a:endParaRPr lang="en-US"/>
          </a:p>
        </p:txBody>
      </p:sp>
    </p:spTree>
    <p:extLst>
      <p:ext uri="{BB962C8B-B14F-4D97-AF65-F5344CB8AC3E}">
        <p14:creationId xmlns:p14="http://schemas.microsoft.com/office/powerpoint/2010/main" val="377175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875"/>
            <a:ext cx="10515600" cy="1325563"/>
          </a:xfrm>
        </p:spPr>
        <p:txBody>
          <a:bodyPr>
            <a:normAutofit/>
          </a:bodyPr>
          <a:lstStyle/>
          <a:p>
            <a:pPr algn="ctr"/>
            <a:r>
              <a:rPr lang="en-US" sz="4000" b="1" dirty="0" err="1" smtClean="0">
                <a:solidFill>
                  <a:srgbClr val="002060"/>
                </a:solidFill>
              </a:rPr>
              <a:t>WebGL</a:t>
            </a:r>
            <a:r>
              <a:rPr lang="en-US" sz="4000" b="1" dirty="0" smtClean="0">
                <a:solidFill>
                  <a:srgbClr val="002060"/>
                </a:solidFill>
              </a:rPr>
              <a:t> - Drawing a Model</a:t>
            </a:r>
            <a:br>
              <a:rPr lang="en-US" sz="4000" b="1" dirty="0" smtClean="0">
                <a:solidFill>
                  <a:srgbClr val="002060"/>
                </a:solidFill>
              </a:rPr>
            </a:br>
            <a:r>
              <a:rPr lang="lo-LA" sz="4000"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ການແຕ້ມໂມເດວ</a:t>
            </a:r>
            <a:endParaRPr lang="en-US" sz="4000" dirty="0">
              <a:solidFill>
                <a:srgbClr val="002060"/>
              </a:solidFill>
            </a:endParaRPr>
          </a:p>
        </p:txBody>
      </p:sp>
      <p:sp>
        <p:nvSpPr>
          <p:cNvPr id="3" name="Content Placeholder 2"/>
          <p:cNvSpPr>
            <a:spLocks noGrp="1"/>
          </p:cNvSpPr>
          <p:nvPr>
            <p:ph idx="1"/>
          </p:nvPr>
        </p:nvSpPr>
        <p:spPr>
          <a:xfrm>
            <a:off x="838200" y="1676400"/>
            <a:ext cx="10515600" cy="5048250"/>
          </a:xfrm>
        </p:spPr>
        <p:txBody>
          <a:bodyPr>
            <a:normAutofit/>
          </a:bodyPr>
          <a:lstStyle/>
          <a:p>
            <a:pPr lvl="1">
              <a:lnSpc>
                <a:spcPct val="150000"/>
              </a:lnSpc>
            </a:pPr>
            <a:r>
              <a:rPr lang="en-US" i="1" dirty="0" smtClean="0"/>
              <a:t>GL_TRIANGLES</a:t>
            </a:r>
            <a:r>
              <a:rPr lang="en-US" i="1" dirty="0"/>
              <a:t>, </a:t>
            </a:r>
            <a:r>
              <a:rPr lang="en-US" i="1" dirty="0" smtClean="0"/>
              <a:t>GL_TRIANGLE_STRIP</a:t>
            </a:r>
            <a:r>
              <a:rPr lang="en-US" i="1" dirty="0"/>
              <a:t>, </a:t>
            </a:r>
            <a:r>
              <a:rPr lang="en-US" i="1" dirty="0" smtClean="0"/>
              <a:t>GL_TRIANGLE_FAN</a:t>
            </a:r>
            <a:r>
              <a:rPr lang="en-US" dirty="0" smtClean="0"/>
              <a:t> </a:t>
            </a:r>
            <a:r>
              <a:rPr lang="lo-LA" dirty="0">
                <a:latin typeface="Saysettha OT" panose="020B0504020207020204" pitchFamily="34" charset="-34"/>
                <a:cs typeface="Saysettha OT" panose="020B0504020207020204" pitchFamily="34" charset="-34"/>
              </a:rPr>
              <a:t>ແມ່ນ </a:t>
            </a:r>
            <a:r>
              <a:rPr lang="en-US" i="1" dirty="0">
                <a:latin typeface="Saysettha OT" panose="020B0504020207020204" pitchFamily="34" charset="-34"/>
                <a:cs typeface="Saysettha OT" panose="020B0504020207020204" pitchFamily="34" charset="-34"/>
              </a:rPr>
              <a:t>mode </a:t>
            </a:r>
            <a:r>
              <a:rPr lang="lo-LA" dirty="0">
                <a:latin typeface="Saysettha OT" panose="020B0504020207020204" pitchFamily="34" charset="-34"/>
                <a:cs typeface="Saysettha OT" panose="020B0504020207020204" pitchFamily="34" charset="-34"/>
              </a:rPr>
              <a:t>ສຳລັບແຕ້ມ</a:t>
            </a:r>
            <a:r>
              <a:rPr lang="lo-LA" dirty="0" smtClean="0">
                <a:latin typeface="Saysettha OT" panose="020B0504020207020204" pitchFamily="34" charset="-34"/>
                <a:cs typeface="Saysettha OT" panose="020B0504020207020204" pitchFamily="34" charset="-34"/>
              </a:rPr>
              <a:t>ຮູບສາມແຈ</a:t>
            </a:r>
          </a:p>
          <a:p>
            <a:pPr marL="457200" lvl="1" indent="0">
              <a:lnSpc>
                <a:spcPct val="150000"/>
              </a:lnSpc>
              <a:buNone/>
            </a:pPr>
            <a:endParaRPr lang="lo-LA" dirty="0">
              <a:latin typeface="Saysettha OT" panose="020B0504020207020204" pitchFamily="34" charset="-34"/>
              <a:cs typeface="Saysettha OT" panose="020B0504020207020204" pitchFamily="34" charset="-34"/>
            </a:endParaRPr>
          </a:p>
          <a:p>
            <a:pPr marL="457200" lvl="1" indent="0">
              <a:lnSpc>
                <a:spcPct val="150000"/>
              </a:lnSpc>
              <a:buNone/>
            </a:pPr>
            <a:endParaRPr lang="lo-LA" dirty="0" smtClean="0">
              <a:latin typeface="Saysettha OT" panose="020B0504020207020204" pitchFamily="34" charset="-34"/>
              <a:cs typeface="Saysettha OT" panose="020B0504020207020204" pitchFamily="34" charset="-34"/>
            </a:endParaRPr>
          </a:p>
          <a:p>
            <a:pPr lvl="1">
              <a:lnSpc>
                <a:spcPct val="150000"/>
              </a:lnSpc>
            </a:pPr>
            <a:r>
              <a:rPr lang="it-IT" i="1" dirty="0" smtClean="0">
                <a:latin typeface="Saysettha OT" panose="020B0504020207020204" pitchFamily="34" charset="-34"/>
                <a:cs typeface="Saysettha OT" panose="020B0504020207020204" pitchFamily="34" charset="-34"/>
              </a:rPr>
              <a:t>GL</a:t>
            </a:r>
            <a:r>
              <a:rPr lang="en-US" i="1" dirty="0" smtClean="0">
                <a:latin typeface="Saysettha OT" panose="020B0504020207020204" pitchFamily="34" charset="-34"/>
                <a:cs typeface="Saysettha OT" panose="020B0504020207020204" pitchFamily="34" charset="-34"/>
              </a:rPr>
              <a:t>_</a:t>
            </a:r>
            <a:r>
              <a:rPr lang="it-IT" i="1" dirty="0" smtClean="0">
                <a:latin typeface="Saysettha OT" panose="020B0504020207020204" pitchFamily="34" charset="-34"/>
                <a:cs typeface="Saysettha OT" panose="020B0504020207020204" pitchFamily="34" charset="-34"/>
              </a:rPr>
              <a:t>QUADS</a:t>
            </a:r>
            <a:r>
              <a:rPr lang="it-IT" i="1" dirty="0">
                <a:latin typeface="Saysettha OT" panose="020B0504020207020204" pitchFamily="34" charset="-34"/>
                <a:cs typeface="Saysettha OT" panose="020B0504020207020204" pitchFamily="34" charset="-34"/>
              </a:rPr>
              <a:t>, </a:t>
            </a:r>
            <a:r>
              <a:rPr lang="it-IT" i="1" dirty="0" smtClean="0">
                <a:latin typeface="Saysettha OT" panose="020B0504020207020204" pitchFamily="34" charset="-34"/>
                <a:cs typeface="Saysettha OT" panose="020B0504020207020204" pitchFamily="34" charset="-34"/>
              </a:rPr>
              <a:t>GL_QUAD_STRIP </a:t>
            </a:r>
            <a:r>
              <a:rPr lang="lo-LA" dirty="0">
                <a:latin typeface="Saysettha OT" panose="020B0504020207020204" pitchFamily="34" charset="-34"/>
                <a:cs typeface="Saysettha OT" panose="020B0504020207020204" pitchFamily="34" charset="-34"/>
              </a:rPr>
              <a:t>ແມ່ນ </a:t>
            </a:r>
            <a:r>
              <a:rPr lang="en-US" i="1" dirty="0">
                <a:latin typeface="Saysettha OT" panose="020B0504020207020204" pitchFamily="34" charset="-34"/>
                <a:cs typeface="Saysettha OT" panose="020B0504020207020204" pitchFamily="34" charset="-34"/>
              </a:rPr>
              <a:t>mode </a:t>
            </a:r>
            <a:r>
              <a:rPr lang="lo-LA" dirty="0">
                <a:latin typeface="Saysettha OT" panose="020B0504020207020204" pitchFamily="34" charset="-34"/>
                <a:cs typeface="Saysettha OT" panose="020B0504020207020204" pitchFamily="34" charset="-34"/>
              </a:rPr>
              <a:t>ສຳລັບແຕ້ມ</a:t>
            </a:r>
            <a:r>
              <a:rPr lang="lo-LA" dirty="0" smtClean="0">
                <a:latin typeface="Saysettha OT" panose="020B0504020207020204" pitchFamily="34" charset="-34"/>
                <a:cs typeface="Saysettha OT" panose="020B0504020207020204" pitchFamily="34" charset="-34"/>
              </a:rPr>
              <a:t>ຮູບສີ່ແຈ </a:t>
            </a:r>
          </a:p>
          <a:p>
            <a:pPr lvl="1">
              <a:lnSpc>
                <a:spcPct val="150000"/>
              </a:lnSpc>
            </a:pPr>
            <a:endParaRPr lang="lo-LA" dirty="0">
              <a:latin typeface="Saysettha OT" panose="020B0504020207020204" pitchFamily="34" charset="-34"/>
              <a:cs typeface="Saysettha OT" panose="020B0504020207020204" pitchFamily="34" charset="-34"/>
            </a:endParaRPr>
          </a:p>
          <a:p>
            <a:pPr lvl="1">
              <a:lnSpc>
                <a:spcPct val="150000"/>
              </a:lnSpc>
            </a:pPr>
            <a:endParaRPr lang="lo-LA" dirty="0" smtClean="0">
              <a:latin typeface="Saysettha OT" panose="020B0504020207020204" pitchFamily="34" charset="-34"/>
              <a:cs typeface="Saysettha OT" panose="020B0504020207020204" pitchFamily="34" charset="-34"/>
            </a:endParaRPr>
          </a:p>
          <a:p>
            <a:pPr lvl="1">
              <a:lnSpc>
                <a:spcPct val="150000"/>
              </a:lnSpc>
            </a:pPr>
            <a:endParaRPr lang="lo-LA" dirty="0" smtClean="0">
              <a:latin typeface="Saysettha OT" panose="020B0504020207020204" pitchFamily="34" charset="-34"/>
              <a:cs typeface="Saysettha OT" panose="020B0504020207020204" pitchFamily="34" charset="-34"/>
            </a:endParaRPr>
          </a:p>
        </p:txBody>
      </p:sp>
      <p:pic>
        <p:nvPicPr>
          <p:cNvPr id="4" name="Picture 3"/>
          <p:cNvPicPr>
            <a:picLocks noChangeAspect="1"/>
          </p:cNvPicPr>
          <p:nvPr/>
        </p:nvPicPr>
        <p:blipFill>
          <a:blip r:embed="rId2"/>
          <a:stretch>
            <a:fillRect/>
          </a:stretch>
        </p:blipFill>
        <p:spPr>
          <a:xfrm>
            <a:off x="3873690" y="2292694"/>
            <a:ext cx="3728113" cy="1776607"/>
          </a:xfrm>
          <a:prstGeom prst="rect">
            <a:avLst/>
          </a:prstGeom>
        </p:spPr>
      </p:pic>
      <p:pic>
        <p:nvPicPr>
          <p:cNvPr id="5" name="Picture 4"/>
          <p:cNvPicPr>
            <a:picLocks noChangeAspect="1"/>
          </p:cNvPicPr>
          <p:nvPr/>
        </p:nvPicPr>
        <p:blipFill>
          <a:blip r:embed="rId3"/>
          <a:stretch>
            <a:fillRect/>
          </a:stretch>
        </p:blipFill>
        <p:spPr>
          <a:xfrm>
            <a:off x="7997718" y="2351394"/>
            <a:ext cx="1855965" cy="1694988"/>
          </a:xfrm>
          <a:prstGeom prst="rect">
            <a:avLst/>
          </a:prstGeom>
        </p:spPr>
      </p:pic>
      <p:pic>
        <p:nvPicPr>
          <p:cNvPr id="6" name="Picture 5"/>
          <p:cNvPicPr>
            <a:picLocks noChangeAspect="1"/>
          </p:cNvPicPr>
          <p:nvPr/>
        </p:nvPicPr>
        <p:blipFill>
          <a:blip r:embed="rId4"/>
          <a:stretch>
            <a:fillRect/>
          </a:stretch>
        </p:blipFill>
        <p:spPr>
          <a:xfrm>
            <a:off x="2752725" y="4891242"/>
            <a:ext cx="4274131" cy="1833408"/>
          </a:xfrm>
          <a:prstGeom prst="rect">
            <a:avLst/>
          </a:prstGeom>
        </p:spPr>
      </p:pic>
    </p:spTree>
    <p:extLst>
      <p:ext uri="{BB962C8B-B14F-4D97-AF65-F5344CB8AC3E}">
        <p14:creationId xmlns:p14="http://schemas.microsoft.com/office/powerpoint/2010/main" val="2925382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66" y="2016504"/>
            <a:ext cx="3689018" cy="2459962"/>
          </a:xfrm>
        </p:spPr>
        <p:txBody>
          <a:bodyPr>
            <a:normAutofit/>
          </a:bodyPr>
          <a:lstStyle/>
          <a:p>
            <a:r>
              <a:rPr lang="en-US" b="1" dirty="0" err="1">
                <a:solidFill>
                  <a:srgbClr val="002060"/>
                </a:solidFill>
              </a:rPr>
              <a:t>WebGL</a:t>
            </a:r>
            <a:r>
              <a:rPr lang="en-US" b="1" dirty="0">
                <a:solidFill>
                  <a:srgbClr val="002060"/>
                </a:solidFill>
              </a:rPr>
              <a:t> </a:t>
            </a:r>
            <a:r>
              <a:rPr lang="en-US" b="1" dirty="0" smtClean="0">
                <a:solidFill>
                  <a:srgbClr val="002060"/>
                </a:solidFill>
              </a:rPr>
              <a:t>- </a:t>
            </a:r>
            <a:r>
              <a:rPr lang="en-US" b="1" dirty="0">
                <a:solidFill>
                  <a:srgbClr val="002060"/>
                </a:solidFill>
              </a:rPr>
              <a:t>P</a:t>
            </a:r>
            <a:r>
              <a:rPr lang="en-US" b="1" dirty="0" smtClean="0">
                <a:solidFill>
                  <a:srgbClr val="002060"/>
                </a:solidFill>
              </a:rPr>
              <a:t>rimitive Types</a:t>
            </a:r>
            <a:endParaRPr lang="en-US" b="1"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626" y="318220"/>
            <a:ext cx="7155266" cy="6332191"/>
          </a:xfrm>
          <a:prstGeom prst="rect">
            <a:avLst/>
          </a:prstGeom>
        </p:spPr>
      </p:pic>
    </p:spTree>
    <p:extLst>
      <p:ext uri="{BB962C8B-B14F-4D97-AF65-F5344CB8AC3E}">
        <p14:creationId xmlns:p14="http://schemas.microsoft.com/office/powerpoint/2010/main" val="3956936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err="1">
                <a:solidFill>
                  <a:srgbClr val="002060"/>
                </a:solidFill>
              </a:rPr>
              <a:t>WebGL</a:t>
            </a:r>
            <a:r>
              <a:rPr lang="en-US" b="1" dirty="0">
                <a:solidFill>
                  <a:srgbClr val="002060"/>
                </a:solidFill>
              </a:rPr>
              <a:t> - Drawing a Model</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ການແຕ້ມໂມເດວ</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579960"/>
            <a:ext cx="10515600" cy="5148386"/>
          </a:xfrm>
        </p:spPr>
        <p:txBody>
          <a:bodyPr>
            <a:normAutofit/>
          </a:bodyPr>
          <a:lstStyle/>
          <a:p>
            <a:r>
              <a:rPr lang="en-US" dirty="0" smtClean="0"/>
              <a:t>Example: If </a:t>
            </a:r>
            <a:r>
              <a:rPr lang="en-US" dirty="0"/>
              <a:t>you want to draw a single </a:t>
            </a:r>
            <a:r>
              <a:rPr lang="en-US" dirty="0" smtClean="0"/>
              <a:t>triangle using</a:t>
            </a:r>
            <a:r>
              <a:rPr lang="en-US" dirty="0"/>
              <a:t> </a:t>
            </a:r>
            <a:r>
              <a:rPr lang="en-US" b="1" dirty="0" err="1"/>
              <a:t>drawArray</a:t>
            </a:r>
            <a:r>
              <a:rPr lang="en-US" b="1" dirty="0" smtClean="0"/>
              <a:t>()</a:t>
            </a:r>
            <a:endParaRPr lang="en-US" dirty="0" smtClean="0"/>
          </a:p>
          <a:p>
            <a:endParaRPr lang="lo-LA" dirty="0" smtClean="0"/>
          </a:p>
          <a:p>
            <a:pPr>
              <a:lnSpc>
                <a:spcPct val="100000"/>
              </a:lnSpc>
            </a:pPr>
            <a:endParaRPr lang="en-US" dirty="0"/>
          </a:p>
          <a:p>
            <a:pPr>
              <a:lnSpc>
                <a:spcPct val="100000"/>
              </a:lnSpc>
            </a:pPr>
            <a:endParaRPr lang="en-US" dirty="0"/>
          </a:p>
        </p:txBody>
      </p:sp>
      <p:pic>
        <p:nvPicPr>
          <p:cNvPr id="4" name="Picture 3"/>
          <p:cNvPicPr>
            <a:picLocks noChangeAspect="1"/>
          </p:cNvPicPr>
          <p:nvPr/>
        </p:nvPicPr>
        <p:blipFill>
          <a:blip r:embed="rId2"/>
          <a:stretch>
            <a:fillRect/>
          </a:stretch>
        </p:blipFill>
        <p:spPr>
          <a:xfrm>
            <a:off x="817450" y="2663018"/>
            <a:ext cx="5066450" cy="885399"/>
          </a:xfrm>
          <a:prstGeom prst="rect">
            <a:avLst/>
          </a:prstGeom>
        </p:spPr>
      </p:pic>
      <p:pic>
        <p:nvPicPr>
          <p:cNvPr id="6" name="Picture 5"/>
          <p:cNvPicPr>
            <a:picLocks noChangeAspect="1"/>
          </p:cNvPicPr>
          <p:nvPr/>
        </p:nvPicPr>
        <p:blipFill>
          <a:blip r:embed="rId3"/>
          <a:stretch>
            <a:fillRect/>
          </a:stretch>
        </p:blipFill>
        <p:spPr>
          <a:xfrm>
            <a:off x="6403224" y="2122297"/>
            <a:ext cx="4555935" cy="4498119"/>
          </a:xfrm>
          <a:prstGeom prst="rect">
            <a:avLst/>
          </a:prstGeom>
        </p:spPr>
      </p:pic>
    </p:spTree>
    <p:extLst>
      <p:ext uri="{BB962C8B-B14F-4D97-AF65-F5344CB8AC3E}">
        <p14:creationId xmlns:p14="http://schemas.microsoft.com/office/powerpoint/2010/main" val="1884555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err="1">
                <a:solidFill>
                  <a:srgbClr val="002060"/>
                </a:solidFill>
              </a:rPr>
              <a:t>WebGL</a:t>
            </a:r>
            <a:r>
              <a:rPr lang="en-US" b="1" dirty="0">
                <a:solidFill>
                  <a:srgbClr val="002060"/>
                </a:solidFill>
              </a:rPr>
              <a:t> - Drawing a Model</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ການແຕ້ມໂມເດວ</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579960"/>
            <a:ext cx="10515600" cy="5148386"/>
          </a:xfrm>
        </p:spPr>
        <p:txBody>
          <a:bodyPr>
            <a:normAutofit/>
          </a:bodyPr>
          <a:lstStyle/>
          <a:p>
            <a:r>
              <a:rPr lang="en-US" dirty="0"/>
              <a:t>Suppose you want to draw contiguous triangles, then you have to pass the next three vertices in order in the vertex buffer and mention the number of elements to be rendered as 6.</a:t>
            </a:r>
            <a:endParaRPr lang="lo-LA" dirty="0" smtClean="0"/>
          </a:p>
          <a:p>
            <a:pPr>
              <a:lnSpc>
                <a:spcPct val="100000"/>
              </a:lnSpc>
            </a:pPr>
            <a:endParaRPr lang="en-US" dirty="0"/>
          </a:p>
          <a:p>
            <a:pPr>
              <a:lnSpc>
                <a:spcPct val="100000"/>
              </a:lnSpc>
            </a:pPr>
            <a:endParaRPr lang="en-US" dirty="0"/>
          </a:p>
        </p:txBody>
      </p:sp>
      <p:pic>
        <p:nvPicPr>
          <p:cNvPr id="5" name="Picture 4"/>
          <p:cNvPicPr>
            <a:picLocks noChangeAspect="1"/>
          </p:cNvPicPr>
          <p:nvPr/>
        </p:nvPicPr>
        <p:blipFill>
          <a:blip r:embed="rId2"/>
          <a:stretch>
            <a:fillRect/>
          </a:stretch>
        </p:blipFill>
        <p:spPr>
          <a:xfrm>
            <a:off x="409434" y="3013738"/>
            <a:ext cx="7642746" cy="985056"/>
          </a:xfrm>
          <a:prstGeom prst="rect">
            <a:avLst/>
          </a:prstGeom>
        </p:spPr>
      </p:pic>
      <p:pic>
        <p:nvPicPr>
          <p:cNvPr id="7" name="Picture 6"/>
          <p:cNvPicPr>
            <a:picLocks noChangeAspect="1"/>
          </p:cNvPicPr>
          <p:nvPr/>
        </p:nvPicPr>
        <p:blipFill>
          <a:blip r:embed="rId3"/>
          <a:stretch>
            <a:fillRect/>
          </a:stretch>
        </p:blipFill>
        <p:spPr>
          <a:xfrm>
            <a:off x="8268203" y="2945499"/>
            <a:ext cx="3695700" cy="3714608"/>
          </a:xfrm>
          <a:prstGeom prst="rect">
            <a:avLst/>
          </a:prstGeom>
        </p:spPr>
      </p:pic>
    </p:spTree>
    <p:extLst>
      <p:ext uri="{BB962C8B-B14F-4D97-AF65-F5344CB8AC3E}">
        <p14:creationId xmlns:p14="http://schemas.microsoft.com/office/powerpoint/2010/main" val="1643307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err="1">
                <a:solidFill>
                  <a:srgbClr val="002060"/>
                </a:solidFill>
              </a:rPr>
              <a:t>WebGL</a:t>
            </a:r>
            <a:r>
              <a:rPr lang="en-US" b="1" dirty="0">
                <a:solidFill>
                  <a:srgbClr val="002060"/>
                </a:solidFill>
              </a:rPr>
              <a:t> - Drawing a Model</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ການແຕ້ມໂມເດວ</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579960"/>
            <a:ext cx="10515600" cy="5148386"/>
          </a:xfrm>
        </p:spPr>
        <p:txBody>
          <a:bodyPr>
            <a:normAutofit/>
          </a:bodyPr>
          <a:lstStyle/>
          <a:p>
            <a:pPr>
              <a:lnSpc>
                <a:spcPct val="100000"/>
              </a:lnSpc>
            </a:pPr>
            <a:r>
              <a:rPr lang="en-US" b="1" dirty="0" err="1"/>
              <a:t>drawElements</a:t>
            </a:r>
            <a:r>
              <a:rPr lang="en-US" b="1" dirty="0"/>
              <a:t>()</a:t>
            </a:r>
            <a:r>
              <a:rPr lang="en-US" dirty="0"/>
              <a:t> is the method that is used to draw models using vertices and </a:t>
            </a:r>
            <a:r>
              <a:rPr lang="en-US" dirty="0" smtClean="0"/>
              <a:t>indices. </a:t>
            </a:r>
            <a:r>
              <a:rPr lang="lo-LA" dirty="0" smtClean="0">
                <a:latin typeface="Phetsarath OT" panose="02000500000000000001" pitchFamily="2" charset="2"/>
                <a:ea typeface="Phetsarath OT" panose="02000500000000000001" pitchFamily="2" charset="2"/>
                <a:cs typeface="Phetsarath OT" panose="02000500000000000001" pitchFamily="2" charset="2"/>
              </a:rPr>
              <a:t>ມີ</a:t>
            </a:r>
            <a:r>
              <a:rPr lang="en-US" dirty="0" smtClean="0"/>
              <a:t> syntax</a:t>
            </a:r>
            <a:r>
              <a:rPr lang="lo-LA" dirty="0" smtClean="0"/>
              <a:t> (</a:t>
            </a:r>
            <a:r>
              <a:rPr lang="lo-LA" dirty="0" smtClean="0">
                <a:latin typeface="Phetsarath OT" panose="02000500000000000001" pitchFamily="2" charset="2"/>
                <a:ea typeface="Phetsarath OT" panose="02000500000000000001" pitchFamily="2" charset="2"/>
                <a:cs typeface="Phetsarath OT" panose="02000500000000000001" pitchFamily="2" charset="2"/>
              </a:rPr>
              <a:t>ໄວຍາກອນ</a:t>
            </a:r>
            <a:r>
              <a:rPr lang="lo-LA" dirty="0" smtClean="0"/>
              <a:t>) </a:t>
            </a:r>
            <a:r>
              <a:rPr lang="lo-LA" dirty="0" smtClean="0">
                <a:latin typeface="Phetsarath OT" panose="02000500000000000001" pitchFamily="2" charset="2"/>
                <a:ea typeface="Phetsarath OT" panose="02000500000000000001" pitchFamily="2" charset="2"/>
                <a:cs typeface="Phetsarath OT" panose="02000500000000000001" pitchFamily="2" charset="2"/>
              </a:rPr>
              <a:t>ດັ່ງນີ້</a:t>
            </a:r>
            <a:r>
              <a:rPr lang="lo-LA" dirty="0" smtClean="0"/>
              <a:t>: </a:t>
            </a:r>
          </a:p>
          <a:p>
            <a:pPr>
              <a:lnSpc>
                <a:spcPct val="100000"/>
              </a:lnSpc>
            </a:pPr>
            <a:endParaRPr lang="lo-LA" dirty="0"/>
          </a:p>
          <a:p>
            <a:pPr>
              <a:lnSpc>
                <a:spcPct val="100000"/>
              </a:lnSpc>
            </a:pPr>
            <a:endParaRPr lang="lo-LA" dirty="0" smtClean="0"/>
          </a:p>
          <a:p>
            <a:pPr lvl="1">
              <a:lnSpc>
                <a:spcPct val="110000"/>
              </a:lnSpc>
              <a:spcAft>
                <a:spcPts val="600"/>
              </a:spcAft>
            </a:pPr>
            <a:r>
              <a:rPr lang="en-US" sz="2800" b="1" dirty="0"/>
              <a:t>mode</a:t>
            </a:r>
            <a:r>
              <a:rPr lang="en-US" sz="2800" dirty="0"/>
              <a:t> −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ໃນ</a:t>
            </a:r>
            <a:r>
              <a:rPr lang="lo-LA" sz="2800" dirty="0" smtClean="0"/>
              <a:t> </a:t>
            </a:r>
            <a:r>
              <a:rPr lang="en-US" sz="2800" dirty="0" err="1" smtClean="0"/>
              <a:t>WebGL</a:t>
            </a:r>
            <a:r>
              <a:rPr lang="lo-LA" sz="2800" dirty="0" smtClean="0"/>
              <a:t>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ໂມເດວຕ່າງໆຖືກແຕ້ມໂດຍໃຊ້ ຮູບຊົງເລຂາຄະນິດພື້ນຖານປະເພດຕ່າງໆໂດຍການກຳນົດ</a:t>
            </a:r>
            <a:r>
              <a:rPr lang="en-US" sz="2800" dirty="0" smtClean="0">
                <a:latin typeface="Phetsarath OT" panose="02000500000000000001" pitchFamily="2" charset="2"/>
                <a:ea typeface="Phetsarath OT" panose="02000500000000000001" pitchFamily="2" charset="2"/>
                <a:cs typeface="Phetsarath OT" panose="02000500000000000001" pitchFamily="2" charset="2"/>
              </a:rPr>
              <a:t> </a:t>
            </a:r>
            <a:r>
              <a:rPr lang="en-US" sz="2800" dirty="0" smtClean="0"/>
              <a:t>mode</a:t>
            </a:r>
            <a:r>
              <a:rPr lang="lo-LA" sz="2800" dirty="0" smtClean="0"/>
              <a:t>,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ນັກຂຽນໂປຣແກຣມຈະຕ້ອງກຳນົດໜຶ່ງປະເພດຂອງຮູບເລຂາຄະນິດພື້ນຖານເພື່ອຈະແຕ້ມ</a:t>
            </a:r>
            <a:r>
              <a:rPr lang="en-US" sz="2800" dirty="0" smtClean="0"/>
              <a:t>. Mode</a:t>
            </a:r>
            <a:r>
              <a:rPr lang="lo-LA" sz="2800" dirty="0" smtClean="0"/>
              <a:t>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ຕ່າງໆສຳລັບແຕ້ມປະກອບມີ:</a:t>
            </a:r>
            <a:r>
              <a:rPr lang="lo-LA" sz="2800" dirty="0" smtClean="0"/>
              <a:t> </a:t>
            </a:r>
            <a:r>
              <a:rPr lang="en-US" sz="2800" dirty="0" err="1" smtClean="0"/>
              <a:t>gl.POINTS</a:t>
            </a:r>
            <a:r>
              <a:rPr lang="en-US" sz="2800" dirty="0" smtClean="0"/>
              <a:t>, </a:t>
            </a:r>
            <a:r>
              <a:rPr lang="en-US" sz="2800" dirty="0" err="1"/>
              <a:t>gl.LINE_STRIP</a:t>
            </a:r>
            <a:r>
              <a:rPr lang="en-US" sz="2800" dirty="0"/>
              <a:t>, </a:t>
            </a:r>
            <a:r>
              <a:rPr lang="en-US" sz="2800" dirty="0" err="1" smtClean="0"/>
              <a:t>gl.LINE_LOOP</a:t>
            </a:r>
            <a:r>
              <a:rPr lang="en-US" sz="2800" dirty="0" smtClean="0"/>
              <a:t>,</a:t>
            </a:r>
            <a:r>
              <a:rPr lang="lo-LA" sz="2800" dirty="0" smtClean="0"/>
              <a:t> </a:t>
            </a:r>
            <a:r>
              <a:rPr lang="en-US" sz="2800" dirty="0" err="1" smtClean="0"/>
              <a:t>gl.LINES</a:t>
            </a:r>
            <a:r>
              <a:rPr lang="en-US" sz="2800" dirty="0" smtClean="0"/>
              <a:t>, </a:t>
            </a:r>
            <a:r>
              <a:rPr lang="en-US" sz="2800" dirty="0" err="1"/>
              <a:t>gl.TRIANGLE_STRIP</a:t>
            </a:r>
            <a:r>
              <a:rPr lang="en-US" sz="2800" dirty="0"/>
              <a:t>, </a:t>
            </a:r>
            <a:r>
              <a:rPr lang="en-US" sz="2800" dirty="0" err="1"/>
              <a:t>gl.TRIANGLE_FAN</a:t>
            </a:r>
            <a:r>
              <a:rPr lang="en-US" sz="2800" dirty="0"/>
              <a:t>,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ແລະ</a:t>
            </a:r>
            <a:r>
              <a:rPr lang="en-US" sz="2800" dirty="0" smtClean="0"/>
              <a:t> </a:t>
            </a:r>
            <a:r>
              <a:rPr lang="en-US" sz="2800" dirty="0" err="1"/>
              <a:t>gl.TRIANGLES</a:t>
            </a:r>
            <a:r>
              <a:rPr lang="en-US" sz="2800" dirty="0"/>
              <a:t>.</a:t>
            </a:r>
          </a:p>
          <a:p>
            <a:pPr lvl="1">
              <a:lnSpc>
                <a:spcPct val="110000"/>
              </a:lnSpc>
              <a:spcAft>
                <a:spcPts val="600"/>
              </a:spcAft>
            </a:pPr>
            <a:r>
              <a:rPr lang="en-US" sz="2800" b="1" dirty="0" smtClean="0"/>
              <a:t>count</a:t>
            </a:r>
            <a:r>
              <a:rPr lang="en-US" sz="2800" dirty="0"/>
              <a:t> −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ຈຳນວນອົງປະກອບຂອງອາເຣທີ່ຈະຖືກ</a:t>
            </a:r>
            <a:r>
              <a:rPr lang="lo-LA" sz="2800" dirty="0" smtClean="0"/>
              <a:t> </a:t>
            </a:r>
            <a:r>
              <a:rPr lang="en-US" sz="2800" dirty="0" smtClean="0"/>
              <a:t>Render</a:t>
            </a:r>
            <a:endParaRPr lang="en-US" sz="2800" dirty="0"/>
          </a:p>
          <a:p>
            <a:pPr lvl="1">
              <a:lnSpc>
                <a:spcPct val="100000"/>
              </a:lnSpc>
            </a:pPr>
            <a:endParaRPr lang="lo-LA" dirty="0" smtClean="0"/>
          </a:p>
          <a:p>
            <a:pPr>
              <a:lnSpc>
                <a:spcPct val="100000"/>
              </a:lnSpc>
            </a:pPr>
            <a:endParaRPr lang="en-US" dirty="0"/>
          </a:p>
          <a:p>
            <a:pPr>
              <a:lnSpc>
                <a:spcPct val="100000"/>
              </a:lnSpc>
            </a:pPr>
            <a:endParaRPr lang="en-US" dirty="0"/>
          </a:p>
        </p:txBody>
      </p:sp>
      <p:pic>
        <p:nvPicPr>
          <p:cNvPr id="4" name="Picture 3"/>
          <p:cNvPicPr>
            <a:picLocks noChangeAspect="1"/>
          </p:cNvPicPr>
          <p:nvPr/>
        </p:nvPicPr>
        <p:blipFill>
          <a:blip r:embed="rId2"/>
          <a:stretch>
            <a:fillRect/>
          </a:stretch>
        </p:blipFill>
        <p:spPr>
          <a:xfrm>
            <a:off x="1358595" y="2653215"/>
            <a:ext cx="8653494" cy="772378"/>
          </a:xfrm>
          <a:prstGeom prst="rect">
            <a:avLst/>
          </a:prstGeom>
        </p:spPr>
      </p:pic>
    </p:spTree>
    <p:extLst>
      <p:ext uri="{BB962C8B-B14F-4D97-AF65-F5344CB8AC3E}">
        <p14:creationId xmlns:p14="http://schemas.microsoft.com/office/powerpoint/2010/main" val="2034905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err="1">
                <a:solidFill>
                  <a:srgbClr val="002060"/>
                </a:solidFill>
              </a:rPr>
              <a:t>WebGL</a:t>
            </a:r>
            <a:r>
              <a:rPr lang="en-US" b="1" dirty="0">
                <a:solidFill>
                  <a:srgbClr val="002060"/>
                </a:solidFill>
              </a:rPr>
              <a:t> - Drawing a Model</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ການແຕ້ມໂມເດວ</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539016"/>
            <a:ext cx="10515600" cy="5318984"/>
          </a:xfrm>
        </p:spPr>
        <p:txBody>
          <a:bodyPr>
            <a:normAutofit/>
          </a:bodyPr>
          <a:lstStyle/>
          <a:p>
            <a:pPr>
              <a:lnSpc>
                <a:spcPct val="100000"/>
              </a:lnSpc>
            </a:pPr>
            <a:r>
              <a:rPr lang="en-US" b="1" dirty="0" err="1"/>
              <a:t>drawElements</a:t>
            </a:r>
            <a:r>
              <a:rPr lang="en-US" b="1" dirty="0"/>
              <a:t>()</a:t>
            </a:r>
            <a:r>
              <a:rPr lang="en-US" dirty="0"/>
              <a:t> is the method that is used to draw models using vertices and </a:t>
            </a:r>
            <a:r>
              <a:rPr lang="en-US" dirty="0" smtClean="0"/>
              <a:t>indices. </a:t>
            </a:r>
            <a:r>
              <a:rPr lang="lo-LA" dirty="0" smtClean="0">
                <a:latin typeface="Phetsarath OT" panose="02000500000000000001" pitchFamily="2" charset="2"/>
                <a:ea typeface="Phetsarath OT" panose="02000500000000000001" pitchFamily="2" charset="2"/>
                <a:cs typeface="Phetsarath OT" panose="02000500000000000001" pitchFamily="2" charset="2"/>
              </a:rPr>
              <a:t>ມີ</a:t>
            </a:r>
            <a:r>
              <a:rPr lang="en-US" dirty="0" smtClean="0"/>
              <a:t> syntax</a:t>
            </a:r>
            <a:r>
              <a:rPr lang="lo-LA" dirty="0" smtClean="0"/>
              <a:t> (</a:t>
            </a:r>
            <a:r>
              <a:rPr lang="lo-LA" dirty="0" smtClean="0">
                <a:latin typeface="Phetsarath OT" panose="02000500000000000001" pitchFamily="2" charset="2"/>
                <a:ea typeface="Phetsarath OT" panose="02000500000000000001" pitchFamily="2" charset="2"/>
                <a:cs typeface="Phetsarath OT" panose="02000500000000000001" pitchFamily="2" charset="2"/>
              </a:rPr>
              <a:t>ໄວຍາກອນ</a:t>
            </a:r>
            <a:r>
              <a:rPr lang="lo-LA" dirty="0" smtClean="0"/>
              <a:t>) </a:t>
            </a:r>
            <a:r>
              <a:rPr lang="lo-LA" dirty="0" smtClean="0">
                <a:latin typeface="Phetsarath OT" panose="02000500000000000001" pitchFamily="2" charset="2"/>
                <a:ea typeface="Phetsarath OT" panose="02000500000000000001" pitchFamily="2" charset="2"/>
                <a:cs typeface="Phetsarath OT" panose="02000500000000000001" pitchFamily="2" charset="2"/>
              </a:rPr>
              <a:t>ດັ່ງນີ້</a:t>
            </a:r>
            <a:r>
              <a:rPr lang="lo-LA" dirty="0" smtClean="0"/>
              <a:t>: </a:t>
            </a:r>
          </a:p>
          <a:p>
            <a:pPr>
              <a:lnSpc>
                <a:spcPct val="100000"/>
              </a:lnSpc>
            </a:pPr>
            <a:endParaRPr lang="lo-LA" dirty="0"/>
          </a:p>
          <a:p>
            <a:pPr>
              <a:lnSpc>
                <a:spcPct val="100000"/>
              </a:lnSpc>
            </a:pPr>
            <a:endParaRPr lang="lo-LA" dirty="0" smtClean="0"/>
          </a:p>
          <a:p>
            <a:pPr lvl="1">
              <a:lnSpc>
                <a:spcPct val="100000"/>
              </a:lnSpc>
            </a:pPr>
            <a:r>
              <a:rPr lang="en-US" b="1" dirty="0"/>
              <a:t>type</a:t>
            </a:r>
            <a:r>
              <a:rPr lang="en-US" dirty="0"/>
              <a:t> − This option specifies the data type of the indices which must be UNSIGNED_BYTE or UNSIGNED_SHORT.</a:t>
            </a:r>
          </a:p>
          <a:p>
            <a:pPr lvl="1">
              <a:lnSpc>
                <a:spcPct val="100000"/>
              </a:lnSpc>
            </a:pPr>
            <a:r>
              <a:rPr lang="en-US" b="1" dirty="0"/>
              <a:t>offset</a:t>
            </a:r>
            <a:r>
              <a:rPr lang="en-US" dirty="0"/>
              <a:t> − This option specifies the starting point for rendering. It is usually the first element (0</a:t>
            </a:r>
            <a:r>
              <a:rPr lang="en-US" dirty="0" smtClean="0"/>
              <a:t>).</a:t>
            </a:r>
          </a:p>
          <a:p>
            <a:pPr lvl="1">
              <a:lnSpc>
                <a:spcPct val="100000"/>
              </a:lnSpc>
            </a:pPr>
            <a:r>
              <a:rPr lang="en-US" dirty="0"/>
              <a:t>If you draw a model using </a:t>
            </a:r>
            <a:r>
              <a:rPr lang="en-US" b="1" dirty="0" err="1"/>
              <a:t>drawElements</a:t>
            </a:r>
            <a:r>
              <a:rPr lang="en-US" b="1" dirty="0"/>
              <a:t>()</a:t>
            </a:r>
            <a:r>
              <a:rPr lang="en-US" dirty="0"/>
              <a:t> method, then index buffer object should also be created along with the vertex buffer object. If you use this method, the vertex data will be processed once and used as many times as mentioned in the indices.</a:t>
            </a:r>
          </a:p>
          <a:p>
            <a:pPr lvl="1">
              <a:lnSpc>
                <a:spcPct val="100000"/>
              </a:lnSpc>
            </a:pPr>
            <a:endParaRPr lang="lo-LA" dirty="0" smtClean="0"/>
          </a:p>
          <a:p>
            <a:pPr>
              <a:lnSpc>
                <a:spcPct val="100000"/>
              </a:lnSpc>
            </a:pPr>
            <a:endParaRPr lang="en-US" dirty="0"/>
          </a:p>
          <a:p>
            <a:pPr>
              <a:lnSpc>
                <a:spcPct val="100000"/>
              </a:lnSpc>
            </a:pPr>
            <a:endParaRPr lang="en-US" dirty="0"/>
          </a:p>
        </p:txBody>
      </p:sp>
      <p:pic>
        <p:nvPicPr>
          <p:cNvPr id="4" name="Picture 3"/>
          <p:cNvPicPr>
            <a:picLocks noChangeAspect="1"/>
          </p:cNvPicPr>
          <p:nvPr/>
        </p:nvPicPr>
        <p:blipFill>
          <a:blip r:embed="rId2"/>
          <a:stretch>
            <a:fillRect/>
          </a:stretch>
        </p:blipFill>
        <p:spPr>
          <a:xfrm>
            <a:off x="1358595" y="2653215"/>
            <a:ext cx="8653494" cy="772378"/>
          </a:xfrm>
          <a:prstGeom prst="rect">
            <a:avLst/>
          </a:prstGeom>
        </p:spPr>
      </p:pic>
    </p:spTree>
    <p:extLst>
      <p:ext uri="{BB962C8B-B14F-4D97-AF65-F5344CB8AC3E}">
        <p14:creationId xmlns:p14="http://schemas.microsoft.com/office/powerpoint/2010/main" val="226678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err="1">
                <a:solidFill>
                  <a:srgbClr val="002060"/>
                </a:solidFill>
              </a:rPr>
              <a:t>WebGL</a:t>
            </a:r>
            <a:r>
              <a:rPr lang="en-US" b="1" dirty="0">
                <a:solidFill>
                  <a:srgbClr val="002060"/>
                </a:solidFill>
              </a:rPr>
              <a:t> - Drawing a Model</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ການແຕ້ມໂມເດວ</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579960"/>
            <a:ext cx="10515600" cy="5148386"/>
          </a:xfrm>
        </p:spPr>
        <p:txBody>
          <a:bodyPr>
            <a:normAutofit/>
          </a:bodyPr>
          <a:lstStyle/>
          <a:p>
            <a:r>
              <a:rPr lang="en-US" dirty="0" smtClean="0"/>
              <a:t>Example: If </a:t>
            </a:r>
            <a:r>
              <a:rPr lang="en-US" dirty="0"/>
              <a:t>you want to draw a single triangle using indices, you need to pass the indices along with vertices and call the </a:t>
            </a:r>
            <a:r>
              <a:rPr lang="en-US" b="1" dirty="0" err="1"/>
              <a:t>drawElements</a:t>
            </a:r>
            <a:r>
              <a:rPr lang="en-US" b="1" dirty="0" smtClean="0"/>
              <a:t>()</a:t>
            </a:r>
            <a:r>
              <a:rPr lang="en-US" dirty="0" smtClean="0"/>
              <a:t>:</a:t>
            </a:r>
          </a:p>
          <a:p>
            <a:endParaRPr lang="lo-LA" dirty="0" smtClean="0"/>
          </a:p>
          <a:p>
            <a:pPr>
              <a:lnSpc>
                <a:spcPct val="100000"/>
              </a:lnSpc>
            </a:pPr>
            <a:endParaRPr lang="en-US" dirty="0"/>
          </a:p>
          <a:p>
            <a:pPr>
              <a:lnSpc>
                <a:spcPct val="100000"/>
              </a:lnSpc>
            </a:pPr>
            <a:endParaRPr lang="en-US" dirty="0"/>
          </a:p>
        </p:txBody>
      </p:sp>
      <p:pic>
        <p:nvPicPr>
          <p:cNvPr id="5" name="Picture 4"/>
          <p:cNvPicPr>
            <a:picLocks noChangeAspect="1"/>
          </p:cNvPicPr>
          <p:nvPr/>
        </p:nvPicPr>
        <p:blipFill>
          <a:blip r:embed="rId2"/>
          <a:stretch>
            <a:fillRect/>
          </a:stretch>
        </p:blipFill>
        <p:spPr>
          <a:xfrm>
            <a:off x="332450" y="2661668"/>
            <a:ext cx="7027013" cy="1378069"/>
          </a:xfrm>
          <a:prstGeom prst="rect">
            <a:avLst/>
          </a:prstGeom>
        </p:spPr>
      </p:pic>
      <p:pic>
        <p:nvPicPr>
          <p:cNvPr id="7" name="Picture 6"/>
          <p:cNvPicPr>
            <a:picLocks noChangeAspect="1"/>
          </p:cNvPicPr>
          <p:nvPr/>
        </p:nvPicPr>
        <p:blipFill>
          <a:blip r:embed="rId3"/>
          <a:stretch>
            <a:fillRect/>
          </a:stretch>
        </p:blipFill>
        <p:spPr>
          <a:xfrm>
            <a:off x="7508693" y="2473646"/>
            <a:ext cx="4350858" cy="4295644"/>
          </a:xfrm>
          <a:prstGeom prst="rect">
            <a:avLst/>
          </a:prstGeom>
        </p:spPr>
      </p:pic>
    </p:spTree>
    <p:extLst>
      <p:ext uri="{BB962C8B-B14F-4D97-AF65-F5344CB8AC3E}">
        <p14:creationId xmlns:p14="http://schemas.microsoft.com/office/powerpoint/2010/main" val="3210867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err="1">
                <a:solidFill>
                  <a:srgbClr val="002060"/>
                </a:solidFill>
              </a:rPr>
              <a:t>WebGL</a:t>
            </a:r>
            <a:r>
              <a:rPr lang="en-US" b="1" dirty="0">
                <a:solidFill>
                  <a:srgbClr val="002060"/>
                </a:solidFill>
              </a:rPr>
              <a:t> - Drawing a Model</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ການແຕ້ມໂມເດວ</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579960"/>
            <a:ext cx="10515600" cy="5148386"/>
          </a:xfrm>
        </p:spPr>
        <p:txBody>
          <a:bodyPr>
            <a:normAutofit/>
          </a:bodyPr>
          <a:lstStyle/>
          <a:p>
            <a:r>
              <a:rPr lang="en-US" dirty="0"/>
              <a:t>If you want to draw contagious triangles using </a:t>
            </a:r>
            <a:r>
              <a:rPr lang="en-US" b="1" dirty="0" err="1"/>
              <a:t>drawElements</a:t>
            </a:r>
            <a:r>
              <a:rPr lang="en-US" b="1" dirty="0"/>
              <a:t>()</a:t>
            </a:r>
            <a:r>
              <a:rPr lang="en-US" dirty="0"/>
              <a:t> method, simply add the other vertices and mention the indices for the remaining vertices.</a:t>
            </a:r>
            <a:endParaRPr lang="lo-LA" dirty="0" smtClean="0"/>
          </a:p>
          <a:p>
            <a:pPr>
              <a:lnSpc>
                <a:spcPct val="100000"/>
              </a:lnSpc>
            </a:pPr>
            <a:endParaRPr lang="en-US" dirty="0"/>
          </a:p>
          <a:p>
            <a:pPr>
              <a:lnSpc>
                <a:spcPct val="100000"/>
              </a:lnSpc>
            </a:pPr>
            <a:endParaRPr lang="en-US" dirty="0"/>
          </a:p>
        </p:txBody>
      </p:sp>
      <p:pic>
        <p:nvPicPr>
          <p:cNvPr id="4" name="Picture 3"/>
          <p:cNvPicPr>
            <a:picLocks noChangeAspect="1"/>
          </p:cNvPicPr>
          <p:nvPr/>
        </p:nvPicPr>
        <p:blipFill>
          <a:blip r:embed="rId2"/>
          <a:stretch>
            <a:fillRect/>
          </a:stretch>
        </p:blipFill>
        <p:spPr>
          <a:xfrm>
            <a:off x="235923" y="3009545"/>
            <a:ext cx="7978601" cy="3759745"/>
          </a:xfrm>
          <a:prstGeom prst="rect">
            <a:avLst/>
          </a:prstGeom>
        </p:spPr>
      </p:pic>
      <p:pic>
        <p:nvPicPr>
          <p:cNvPr id="8" name="Picture 7"/>
          <p:cNvPicPr>
            <a:picLocks noChangeAspect="1"/>
          </p:cNvPicPr>
          <p:nvPr/>
        </p:nvPicPr>
        <p:blipFill>
          <a:blip r:embed="rId3"/>
          <a:stretch>
            <a:fillRect/>
          </a:stretch>
        </p:blipFill>
        <p:spPr>
          <a:xfrm>
            <a:off x="8309147" y="3032113"/>
            <a:ext cx="3695700" cy="3714608"/>
          </a:xfrm>
          <a:prstGeom prst="rect">
            <a:avLst/>
          </a:prstGeom>
        </p:spPr>
      </p:pic>
    </p:spTree>
    <p:extLst>
      <p:ext uri="{BB962C8B-B14F-4D97-AF65-F5344CB8AC3E}">
        <p14:creationId xmlns:p14="http://schemas.microsoft.com/office/powerpoint/2010/main" val="1576080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normAutofit/>
          </a:bodyPr>
          <a:lstStyle/>
          <a:p>
            <a:pPr algn="ctr"/>
            <a:r>
              <a:rPr lang="en-US" b="1" dirty="0">
                <a:solidFill>
                  <a:srgbClr val="002060"/>
                </a:solidFill>
              </a:rPr>
              <a:t>Required </a:t>
            </a:r>
            <a:r>
              <a:rPr lang="en-US" b="1" dirty="0" smtClean="0">
                <a:solidFill>
                  <a:srgbClr val="002060"/>
                </a:solidFill>
              </a:rPr>
              <a:t>Operations</a:t>
            </a:r>
            <a:r>
              <a:rPr lang="en-US" b="1" dirty="0">
                <a:solidFill>
                  <a:srgbClr val="002060"/>
                </a:solidFill>
              </a:rPr>
              <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ການດຳເນີນງານທີ່ຈຳເປັນ</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539016"/>
            <a:ext cx="10515600" cy="5318984"/>
          </a:xfrm>
        </p:spPr>
        <p:txBody>
          <a:bodyPr>
            <a:normAutofit/>
          </a:bodyPr>
          <a:lstStyle/>
          <a:p>
            <a:pPr>
              <a:lnSpc>
                <a:spcPct val="150000"/>
              </a:lnSpc>
            </a:pPr>
            <a:r>
              <a:rPr lang="en-US" b="1" dirty="0"/>
              <a:t>Clear the Canvas</a:t>
            </a:r>
          </a:p>
          <a:p>
            <a:pPr lvl="1">
              <a:lnSpc>
                <a:spcPct val="150000"/>
              </a:lnSpc>
            </a:pPr>
            <a:r>
              <a:rPr lang="en-US" dirty="0"/>
              <a:t>First of all, you should clear the canvas, using </a:t>
            </a:r>
            <a:r>
              <a:rPr lang="en-US" b="1" dirty="0" err="1"/>
              <a:t>clearColor</a:t>
            </a:r>
            <a:r>
              <a:rPr lang="en-US" b="1" dirty="0"/>
              <a:t>()</a:t>
            </a:r>
            <a:r>
              <a:rPr lang="en-US" dirty="0"/>
              <a:t> method. You can pass the RGBA values of a desired color as parameter to this method. </a:t>
            </a:r>
            <a:endParaRPr lang="lo-LA" dirty="0" smtClean="0"/>
          </a:p>
          <a:p>
            <a:pPr lvl="1">
              <a:lnSpc>
                <a:spcPct val="150000"/>
              </a:lnSpc>
            </a:pPr>
            <a:r>
              <a:rPr lang="en-US" dirty="0" smtClean="0"/>
              <a:t>Then </a:t>
            </a:r>
            <a:r>
              <a:rPr lang="en-US" dirty="0" err="1"/>
              <a:t>WebGL</a:t>
            </a:r>
            <a:r>
              <a:rPr lang="en-US" dirty="0"/>
              <a:t> clears the canvas and fills it with the specified color. Therefore, you can use this method for setting the background color.</a:t>
            </a:r>
          </a:p>
          <a:p>
            <a:pPr lvl="1">
              <a:lnSpc>
                <a:spcPct val="150000"/>
              </a:lnSpc>
            </a:pPr>
            <a:r>
              <a:rPr lang="en-US" dirty="0" smtClean="0"/>
              <a:t>Example: Here we are passing the RGBA value of gray color.</a:t>
            </a:r>
          </a:p>
          <a:p>
            <a:pPr>
              <a:lnSpc>
                <a:spcPct val="150000"/>
              </a:lnSpc>
            </a:pPr>
            <a:endParaRPr lang="lo-LA" dirty="0"/>
          </a:p>
          <a:p>
            <a:pPr>
              <a:lnSpc>
                <a:spcPct val="150000"/>
              </a:lnSpc>
            </a:pPr>
            <a:endParaRPr lang="lo-LA" dirty="0" smtClean="0"/>
          </a:p>
          <a:p>
            <a:pPr>
              <a:lnSpc>
                <a:spcPct val="150000"/>
              </a:lnSpc>
            </a:pPr>
            <a:endParaRPr lang="en-US" dirty="0"/>
          </a:p>
          <a:p>
            <a:pPr>
              <a:lnSpc>
                <a:spcPct val="150000"/>
              </a:lnSpc>
            </a:pPr>
            <a:endParaRPr lang="en-US" dirty="0"/>
          </a:p>
        </p:txBody>
      </p:sp>
      <p:pic>
        <p:nvPicPr>
          <p:cNvPr id="6" name="Picture 5"/>
          <p:cNvPicPr>
            <a:picLocks noChangeAspect="1"/>
          </p:cNvPicPr>
          <p:nvPr/>
        </p:nvPicPr>
        <p:blipFill>
          <a:blip r:embed="rId2"/>
          <a:stretch>
            <a:fillRect/>
          </a:stretch>
        </p:blipFill>
        <p:spPr>
          <a:xfrm>
            <a:off x="3432341" y="5506233"/>
            <a:ext cx="4897680" cy="935512"/>
          </a:xfrm>
          <a:prstGeom prst="rect">
            <a:avLst/>
          </a:prstGeom>
        </p:spPr>
      </p:pic>
    </p:spTree>
    <p:extLst>
      <p:ext uri="{BB962C8B-B14F-4D97-AF65-F5344CB8AC3E}">
        <p14:creationId xmlns:p14="http://schemas.microsoft.com/office/powerpoint/2010/main" val="3477970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normAutofit/>
          </a:bodyPr>
          <a:lstStyle/>
          <a:p>
            <a:pPr algn="ctr"/>
            <a:r>
              <a:rPr lang="en-US" b="1" dirty="0">
                <a:solidFill>
                  <a:srgbClr val="002060"/>
                </a:solidFill>
              </a:rPr>
              <a:t>Required </a:t>
            </a:r>
            <a:r>
              <a:rPr lang="en-US" b="1" dirty="0" smtClean="0">
                <a:solidFill>
                  <a:srgbClr val="002060"/>
                </a:solidFill>
              </a:rPr>
              <a:t>Operations</a:t>
            </a:r>
            <a:r>
              <a:rPr lang="en-US" b="1" dirty="0">
                <a:solidFill>
                  <a:srgbClr val="002060"/>
                </a:solidFill>
              </a:rPr>
              <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ການດຳເນີນງານທີ່ຈຳເປັນ</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692322"/>
            <a:ext cx="10515600" cy="5165678"/>
          </a:xfrm>
        </p:spPr>
        <p:txBody>
          <a:bodyPr>
            <a:normAutofit/>
          </a:bodyPr>
          <a:lstStyle/>
          <a:p>
            <a:pPr>
              <a:lnSpc>
                <a:spcPct val="150000"/>
              </a:lnSpc>
            </a:pPr>
            <a:r>
              <a:rPr lang="en-US" b="1" dirty="0"/>
              <a:t>Enable Depth </a:t>
            </a:r>
            <a:r>
              <a:rPr lang="en-US" b="1" dirty="0" smtClean="0"/>
              <a:t>Test</a:t>
            </a:r>
            <a:endParaRPr lang="en-US" b="1" dirty="0"/>
          </a:p>
          <a:p>
            <a:pPr lvl="1">
              <a:lnSpc>
                <a:spcPct val="150000"/>
              </a:lnSpc>
            </a:pPr>
            <a:r>
              <a:rPr lang="en-US" dirty="0"/>
              <a:t>Enable the depth test using the </a:t>
            </a:r>
            <a:r>
              <a:rPr lang="en-US" b="1" dirty="0"/>
              <a:t>enable()</a:t>
            </a:r>
            <a:r>
              <a:rPr lang="en-US" dirty="0"/>
              <a:t> method, as shown below.</a:t>
            </a:r>
            <a:endParaRPr lang="lo-LA" dirty="0"/>
          </a:p>
          <a:p>
            <a:pPr>
              <a:lnSpc>
                <a:spcPct val="150000"/>
              </a:lnSpc>
            </a:pPr>
            <a:endParaRPr lang="lo-LA" dirty="0" smtClean="0"/>
          </a:p>
          <a:p>
            <a:pPr>
              <a:lnSpc>
                <a:spcPct val="150000"/>
              </a:lnSpc>
            </a:pPr>
            <a:endParaRPr lang="en-US" dirty="0"/>
          </a:p>
          <a:p>
            <a:pPr>
              <a:lnSpc>
                <a:spcPct val="150000"/>
              </a:lnSpc>
            </a:pPr>
            <a:endParaRPr lang="en-US" dirty="0"/>
          </a:p>
        </p:txBody>
      </p:sp>
      <p:pic>
        <p:nvPicPr>
          <p:cNvPr id="4" name="Picture 3"/>
          <p:cNvPicPr>
            <a:picLocks noChangeAspect="1"/>
          </p:cNvPicPr>
          <p:nvPr/>
        </p:nvPicPr>
        <p:blipFill>
          <a:blip r:embed="rId2"/>
          <a:stretch>
            <a:fillRect/>
          </a:stretch>
        </p:blipFill>
        <p:spPr>
          <a:xfrm>
            <a:off x="1646403" y="3277526"/>
            <a:ext cx="4157012" cy="789510"/>
          </a:xfrm>
          <a:prstGeom prst="rect">
            <a:avLst/>
          </a:prstGeom>
        </p:spPr>
      </p:pic>
    </p:spTree>
    <p:extLst>
      <p:ext uri="{BB962C8B-B14F-4D97-AF65-F5344CB8AC3E}">
        <p14:creationId xmlns:p14="http://schemas.microsoft.com/office/powerpoint/2010/main" val="2663062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lstStyle/>
          <a:p>
            <a:pPr algn="ctr"/>
            <a:r>
              <a:rPr lang="en-US" b="1" dirty="0" err="1">
                <a:solidFill>
                  <a:srgbClr val="002060"/>
                </a:solidFill>
              </a:rPr>
              <a:t>WebGL</a:t>
            </a:r>
            <a:r>
              <a:rPr lang="en-US" b="1" dirty="0">
                <a:solidFill>
                  <a:srgbClr val="002060"/>
                </a:solidFill>
              </a:rPr>
              <a:t> </a:t>
            </a:r>
            <a:r>
              <a:rPr lang="en-US" b="1" dirty="0" smtClean="0">
                <a:solidFill>
                  <a:srgbClr val="002060"/>
                </a:solidFill>
              </a:rPr>
              <a:t>– Geometry</a:t>
            </a:r>
            <a:r>
              <a:rPr lang="lo-LA" b="1" dirty="0" smtClean="0">
                <a:solidFill>
                  <a:srgbClr val="002060"/>
                </a:solidFill>
              </a:rPr>
              <a:t/>
            </a:r>
            <a:br>
              <a:rPr lang="lo-LA" b="1" dirty="0" smtClean="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ເລຂາຄະນິດ</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525369"/>
            <a:ext cx="10515600" cy="5086922"/>
          </a:xfrm>
        </p:spPr>
        <p:txBody>
          <a:bodyPr/>
          <a:lstStyle/>
          <a:p>
            <a:pPr>
              <a:lnSpc>
                <a:spcPct val="100000"/>
              </a:lnSpc>
              <a:spcBef>
                <a:spcPts val="600"/>
              </a:spcBef>
              <a:spcAft>
                <a:spcPts val="600"/>
              </a:spcAft>
            </a:pPr>
            <a:r>
              <a:rPr lang="lo-LA" dirty="0" smtClean="0">
                <a:latin typeface="Phetsarath OT" panose="02000500000000000001" pitchFamily="2" charset="2"/>
                <a:ea typeface="Phetsarath OT" panose="02000500000000000001" pitchFamily="2" charset="2"/>
                <a:cs typeface="Phetsarath OT" panose="02000500000000000001" pitchFamily="2" charset="2"/>
              </a:rPr>
              <a:t>ການກຳນົດເລຂາຄະນິດ</a:t>
            </a:r>
            <a:r>
              <a:rPr lang="lo-LA" dirty="0" smtClean="0"/>
              <a:t> </a:t>
            </a:r>
            <a:r>
              <a:rPr lang="en-US" dirty="0" smtClean="0"/>
              <a:t>Defining </a:t>
            </a:r>
            <a:r>
              <a:rPr lang="en-US" dirty="0"/>
              <a:t>the Required Geometry</a:t>
            </a:r>
          </a:p>
          <a:p>
            <a:pPr lvl="1">
              <a:lnSpc>
                <a:spcPct val="100000"/>
              </a:lnSpc>
              <a:spcBef>
                <a:spcPts val="600"/>
              </a:spcBef>
              <a:spcAft>
                <a:spcPts val="600"/>
              </a:spcAft>
            </a:pPr>
            <a:r>
              <a:rPr lang="en-US" dirty="0"/>
              <a:t>A 2D or 3D model drawn using vertices is called a </a:t>
            </a:r>
            <a:r>
              <a:rPr lang="en-US" b="1" dirty="0"/>
              <a:t>mesh</a:t>
            </a:r>
            <a:r>
              <a:rPr lang="en-US" dirty="0"/>
              <a:t>. Each facet in a mesh is called a </a:t>
            </a:r>
            <a:r>
              <a:rPr lang="en-US" b="1" dirty="0"/>
              <a:t>polygon</a:t>
            </a:r>
            <a:r>
              <a:rPr lang="en-US" dirty="0"/>
              <a:t> and a polygon is made of 3 or more vertices</a:t>
            </a:r>
            <a:r>
              <a:rPr lang="en-US" dirty="0" smtClean="0"/>
              <a:t>.</a:t>
            </a:r>
          </a:p>
          <a:p>
            <a:pPr lvl="1">
              <a:lnSpc>
                <a:spcPct val="100000"/>
              </a:lnSpc>
              <a:spcBef>
                <a:spcPts val="600"/>
              </a:spcBef>
              <a:spcAft>
                <a:spcPts val="600"/>
              </a:spcAft>
            </a:pPr>
            <a:r>
              <a:rPr lang="lo-LA" dirty="0" smtClean="0">
                <a:latin typeface="Phetsarath OT" panose="02000500000000000001" pitchFamily="2" charset="2"/>
                <a:ea typeface="Phetsarath OT" panose="02000500000000000001" pitchFamily="2" charset="2"/>
                <a:cs typeface="Phetsarath OT" panose="02000500000000000001" pitchFamily="2" charset="2"/>
              </a:rPr>
              <a:t>ເພື່ອທີ່ຈະແຕ້ມໂມເດວກຣາຟິກໃນ</a:t>
            </a:r>
            <a:r>
              <a:rPr lang="en-US" dirty="0" smtClean="0">
                <a:latin typeface="Phetsarath OT" panose="02000500000000000001" pitchFamily="2" charset="2"/>
                <a:ea typeface="Phetsarath OT" panose="02000500000000000001" pitchFamily="2" charset="2"/>
                <a:cs typeface="Phetsarath OT" panose="02000500000000000001" pitchFamily="2" charset="2"/>
              </a:rPr>
              <a:t> </a:t>
            </a:r>
            <a:r>
              <a:rPr lang="en-US" dirty="0" err="1" smtClean="0"/>
              <a:t>WebGL</a:t>
            </a:r>
            <a:r>
              <a:rPr lang="en-US" dirty="0" smtClean="0"/>
              <a:t> </a:t>
            </a:r>
            <a:r>
              <a:rPr lang="lo-LA" dirty="0" smtClean="0">
                <a:latin typeface="Phetsarath OT" panose="02000500000000000001" pitchFamily="2" charset="2"/>
                <a:ea typeface="Phetsarath OT" panose="02000500000000000001" pitchFamily="2" charset="2"/>
                <a:cs typeface="Phetsarath OT" panose="02000500000000000001" pitchFamily="2" charset="2"/>
              </a:rPr>
              <a:t>ເຮົາຈະຕ້ອງກຳນົດ </a:t>
            </a:r>
            <a:r>
              <a:rPr lang="en-US" dirty="0" smtClean="0"/>
              <a:t>vertices </a:t>
            </a:r>
            <a:r>
              <a:rPr lang="lo-LA" dirty="0" smtClean="0">
                <a:latin typeface="Phetsarath OT" panose="02000500000000000001" pitchFamily="2" charset="2"/>
                <a:ea typeface="Phetsarath OT" panose="02000500000000000001" pitchFamily="2" charset="2"/>
                <a:cs typeface="Phetsarath OT" panose="02000500000000000001" pitchFamily="2" charset="2"/>
              </a:rPr>
              <a:t>ແລະ</a:t>
            </a:r>
            <a:r>
              <a:rPr lang="en-US" dirty="0" smtClean="0"/>
              <a:t> </a:t>
            </a:r>
            <a:r>
              <a:rPr lang="en-US" dirty="0"/>
              <a:t>indices </a:t>
            </a:r>
            <a:r>
              <a:rPr lang="lo-LA" dirty="0" smtClean="0">
                <a:latin typeface="Phetsarath OT" panose="02000500000000000001" pitchFamily="2" charset="2"/>
                <a:ea typeface="Phetsarath OT" panose="02000500000000000001" pitchFamily="2" charset="2"/>
                <a:cs typeface="Phetsarath OT" panose="02000500000000000001" pitchFamily="2" charset="2"/>
              </a:rPr>
              <a:t>ໂດຍນຳໃຊ້ </a:t>
            </a:r>
            <a:r>
              <a:rPr lang="en-US" dirty="0" smtClean="0"/>
              <a:t>arrays</a:t>
            </a:r>
            <a:r>
              <a:rPr lang="lo-LA" dirty="0" smtClean="0"/>
              <a:t> </a:t>
            </a:r>
            <a:r>
              <a:rPr lang="lo-LA" dirty="0" smtClean="0">
                <a:latin typeface="Phetsarath OT" panose="02000500000000000001" pitchFamily="2" charset="2"/>
                <a:ea typeface="Phetsarath OT" panose="02000500000000000001" pitchFamily="2" charset="2"/>
                <a:cs typeface="Phetsarath OT" panose="02000500000000000001" pitchFamily="2" charset="2"/>
              </a:rPr>
              <a:t>ຂອງ</a:t>
            </a:r>
            <a:r>
              <a:rPr lang="lo-LA" dirty="0" smtClean="0"/>
              <a:t> </a:t>
            </a:r>
            <a:r>
              <a:rPr lang="en-US" dirty="0" smtClean="0"/>
              <a:t>JavaScript. </a:t>
            </a:r>
            <a:endParaRPr lang="en-US" dirty="0" smtClean="0"/>
          </a:p>
          <a:p>
            <a:pPr lvl="1">
              <a:lnSpc>
                <a:spcPct val="100000"/>
              </a:lnSpc>
              <a:spcBef>
                <a:spcPts val="600"/>
              </a:spcBef>
              <a:spcAft>
                <a:spcPts val="600"/>
              </a:spcAft>
            </a:pPr>
            <a:r>
              <a:rPr lang="lo-LA" dirty="0" smtClean="0">
                <a:latin typeface="Phetsarath OT" panose="02000500000000000001" pitchFamily="2" charset="2"/>
                <a:ea typeface="Phetsarath OT" panose="02000500000000000001" pitchFamily="2" charset="2"/>
                <a:cs typeface="Phetsarath OT" panose="02000500000000000001" pitchFamily="2" charset="2"/>
              </a:rPr>
              <a:t>ຕົວຢ່າງ ຖ້າເຮົາຕ້ອງການແຕ້ມຮູບສາມແຈເທິງແກນຕົວປະສານທີ່ມີບັນດາເມັດດັ່ງນີ້</a:t>
            </a:r>
            <a:r>
              <a:rPr lang="en-US" dirty="0" smtClean="0"/>
              <a:t> </a:t>
            </a:r>
            <a:r>
              <a:rPr lang="en-US" dirty="0"/>
              <a:t>{(5,5), (-5,5), (-5,-5</a:t>
            </a:r>
            <a:r>
              <a:rPr lang="en-US" dirty="0" smtClean="0"/>
              <a:t>)}, </a:t>
            </a:r>
            <a:r>
              <a:rPr lang="lo-LA" dirty="0" smtClean="0">
                <a:latin typeface="Phetsarath OT" panose="02000500000000000001" pitchFamily="2" charset="2"/>
                <a:ea typeface="Phetsarath OT" panose="02000500000000000001" pitchFamily="2" charset="2"/>
                <a:cs typeface="Phetsarath OT" panose="02000500000000000001" pitchFamily="2" charset="2"/>
              </a:rPr>
              <a:t>ເຮົາສາມາດສ້າງຕົວປ່ຽນ </a:t>
            </a:r>
            <a:r>
              <a:rPr lang="en-US" dirty="0" smtClean="0"/>
              <a:t>array</a:t>
            </a:r>
            <a:r>
              <a:rPr lang="lo-LA" dirty="0" smtClean="0"/>
              <a:t> </a:t>
            </a:r>
            <a:r>
              <a:rPr lang="lo-LA" dirty="0" smtClean="0">
                <a:latin typeface="Phetsarath OT" panose="02000500000000000001" pitchFamily="2" charset="2"/>
                <a:ea typeface="Phetsarath OT" panose="02000500000000000001" pitchFamily="2" charset="2"/>
                <a:cs typeface="Phetsarath OT" panose="02000500000000000001" pitchFamily="2" charset="2"/>
              </a:rPr>
              <a:t>ທີ່ມີຄ່າອົງປະກອບຕາມ</a:t>
            </a:r>
            <a:r>
              <a:rPr lang="lo-LA" dirty="0" smtClean="0"/>
              <a:t> </a:t>
            </a:r>
            <a:r>
              <a:rPr lang="en-US" dirty="0" smtClean="0"/>
              <a:t>vertices</a:t>
            </a:r>
            <a:r>
              <a:rPr lang="lo-LA" dirty="0" smtClean="0"/>
              <a:t> </a:t>
            </a:r>
            <a:r>
              <a:rPr lang="lo-LA" dirty="0" smtClean="0">
                <a:latin typeface="Phetsarath OT" panose="02000500000000000001" pitchFamily="2" charset="2"/>
                <a:ea typeface="Phetsarath OT" panose="02000500000000000001" pitchFamily="2" charset="2"/>
                <a:cs typeface="Phetsarath OT" panose="02000500000000000001" pitchFamily="2" charset="2"/>
              </a:rPr>
              <a:t>ດັ່ງນີ້: </a:t>
            </a:r>
            <a:endParaRPr lang="en-US" dirty="0">
              <a:latin typeface="Phetsarath OT" panose="02000500000000000001" pitchFamily="2" charset="2"/>
              <a:ea typeface="Phetsarath OT" panose="02000500000000000001" pitchFamily="2" charset="2"/>
              <a:cs typeface="Phetsarath OT" panose="02000500000000000001" pitchFamily="2" charset="2"/>
            </a:endParaRPr>
          </a:p>
        </p:txBody>
      </p:sp>
      <p:sp>
        <p:nvSpPr>
          <p:cNvPr id="4" name="Slide Number Placeholder 3"/>
          <p:cNvSpPr>
            <a:spLocks noGrp="1"/>
          </p:cNvSpPr>
          <p:nvPr>
            <p:ph type="sldNum" sz="quarter" idx="12"/>
          </p:nvPr>
        </p:nvSpPr>
        <p:spPr/>
        <p:txBody>
          <a:bodyPr/>
          <a:lstStyle/>
          <a:p>
            <a:fld id="{E2BC7C7B-1149-452E-A79F-997E135838E0}" type="slidenum">
              <a:rPr lang="en-US" smtClean="0"/>
              <a:t>2</a:t>
            </a:fld>
            <a:endParaRPr lang="en-US"/>
          </a:p>
        </p:txBody>
      </p:sp>
      <p:pic>
        <p:nvPicPr>
          <p:cNvPr id="5" name="Picture 4"/>
          <p:cNvPicPr>
            <a:picLocks noChangeAspect="1"/>
          </p:cNvPicPr>
          <p:nvPr/>
        </p:nvPicPr>
        <p:blipFill>
          <a:blip r:embed="rId2"/>
          <a:stretch>
            <a:fillRect/>
          </a:stretch>
        </p:blipFill>
        <p:spPr>
          <a:xfrm>
            <a:off x="4033837" y="4845711"/>
            <a:ext cx="3022056" cy="1880948"/>
          </a:xfrm>
          <a:prstGeom prst="rect">
            <a:avLst/>
          </a:prstGeom>
        </p:spPr>
      </p:pic>
    </p:spTree>
    <p:extLst>
      <p:ext uri="{BB962C8B-B14F-4D97-AF65-F5344CB8AC3E}">
        <p14:creationId xmlns:p14="http://schemas.microsoft.com/office/powerpoint/2010/main" val="1854785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normAutofit/>
          </a:bodyPr>
          <a:lstStyle/>
          <a:p>
            <a:pPr algn="ctr"/>
            <a:r>
              <a:rPr lang="en-US" b="1" dirty="0">
                <a:solidFill>
                  <a:srgbClr val="002060"/>
                </a:solidFill>
              </a:rPr>
              <a:t>Required </a:t>
            </a:r>
            <a:r>
              <a:rPr lang="en-US" b="1" dirty="0" smtClean="0">
                <a:solidFill>
                  <a:srgbClr val="002060"/>
                </a:solidFill>
              </a:rPr>
              <a:t>Operations</a:t>
            </a:r>
            <a:r>
              <a:rPr lang="en-US" b="1" dirty="0">
                <a:solidFill>
                  <a:srgbClr val="002060"/>
                </a:solidFill>
              </a:rPr>
              <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ການດຳເນີນງານທີ່ຈຳເປັນ</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787856"/>
            <a:ext cx="10515600" cy="5070143"/>
          </a:xfrm>
        </p:spPr>
        <p:txBody>
          <a:bodyPr>
            <a:normAutofit/>
          </a:bodyPr>
          <a:lstStyle/>
          <a:p>
            <a:r>
              <a:rPr lang="en-US" b="1" dirty="0"/>
              <a:t>Clear the Color Buffer Bit</a:t>
            </a:r>
          </a:p>
          <a:p>
            <a:pPr lvl="1">
              <a:lnSpc>
                <a:spcPct val="150000"/>
              </a:lnSpc>
            </a:pPr>
            <a:r>
              <a:rPr lang="en-US" dirty="0"/>
              <a:t>Clear the color as well as the depth buffer by using the </a:t>
            </a:r>
            <a:r>
              <a:rPr lang="en-US" b="1" dirty="0"/>
              <a:t>clear()</a:t>
            </a:r>
            <a:r>
              <a:rPr lang="en-US" dirty="0"/>
              <a:t> method, as shown below.</a:t>
            </a:r>
            <a:endParaRPr lang="lo-LA" dirty="0" smtClean="0"/>
          </a:p>
          <a:p>
            <a:pPr>
              <a:lnSpc>
                <a:spcPct val="150000"/>
              </a:lnSpc>
            </a:pPr>
            <a:endParaRPr lang="en-US" dirty="0"/>
          </a:p>
          <a:p>
            <a:pPr>
              <a:lnSpc>
                <a:spcPct val="150000"/>
              </a:lnSpc>
            </a:pPr>
            <a:endParaRPr lang="en-US" dirty="0"/>
          </a:p>
        </p:txBody>
      </p:sp>
      <p:pic>
        <p:nvPicPr>
          <p:cNvPr id="5" name="Picture 4"/>
          <p:cNvPicPr>
            <a:picLocks noChangeAspect="1"/>
          </p:cNvPicPr>
          <p:nvPr/>
        </p:nvPicPr>
        <p:blipFill>
          <a:blip r:embed="rId2"/>
          <a:stretch>
            <a:fillRect/>
          </a:stretch>
        </p:blipFill>
        <p:spPr>
          <a:xfrm>
            <a:off x="1619320" y="3654264"/>
            <a:ext cx="9217002" cy="952244"/>
          </a:xfrm>
          <a:prstGeom prst="rect">
            <a:avLst/>
          </a:prstGeom>
        </p:spPr>
      </p:pic>
    </p:spTree>
    <p:extLst>
      <p:ext uri="{BB962C8B-B14F-4D97-AF65-F5344CB8AC3E}">
        <p14:creationId xmlns:p14="http://schemas.microsoft.com/office/powerpoint/2010/main" val="117928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normAutofit/>
          </a:bodyPr>
          <a:lstStyle/>
          <a:p>
            <a:pPr algn="ctr"/>
            <a:r>
              <a:rPr lang="en-US" b="1" dirty="0">
                <a:solidFill>
                  <a:srgbClr val="002060"/>
                </a:solidFill>
              </a:rPr>
              <a:t>Required </a:t>
            </a:r>
            <a:r>
              <a:rPr lang="en-US" b="1" dirty="0" smtClean="0">
                <a:solidFill>
                  <a:srgbClr val="002060"/>
                </a:solidFill>
              </a:rPr>
              <a:t>Operations</a:t>
            </a:r>
            <a:r>
              <a:rPr lang="en-US" b="1" dirty="0">
                <a:solidFill>
                  <a:srgbClr val="002060"/>
                </a:solidFill>
              </a:rPr>
              <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ການດຳເນີນງານທີ່ຈຳເປັນ</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787856"/>
            <a:ext cx="10515600" cy="5070143"/>
          </a:xfrm>
        </p:spPr>
        <p:txBody>
          <a:bodyPr>
            <a:normAutofit/>
          </a:bodyPr>
          <a:lstStyle/>
          <a:p>
            <a:r>
              <a:rPr lang="en-US" b="1" dirty="0"/>
              <a:t>Set the View </a:t>
            </a:r>
            <a:r>
              <a:rPr lang="en-US" b="1" dirty="0" smtClean="0"/>
              <a:t>Port</a:t>
            </a:r>
            <a:endParaRPr lang="en-US" b="1" dirty="0"/>
          </a:p>
          <a:p>
            <a:pPr lvl="1">
              <a:lnSpc>
                <a:spcPct val="150000"/>
              </a:lnSpc>
            </a:pPr>
            <a:r>
              <a:rPr lang="en-US" dirty="0"/>
              <a:t>The view port represents a rectangular viewable area that contains the rendering results of the drawing buffer. </a:t>
            </a:r>
            <a:endParaRPr lang="en-US" dirty="0" smtClean="0"/>
          </a:p>
          <a:p>
            <a:pPr lvl="1">
              <a:lnSpc>
                <a:spcPct val="150000"/>
              </a:lnSpc>
            </a:pPr>
            <a:r>
              <a:rPr lang="en-US" dirty="0" smtClean="0"/>
              <a:t>You </a:t>
            </a:r>
            <a:r>
              <a:rPr lang="en-US" dirty="0"/>
              <a:t>can set the dimensions of the view port using </a:t>
            </a:r>
            <a:r>
              <a:rPr lang="en-US" b="1" dirty="0"/>
              <a:t>viewport()</a:t>
            </a:r>
            <a:r>
              <a:rPr lang="en-US" dirty="0"/>
              <a:t> method. In the following code, the view port dimensions are set to the canvas dimensions.</a:t>
            </a:r>
          </a:p>
          <a:p>
            <a:pPr>
              <a:lnSpc>
                <a:spcPct val="150000"/>
              </a:lnSpc>
            </a:pPr>
            <a:endParaRPr lang="en-US" dirty="0"/>
          </a:p>
        </p:txBody>
      </p:sp>
      <p:pic>
        <p:nvPicPr>
          <p:cNvPr id="4" name="Picture 3"/>
          <p:cNvPicPr>
            <a:picLocks noChangeAspect="1"/>
          </p:cNvPicPr>
          <p:nvPr/>
        </p:nvPicPr>
        <p:blipFill>
          <a:blip r:embed="rId2"/>
          <a:stretch>
            <a:fillRect/>
          </a:stretch>
        </p:blipFill>
        <p:spPr>
          <a:xfrm>
            <a:off x="2049582" y="4928266"/>
            <a:ext cx="8778911" cy="1158638"/>
          </a:xfrm>
          <a:prstGeom prst="rect">
            <a:avLst/>
          </a:prstGeom>
        </p:spPr>
      </p:pic>
    </p:spTree>
    <p:extLst>
      <p:ext uri="{BB962C8B-B14F-4D97-AF65-F5344CB8AC3E}">
        <p14:creationId xmlns:p14="http://schemas.microsoft.com/office/powerpoint/2010/main" val="34010778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lstStyle/>
          <a:p>
            <a:pPr algn="ctr"/>
            <a:r>
              <a:rPr lang="en-US" b="1" dirty="0" err="1">
                <a:solidFill>
                  <a:srgbClr val="002060"/>
                </a:solidFill>
              </a:rPr>
              <a:t>WebGL</a:t>
            </a:r>
            <a:r>
              <a:rPr lang="en-US" b="1" dirty="0">
                <a:solidFill>
                  <a:srgbClr val="002060"/>
                </a:solidFill>
              </a:rPr>
              <a:t> </a:t>
            </a:r>
            <a:r>
              <a:rPr lang="en-US" b="1" dirty="0" smtClean="0">
                <a:solidFill>
                  <a:srgbClr val="002060"/>
                </a:solidFill>
              </a:rPr>
              <a:t>– Geometry</a:t>
            </a:r>
            <a:r>
              <a:rPr lang="lo-LA" b="1" dirty="0" smtClean="0">
                <a:solidFill>
                  <a:srgbClr val="002060"/>
                </a:solidFill>
              </a:rPr>
              <a:t/>
            </a:r>
            <a:br>
              <a:rPr lang="lo-LA" b="1" dirty="0" smtClean="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ເລຂາຄະນິດ</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E2BC7C7B-1149-452E-A79F-997E135838E0}" type="slidenum">
              <a:rPr lang="en-US" smtClean="0"/>
              <a:t>3</a:t>
            </a:fld>
            <a:endParaRPr lang="en-US"/>
          </a:p>
        </p:txBody>
      </p:sp>
      <p:pic>
        <p:nvPicPr>
          <p:cNvPr id="7" name="Picture 6"/>
          <p:cNvPicPr>
            <a:picLocks noChangeAspect="1"/>
          </p:cNvPicPr>
          <p:nvPr/>
        </p:nvPicPr>
        <p:blipFill>
          <a:blip r:embed="rId2"/>
          <a:stretch>
            <a:fillRect/>
          </a:stretch>
        </p:blipFill>
        <p:spPr>
          <a:xfrm>
            <a:off x="1869957" y="1513268"/>
            <a:ext cx="8258632" cy="5146840"/>
          </a:xfrm>
          <a:prstGeom prst="rect">
            <a:avLst/>
          </a:prstGeom>
        </p:spPr>
      </p:pic>
    </p:spTree>
    <p:extLst>
      <p:ext uri="{BB962C8B-B14F-4D97-AF65-F5344CB8AC3E}">
        <p14:creationId xmlns:p14="http://schemas.microsoft.com/office/powerpoint/2010/main" val="2364682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lstStyle/>
          <a:p>
            <a:pPr algn="ctr"/>
            <a:r>
              <a:rPr lang="en-US" b="1" dirty="0" err="1">
                <a:solidFill>
                  <a:srgbClr val="002060"/>
                </a:solidFill>
              </a:rPr>
              <a:t>WebGL</a:t>
            </a:r>
            <a:r>
              <a:rPr lang="en-US" b="1" dirty="0">
                <a:solidFill>
                  <a:srgbClr val="002060"/>
                </a:solidFill>
              </a:rPr>
              <a:t> </a:t>
            </a:r>
            <a:r>
              <a:rPr lang="en-US" b="1" dirty="0" smtClean="0">
                <a:solidFill>
                  <a:srgbClr val="002060"/>
                </a:solidFill>
              </a:rPr>
              <a:t>– Geometry</a:t>
            </a:r>
            <a:r>
              <a:rPr lang="lo-LA" b="1" dirty="0" smtClean="0">
                <a:solidFill>
                  <a:srgbClr val="002060"/>
                </a:solidFill>
              </a:rPr>
              <a:t/>
            </a:r>
            <a:br>
              <a:rPr lang="lo-LA" b="1" dirty="0" smtClean="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ເລຂາຄະນິດ</a:t>
            </a:r>
            <a:endParaRPr lang="en-US" b="1" dirty="0">
              <a:solidFill>
                <a:srgbClr val="002060"/>
              </a:solidFill>
            </a:endParaRPr>
          </a:p>
        </p:txBody>
      </p:sp>
      <p:sp>
        <p:nvSpPr>
          <p:cNvPr id="3" name="Content Placeholder 2"/>
          <p:cNvSpPr>
            <a:spLocks noGrp="1"/>
          </p:cNvSpPr>
          <p:nvPr>
            <p:ph idx="1"/>
          </p:nvPr>
        </p:nvSpPr>
        <p:spPr>
          <a:xfrm>
            <a:off x="838200" y="1525369"/>
            <a:ext cx="10515600" cy="5086922"/>
          </a:xfrm>
        </p:spPr>
        <p:txBody>
          <a:bodyPr/>
          <a:lstStyle/>
          <a:p>
            <a:pPr>
              <a:lnSpc>
                <a:spcPct val="100000"/>
              </a:lnSpc>
              <a:spcBef>
                <a:spcPts val="600"/>
              </a:spcBef>
              <a:spcAft>
                <a:spcPts val="600"/>
              </a:spcAft>
            </a:pPr>
            <a:r>
              <a:rPr lang="en-US" dirty="0"/>
              <a:t>Defining the Required Geometry</a:t>
            </a:r>
          </a:p>
          <a:p>
            <a:pPr lvl="1">
              <a:lnSpc>
                <a:spcPct val="100000"/>
              </a:lnSpc>
              <a:spcBef>
                <a:spcPts val="600"/>
              </a:spcBef>
              <a:spcAft>
                <a:spcPts val="600"/>
              </a:spcAft>
            </a:pPr>
            <a:r>
              <a:rPr lang="en-US" dirty="0"/>
              <a:t>Similarly, you can create an array for the indices. Indices for the above triangle indices will be [0, 1, 2] and can be defined </a:t>
            </a:r>
            <a:r>
              <a:rPr lang="en-US" dirty="0" smtClean="0"/>
              <a:t>as:</a:t>
            </a:r>
          </a:p>
          <a:p>
            <a:pPr lvl="1">
              <a:lnSpc>
                <a:spcPct val="100000"/>
              </a:lnSpc>
              <a:spcBef>
                <a:spcPts val="600"/>
              </a:spcBef>
              <a:spcAft>
                <a:spcPts val="600"/>
              </a:spcAft>
            </a:pPr>
            <a:endParaRPr lang="en-US" dirty="0"/>
          </a:p>
          <a:p>
            <a:pPr marL="457200" lvl="1" indent="0">
              <a:lnSpc>
                <a:spcPct val="100000"/>
              </a:lnSpc>
              <a:spcBef>
                <a:spcPts val="600"/>
              </a:spcBef>
              <a:spcAft>
                <a:spcPts val="600"/>
              </a:spcAft>
              <a:buNone/>
            </a:pPr>
            <a:endParaRPr lang="en-US" dirty="0"/>
          </a:p>
          <a:p>
            <a:pPr lvl="1">
              <a:lnSpc>
                <a:spcPct val="100000"/>
              </a:lnSpc>
              <a:spcBef>
                <a:spcPts val="600"/>
              </a:spcBef>
              <a:spcAft>
                <a:spcPts val="600"/>
              </a:spcAft>
            </a:pPr>
            <a:r>
              <a:rPr lang="en-US" dirty="0"/>
              <a:t>For a better understanding of indices, consider more complex models like square. We can represent a square as a set of two triangles. If (0,3,1) and (3,1,2) are the two triangles using which we intend to draw a square, then the indices will be defined </a:t>
            </a:r>
            <a:r>
              <a:rPr lang="en-US" dirty="0" smtClean="0"/>
              <a:t>as:</a:t>
            </a:r>
            <a:endParaRPr lang="en-US" dirty="0"/>
          </a:p>
        </p:txBody>
      </p:sp>
      <p:sp>
        <p:nvSpPr>
          <p:cNvPr id="4" name="Slide Number Placeholder 3"/>
          <p:cNvSpPr>
            <a:spLocks noGrp="1"/>
          </p:cNvSpPr>
          <p:nvPr>
            <p:ph type="sldNum" sz="quarter" idx="12"/>
          </p:nvPr>
        </p:nvSpPr>
        <p:spPr/>
        <p:txBody>
          <a:bodyPr/>
          <a:lstStyle/>
          <a:p>
            <a:fld id="{E2BC7C7B-1149-452E-A79F-997E135838E0}" type="slidenum">
              <a:rPr lang="en-US" smtClean="0"/>
              <a:t>4</a:t>
            </a:fld>
            <a:endParaRPr lang="en-US"/>
          </a:p>
        </p:txBody>
      </p:sp>
      <p:pic>
        <p:nvPicPr>
          <p:cNvPr id="6" name="Picture 5"/>
          <p:cNvPicPr>
            <a:picLocks noChangeAspect="1"/>
          </p:cNvPicPr>
          <p:nvPr/>
        </p:nvPicPr>
        <p:blipFill>
          <a:blip r:embed="rId2"/>
          <a:stretch>
            <a:fillRect/>
          </a:stretch>
        </p:blipFill>
        <p:spPr>
          <a:xfrm>
            <a:off x="2596131" y="3023616"/>
            <a:ext cx="3769268" cy="852347"/>
          </a:xfrm>
          <a:prstGeom prst="rect">
            <a:avLst/>
          </a:prstGeom>
        </p:spPr>
      </p:pic>
      <p:pic>
        <p:nvPicPr>
          <p:cNvPr id="7" name="Picture 6"/>
          <p:cNvPicPr>
            <a:picLocks noChangeAspect="1"/>
          </p:cNvPicPr>
          <p:nvPr/>
        </p:nvPicPr>
        <p:blipFill>
          <a:blip r:embed="rId3"/>
          <a:stretch>
            <a:fillRect/>
          </a:stretch>
        </p:blipFill>
        <p:spPr>
          <a:xfrm>
            <a:off x="2596131" y="5785869"/>
            <a:ext cx="5019002" cy="826422"/>
          </a:xfrm>
          <a:prstGeom prst="rect">
            <a:avLst/>
          </a:prstGeom>
        </p:spPr>
      </p:pic>
    </p:spTree>
    <p:extLst>
      <p:ext uri="{BB962C8B-B14F-4D97-AF65-F5344CB8AC3E}">
        <p14:creationId xmlns:p14="http://schemas.microsoft.com/office/powerpoint/2010/main" val="911324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lstStyle/>
          <a:p>
            <a:pPr algn="ctr"/>
            <a:r>
              <a:rPr lang="en-US" b="1" dirty="0" err="1">
                <a:solidFill>
                  <a:srgbClr val="002060"/>
                </a:solidFill>
              </a:rPr>
              <a:t>WebGL</a:t>
            </a:r>
            <a:r>
              <a:rPr lang="en-US" b="1" dirty="0">
                <a:solidFill>
                  <a:srgbClr val="002060"/>
                </a:solidFill>
              </a:rPr>
              <a:t> </a:t>
            </a:r>
            <a:r>
              <a:rPr lang="en-US" b="1" dirty="0" smtClean="0">
                <a:solidFill>
                  <a:srgbClr val="002060"/>
                </a:solidFill>
              </a:rPr>
              <a:t>– Geometry</a:t>
            </a:r>
            <a:r>
              <a:rPr lang="lo-LA" b="1" dirty="0" smtClean="0">
                <a:solidFill>
                  <a:srgbClr val="002060"/>
                </a:solidFill>
              </a:rPr>
              <a:t/>
            </a:r>
            <a:br>
              <a:rPr lang="lo-LA" b="1" dirty="0" smtClean="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ເລຂາຄະນິດ</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E2BC7C7B-1149-452E-A79F-997E135838E0}" type="slidenum">
              <a:rPr lang="en-US" smtClean="0"/>
              <a:t>5</a:t>
            </a:fld>
            <a:endParaRPr lang="en-US"/>
          </a:p>
        </p:txBody>
      </p:sp>
      <p:pic>
        <p:nvPicPr>
          <p:cNvPr id="3" name="Picture 2"/>
          <p:cNvPicPr>
            <a:picLocks noChangeAspect="1"/>
          </p:cNvPicPr>
          <p:nvPr/>
        </p:nvPicPr>
        <p:blipFill>
          <a:blip r:embed="rId2"/>
          <a:stretch>
            <a:fillRect/>
          </a:stretch>
        </p:blipFill>
        <p:spPr>
          <a:xfrm>
            <a:off x="2594637" y="1592155"/>
            <a:ext cx="7305675" cy="4562475"/>
          </a:xfrm>
          <a:prstGeom prst="rect">
            <a:avLst/>
          </a:prstGeom>
        </p:spPr>
      </p:pic>
    </p:spTree>
    <p:extLst>
      <p:ext uri="{BB962C8B-B14F-4D97-AF65-F5344CB8AC3E}">
        <p14:creationId xmlns:p14="http://schemas.microsoft.com/office/powerpoint/2010/main" val="2569993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1"/>
            <a:ext cx="10515600" cy="1325563"/>
          </a:xfrm>
        </p:spPr>
        <p:txBody>
          <a:bodyPr/>
          <a:lstStyle/>
          <a:p>
            <a:pPr algn="ctr"/>
            <a:r>
              <a:rPr lang="en-US" b="1" dirty="0" err="1">
                <a:solidFill>
                  <a:srgbClr val="002060"/>
                </a:solidFill>
              </a:rPr>
              <a:t>WebGL</a:t>
            </a:r>
            <a:r>
              <a:rPr lang="en-US" b="1" dirty="0">
                <a:solidFill>
                  <a:srgbClr val="002060"/>
                </a:solidFill>
              </a:rPr>
              <a:t> </a:t>
            </a:r>
            <a:r>
              <a:rPr lang="en-US" b="1" dirty="0" smtClean="0">
                <a:solidFill>
                  <a:srgbClr val="002060"/>
                </a:solidFill>
              </a:rPr>
              <a:t>– Geometry</a:t>
            </a:r>
            <a:r>
              <a:rPr lang="lo-LA" b="1" dirty="0" smtClean="0">
                <a:solidFill>
                  <a:srgbClr val="002060"/>
                </a:solidFill>
              </a:rPr>
              <a:t/>
            </a:r>
            <a:br>
              <a:rPr lang="lo-LA" b="1" dirty="0" smtClean="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ເລຂາຄະນິດ</a:t>
            </a:r>
            <a:endParaRPr lang="en-US" b="1" dirty="0">
              <a:solidFill>
                <a:srgbClr val="002060"/>
              </a:solidFill>
            </a:endParaRPr>
          </a:p>
        </p:txBody>
      </p:sp>
      <p:sp>
        <p:nvSpPr>
          <p:cNvPr id="3" name="Content Placeholder 2"/>
          <p:cNvSpPr>
            <a:spLocks noGrp="1"/>
          </p:cNvSpPr>
          <p:nvPr>
            <p:ph idx="1"/>
          </p:nvPr>
        </p:nvSpPr>
        <p:spPr>
          <a:xfrm>
            <a:off x="838200" y="1525369"/>
            <a:ext cx="10515600" cy="5086922"/>
          </a:xfrm>
        </p:spPr>
        <p:txBody>
          <a:bodyPr>
            <a:normAutofit/>
          </a:bodyPr>
          <a:lstStyle/>
          <a:p>
            <a:pPr>
              <a:lnSpc>
                <a:spcPct val="100000"/>
              </a:lnSpc>
              <a:spcBef>
                <a:spcPts val="600"/>
              </a:spcBef>
              <a:spcAft>
                <a:spcPts val="600"/>
              </a:spcAft>
            </a:pPr>
            <a:r>
              <a:rPr lang="lo-LA" sz="3200" dirty="0" smtClean="0">
                <a:latin typeface="Phetsarath OT" panose="02000500000000000001" pitchFamily="2" charset="2"/>
                <a:ea typeface="Phetsarath OT" panose="02000500000000000001" pitchFamily="2" charset="2"/>
                <a:cs typeface="Phetsarath OT" panose="02000500000000000001" pitchFamily="2" charset="2"/>
              </a:rPr>
              <a:t>ສຳລັບການແຕ້ມຮູບຊົງເລຂາຄະນິດພື້ນຖານ</a:t>
            </a:r>
            <a:r>
              <a:rPr lang="lo-LA" sz="3200" dirty="0">
                <a:latin typeface="Phetsarath OT" panose="02000500000000000001" pitchFamily="2" charset="2"/>
                <a:ea typeface="Phetsarath OT" panose="02000500000000000001" pitchFamily="2" charset="2"/>
                <a:cs typeface="Phetsarath OT" panose="02000500000000000001" pitchFamily="2" charset="2"/>
              </a:rPr>
              <a:t> </a:t>
            </a:r>
            <a:r>
              <a:rPr lang="en-US" sz="3200" dirty="0" err="1" smtClean="0"/>
              <a:t>WebGL</a:t>
            </a:r>
            <a:r>
              <a:rPr lang="en-US" sz="3200" dirty="0" smtClean="0"/>
              <a:t> </a:t>
            </a:r>
            <a:r>
              <a:rPr lang="lo-LA" sz="3200" dirty="0" smtClean="0">
                <a:latin typeface="Phetsarath OT" panose="02000500000000000001" pitchFamily="2" charset="2"/>
                <a:ea typeface="Phetsarath OT" panose="02000500000000000001" pitchFamily="2" charset="2"/>
                <a:cs typeface="Phetsarath OT" panose="02000500000000000001" pitchFamily="2" charset="2"/>
              </a:rPr>
              <a:t>ສະໜອງ</a:t>
            </a:r>
            <a:r>
              <a:rPr lang="lo-LA" sz="3200" dirty="0" smtClean="0"/>
              <a:t> 2 </a:t>
            </a:r>
            <a:r>
              <a:rPr lang="en-US" sz="3200" dirty="0" smtClean="0"/>
              <a:t>methods</a:t>
            </a:r>
            <a:r>
              <a:rPr lang="lo-LA" sz="3200" dirty="0" smtClean="0"/>
              <a:t> </a:t>
            </a:r>
            <a:r>
              <a:rPr lang="lo-LA" sz="3200" dirty="0" smtClean="0">
                <a:latin typeface="Phetsarath OT" panose="02000500000000000001" pitchFamily="2" charset="2"/>
                <a:ea typeface="Phetsarath OT" panose="02000500000000000001" pitchFamily="2" charset="2"/>
                <a:cs typeface="Phetsarath OT" panose="02000500000000000001" pitchFamily="2" charset="2"/>
              </a:rPr>
              <a:t>ດັ່ງນີ້:</a:t>
            </a:r>
            <a:r>
              <a:rPr lang="lo-LA" sz="3200" dirty="0" smtClean="0"/>
              <a:t> </a:t>
            </a:r>
            <a:endParaRPr lang="en-US" sz="3200" dirty="0"/>
          </a:p>
          <a:p>
            <a:pPr lvl="1">
              <a:lnSpc>
                <a:spcPct val="100000"/>
              </a:lnSpc>
              <a:spcBef>
                <a:spcPts val="600"/>
              </a:spcBef>
              <a:spcAft>
                <a:spcPts val="600"/>
              </a:spcAft>
            </a:pPr>
            <a:r>
              <a:rPr lang="en-US" sz="2800" b="1" dirty="0" err="1"/>
              <a:t>drawArrays</a:t>
            </a:r>
            <a:r>
              <a:rPr lang="en-US" sz="2800" b="1" dirty="0"/>
              <a:t>()</a:t>
            </a:r>
            <a:r>
              <a:rPr lang="en-US" sz="2800" dirty="0"/>
              <a:t> − While using this method, we pass the vertices of the primitive using JavaScript arrays.</a:t>
            </a:r>
          </a:p>
          <a:p>
            <a:pPr lvl="1">
              <a:lnSpc>
                <a:spcPct val="100000"/>
              </a:lnSpc>
              <a:spcBef>
                <a:spcPts val="600"/>
              </a:spcBef>
              <a:spcAft>
                <a:spcPts val="600"/>
              </a:spcAft>
            </a:pPr>
            <a:r>
              <a:rPr lang="en-US" sz="2800" b="1" dirty="0" err="1"/>
              <a:t>drawElements</a:t>
            </a:r>
            <a:r>
              <a:rPr lang="en-US" sz="2800" b="1" dirty="0"/>
              <a:t>()</a:t>
            </a:r>
            <a:r>
              <a:rPr lang="en-US" sz="2800" dirty="0"/>
              <a:t> − While using this method, we pass both vertices and indices of the primitive using JavaScript array.</a:t>
            </a:r>
          </a:p>
        </p:txBody>
      </p:sp>
      <p:sp>
        <p:nvSpPr>
          <p:cNvPr id="4" name="Slide Number Placeholder 3"/>
          <p:cNvSpPr>
            <a:spLocks noGrp="1"/>
          </p:cNvSpPr>
          <p:nvPr>
            <p:ph type="sldNum" sz="quarter" idx="12"/>
          </p:nvPr>
        </p:nvSpPr>
        <p:spPr/>
        <p:txBody>
          <a:bodyPr/>
          <a:lstStyle/>
          <a:p>
            <a:fld id="{E2BC7C7B-1149-452E-A79F-997E135838E0}" type="slidenum">
              <a:rPr lang="en-US" smtClean="0"/>
              <a:t>6</a:t>
            </a:fld>
            <a:endParaRPr lang="en-US"/>
          </a:p>
        </p:txBody>
      </p:sp>
    </p:spTree>
    <p:extLst>
      <p:ext uri="{BB962C8B-B14F-4D97-AF65-F5344CB8AC3E}">
        <p14:creationId xmlns:p14="http://schemas.microsoft.com/office/powerpoint/2010/main" val="415003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err="1">
                <a:solidFill>
                  <a:srgbClr val="002060"/>
                </a:solidFill>
              </a:rPr>
              <a:t>WebGL</a:t>
            </a:r>
            <a:r>
              <a:rPr lang="en-US" b="1" dirty="0">
                <a:solidFill>
                  <a:srgbClr val="002060"/>
                </a:solidFill>
              </a:rPr>
              <a:t> - Drawing a Model</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ການແຕ້ມໂມເດວ</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579960"/>
            <a:ext cx="10515600" cy="5148386"/>
          </a:xfrm>
        </p:spPr>
        <p:txBody>
          <a:bodyPr>
            <a:normAutofit fontScale="92500" lnSpcReduction="10000"/>
          </a:bodyPr>
          <a:lstStyle/>
          <a:p>
            <a:pPr>
              <a:lnSpc>
                <a:spcPct val="100000"/>
              </a:lnSpc>
            </a:pPr>
            <a:r>
              <a:rPr lang="en-US" b="1" dirty="0" err="1"/>
              <a:t>drawArrays</a:t>
            </a:r>
            <a:r>
              <a:rPr lang="en-US" b="1" dirty="0" smtClean="0"/>
              <a:t>()</a:t>
            </a:r>
            <a:r>
              <a:rPr lang="lo-LA" b="1" dirty="0" smtClean="0"/>
              <a:t> </a:t>
            </a:r>
            <a:r>
              <a:rPr lang="en-US" dirty="0" smtClean="0"/>
              <a:t>is </a:t>
            </a:r>
            <a:r>
              <a:rPr lang="en-US" dirty="0"/>
              <a:t>the method which is used to draw models using vertices. </a:t>
            </a:r>
            <a:r>
              <a:rPr lang="lo-LA" dirty="0" smtClean="0">
                <a:latin typeface="Phetsarath OT" panose="02000500000000000001" pitchFamily="2" charset="2"/>
                <a:ea typeface="Phetsarath OT" panose="02000500000000000001" pitchFamily="2" charset="2"/>
                <a:cs typeface="Phetsarath OT" panose="02000500000000000001" pitchFamily="2" charset="2"/>
              </a:rPr>
              <a:t>ມີ</a:t>
            </a:r>
            <a:r>
              <a:rPr lang="en-US" dirty="0" smtClean="0"/>
              <a:t> syntax</a:t>
            </a:r>
            <a:r>
              <a:rPr lang="lo-LA" dirty="0" smtClean="0"/>
              <a:t> (</a:t>
            </a:r>
            <a:r>
              <a:rPr lang="lo-LA" dirty="0" smtClean="0">
                <a:latin typeface="Phetsarath OT" panose="02000500000000000001" pitchFamily="2" charset="2"/>
                <a:ea typeface="Phetsarath OT" panose="02000500000000000001" pitchFamily="2" charset="2"/>
                <a:cs typeface="Phetsarath OT" panose="02000500000000000001" pitchFamily="2" charset="2"/>
              </a:rPr>
              <a:t>ໄວຍາກອນ</a:t>
            </a:r>
            <a:r>
              <a:rPr lang="lo-LA" dirty="0" smtClean="0"/>
              <a:t>) </a:t>
            </a:r>
            <a:r>
              <a:rPr lang="lo-LA" dirty="0" smtClean="0">
                <a:latin typeface="Phetsarath OT" panose="02000500000000000001" pitchFamily="2" charset="2"/>
                <a:ea typeface="Phetsarath OT" panose="02000500000000000001" pitchFamily="2" charset="2"/>
                <a:cs typeface="Phetsarath OT" panose="02000500000000000001" pitchFamily="2" charset="2"/>
              </a:rPr>
              <a:t>ດັ່ງນີ້</a:t>
            </a:r>
            <a:r>
              <a:rPr lang="lo-LA" dirty="0" smtClean="0"/>
              <a:t>: </a:t>
            </a:r>
          </a:p>
          <a:p>
            <a:pPr>
              <a:lnSpc>
                <a:spcPct val="100000"/>
              </a:lnSpc>
            </a:pPr>
            <a:endParaRPr lang="lo-LA" dirty="0"/>
          </a:p>
          <a:p>
            <a:pPr>
              <a:lnSpc>
                <a:spcPct val="100000"/>
              </a:lnSpc>
            </a:pPr>
            <a:endParaRPr lang="lo-LA" dirty="0" smtClean="0"/>
          </a:p>
          <a:p>
            <a:pPr lvl="1">
              <a:lnSpc>
                <a:spcPct val="110000"/>
              </a:lnSpc>
              <a:spcAft>
                <a:spcPts val="600"/>
              </a:spcAft>
            </a:pPr>
            <a:r>
              <a:rPr lang="en-US" sz="2800" b="1" dirty="0"/>
              <a:t>mode</a:t>
            </a:r>
            <a:r>
              <a:rPr lang="en-US" sz="2800" dirty="0"/>
              <a:t> −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ໃນ</a:t>
            </a:r>
            <a:r>
              <a:rPr lang="lo-LA" sz="2800" dirty="0" smtClean="0"/>
              <a:t> </a:t>
            </a:r>
            <a:r>
              <a:rPr lang="en-US" sz="2800" dirty="0" err="1" smtClean="0"/>
              <a:t>WebGL</a:t>
            </a:r>
            <a:r>
              <a:rPr lang="lo-LA" sz="2800" dirty="0" smtClean="0"/>
              <a:t>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ໂມເດວຕ່າງໆຖືກແຕ້ມໂດຍໃຊ້ ຮູບຊົງເລຂາຄະນິດພື້ນຖານປະເພດຕ່າງໆໂດຍການກຳນົດ</a:t>
            </a:r>
            <a:r>
              <a:rPr lang="en-US" sz="2800" dirty="0" smtClean="0">
                <a:latin typeface="Phetsarath OT" panose="02000500000000000001" pitchFamily="2" charset="2"/>
                <a:ea typeface="Phetsarath OT" panose="02000500000000000001" pitchFamily="2" charset="2"/>
                <a:cs typeface="Phetsarath OT" panose="02000500000000000001" pitchFamily="2" charset="2"/>
              </a:rPr>
              <a:t> </a:t>
            </a:r>
            <a:r>
              <a:rPr lang="en-US" sz="2800" dirty="0" smtClean="0"/>
              <a:t>mode</a:t>
            </a:r>
            <a:r>
              <a:rPr lang="lo-LA" sz="2800" dirty="0" smtClean="0"/>
              <a:t>,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ນັກຂຽນໂປຣແກຣມຈະຕ້ອງກຳນົດໜຶ່ງປະເພດຂອງຮູບເລຂາຄະນິດພື້ນຖານເພື່ອຈະແຕ້ມ</a:t>
            </a:r>
            <a:r>
              <a:rPr lang="en-US" sz="2800" dirty="0" smtClean="0"/>
              <a:t>. Mode</a:t>
            </a:r>
            <a:r>
              <a:rPr lang="lo-LA" sz="2800" dirty="0" smtClean="0"/>
              <a:t>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ຕ່າງໆສຳລັບແຕ້ມປະກອບມີ:</a:t>
            </a:r>
            <a:r>
              <a:rPr lang="lo-LA" sz="2800" dirty="0" smtClean="0"/>
              <a:t> </a:t>
            </a:r>
            <a:r>
              <a:rPr lang="en-US" sz="2800" dirty="0" err="1" smtClean="0"/>
              <a:t>gl.POINTS</a:t>
            </a:r>
            <a:r>
              <a:rPr lang="en-US" sz="2800" dirty="0" smtClean="0"/>
              <a:t>, </a:t>
            </a:r>
            <a:r>
              <a:rPr lang="en-US" sz="2800" dirty="0" err="1"/>
              <a:t>gl.LINE_STRIP</a:t>
            </a:r>
            <a:r>
              <a:rPr lang="en-US" sz="2800" dirty="0"/>
              <a:t>, </a:t>
            </a:r>
            <a:r>
              <a:rPr lang="en-US" sz="2800" dirty="0" err="1" smtClean="0"/>
              <a:t>gl.LINE_LOOP</a:t>
            </a:r>
            <a:r>
              <a:rPr lang="en-US" sz="2800" dirty="0" smtClean="0"/>
              <a:t>,</a:t>
            </a:r>
            <a:r>
              <a:rPr lang="lo-LA" sz="2800" dirty="0" smtClean="0"/>
              <a:t> </a:t>
            </a:r>
            <a:r>
              <a:rPr lang="en-US" sz="2800" dirty="0" err="1" smtClean="0"/>
              <a:t>gl.LINES</a:t>
            </a:r>
            <a:r>
              <a:rPr lang="en-US" sz="2800" dirty="0" smtClean="0"/>
              <a:t>, </a:t>
            </a:r>
            <a:r>
              <a:rPr lang="en-US" sz="2800" dirty="0" err="1"/>
              <a:t>gl.TRIANGLE_STRIP</a:t>
            </a:r>
            <a:r>
              <a:rPr lang="en-US" sz="2800" dirty="0"/>
              <a:t>, </a:t>
            </a:r>
            <a:r>
              <a:rPr lang="en-US" sz="2800" dirty="0" err="1"/>
              <a:t>gl.TRIANGLE_FAN</a:t>
            </a:r>
            <a:r>
              <a:rPr lang="en-US" sz="2800" dirty="0"/>
              <a:t>,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ແລະ</a:t>
            </a:r>
            <a:r>
              <a:rPr lang="en-US" sz="2800" dirty="0" smtClean="0"/>
              <a:t> </a:t>
            </a:r>
            <a:r>
              <a:rPr lang="en-US" sz="2800" dirty="0" err="1"/>
              <a:t>gl.TRIANGLES</a:t>
            </a:r>
            <a:r>
              <a:rPr lang="en-US" sz="2800" dirty="0"/>
              <a:t>.</a:t>
            </a:r>
          </a:p>
          <a:p>
            <a:pPr lvl="1">
              <a:lnSpc>
                <a:spcPct val="110000"/>
              </a:lnSpc>
              <a:spcAft>
                <a:spcPts val="600"/>
              </a:spcAft>
            </a:pPr>
            <a:r>
              <a:rPr lang="en-US" sz="2800" b="1" dirty="0"/>
              <a:t>first</a:t>
            </a:r>
            <a:r>
              <a:rPr lang="en-US" sz="2800" dirty="0"/>
              <a:t> −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ແມ່ນອົງປະກອບທຳອິດຂອງອາເຣ, ບໍ່ສາມາດເປັນຄ່າລົບໄດ້.</a:t>
            </a:r>
            <a:endParaRPr lang="en-US" sz="2800" dirty="0">
              <a:latin typeface="Phetsarath OT" panose="02000500000000000001" pitchFamily="2" charset="2"/>
              <a:ea typeface="Phetsarath OT" panose="02000500000000000001" pitchFamily="2" charset="2"/>
              <a:cs typeface="Phetsarath OT" panose="02000500000000000001" pitchFamily="2" charset="2"/>
            </a:endParaRPr>
          </a:p>
          <a:p>
            <a:pPr lvl="1">
              <a:lnSpc>
                <a:spcPct val="110000"/>
              </a:lnSpc>
              <a:spcAft>
                <a:spcPts val="600"/>
              </a:spcAft>
            </a:pPr>
            <a:r>
              <a:rPr lang="en-US" sz="2800" b="1" dirty="0"/>
              <a:t>count</a:t>
            </a:r>
            <a:r>
              <a:rPr lang="en-US" sz="2800" dirty="0"/>
              <a:t> − </a:t>
            </a:r>
            <a:r>
              <a:rPr lang="lo-LA" sz="2800" dirty="0" smtClean="0">
                <a:latin typeface="Phetsarath OT" panose="02000500000000000001" pitchFamily="2" charset="2"/>
                <a:ea typeface="Phetsarath OT" panose="02000500000000000001" pitchFamily="2" charset="2"/>
                <a:cs typeface="Phetsarath OT" panose="02000500000000000001" pitchFamily="2" charset="2"/>
              </a:rPr>
              <a:t>ຈຳນວນອົງປະກອບຂອງອາເຣທີ່ຈະຖືກ</a:t>
            </a:r>
            <a:r>
              <a:rPr lang="lo-LA" sz="2800" dirty="0" smtClean="0"/>
              <a:t> </a:t>
            </a:r>
            <a:r>
              <a:rPr lang="en-US" sz="2800" dirty="0" smtClean="0"/>
              <a:t>Render</a:t>
            </a:r>
            <a:endParaRPr lang="en-US" sz="2800" dirty="0"/>
          </a:p>
          <a:p>
            <a:pPr lvl="1">
              <a:lnSpc>
                <a:spcPct val="100000"/>
              </a:lnSpc>
            </a:pPr>
            <a:endParaRPr lang="lo-LA" dirty="0" smtClean="0"/>
          </a:p>
          <a:p>
            <a:pPr>
              <a:lnSpc>
                <a:spcPct val="100000"/>
              </a:lnSpc>
            </a:pPr>
            <a:endParaRPr lang="en-US" dirty="0"/>
          </a:p>
          <a:p>
            <a:pPr>
              <a:lnSpc>
                <a:spcPct val="100000"/>
              </a:lnSpc>
            </a:pPr>
            <a:endParaRPr lang="en-US" dirty="0"/>
          </a:p>
        </p:txBody>
      </p:sp>
      <p:pic>
        <p:nvPicPr>
          <p:cNvPr id="5" name="Picture 4"/>
          <p:cNvPicPr>
            <a:picLocks noChangeAspect="1"/>
          </p:cNvPicPr>
          <p:nvPr/>
        </p:nvPicPr>
        <p:blipFill>
          <a:blip r:embed="rId2"/>
          <a:stretch>
            <a:fillRect/>
          </a:stretch>
        </p:blipFill>
        <p:spPr>
          <a:xfrm>
            <a:off x="1203988" y="2526894"/>
            <a:ext cx="6509283" cy="734919"/>
          </a:xfrm>
          <a:prstGeom prst="rect">
            <a:avLst/>
          </a:prstGeom>
        </p:spPr>
      </p:pic>
    </p:spTree>
    <p:extLst>
      <p:ext uri="{BB962C8B-B14F-4D97-AF65-F5344CB8AC3E}">
        <p14:creationId xmlns:p14="http://schemas.microsoft.com/office/powerpoint/2010/main" val="68830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1325563"/>
          </a:xfrm>
        </p:spPr>
        <p:txBody>
          <a:bodyPr/>
          <a:lstStyle/>
          <a:p>
            <a:pPr algn="ctr"/>
            <a:r>
              <a:rPr lang="en-US" b="1" dirty="0" err="1">
                <a:solidFill>
                  <a:srgbClr val="002060"/>
                </a:solidFill>
              </a:rPr>
              <a:t>WebGL</a:t>
            </a:r>
            <a:r>
              <a:rPr lang="en-US" b="1" dirty="0">
                <a:solidFill>
                  <a:srgbClr val="002060"/>
                </a:solidFill>
              </a:rPr>
              <a:t> - Drawing a Model</a:t>
            </a:r>
            <a:br>
              <a:rPr lang="en-US" b="1" dirty="0">
                <a:solidFill>
                  <a:srgbClr val="002060"/>
                </a:solidFill>
              </a:rPr>
            </a:br>
            <a:r>
              <a:rPr lang="lo-LA"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ການແຕ້ມໂມເດວ</a:t>
            </a:r>
            <a:endParaRPr lang="en-US" b="1" dirty="0">
              <a:solidFill>
                <a:srgbClr val="002060"/>
              </a:solidFill>
              <a:latin typeface="Phetsarath OT" panose="02000500000000000001" pitchFamily="2" charset="2"/>
              <a:ea typeface="Phetsarath OT" panose="02000500000000000001" pitchFamily="2" charset="2"/>
              <a:cs typeface="Phetsarath OT" panose="02000500000000000001" pitchFamily="2" charset="2"/>
            </a:endParaRPr>
          </a:p>
        </p:txBody>
      </p:sp>
      <p:sp>
        <p:nvSpPr>
          <p:cNvPr id="3" name="Content Placeholder 2"/>
          <p:cNvSpPr>
            <a:spLocks noGrp="1"/>
          </p:cNvSpPr>
          <p:nvPr>
            <p:ph idx="1"/>
          </p:nvPr>
        </p:nvSpPr>
        <p:spPr>
          <a:xfrm>
            <a:off x="838200" y="1579960"/>
            <a:ext cx="10515600" cy="5148386"/>
          </a:xfrm>
        </p:spPr>
        <p:txBody>
          <a:bodyPr>
            <a:normAutofit/>
          </a:bodyPr>
          <a:lstStyle/>
          <a:p>
            <a:pPr>
              <a:lnSpc>
                <a:spcPct val="100000"/>
              </a:lnSpc>
            </a:pPr>
            <a:r>
              <a:rPr lang="en-US" dirty="0"/>
              <a:t>Mode</a:t>
            </a:r>
            <a:r>
              <a:rPr lang="lo-LA" dirty="0"/>
              <a:t> </a:t>
            </a:r>
            <a:r>
              <a:rPr lang="lo-LA" dirty="0">
                <a:latin typeface="Phetsarath OT" panose="02000500000000000001" pitchFamily="2" charset="2"/>
                <a:ea typeface="Phetsarath OT" panose="02000500000000000001" pitchFamily="2" charset="2"/>
                <a:cs typeface="Phetsarath OT" panose="02000500000000000001" pitchFamily="2" charset="2"/>
              </a:rPr>
              <a:t>ຕ່າງໆສຳລັບ</a:t>
            </a:r>
            <a:r>
              <a:rPr lang="lo-LA" dirty="0" smtClean="0">
                <a:latin typeface="Phetsarath OT" panose="02000500000000000001" pitchFamily="2" charset="2"/>
                <a:ea typeface="Phetsarath OT" panose="02000500000000000001" pitchFamily="2" charset="2"/>
                <a:cs typeface="Phetsarath OT" panose="02000500000000000001" pitchFamily="2" charset="2"/>
              </a:rPr>
              <a:t>ແຕ້ມໂມເດວ:</a:t>
            </a:r>
          </a:p>
          <a:p>
            <a:pPr>
              <a:lnSpc>
                <a:spcPct val="100000"/>
              </a:lnSpc>
            </a:pPr>
            <a:endParaRPr lang="lo-LA" dirty="0" smtClean="0"/>
          </a:p>
          <a:p>
            <a:pPr lvl="1">
              <a:lnSpc>
                <a:spcPct val="100000"/>
              </a:lnSpc>
            </a:pPr>
            <a:r>
              <a:rPr lang="en-US" dirty="0">
                <a:latin typeface="Saysettha OT" panose="020B0504020207020204" pitchFamily="34" charset="-34"/>
                <a:cs typeface="Saysettha OT" panose="020B0504020207020204" pitchFamily="34" charset="-34"/>
              </a:rPr>
              <a:t>GL_POINTS	</a:t>
            </a:r>
            <a:r>
              <a:rPr lang="lo-LA" dirty="0">
                <a:latin typeface="Saysettha OT" panose="020B0504020207020204" pitchFamily="34" charset="-34"/>
                <a:cs typeface="Saysettha OT" panose="020B0504020207020204" pitchFamily="34" charset="-34"/>
              </a:rPr>
              <a:t>ແມ່ນ </a:t>
            </a:r>
            <a:r>
              <a:rPr lang="en-US" i="1" dirty="0">
                <a:latin typeface="Saysettha OT" panose="020B0504020207020204" pitchFamily="34" charset="-34"/>
                <a:cs typeface="Saysettha OT" panose="020B0504020207020204" pitchFamily="34" charset="-34"/>
              </a:rPr>
              <a:t>mode </a:t>
            </a:r>
            <a:r>
              <a:rPr lang="lo-LA" dirty="0">
                <a:latin typeface="Saysettha OT" panose="020B0504020207020204" pitchFamily="34" charset="-34"/>
                <a:cs typeface="Saysettha OT" panose="020B0504020207020204" pitchFamily="34" charset="-34"/>
              </a:rPr>
              <a:t>ສຳລັບແຕ້ມເມັດ</a:t>
            </a:r>
            <a:r>
              <a:rPr lang="en-US" dirty="0" smtClean="0">
                <a:latin typeface="Saysettha OT" panose="020B0504020207020204" pitchFamily="34" charset="-34"/>
                <a:cs typeface="Saysettha OT" panose="020B0504020207020204" pitchFamily="34" charset="-34"/>
              </a:rPr>
              <a:t> </a:t>
            </a:r>
            <a:r>
              <a:rPr lang="lo-LA" dirty="0" smtClean="0">
                <a:latin typeface="Saysettha OT" panose="020B0504020207020204" pitchFamily="34" charset="-34"/>
                <a:cs typeface="Saysettha OT" panose="020B0504020207020204" pitchFamily="34" charset="-34"/>
              </a:rPr>
              <a:t>  </a:t>
            </a:r>
          </a:p>
          <a:p>
            <a:pPr lvl="1">
              <a:lnSpc>
                <a:spcPct val="100000"/>
              </a:lnSpc>
            </a:pPr>
            <a:endParaRPr lang="lo-LA" dirty="0" smtClean="0"/>
          </a:p>
          <a:p>
            <a:pPr lvl="1">
              <a:lnSpc>
                <a:spcPct val="100000"/>
              </a:lnSpc>
            </a:pPr>
            <a:endParaRPr lang="lo-LA" dirty="0"/>
          </a:p>
          <a:p>
            <a:pPr lvl="1">
              <a:lnSpc>
                <a:spcPct val="100000"/>
              </a:lnSpc>
            </a:pPr>
            <a:endParaRPr lang="lo-LA" dirty="0" smtClean="0"/>
          </a:p>
          <a:p>
            <a:pPr>
              <a:lnSpc>
                <a:spcPct val="100000"/>
              </a:lnSpc>
            </a:pPr>
            <a:endParaRPr lang="en-US" dirty="0"/>
          </a:p>
        </p:txBody>
      </p:sp>
      <p:pic>
        <p:nvPicPr>
          <p:cNvPr id="6" name="Picture 5"/>
          <p:cNvPicPr>
            <a:picLocks noChangeAspect="1"/>
          </p:cNvPicPr>
          <p:nvPr/>
        </p:nvPicPr>
        <p:blipFill>
          <a:blip r:embed="rId2"/>
          <a:stretch>
            <a:fillRect/>
          </a:stretch>
        </p:blipFill>
        <p:spPr>
          <a:xfrm>
            <a:off x="3892810" y="3628673"/>
            <a:ext cx="2412456" cy="2437985"/>
          </a:xfrm>
          <a:prstGeom prst="rect">
            <a:avLst/>
          </a:prstGeom>
        </p:spPr>
      </p:pic>
    </p:spTree>
    <p:extLst>
      <p:ext uri="{BB962C8B-B14F-4D97-AF65-F5344CB8AC3E}">
        <p14:creationId xmlns:p14="http://schemas.microsoft.com/office/powerpoint/2010/main" val="2003388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024"/>
            <a:ext cx="10515600" cy="1325563"/>
          </a:xfrm>
        </p:spPr>
        <p:txBody>
          <a:bodyPr>
            <a:normAutofit/>
          </a:bodyPr>
          <a:lstStyle/>
          <a:p>
            <a:pPr algn="ctr"/>
            <a:r>
              <a:rPr lang="en-US" sz="4000" b="1" dirty="0" err="1" smtClean="0">
                <a:solidFill>
                  <a:srgbClr val="002060"/>
                </a:solidFill>
              </a:rPr>
              <a:t>WebGL</a:t>
            </a:r>
            <a:r>
              <a:rPr lang="en-US" sz="4000" b="1" dirty="0" smtClean="0">
                <a:solidFill>
                  <a:srgbClr val="002060"/>
                </a:solidFill>
              </a:rPr>
              <a:t> - Drawing a Model</a:t>
            </a:r>
            <a:br>
              <a:rPr lang="en-US" sz="4000" b="1" dirty="0" smtClean="0">
                <a:solidFill>
                  <a:srgbClr val="002060"/>
                </a:solidFill>
              </a:rPr>
            </a:br>
            <a:r>
              <a:rPr lang="lo-LA" sz="4000" b="1" dirty="0" smtClean="0">
                <a:solidFill>
                  <a:srgbClr val="002060"/>
                </a:solidFill>
                <a:latin typeface="Phetsarath OT" panose="02000500000000000001" pitchFamily="2" charset="2"/>
                <a:ea typeface="Phetsarath OT" panose="02000500000000000001" pitchFamily="2" charset="2"/>
                <a:cs typeface="Phetsarath OT" panose="02000500000000000001" pitchFamily="2" charset="2"/>
              </a:rPr>
              <a:t>ການແຕ້ມໂມເດວ</a:t>
            </a:r>
            <a:endParaRPr lang="en-US" sz="4000" dirty="0">
              <a:solidFill>
                <a:srgbClr val="002060"/>
              </a:solidFill>
            </a:endParaRPr>
          </a:p>
        </p:txBody>
      </p:sp>
      <p:sp>
        <p:nvSpPr>
          <p:cNvPr id="3" name="Content Placeholder 2"/>
          <p:cNvSpPr>
            <a:spLocks noGrp="1"/>
          </p:cNvSpPr>
          <p:nvPr>
            <p:ph idx="1"/>
          </p:nvPr>
        </p:nvSpPr>
        <p:spPr>
          <a:xfrm>
            <a:off x="838200" y="1552575"/>
            <a:ext cx="10515600" cy="4851400"/>
          </a:xfrm>
        </p:spPr>
        <p:txBody>
          <a:bodyPr>
            <a:normAutofit/>
          </a:bodyPr>
          <a:lstStyle/>
          <a:p>
            <a:pPr lvl="1">
              <a:lnSpc>
                <a:spcPct val="150000"/>
              </a:lnSpc>
            </a:pPr>
            <a:r>
              <a:rPr lang="en-US" i="1" dirty="0" smtClean="0"/>
              <a:t>GL</a:t>
            </a:r>
            <a:r>
              <a:rPr lang="en-US" i="1" dirty="0"/>
              <a:t>_</a:t>
            </a:r>
            <a:r>
              <a:rPr lang="en-US" i="1" dirty="0" smtClean="0"/>
              <a:t>LINES</a:t>
            </a:r>
            <a:r>
              <a:rPr lang="en-US" i="1" dirty="0"/>
              <a:t>, </a:t>
            </a:r>
            <a:r>
              <a:rPr lang="en-US" i="1" dirty="0" smtClean="0"/>
              <a:t>GL_LINE_STRIP</a:t>
            </a:r>
            <a:r>
              <a:rPr lang="en-US" i="1" dirty="0"/>
              <a:t>, </a:t>
            </a:r>
            <a:r>
              <a:rPr lang="en-US" i="1" dirty="0" smtClean="0"/>
              <a:t>GL_LINE_LOOP</a:t>
            </a:r>
            <a:r>
              <a:rPr lang="en-US" dirty="0" smtClean="0">
                <a:latin typeface="Saysettha OT" panose="020B0504020207020204" pitchFamily="34" charset="-34"/>
                <a:cs typeface="Saysettha OT" panose="020B0504020207020204" pitchFamily="34" charset="-34"/>
              </a:rPr>
              <a:t>	</a:t>
            </a:r>
            <a:r>
              <a:rPr lang="lo-LA" dirty="0" smtClean="0">
                <a:latin typeface="Saysettha OT" panose="020B0504020207020204" pitchFamily="34" charset="-34"/>
                <a:cs typeface="Saysettha OT" panose="020B0504020207020204" pitchFamily="34" charset="-34"/>
              </a:rPr>
              <a:t>ແມ່ນ </a:t>
            </a:r>
            <a:r>
              <a:rPr lang="en-US" i="1" dirty="0">
                <a:latin typeface="Saysettha OT" panose="020B0504020207020204" pitchFamily="34" charset="-34"/>
                <a:cs typeface="Saysettha OT" panose="020B0504020207020204" pitchFamily="34" charset="-34"/>
              </a:rPr>
              <a:t>mode </a:t>
            </a:r>
            <a:r>
              <a:rPr lang="lo-LA" dirty="0" smtClean="0">
                <a:latin typeface="Saysettha OT" panose="020B0504020207020204" pitchFamily="34" charset="-34"/>
                <a:cs typeface="Saysettha OT" panose="020B0504020207020204" pitchFamily="34" charset="-34"/>
              </a:rPr>
              <a:t>ສຳລັບແຕ້ມເສັ້ນຊື່</a:t>
            </a:r>
          </a:p>
          <a:p>
            <a:pPr lvl="1">
              <a:lnSpc>
                <a:spcPct val="150000"/>
              </a:lnSpc>
            </a:pPr>
            <a:endParaRPr lang="lo-LA" i="1" dirty="0" smtClean="0"/>
          </a:p>
          <a:p>
            <a:pPr lvl="1">
              <a:lnSpc>
                <a:spcPct val="150000"/>
              </a:lnSpc>
            </a:pPr>
            <a:endParaRPr lang="lo-LA" i="1" dirty="0"/>
          </a:p>
          <a:p>
            <a:pPr marL="457200" lvl="1" indent="0">
              <a:lnSpc>
                <a:spcPct val="150000"/>
              </a:lnSpc>
              <a:buNone/>
            </a:pPr>
            <a:endParaRPr lang="lo-LA" i="1" dirty="0"/>
          </a:p>
          <a:p>
            <a:pPr lvl="1">
              <a:lnSpc>
                <a:spcPct val="150000"/>
              </a:lnSpc>
            </a:pPr>
            <a:r>
              <a:rPr lang="en-US" i="1" dirty="0" smtClean="0"/>
              <a:t>GL_POLYGON</a:t>
            </a:r>
            <a:r>
              <a:rPr lang="en-US" dirty="0" smtClean="0">
                <a:latin typeface="Saysettha OT" panose="020B0504020207020204" pitchFamily="34" charset="-34"/>
                <a:cs typeface="Saysettha OT" panose="020B0504020207020204" pitchFamily="34" charset="-34"/>
              </a:rPr>
              <a:t> </a:t>
            </a:r>
            <a:r>
              <a:rPr lang="lo-LA" dirty="0">
                <a:latin typeface="Saysettha OT" panose="020B0504020207020204" pitchFamily="34" charset="-34"/>
                <a:cs typeface="Saysettha OT" panose="020B0504020207020204" pitchFamily="34" charset="-34"/>
              </a:rPr>
              <a:t>ແມ່ນ </a:t>
            </a:r>
            <a:r>
              <a:rPr lang="en-US" i="1" dirty="0">
                <a:latin typeface="Saysettha OT" panose="020B0504020207020204" pitchFamily="34" charset="-34"/>
                <a:cs typeface="Saysettha OT" panose="020B0504020207020204" pitchFamily="34" charset="-34"/>
              </a:rPr>
              <a:t>mode </a:t>
            </a:r>
            <a:r>
              <a:rPr lang="lo-LA" dirty="0">
                <a:latin typeface="Saysettha OT" panose="020B0504020207020204" pitchFamily="34" charset="-34"/>
                <a:cs typeface="Saysettha OT" panose="020B0504020207020204" pitchFamily="34" charset="-34"/>
              </a:rPr>
              <a:t>ສຳລັບ</a:t>
            </a:r>
            <a:r>
              <a:rPr lang="lo-LA" dirty="0" smtClean="0">
                <a:latin typeface="Saysettha OT" panose="020B0504020207020204" pitchFamily="34" charset="-34"/>
                <a:cs typeface="Saysettha OT" panose="020B0504020207020204" pitchFamily="34" charset="-34"/>
              </a:rPr>
              <a:t>ແຕ້ມຮູບຫຼາຍໜ້າ</a:t>
            </a:r>
          </a:p>
        </p:txBody>
      </p:sp>
      <p:pic>
        <p:nvPicPr>
          <p:cNvPr id="4" name="Picture 3"/>
          <p:cNvPicPr>
            <a:picLocks noChangeAspect="1"/>
          </p:cNvPicPr>
          <p:nvPr/>
        </p:nvPicPr>
        <p:blipFill>
          <a:blip r:embed="rId2"/>
          <a:stretch>
            <a:fillRect/>
          </a:stretch>
        </p:blipFill>
        <p:spPr>
          <a:xfrm>
            <a:off x="1671637" y="2187575"/>
            <a:ext cx="6581775" cy="1981200"/>
          </a:xfrm>
          <a:prstGeom prst="rect">
            <a:avLst/>
          </a:prstGeom>
        </p:spPr>
      </p:pic>
      <p:pic>
        <p:nvPicPr>
          <p:cNvPr id="5" name="Picture 4"/>
          <p:cNvPicPr>
            <a:picLocks noChangeAspect="1"/>
          </p:cNvPicPr>
          <p:nvPr/>
        </p:nvPicPr>
        <p:blipFill>
          <a:blip r:embed="rId3"/>
          <a:stretch>
            <a:fillRect/>
          </a:stretch>
        </p:blipFill>
        <p:spPr>
          <a:xfrm>
            <a:off x="1795462" y="4749800"/>
            <a:ext cx="1857375" cy="1847850"/>
          </a:xfrm>
          <a:prstGeom prst="rect">
            <a:avLst/>
          </a:prstGeom>
        </p:spPr>
      </p:pic>
      <p:pic>
        <p:nvPicPr>
          <p:cNvPr id="6" name="Picture 5"/>
          <p:cNvPicPr>
            <a:picLocks noChangeAspect="1"/>
          </p:cNvPicPr>
          <p:nvPr/>
        </p:nvPicPr>
        <p:blipFill>
          <a:blip r:embed="rId4"/>
          <a:stretch>
            <a:fillRect/>
          </a:stretch>
        </p:blipFill>
        <p:spPr>
          <a:xfrm>
            <a:off x="4471987" y="4786313"/>
            <a:ext cx="1647825" cy="1828800"/>
          </a:xfrm>
          <a:prstGeom prst="rect">
            <a:avLst/>
          </a:prstGeom>
        </p:spPr>
      </p:pic>
    </p:spTree>
    <p:extLst>
      <p:ext uri="{BB962C8B-B14F-4D97-AF65-F5344CB8AC3E}">
        <p14:creationId xmlns:p14="http://schemas.microsoft.com/office/powerpoint/2010/main" val="3296966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433</Words>
  <Application>Microsoft Office PowerPoint</Application>
  <PresentationFormat>Widescreen</PresentationFormat>
  <Paragraphs>98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Phetsarath OT</vt:lpstr>
      <vt:lpstr>Arial</vt:lpstr>
      <vt:lpstr>Calibri</vt:lpstr>
      <vt:lpstr>Calibri Light</vt:lpstr>
      <vt:lpstr>DokChampa</vt:lpstr>
      <vt:lpstr>Saysettha OT</vt:lpstr>
      <vt:lpstr>Office Theme</vt:lpstr>
      <vt:lpstr> WebGL - Drawing a Model ການແຕ້ມໂມເດວ</vt:lpstr>
      <vt:lpstr>WebGL – Geometry ເລຂາຄະນິດ</vt:lpstr>
      <vt:lpstr>WebGL – Geometry ເລຂາຄະນິດ</vt:lpstr>
      <vt:lpstr>WebGL – Geometry ເລຂາຄະນິດ</vt:lpstr>
      <vt:lpstr>WebGL – Geometry ເລຂາຄະນິດ</vt:lpstr>
      <vt:lpstr>WebGL – Geometry ເລຂາຄະນິດ</vt:lpstr>
      <vt:lpstr>WebGL - Drawing a Model ການແຕ້ມໂມເດວ</vt:lpstr>
      <vt:lpstr>WebGL - Drawing a Model ການແຕ້ມໂມເດວ</vt:lpstr>
      <vt:lpstr>WebGL - Drawing a Model ການແຕ້ມໂມເດວ</vt:lpstr>
      <vt:lpstr>WebGL - Drawing a Model ການແຕ້ມໂມເດວ</vt:lpstr>
      <vt:lpstr>WebGL - Primitive Types</vt:lpstr>
      <vt:lpstr>WebGL - Drawing a Model ການແຕ້ມໂມເດວ</vt:lpstr>
      <vt:lpstr>WebGL - Drawing a Model ການແຕ້ມໂມເດວ</vt:lpstr>
      <vt:lpstr>WebGL - Drawing a Model ການແຕ້ມໂມເດວ</vt:lpstr>
      <vt:lpstr>WebGL - Drawing a Model ການແຕ້ມໂມເດວ</vt:lpstr>
      <vt:lpstr>WebGL - Drawing a Model ການແຕ້ມໂມເດວ</vt:lpstr>
      <vt:lpstr>WebGL - Drawing a Model ການແຕ້ມໂມເດວ</vt:lpstr>
      <vt:lpstr>Required Operations ການດຳເນີນງານທີ່ຈຳເປັນ</vt:lpstr>
      <vt:lpstr>Required Operations ການດຳເນີນງານທີ່ຈຳເປັນ</vt:lpstr>
      <vt:lpstr>Required Operations ການດຳເນີນງານທີ່ຈຳເປັນ</vt:lpstr>
      <vt:lpstr>Required Operations ການດຳເນີນງານທີ່ຈຳເປັນ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WebGL - Drawing a Model ການແຕ້ມໂມເດວ</dc:title>
  <dc:creator>financial</dc:creator>
  <cp:lastModifiedBy>financial</cp:lastModifiedBy>
  <cp:revision>18</cp:revision>
  <dcterms:created xsi:type="dcterms:W3CDTF">2021-10-06T17:06:38Z</dcterms:created>
  <dcterms:modified xsi:type="dcterms:W3CDTF">2021-10-07T03:01:33Z</dcterms:modified>
</cp:coreProperties>
</file>