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Playfair Display"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6"/>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316e83c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5316e83c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Wendy talks about Disney’s vision- 3 minutes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7ba36d2d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7ba36d2d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 connects Disney to our Community- 5 minutes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43fc88a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43fc88a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 connects Disney to our Community- 5 minutes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943fc88a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943fc88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 connects Disney to our Community- 5 minutes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5316e83c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5316e83c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min Wendy &amp; Mike tag team, talking about planning an event- participants write about in notes page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7ba36d2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7ba36d2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minutes to draw on your own and then 20 minutes for team to collaborate on terms</a:t>
            </a:r>
            <a:endParaRPr/>
          </a:p>
          <a:p>
            <a:pPr marL="0" lvl="0" indent="0" algn="l" rtl="0">
              <a:spcBef>
                <a:spcPts val="0"/>
              </a:spcBef>
              <a:spcAft>
                <a:spcPts val="0"/>
              </a:spcAft>
              <a:buNone/>
            </a:pPr>
            <a:r>
              <a:rPr lang="en"/>
              <a:t>They can use chart paper if in office, or will do break-outs on Zoom</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8994475c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8994475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7ba36d2d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7ba36d2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minutes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7ba36d2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7ba36d2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 min- in groups or break out groups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7ba36d2d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7ba36d2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6ba2e2d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6ba2e2d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minutes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7ba36d2d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7ba36d2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min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8994475c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8994475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min Wendy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7ba36d2d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7ba36d2d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 Wendy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8994477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8994477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min  Mike &amp; Wendy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7ba36d2d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7ba36d2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minutes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5316e83c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5316e83c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 shares agenda 2 minutes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5316e83c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5316e83c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ideas for norms in the chat. Wendy explains norms 2 min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7ba36d2d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7ba36d2d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Wendy reviews vocabulary 3 min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5316e83c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5316e83c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min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8994475c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8994475c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 explains the Golden Circle 5 min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316e83c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316e83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video 3 minutes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veryneighborhood.org/about-u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menti.co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mailto:Bearnred2@gmail.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KU38FZbc70"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Establishing a Mission and Vision</a:t>
            </a:r>
            <a:endParaRPr/>
          </a:p>
        </p:txBody>
      </p:sp>
      <p:sp>
        <p:nvSpPr>
          <p:cNvPr id="60" name="Google Shape;60;p13"/>
          <p:cNvSpPr txBox="1">
            <a:spLocks noGrp="1"/>
          </p:cNvSpPr>
          <p:nvPr>
            <p:ph type="subTitle" idx="4294967295"/>
          </p:nvPr>
        </p:nvSpPr>
        <p:spPr>
          <a:xfrm>
            <a:off x="3096363" y="3266930"/>
            <a:ext cx="2951400" cy="701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a:solidFill>
                  <a:schemeClr val="lt1"/>
                </a:solidFill>
              </a:rPr>
              <a:t>Residents Council Training Module 1</a:t>
            </a: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91350"/>
            <a:ext cx="8520600" cy="145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Disney’s Vision </a:t>
            </a:r>
            <a:endParaRPr/>
          </a:p>
          <a:p>
            <a:pPr marL="0" lvl="0" indent="0" algn="l" rtl="0">
              <a:spcBef>
                <a:spcPts val="0"/>
              </a:spcBef>
              <a:spcAft>
                <a:spcPts val="0"/>
              </a:spcAft>
              <a:buNone/>
            </a:pPr>
            <a:endParaRPr/>
          </a:p>
        </p:txBody>
      </p:sp>
      <p:sp>
        <p:nvSpPr>
          <p:cNvPr id="121" name="Google Shape;121;p22"/>
          <p:cNvSpPr txBox="1">
            <a:spLocks noGrp="1"/>
          </p:cNvSpPr>
          <p:nvPr>
            <p:ph type="body" idx="1"/>
          </p:nvPr>
        </p:nvSpPr>
        <p:spPr>
          <a:xfrm>
            <a:off x="311700" y="1450025"/>
            <a:ext cx="8520600" cy="3324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3432" b="1">
                <a:solidFill>
                  <a:srgbClr val="373D3F"/>
                </a:solidFill>
                <a:latin typeface="Arial"/>
                <a:ea typeface="Arial"/>
                <a:cs typeface="Arial"/>
                <a:sym typeface="Arial"/>
              </a:rPr>
              <a:t>Disney’s Vision: To make people happy.                 </a:t>
            </a:r>
            <a:endParaRPr sz="3369">
              <a:solidFill>
                <a:srgbClr val="000000"/>
              </a:solidFill>
              <a:latin typeface="Playfair Display"/>
              <a:ea typeface="Playfair Display"/>
              <a:cs typeface="Playfair Display"/>
              <a:sym typeface="Playfair Display"/>
            </a:endParaRPr>
          </a:p>
          <a:p>
            <a:pPr marL="0" lvl="0" indent="0" algn="l" rtl="0">
              <a:spcBef>
                <a:spcPts val="2900"/>
              </a:spcBef>
              <a:spcAft>
                <a:spcPts val="0"/>
              </a:spcAft>
              <a:buNone/>
            </a:pPr>
            <a:r>
              <a:rPr lang="en" sz="2300">
                <a:solidFill>
                  <a:srgbClr val="0000FF"/>
                </a:solidFill>
                <a:highlight>
                  <a:srgbClr val="FFFFFF"/>
                </a:highlight>
                <a:latin typeface="Playfair Display"/>
                <a:ea typeface="Playfair Display"/>
                <a:cs typeface="Playfair Display"/>
                <a:sym typeface="Playfair Display"/>
              </a:rPr>
              <a:t>Disney makes the vision come to life as they work on the following features contained in its vision statements:</a:t>
            </a:r>
            <a:endParaRPr sz="2300">
              <a:solidFill>
                <a:srgbClr val="0000FF"/>
              </a:solidFill>
              <a:highlight>
                <a:srgbClr val="FFFFFF"/>
              </a:highlight>
              <a:latin typeface="Playfair Display"/>
              <a:ea typeface="Playfair Display"/>
              <a:cs typeface="Playfair Display"/>
              <a:sym typeface="Playfair Display"/>
            </a:endParaRPr>
          </a:p>
          <a:p>
            <a:pPr marL="457200" lvl="0" indent="-374650" algn="l" rtl="0">
              <a:spcBef>
                <a:spcPts val="1500"/>
              </a:spcBef>
              <a:spcAft>
                <a:spcPts val="0"/>
              </a:spcAft>
              <a:buClr>
                <a:srgbClr val="0000FF"/>
              </a:buClr>
              <a:buSzPts val="2300"/>
              <a:buFont typeface="Playfair Display"/>
              <a:buAutoNum type="arabicPeriod"/>
            </a:pPr>
            <a:r>
              <a:rPr lang="en" sz="2300" b="1">
                <a:solidFill>
                  <a:srgbClr val="0000FF"/>
                </a:solidFill>
                <a:highlight>
                  <a:srgbClr val="FFFFFF"/>
                </a:highlight>
                <a:latin typeface="Playfair Display"/>
                <a:ea typeface="Playfair Display"/>
                <a:cs typeface="Playfair Display"/>
                <a:sym typeface="Playfair Display"/>
              </a:rPr>
              <a:t>World’s leader</a:t>
            </a:r>
            <a:endParaRPr sz="2300" b="1">
              <a:solidFill>
                <a:srgbClr val="0000FF"/>
              </a:solidFill>
              <a:highlight>
                <a:srgbClr val="FFFFFF"/>
              </a:highlight>
              <a:latin typeface="Playfair Display"/>
              <a:ea typeface="Playfair Display"/>
              <a:cs typeface="Playfair Display"/>
              <a:sym typeface="Playfair Display"/>
            </a:endParaRPr>
          </a:p>
          <a:p>
            <a:pPr marL="457200" lvl="0" indent="-374650" algn="l" rtl="0">
              <a:spcBef>
                <a:spcPts val="0"/>
              </a:spcBef>
              <a:spcAft>
                <a:spcPts val="0"/>
              </a:spcAft>
              <a:buClr>
                <a:srgbClr val="0000FF"/>
              </a:buClr>
              <a:buSzPts val="2300"/>
              <a:buFont typeface="Playfair Display"/>
              <a:buAutoNum type="arabicPeriod"/>
            </a:pPr>
            <a:r>
              <a:rPr lang="en" sz="2300" b="1">
                <a:solidFill>
                  <a:srgbClr val="0000FF"/>
                </a:solidFill>
                <a:highlight>
                  <a:srgbClr val="FFFFFF"/>
                </a:highlight>
                <a:latin typeface="Playfair Display"/>
                <a:ea typeface="Playfair Display"/>
                <a:cs typeface="Playfair Display"/>
                <a:sym typeface="Playfair Display"/>
              </a:rPr>
              <a:t>Producer and provider of entertainment and information</a:t>
            </a:r>
            <a:endParaRPr>
              <a:solidFill>
                <a:srgbClr val="0000FF"/>
              </a:solidFill>
            </a:endParaRPr>
          </a:p>
          <a:p>
            <a:pPr marL="457200" lvl="0" indent="0" algn="l" rtl="0">
              <a:spcBef>
                <a:spcPts val="1200"/>
              </a:spcBef>
              <a:spcAft>
                <a:spcPts val="2900"/>
              </a:spcAft>
              <a:buNone/>
            </a:pPr>
            <a:endParaRPr>
              <a:solidFill>
                <a:srgbClr val="0000FF"/>
              </a:solidFill>
            </a:endParaRPr>
          </a:p>
        </p:txBody>
      </p:sp>
      <p:pic>
        <p:nvPicPr>
          <p:cNvPr id="122" name="Google Shape;122;p22"/>
          <p:cNvPicPr preferRelativeResize="0"/>
          <p:nvPr/>
        </p:nvPicPr>
        <p:blipFill>
          <a:blip r:embed="rId3">
            <a:alphaModFix/>
          </a:blip>
          <a:stretch>
            <a:fillRect/>
          </a:stretch>
        </p:blipFill>
        <p:spPr>
          <a:xfrm>
            <a:off x="6199844" y="391344"/>
            <a:ext cx="1595800" cy="86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a Vision &amp; Mission important for us?</a:t>
            </a:r>
            <a:endParaRPr/>
          </a:p>
        </p:txBody>
      </p:sp>
      <p:sp>
        <p:nvSpPr>
          <p:cNvPr id="128" name="Google Shape;128;p23"/>
          <p:cNvSpPr txBox="1">
            <a:spLocks noGrp="1"/>
          </p:cNvSpPr>
          <p:nvPr>
            <p:ph type="body" idx="1"/>
          </p:nvPr>
        </p:nvSpPr>
        <p:spPr>
          <a:xfrm>
            <a:off x="311700" y="1152475"/>
            <a:ext cx="41988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rgbClr val="000000"/>
                </a:solidFill>
              </a:rPr>
              <a:t>The challenge is that we come from all walks of life, all races and ethnicities, we can unite around some shared ideas.</a:t>
            </a:r>
            <a:endParaRPr>
              <a:solidFill>
                <a:srgbClr val="000000"/>
              </a:solidFill>
            </a:endParaRPr>
          </a:p>
          <a:p>
            <a:pPr marL="0" lvl="0" indent="0" algn="l" rtl="0">
              <a:spcBef>
                <a:spcPts val="1200"/>
              </a:spcBef>
              <a:spcAft>
                <a:spcPts val="0"/>
              </a:spcAft>
              <a:buNone/>
            </a:pPr>
            <a:r>
              <a:rPr lang="en">
                <a:solidFill>
                  <a:srgbClr val="000000"/>
                </a:solidFill>
              </a:rPr>
              <a:t>We need to state where we would like this Residents Council to go, and how we hope to change our world!</a:t>
            </a:r>
            <a:endParaRPr>
              <a:solidFill>
                <a:srgbClr val="000000"/>
              </a:solidFill>
            </a:endParaRPr>
          </a:p>
          <a:p>
            <a:pPr marL="0" lvl="0" indent="0" algn="l" rtl="0">
              <a:spcBef>
                <a:spcPts val="1200"/>
              </a:spcBef>
              <a:spcAft>
                <a:spcPts val="0"/>
              </a:spcAft>
              <a:buNone/>
            </a:pPr>
            <a:r>
              <a:rPr lang="en">
                <a:solidFill>
                  <a:srgbClr val="000000"/>
                </a:solidFill>
              </a:rPr>
              <a:t>Powerful Examples of Vision/Mission Statements:</a:t>
            </a:r>
            <a:endParaRPr>
              <a:solidFill>
                <a:srgbClr val="000000"/>
              </a:solidFill>
            </a:endParaRPr>
          </a:p>
          <a:p>
            <a:pPr marL="914400" lvl="0" indent="-334327" algn="l" rtl="0">
              <a:spcBef>
                <a:spcPts val="1200"/>
              </a:spcBef>
              <a:spcAft>
                <a:spcPts val="0"/>
              </a:spcAft>
              <a:buClr>
                <a:srgbClr val="000000"/>
              </a:buClr>
              <a:buSzPct val="100000"/>
              <a:buChar char="●"/>
            </a:pPr>
            <a:r>
              <a:rPr lang="en">
                <a:solidFill>
                  <a:srgbClr val="000000"/>
                </a:solidFill>
              </a:rPr>
              <a:t>Every Neighborhood Partnership</a:t>
            </a:r>
            <a:endParaRPr>
              <a:solidFill>
                <a:srgbClr val="000000"/>
              </a:solidFill>
            </a:endParaRPr>
          </a:p>
          <a:p>
            <a:pPr marL="914400" lvl="0" indent="-334327" algn="l" rtl="0">
              <a:spcBef>
                <a:spcPts val="0"/>
              </a:spcBef>
              <a:spcAft>
                <a:spcPts val="0"/>
              </a:spcAft>
              <a:buClr>
                <a:srgbClr val="000000"/>
              </a:buClr>
              <a:buSzPct val="100000"/>
              <a:buChar char="●"/>
            </a:pPr>
            <a:r>
              <a:rPr lang="en">
                <a:solidFill>
                  <a:srgbClr val="000000"/>
                </a:solidFill>
              </a:rPr>
              <a:t>Children’s Services Network</a:t>
            </a:r>
            <a:endParaRPr>
              <a:solidFill>
                <a:srgbClr val="000000"/>
              </a:solidFill>
            </a:endParaRPr>
          </a:p>
        </p:txBody>
      </p:sp>
      <p:pic>
        <p:nvPicPr>
          <p:cNvPr id="129" name="Google Shape;129;p23">
            <a:hlinkClick r:id="rId3"/>
          </p:cNvPr>
          <p:cNvPicPr preferRelativeResize="0"/>
          <p:nvPr/>
        </p:nvPicPr>
        <p:blipFill rotWithShape="1">
          <a:blip r:embed="rId4">
            <a:alphaModFix/>
          </a:blip>
          <a:srcRect l="12729" t="1959" r="15918" b="16408"/>
          <a:stretch/>
        </p:blipFill>
        <p:spPr>
          <a:xfrm>
            <a:off x="5083200" y="1017450"/>
            <a:ext cx="3666775" cy="386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a Vision &amp; Mission important for Us?</a:t>
            </a:r>
            <a:endParaRPr/>
          </a:p>
        </p:txBody>
      </p:sp>
      <p:sp>
        <p:nvSpPr>
          <p:cNvPr id="135" name="Google Shape;135;p24"/>
          <p:cNvSpPr txBox="1">
            <a:spLocks noGrp="1"/>
          </p:cNvSpPr>
          <p:nvPr>
            <p:ph type="body" idx="1"/>
          </p:nvPr>
        </p:nvSpPr>
        <p:spPr>
          <a:xfrm>
            <a:off x="311700" y="1152475"/>
            <a:ext cx="41688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rgbClr val="000000"/>
                </a:solidFill>
              </a:rPr>
              <a:t>The challenge is that we come from all walks of life, all races and ethnicities, we can unite around some shared ideas.</a:t>
            </a:r>
            <a:endParaRPr>
              <a:solidFill>
                <a:srgbClr val="000000"/>
              </a:solidFill>
            </a:endParaRPr>
          </a:p>
          <a:p>
            <a:pPr marL="0" lvl="0" indent="0" algn="l" rtl="0">
              <a:spcBef>
                <a:spcPts val="1200"/>
              </a:spcBef>
              <a:spcAft>
                <a:spcPts val="0"/>
              </a:spcAft>
              <a:buNone/>
            </a:pPr>
            <a:r>
              <a:rPr lang="en">
                <a:solidFill>
                  <a:srgbClr val="000000"/>
                </a:solidFill>
              </a:rPr>
              <a:t>We need to state where we would like this Residents Council to go, and how we hope to change our world!</a:t>
            </a:r>
            <a:endParaRPr>
              <a:solidFill>
                <a:srgbClr val="000000"/>
              </a:solidFill>
            </a:endParaRPr>
          </a:p>
          <a:p>
            <a:pPr marL="0" lvl="0" indent="0" algn="l" rtl="0">
              <a:spcBef>
                <a:spcPts val="1200"/>
              </a:spcBef>
              <a:spcAft>
                <a:spcPts val="0"/>
              </a:spcAft>
              <a:buNone/>
            </a:pPr>
            <a:r>
              <a:rPr lang="en">
                <a:solidFill>
                  <a:srgbClr val="000000"/>
                </a:solidFill>
              </a:rPr>
              <a:t>Powerful Examples of Vision/Mission Statements:</a:t>
            </a:r>
            <a:endParaRPr>
              <a:solidFill>
                <a:srgbClr val="000000"/>
              </a:solidFill>
            </a:endParaRPr>
          </a:p>
          <a:p>
            <a:pPr marL="914400" lvl="0" indent="-334327" algn="l" rtl="0">
              <a:spcBef>
                <a:spcPts val="1200"/>
              </a:spcBef>
              <a:spcAft>
                <a:spcPts val="0"/>
              </a:spcAft>
              <a:buClr>
                <a:srgbClr val="000000"/>
              </a:buClr>
              <a:buSzPct val="100000"/>
              <a:buChar char="●"/>
            </a:pPr>
            <a:r>
              <a:rPr lang="en">
                <a:solidFill>
                  <a:srgbClr val="000000"/>
                </a:solidFill>
              </a:rPr>
              <a:t>Every Neighborhood Partnership</a:t>
            </a:r>
            <a:endParaRPr>
              <a:solidFill>
                <a:srgbClr val="000000"/>
              </a:solidFill>
            </a:endParaRPr>
          </a:p>
          <a:p>
            <a:pPr marL="914400" lvl="0" indent="-334327" algn="l" rtl="0">
              <a:spcBef>
                <a:spcPts val="0"/>
              </a:spcBef>
              <a:spcAft>
                <a:spcPts val="0"/>
              </a:spcAft>
              <a:buClr>
                <a:srgbClr val="000000"/>
              </a:buClr>
              <a:buSzPct val="100000"/>
              <a:buChar char="●"/>
            </a:pPr>
            <a:r>
              <a:rPr lang="en">
                <a:solidFill>
                  <a:srgbClr val="000000"/>
                </a:solidFill>
              </a:rPr>
              <a:t>Children’s Services Network</a:t>
            </a:r>
            <a:endParaRPr>
              <a:solidFill>
                <a:srgbClr val="000000"/>
              </a:solidFill>
            </a:endParaRPr>
          </a:p>
        </p:txBody>
      </p:sp>
      <p:sp>
        <p:nvSpPr>
          <p:cNvPr id="136" name="Google Shape;136;p24"/>
          <p:cNvSpPr txBox="1"/>
          <p:nvPr/>
        </p:nvSpPr>
        <p:spPr>
          <a:xfrm>
            <a:off x="4781850" y="1152475"/>
            <a:ext cx="4050300" cy="3817200"/>
          </a:xfrm>
          <a:prstGeom prst="rect">
            <a:avLst/>
          </a:prstGeom>
          <a:solidFill>
            <a:srgbClr val="1C4587"/>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u="sng">
                <a:solidFill>
                  <a:schemeClr val="lt1"/>
                </a:solidFill>
                <a:latin typeface="Lato"/>
                <a:ea typeface="Lato"/>
                <a:cs typeface="Lato"/>
                <a:sym typeface="Lato"/>
              </a:rPr>
              <a:t>Children’s Services Network</a:t>
            </a:r>
            <a:endParaRPr sz="1800" b="1" u="sng">
              <a:solidFill>
                <a:schemeClr val="lt1"/>
              </a:solidFill>
              <a:latin typeface="Lato"/>
              <a:ea typeface="Lato"/>
              <a:cs typeface="Lato"/>
              <a:sym typeface="Lato"/>
            </a:endParaRPr>
          </a:p>
          <a:p>
            <a:pPr marL="0" lvl="0" indent="0" algn="ctr" rtl="0">
              <a:spcBef>
                <a:spcPts val="0"/>
              </a:spcBef>
              <a:spcAft>
                <a:spcPts val="0"/>
              </a:spcAft>
              <a:buNone/>
            </a:pPr>
            <a:endParaRPr b="1" u="sng">
              <a:solidFill>
                <a:schemeClr val="lt1"/>
              </a:solidFill>
              <a:latin typeface="Lato"/>
              <a:ea typeface="Lato"/>
              <a:cs typeface="Lato"/>
              <a:sym typeface="Lato"/>
            </a:endParaRPr>
          </a:p>
          <a:p>
            <a:pPr marL="0" lvl="0" indent="0" algn="l" rtl="0">
              <a:spcBef>
                <a:spcPts val="0"/>
              </a:spcBef>
              <a:spcAft>
                <a:spcPts val="0"/>
              </a:spcAft>
              <a:buNone/>
            </a:pPr>
            <a:r>
              <a:rPr lang="en" sz="1700" b="1">
                <a:solidFill>
                  <a:schemeClr val="lt1"/>
                </a:solidFill>
                <a:latin typeface="Lato"/>
                <a:ea typeface="Lato"/>
                <a:cs typeface="Lato"/>
                <a:sym typeface="Lato"/>
              </a:rPr>
              <a:t>Mission:</a:t>
            </a:r>
            <a:endParaRPr sz="1700" b="1">
              <a:solidFill>
                <a:schemeClr val="lt1"/>
              </a:solidFill>
              <a:latin typeface="Lato"/>
              <a:ea typeface="Lato"/>
              <a:cs typeface="Lato"/>
              <a:sym typeface="Lato"/>
            </a:endParaRPr>
          </a:p>
          <a:p>
            <a:pPr marL="0" lvl="0" indent="0" algn="l" rtl="0">
              <a:spcBef>
                <a:spcPts val="0"/>
              </a:spcBef>
              <a:spcAft>
                <a:spcPts val="0"/>
              </a:spcAft>
              <a:buNone/>
            </a:pPr>
            <a:r>
              <a:rPr lang="en" sz="1700">
                <a:solidFill>
                  <a:schemeClr val="lt1"/>
                </a:solidFill>
                <a:latin typeface="Lato"/>
                <a:ea typeface="Lato"/>
                <a:cs typeface="Lato"/>
                <a:sym typeface="Lato"/>
              </a:rPr>
              <a:t>At Children’s Services Network staff works every day towards the mission of “Improving the quality of care for children of the Central Valley.”</a:t>
            </a:r>
            <a:endParaRPr sz="1700">
              <a:solidFill>
                <a:schemeClr val="lt1"/>
              </a:solidFill>
              <a:latin typeface="Lato"/>
              <a:ea typeface="Lato"/>
              <a:cs typeface="Lato"/>
              <a:sym typeface="Lato"/>
            </a:endParaRPr>
          </a:p>
          <a:p>
            <a:pPr marL="0" lvl="0" indent="0" algn="l" rtl="0">
              <a:spcBef>
                <a:spcPts val="0"/>
              </a:spcBef>
              <a:spcAft>
                <a:spcPts val="0"/>
              </a:spcAft>
              <a:buNone/>
            </a:pPr>
            <a:endParaRPr sz="1700">
              <a:solidFill>
                <a:schemeClr val="lt1"/>
              </a:solidFill>
              <a:latin typeface="Lato"/>
              <a:ea typeface="Lato"/>
              <a:cs typeface="Lato"/>
              <a:sym typeface="Lato"/>
            </a:endParaRPr>
          </a:p>
          <a:p>
            <a:pPr marL="0" lvl="0" indent="0" algn="l" rtl="0">
              <a:spcBef>
                <a:spcPts val="0"/>
              </a:spcBef>
              <a:spcAft>
                <a:spcPts val="0"/>
              </a:spcAft>
              <a:buNone/>
            </a:pPr>
            <a:r>
              <a:rPr lang="en" sz="1700" b="1">
                <a:solidFill>
                  <a:schemeClr val="lt1"/>
                </a:solidFill>
                <a:latin typeface="Lato"/>
                <a:ea typeface="Lato"/>
                <a:cs typeface="Lato"/>
                <a:sym typeface="Lato"/>
              </a:rPr>
              <a:t>Vision:</a:t>
            </a:r>
            <a:endParaRPr sz="1700" b="1">
              <a:solidFill>
                <a:schemeClr val="lt1"/>
              </a:solidFill>
              <a:latin typeface="Lato"/>
              <a:ea typeface="Lato"/>
              <a:cs typeface="Lato"/>
              <a:sym typeface="Lato"/>
            </a:endParaRPr>
          </a:p>
          <a:p>
            <a:pPr marL="0" lvl="0" indent="0" algn="l" rtl="0">
              <a:spcBef>
                <a:spcPts val="0"/>
              </a:spcBef>
              <a:spcAft>
                <a:spcPts val="0"/>
              </a:spcAft>
              <a:buNone/>
            </a:pPr>
            <a:r>
              <a:rPr lang="en" sz="1700">
                <a:solidFill>
                  <a:schemeClr val="lt1"/>
                </a:solidFill>
                <a:latin typeface="Lato"/>
                <a:ea typeface="Lato"/>
                <a:cs typeface="Lato"/>
                <a:sym typeface="Lato"/>
              </a:rPr>
              <a:t>Every child has the right to receive the highest quality care available and Central Valley Children's Services Network is working towards achieving this vision in the Fresno County.</a:t>
            </a:r>
            <a:endParaRPr sz="17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a Vision &amp; Mission important for Us?</a:t>
            </a:r>
            <a:endParaRPr/>
          </a:p>
        </p:txBody>
      </p:sp>
      <p:sp>
        <p:nvSpPr>
          <p:cNvPr id="142" name="Google Shape;142;p25"/>
          <p:cNvSpPr txBox="1">
            <a:spLocks noGrp="1"/>
          </p:cNvSpPr>
          <p:nvPr>
            <p:ph type="body" idx="1"/>
          </p:nvPr>
        </p:nvSpPr>
        <p:spPr>
          <a:xfrm>
            <a:off x="311700" y="1152475"/>
            <a:ext cx="4168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“Extra Credit” Homework Assignment:</a:t>
            </a:r>
            <a:endParaRPr>
              <a:solidFill>
                <a:srgbClr val="000000"/>
              </a:solidFill>
            </a:endParaRPr>
          </a:p>
          <a:p>
            <a:pPr marL="457200" lvl="0" indent="-342900" algn="l" rtl="0">
              <a:spcBef>
                <a:spcPts val="1200"/>
              </a:spcBef>
              <a:spcAft>
                <a:spcPts val="0"/>
              </a:spcAft>
              <a:buClr>
                <a:srgbClr val="000000"/>
              </a:buClr>
              <a:buSzPts val="1800"/>
              <a:buChar char="●"/>
            </a:pPr>
            <a:r>
              <a:rPr lang="en">
                <a:solidFill>
                  <a:srgbClr val="000000"/>
                </a:solidFill>
              </a:rPr>
              <a:t>What are the Mission, Vision or Values of your Anchor CBO?</a:t>
            </a:r>
            <a:endParaRPr>
              <a:solidFill>
                <a:srgbClr val="000000"/>
              </a:solidFill>
            </a:endParaRPr>
          </a:p>
        </p:txBody>
      </p:sp>
      <p:sp>
        <p:nvSpPr>
          <p:cNvPr id="143" name="Google Shape;143;p25"/>
          <p:cNvSpPr txBox="1"/>
          <p:nvPr/>
        </p:nvSpPr>
        <p:spPr>
          <a:xfrm>
            <a:off x="4781850" y="1152475"/>
            <a:ext cx="4050300" cy="3817200"/>
          </a:xfrm>
          <a:prstGeom prst="rect">
            <a:avLst/>
          </a:prstGeom>
          <a:solidFill>
            <a:srgbClr val="1C4587"/>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u="sng">
                <a:solidFill>
                  <a:schemeClr val="lt1"/>
                </a:solidFill>
                <a:latin typeface="Lato"/>
                <a:ea typeface="Lato"/>
                <a:cs typeface="Lato"/>
                <a:sym typeface="Lato"/>
              </a:rPr>
              <a:t>Children’s Services Network</a:t>
            </a:r>
            <a:endParaRPr sz="1800" b="1" u="sng">
              <a:solidFill>
                <a:schemeClr val="lt1"/>
              </a:solidFill>
              <a:latin typeface="Lato"/>
              <a:ea typeface="Lato"/>
              <a:cs typeface="Lato"/>
              <a:sym typeface="Lato"/>
            </a:endParaRPr>
          </a:p>
          <a:p>
            <a:pPr marL="0" lvl="0" indent="0" algn="ctr" rtl="0">
              <a:spcBef>
                <a:spcPts val="0"/>
              </a:spcBef>
              <a:spcAft>
                <a:spcPts val="0"/>
              </a:spcAft>
              <a:buNone/>
            </a:pPr>
            <a:endParaRPr b="1" u="sng">
              <a:solidFill>
                <a:schemeClr val="lt1"/>
              </a:solidFill>
              <a:latin typeface="Lato"/>
              <a:ea typeface="Lato"/>
              <a:cs typeface="Lato"/>
              <a:sym typeface="Lato"/>
            </a:endParaRPr>
          </a:p>
          <a:p>
            <a:pPr marL="0" lvl="0" indent="0" algn="l" rtl="0">
              <a:spcBef>
                <a:spcPts val="0"/>
              </a:spcBef>
              <a:spcAft>
                <a:spcPts val="0"/>
              </a:spcAft>
              <a:buNone/>
            </a:pPr>
            <a:r>
              <a:rPr lang="en" sz="1700" b="1">
                <a:solidFill>
                  <a:schemeClr val="lt1"/>
                </a:solidFill>
                <a:latin typeface="Lato"/>
                <a:ea typeface="Lato"/>
                <a:cs typeface="Lato"/>
                <a:sym typeface="Lato"/>
              </a:rPr>
              <a:t>Mission:</a:t>
            </a:r>
            <a:endParaRPr sz="1700" b="1">
              <a:solidFill>
                <a:schemeClr val="lt1"/>
              </a:solidFill>
              <a:latin typeface="Lato"/>
              <a:ea typeface="Lato"/>
              <a:cs typeface="Lato"/>
              <a:sym typeface="Lato"/>
            </a:endParaRPr>
          </a:p>
          <a:p>
            <a:pPr marL="0" lvl="0" indent="0" algn="l" rtl="0">
              <a:spcBef>
                <a:spcPts val="0"/>
              </a:spcBef>
              <a:spcAft>
                <a:spcPts val="0"/>
              </a:spcAft>
              <a:buNone/>
            </a:pPr>
            <a:r>
              <a:rPr lang="en" sz="1700">
                <a:solidFill>
                  <a:schemeClr val="lt1"/>
                </a:solidFill>
                <a:latin typeface="Lato"/>
                <a:ea typeface="Lato"/>
                <a:cs typeface="Lato"/>
                <a:sym typeface="Lato"/>
              </a:rPr>
              <a:t>At Children’s Services Network staff works every day towards the mission of “Improving the quality of care for children of the Central Valley.”</a:t>
            </a:r>
            <a:endParaRPr sz="1700">
              <a:solidFill>
                <a:schemeClr val="lt1"/>
              </a:solidFill>
              <a:latin typeface="Lato"/>
              <a:ea typeface="Lato"/>
              <a:cs typeface="Lato"/>
              <a:sym typeface="Lato"/>
            </a:endParaRPr>
          </a:p>
          <a:p>
            <a:pPr marL="0" lvl="0" indent="0" algn="l" rtl="0">
              <a:spcBef>
                <a:spcPts val="0"/>
              </a:spcBef>
              <a:spcAft>
                <a:spcPts val="0"/>
              </a:spcAft>
              <a:buNone/>
            </a:pPr>
            <a:endParaRPr sz="1700">
              <a:solidFill>
                <a:schemeClr val="lt1"/>
              </a:solidFill>
              <a:latin typeface="Lato"/>
              <a:ea typeface="Lato"/>
              <a:cs typeface="Lato"/>
              <a:sym typeface="Lato"/>
            </a:endParaRPr>
          </a:p>
          <a:p>
            <a:pPr marL="0" lvl="0" indent="0" algn="l" rtl="0">
              <a:spcBef>
                <a:spcPts val="0"/>
              </a:spcBef>
              <a:spcAft>
                <a:spcPts val="0"/>
              </a:spcAft>
              <a:buNone/>
            </a:pPr>
            <a:r>
              <a:rPr lang="en" sz="1700" b="1">
                <a:solidFill>
                  <a:schemeClr val="lt1"/>
                </a:solidFill>
                <a:latin typeface="Lato"/>
                <a:ea typeface="Lato"/>
                <a:cs typeface="Lato"/>
                <a:sym typeface="Lato"/>
              </a:rPr>
              <a:t>Vision:</a:t>
            </a:r>
            <a:endParaRPr sz="1700" b="1">
              <a:solidFill>
                <a:schemeClr val="lt1"/>
              </a:solidFill>
              <a:latin typeface="Lato"/>
              <a:ea typeface="Lato"/>
              <a:cs typeface="Lato"/>
              <a:sym typeface="Lato"/>
            </a:endParaRPr>
          </a:p>
          <a:p>
            <a:pPr marL="0" lvl="0" indent="0" algn="l" rtl="0">
              <a:spcBef>
                <a:spcPts val="0"/>
              </a:spcBef>
              <a:spcAft>
                <a:spcPts val="0"/>
              </a:spcAft>
              <a:buNone/>
            </a:pPr>
            <a:r>
              <a:rPr lang="en" sz="1700">
                <a:solidFill>
                  <a:schemeClr val="lt1"/>
                </a:solidFill>
                <a:latin typeface="Lato"/>
                <a:ea typeface="Lato"/>
                <a:cs typeface="Lato"/>
                <a:sym typeface="Lato"/>
              </a:rPr>
              <a:t>Every child has the right to receive the highest quality care available and Central Valley Children's Services Network is working towards achieving this vision in the Fresno County.</a:t>
            </a:r>
            <a:endParaRPr sz="17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Have you ever planned a family trip or event?</a:t>
            </a:r>
            <a:endParaRPr/>
          </a:p>
        </p:txBody>
      </p:sp>
      <p:sp>
        <p:nvSpPr>
          <p:cNvPr id="149" name="Google Shape;149;p26"/>
          <p:cNvSpPr txBox="1">
            <a:spLocks noGrp="1"/>
          </p:cNvSpPr>
          <p:nvPr>
            <p:ph type="body" idx="1"/>
          </p:nvPr>
        </p:nvSpPr>
        <p:spPr>
          <a:xfrm>
            <a:off x="311700" y="1152475"/>
            <a:ext cx="4821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rPr>
              <a:t>How many people were helping you plan?</a:t>
            </a:r>
            <a:endParaRPr>
              <a:solidFill>
                <a:srgbClr val="000000"/>
              </a:solidFill>
            </a:endParaRPr>
          </a:p>
          <a:p>
            <a:pPr marL="0" lvl="0" indent="0" algn="l" rtl="0">
              <a:spcBef>
                <a:spcPts val="1200"/>
              </a:spcBef>
              <a:spcAft>
                <a:spcPts val="0"/>
              </a:spcAft>
              <a:buNone/>
            </a:pPr>
            <a:r>
              <a:rPr lang="en">
                <a:solidFill>
                  <a:srgbClr val="000000"/>
                </a:solidFill>
              </a:rPr>
              <a:t>Was it easy to agree on things?</a:t>
            </a:r>
            <a:endParaRPr>
              <a:solidFill>
                <a:srgbClr val="000000"/>
              </a:solidFill>
            </a:endParaRPr>
          </a:p>
          <a:p>
            <a:pPr marL="0" lvl="0" indent="0" algn="l" rtl="0">
              <a:spcBef>
                <a:spcPts val="1200"/>
              </a:spcBef>
              <a:spcAft>
                <a:spcPts val="0"/>
              </a:spcAft>
              <a:buNone/>
            </a:pPr>
            <a:r>
              <a:rPr lang="en">
                <a:solidFill>
                  <a:srgbClr val="000000"/>
                </a:solidFill>
              </a:rPr>
              <a:t>What worked well?</a:t>
            </a:r>
            <a:endParaRPr>
              <a:solidFill>
                <a:srgbClr val="000000"/>
              </a:solidFill>
            </a:endParaRPr>
          </a:p>
          <a:p>
            <a:pPr marL="0" lvl="0" indent="0" algn="l" rtl="0">
              <a:spcBef>
                <a:spcPts val="1200"/>
              </a:spcBef>
              <a:spcAft>
                <a:spcPts val="0"/>
              </a:spcAft>
              <a:buNone/>
            </a:pPr>
            <a:r>
              <a:rPr lang="en">
                <a:solidFill>
                  <a:srgbClr val="000000"/>
                </a:solidFill>
              </a:rPr>
              <a:t>What did not work well?</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r>
              <a:rPr lang="en">
                <a:solidFill>
                  <a:srgbClr val="000000"/>
                </a:solidFill>
              </a:rPr>
              <a:t>Think for a minute and write this in your notes</a:t>
            </a:r>
            <a:endParaRPr>
              <a:solidFill>
                <a:srgbClr val="000000"/>
              </a:solidFill>
            </a:endParaRPr>
          </a:p>
        </p:txBody>
      </p:sp>
      <p:pic>
        <p:nvPicPr>
          <p:cNvPr id="150" name="Google Shape;150;p26"/>
          <p:cNvPicPr preferRelativeResize="0"/>
          <p:nvPr/>
        </p:nvPicPr>
        <p:blipFill>
          <a:blip r:embed="rId3">
            <a:alphaModFix/>
          </a:blip>
          <a:stretch>
            <a:fillRect/>
          </a:stretch>
        </p:blipFill>
        <p:spPr>
          <a:xfrm>
            <a:off x="4943100" y="1524350"/>
            <a:ext cx="3927799" cy="209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Create our Vision</a:t>
            </a:r>
            <a:endParaRPr/>
          </a:p>
        </p:txBody>
      </p:sp>
      <p:sp>
        <p:nvSpPr>
          <p:cNvPr id="156" name="Google Shape;156;p27"/>
          <p:cNvSpPr txBox="1">
            <a:spLocks noGrp="1"/>
          </p:cNvSpPr>
          <p:nvPr>
            <p:ph type="body" idx="1"/>
          </p:nvPr>
        </p:nvSpPr>
        <p:spPr>
          <a:xfrm>
            <a:off x="311700" y="1912475"/>
            <a:ext cx="8520600" cy="297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solidFill>
                  <a:srgbClr val="000000"/>
                </a:solidFill>
              </a:rPr>
              <a:t>You each have life experience that makes you an important part of creating this vision of what you see in the finished work. </a:t>
            </a:r>
            <a:endParaRPr>
              <a:solidFill>
                <a:srgbClr val="000000"/>
              </a:solidFill>
            </a:endParaRPr>
          </a:p>
          <a:p>
            <a:pPr marL="0" lvl="0" indent="0" algn="l" rtl="0">
              <a:spcBef>
                <a:spcPts val="1200"/>
              </a:spcBef>
              <a:spcAft>
                <a:spcPts val="0"/>
              </a:spcAft>
              <a:buNone/>
            </a:pPr>
            <a:r>
              <a:rPr lang="en">
                <a:solidFill>
                  <a:srgbClr val="000000"/>
                </a:solidFill>
              </a:rPr>
              <a:t>On the paper that has been provided take 5 Minutes and draw out what your vision is for the children in our community.  Add details.  Do not worry about the art, it is just for you to see what you think it would look like if our children had all they needed to learn and grow.</a:t>
            </a:r>
            <a:endParaRPr>
              <a:solidFill>
                <a:srgbClr val="000000"/>
              </a:solidFill>
            </a:endParaRPr>
          </a:p>
          <a:p>
            <a:pPr marL="0" lvl="0" indent="0" algn="l" rtl="0">
              <a:spcBef>
                <a:spcPts val="1200"/>
              </a:spcBef>
              <a:spcAft>
                <a:spcPts val="0"/>
              </a:spcAft>
              <a:buNone/>
            </a:pPr>
            <a:r>
              <a:rPr lang="en">
                <a:solidFill>
                  <a:srgbClr val="000000"/>
                </a:solidFill>
              </a:rPr>
              <a:t>What will it look like?</a:t>
            </a:r>
            <a:endParaRPr>
              <a:solidFill>
                <a:srgbClr val="000000"/>
              </a:solidFill>
            </a:endParaRPr>
          </a:p>
          <a:p>
            <a:pPr marL="0" lvl="0" indent="0" algn="l" rtl="0">
              <a:spcBef>
                <a:spcPts val="1200"/>
              </a:spcBef>
              <a:spcAft>
                <a:spcPts val="0"/>
              </a:spcAft>
              <a:buNone/>
            </a:pPr>
            <a:r>
              <a:rPr lang="en">
                <a:solidFill>
                  <a:srgbClr val="000000"/>
                </a:solidFill>
              </a:rPr>
              <a:t>We will give you 20 minutes to share as a team about what you created.</a:t>
            </a:r>
            <a:endParaRPr>
              <a:solidFill>
                <a:srgbClr val="000000"/>
              </a:solidFill>
            </a:endParaRPr>
          </a:p>
          <a:p>
            <a:pPr marL="0" lvl="0" indent="0" algn="l" rtl="0">
              <a:spcBef>
                <a:spcPts val="1200"/>
              </a:spcBef>
              <a:spcAft>
                <a:spcPts val="0"/>
              </a:spcAft>
              <a:buNone/>
            </a:pPr>
            <a:r>
              <a:rPr lang="en">
                <a:solidFill>
                  <a:srgbClr val="000000"/>
                </a:solidFill>
              </a:rPr>
              <a:t>Slide with an example next:</a:t>
            </a:r>
            <a:endParaRPr>
              <a:solidFill>
                <a:srgbClr val="000000"/>
              </a:solidFill>
            </a:endParaRPr>
          </a:p>
          <a:p>
            <a:pPr marL="0" lvl="0" indent="0" algn="l" rtl="0">
              <a:spcBef>
                <a:spcPts val="1200"/>
              </a:spcBef>
              <a:spcAft>
                <a:spcPts val="1200"/>
              </a:spcAft>
              <a:buNone/>
            </a:pPr>
            <a:endParaRPr/>
          </a:p>
        </p:txBody>
      </p:sp>
      <p:pic>
        <p:nvPicPr>
          <p:cNvPr id="157" name="Google Shape;157;p27"/>
          <p:cNvPicPr preferRelativeResize="0"/>
          <p:nvPr/>
        </p:nvPicPr>
        <p:blipFill>
          <a:blip r:embed="rId3">
            <a:alphaModFix/>
          </a:blip>
          <a:stretch>
            <a:fillRect/>
          </a:stretch>
        </p:blipFill>
        <p:spPr>
          <a:xfrm>
            <a:off x="4945300" y="200313"/>
            <a:ext cx="3028950" cy="151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a Vision Drawing</a:t>
            </a:r>
            <a:endParaRPr/>
          </a:p>
        </p:txBody>
      </p:sp>
      <p:pic>
        <p:nvPicPr>
          <p:cNvPr id="163" name="Google Shape;163;p28"/>
          <p:cNvPicPr preferRelativeResize="0"/>
          <p:nvPr/>
        </p:nvPicPr>
        <p:blipFill>
          <a:blip r:embed="rId3">
            <a:alphaModFix/>
          </a:blip>
          <a:stretch>
            <a:fillRect/>
          </a:stretch>
        </p:blipFill>
        <p:spPr>
          <a:xfrm>
            <a:off x="1259141" y="1017450"/>
            <a:ext cx="6224484" cy="368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Create your vision in the box below</a:t>
            </a:r>
            <a:endParaRPr/>
          </a:p>
        </p:txBody>
      </p:sp>
      <p:sp>
        <p:nvSpPr>
          <p:cNvPr id="169" name="Google Shape;169;p29"/>
          <p:cNvSpPr txBox="1">
            <a:spLocks noGrp="1"/>
          </p:cNvSpPr>
          <p:nvPr>
            <p:ph type="body" idx="1"/>
          </p:nvPr>
        </p:nvSpPr>
        <p:spPr>
          <a:xfrm>
            <a:off x="311700" y="1152475"/>
            <a:ext cx="8520600" cy="3416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Vision Group Work</a:t>
            </a:r>
            <a:endParaRPr/>
          </a:p>
        </p:txBody>
      </p:sp>
      <p:sp>
        <p:nvSpPr>
          <p:cNvPr id="175" name="Google Shape;17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By just using one or two word phrases to describe your vision... add those phrases to the chat or the menti below.</a:t>
            </a:r>
            <a:endParaRPr>
              <a:solidFill>
                <a:srgbClr val="000000"/>
              </a:solidFill>
            </a:endParaRPr>
          </a:p>
          <a:p>
            <a:pPr marL="0" lvl="0" indent="0" algn="l" rtl="0">
              <a:spcBef>
                <a:spcPts val="1200"/>
              </a:spcBef>
              <a:spcAft>
                <a:spcPts val="0"/>
              </a:spcAft>
              <a:buNone/>
            </a:pPr>
            <a:r>
              <a:rPr lang="en">
                <a:solidFill>
                  <a:srgbClr val="000000"/>
                </a:solidFill>
              </a:rPr>
              <a:t>Remember, just one or two words only please…</a:t>
            </a:r>
            <a:endParaRPr>
              <a:solidFill>
                <a:srgbClr val="000000"/>
              </a:solidFill>
            </a:endParaRPr>
          </a:p>
          <a:p>
            <a:pPr marL="0" lvl="0" indent="0" algn="l" rtl="0">
              <a:spcBef>
                <a:spcPts val="1200"/>
              </a:spcBef>
              <a:spcAft>
                <a:spcPts val="0"/>
              </a:spcAft>
              <a:buNone/>
            </a:pPr>
            <a:r>
              <a:rPr lang="en">
                <a:solidFill>
                  <a:srgbClr val="000000"/>
                </a:solidFill>
              </a:rPr>
              <a:t>Go to   </a:t>
            </a:r>
            <a:r>
              <a:rPr lang="en" u="sng">
                <a:solidFill>
                  <a:schemeClr val="hlink"/>
                </a:solidFill>
                <a:hlinkClick r:id="rId3"/>
              </a:rPr>
              <a:t>www.menti.com</a:t>
            </a:r>
            <a:endParaRPr>
              <a:solidFill>
                <a:srgbClr val="000000"/>
              </a:solidFill>
            </a:endParaRPr>
          </a:p>
          <a:p>
            <a:pPr marL="0" lvl="0" indent="0" algn="l" rtl="0">
              <a:spcBef>
                <a:spcPts val="1200"/>
              </a:spcBef>
              <a:spcAft>
                <a:spcPts val="0"/>
              </a:spcAft>
              <a:buNone/>
            </a:pPr>
            <a:r>
              <a:rPr lang="en">
                <a:solidFill>
                  <a:srgbClr val="000000"/>
                </a:solidFill>
              </a:rPr>
              <a:t>and use the code 5698 1804</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Whole Group Discussion</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Let’s look at the main words and phrases that you came up with.</a:t>
            </a:r>
            <a:endParaRPr>
              <a:solidFill>
                <a:srgbClr val="000000"/>
              </a:solidFill>
            </a:endParaRPr>
          </a:p>
          <a:p>
            <a:pPr marL="0" lvl="0" indent="0" algn="l" rtl="0">
              <a:spcBef>
                <a:spcPts val="1200"/>
              </a:spcBef>
              <a:spcAft>
                <a:spcPts val="0"/>
              </a:spcAft>
              <a:buNone/>
            </a:pPr>
            <a:r>
              <a:rPr lang="en">
                <a:solidFill>
                  <a:srgbClr val="000000"/>
                </a:solidFill>
              </a:rPr>
              <a:t>These words will help to create our vision statement that we will share at our next meeting.</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r>
              <a:rPr lang="en">
                <a:solidFill>
                  <a:srgbClr val="000000"/>
                </a:solidFill>
              </a:rPr>
              <a:t>Create statements for voting next time</a:t>
            </a: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2" name="Google Shape;182;p31"/>
          <p:cNvPicPr preferRelativeResize="0"/>
          <p:nvPr/>
        </p:nvPicPr>
        <p:blipFill>
          <a:blip r:embed="rId3">
            <a:alphaModFix/>
          </a:blip>
          <a:stretch>
            <a:fillRect/>
          </a:stretch>
        </p:blipFill>
        <p:spPr>
          <a:xfrm>
            <a:off x="5212500" y="2649488"/>
            <a:ext cx="2686050" cy="170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Wendy Hernandez</a:t>
            </a:r>
            <a:endParaRPr/>
          </a:p>
        </p:txBody>
      </p:sp>
      <p:sp>
        <p:nvSpPr>
          <p:cNvPr id="66" name="Google Shape;66;p14"/>
          <p:cNvSpPr txBox="1">
            <a:spLocks noGrp="1"/>
          </p:cNvSpPr>
          <p:nvPr>
            <p:ph type="body" idx="1"/>
          </p:nvPr>
        </p:nvSpPr>
        <p:spPr>
          <a:xfrm>
            <a:off x="311700" y="1017450"/>
            <a:ext cx="3999900" cy="355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Personal</a:t>
            </a:r>
            <a:endParaRPr>
              <a:solidFill>
                <a:srgbClr val="000000"/>
              </a:solidFill>
            </a:endParaRPr>
          </a:p>
          <a:p>
            <a:pPr marL="457200" lvl="0" indent="-317500" algn="l" rtl="0">
              <a:spcBef>
                <a:spcPts val="1200"/>
              </a:spcBef>
              <a:spcAft>
                <a:spcPts val="0"/>
              </a:spcAft>
              <a:buClr>
                <a:srgbClr val="000000"/>
              </a:buClr>
              <a:buSzPts val="1400"/>
              <a:buChar char="★"/>
            </a:pPr>
            <a:r>
              <a:rPr lang="en">
                <a:solidFill>
                  <a:srgbClr val="000000"/>
                </a:solidFill>
              </a:rPr>
              <a:t>I am a wife and mother of two college-aged children and a bonus mother of three boys</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 grew up in rural area of the Central Valley</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 love to cook and work in our yard!  I am an animal lover!  I also love to read- mostly books about people, cultures and art!</a:t>
            </a:r>
            <a:endParaRPr>
              <a:solidFill>
                <a:srgbClr val="000000"/>
              </a:solidFill>
            </a:endParaRPr>
          </a:p>
          <a:p>
            <a:pPr marL="457200" lvl="0" indent="0" algn="l" rtl="0">
              <a:spcBef>
                <a:spcPts val="1200"/>
              </a:spcBef>
              <a:spcAft>
                <a:spcPts val="1200"/>
              </a:spcAft>
              <a:buNone/>
            </a:pPr>
            <a:endParaRPr/>
          </a:p>
        </p:txBody>
      </p:sp>
      <p:sp>
        <p:nvSpPr>
          <p:cNvPr id="67" name="Google Shape;67;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rPr>
              <a:t>Professional</a:t>
            </a:r>
            <a:endParaRPr>
              <a:solidFill>
                <a:srgbClr val="000000"/>
              </a:solidFill>
            </a:endParaRPr>
          </a:p>
          <a:p>
            <a:pPr marL="457200" lvl="0" indent="-317500" algn="l" rtl="0">
              <a:spcBef>
                <a:spcPts val="1200"/>
              </a:spcBef>
              <a:spcAft>
                <a:spcPts val="0"/>
              </a:spcAft>
              <a:buClr>
                <a:srgbClr val="000000"/>
              </a:buClr>
              <a:buSzPts val="1400"/>
              <a:buChar char="★"/>
            </a:pPr>
            <a:r>
              <a:rPr lang="en">
                <a:solidFill>
                  <a:srgbClr val="000000"/>
                </a:solidFill>
              </a:rPr>
              <a:t>I have worked many jobs starting at age 15 including washing cars, cleaning houses and serving food. </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 became a teacher, a principal and now Supervisor of Early Education in Central Unified</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 am a member of the Local Planning Council </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My philosophy of education is to provide equitable access to all children.  I am also passionate about empowering people to become leaders.</a:t>
            </a:r>
            <a:endParaRPr>
              <a:solidFill>
                <a:srgbClr val="000000"/>
              </a:solidFill>
            </a:endParaRPr>
          </a:p>
        </p:txBody>
      </p:sp>
      <p:pic>
        <p:nvPicPr>
          <p:cNvPr id="68" name="Google Shape;68;p14"/>
          <p:cNvPicPr preferRelativeResize="0"/>
          <p:nvPr/>
        </p:nvPicPr>
        <p:blipFill rotWithShape="1">
          <a:blip r:embed="rId3">
            <a:alphaModFix/>
          </a:blip>
          <a:srcRect l="1555" t="21875"/>
          <a:stretch/>
        </p:blipFill>
        <p:spPr>
          <a:xfrm>
            <a:off x="514350" y="3283350"/>
            <a:ext cx="3545426" cy="1860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Developing our Mission Statement</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br>
              <a:rPr lang="en">
                <a:solidFill>
                  <a:srgbClr val="000000"/>
                </a:solidFill>
              </a:rPr>
            </a:br>
            <a:r>
              <a:rPr lang="en">
                <a:solidFill>
                  <a:srgbClr val="000000"/>
                </a:solidFill>
              </a:rPr>
              <a:t>Next we will think of the </a:t>
            </a:r>
            <a:r>
              <a:rPr lang="en" b="1">
                <a:solidFill>
                  <a:srgbClr val="0000FF"/>
                </a:solidFill>
              </a:rPr>
              <a:t>action</a:t>
            </a:r>
            <a:r>
              <a:rPr lang="en">
                <a:solidFill>
                  <a:srgbClr val="000000"/>
                </a:solidFill>
              </a:rPr>
              <a:t> we need to do to make our vision become a reality!</a:t>
            </a:r>
            <a:endParaRPr>
              <a:solidFill>
                <a:srgbClr val="000000"/>
              </a:solidFill>
            </a:endParaRPr>
          </a:p>
          <a:p>
            <a:pPr marL="0" lvl="0" indent="0" algn="l" rtl="0">
              <a:spcBef>
                <a:spcPts val="1200"/>
              </a:spcBef>
              <a:spcAft>
                <a:spcPts val="0"/>
              </a:spcAft>
              <a:buNone/>
            </a:pPr>
            <a:r>
              <a:rPr lang="en">
                <a:solidFill>
                  <a:srgbClr val="000000"/>
                </a:solidFill>
              </a:rPr>
              <a:t>Reflect in your notes for 3 minutes on the work we need to do.</a:t>
            </a:r>
            <a:endParaRPr>
              <a:solidFill>
                <a:srgbClr val="000000"/>
              </a:solidFill>
            </a:endParaRPr>
          </a:p>
          <a:p>
            <a:pPr marL="0" lvl="0" indent="0" algn="l" rtl="0">
              <a:spcBef>
                <a:spcPts val="1200"/>
              </a:spcBef>
              <a:spcAft>
                <a:spcPts val="0"/>
              </a:spcAft>
              <a:buNone/>
            </a:pPr>
            <a:r>
              <a:rPr lang="en">
                <a:solidFill>
                  <a:srgbClr val="000000"/>
                </a:solidFill>
              </a:rPr>
              <a:t>Then, meet with your team and combine those ideas into a phrase.</a:t>
            </a:r>
            <a:endParaRPr>
              <a:solidFill>
                <a:srgbClr val="000000"/>
              </a:solidFill>
            </a:endParaRPr>
          </a:p>
          <a:p>
            <a:pPr marL="0" lvl="0" indent="0" algn="l" rtl="0">
              <a:spcBef>
                <a:spcPts val="1200"/>
              </a:spcBef>
              <a:spcAft>
                <a:spcPts val="0"/>
              </a:spcAft>
              <a:buNone/>
            </a:pPr>
            <a:r>
              <a:rPr lang="en">
                <a:solidFill>
                  <a:srgbClr val="000000"/>
                </a:solidFill>
              </a:rPr>
              <a:t>Next, create a gesture that will represent that action! </a:t>
            </a:r>
            <a:endParaRPr>
              <a:solidFill>
                <a:srgbClr val="000000"/>
              </a:solidFill>
            </a:endParaRPr>
          </a:p>
          <a:p>
            <a:pPr marL="0" lvl="0" indent="0" algn="l" rtl="0">
              <a:spcBef>
                <a:spcPts val="1200"/>
              </a:spcBef>
              <a:spcAft>
                <a:spcPts val="1200"/>
              </a:spcAft>
              <a:buNone/>
            </a:pPr>
            <a:r>
              <a:rPr lang="en">
                <a:solidFill>
                  <a:srgbClr val="000000"/>
                </a:solidFill>
              </a:rPr>
              <a:t>(Example: peace sign, heart with two hands together)</a:t>
            </a:r>
            <a:endParaRPr>
              <a:solidFill>
                <a:srgbClr val="000000"/>
              </a:solidFill>
            </a:endParaRPr>
          </a:p>
        </p:txBody>
      </p:sp>
      <p:pic>
        <p:nvPicPr>
          <p:cNvPr id="189" name="Google Shape;189;p32"/>
          <p:cNvPicPr preferRelativeResize="0"/>
          <p:nvPr/>
        </p:nvPicPr>
        <p:blipFill rotWithShape="1">
          <a:blip r:embed="rId3">
            <a:alphaModFix/>
          </a:blip>
          <a:srcRect r="3809" b="8842"/>
          <a:stretch/>
        </p:blipFill>
        <p:spPr>
          <a:xfrm>
            <a:off x="6908250" y="2571750"/>
            <a:ext cx="1924050" cy="1966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Mission Statement Examples</a:t>
            </a:r>
            <a:endParaRPr/>
          </a:p>
        </p:txBody>
      </p:sp>
      <p:sp>
        <p:nvSpPr>
          <p:cNvPr id="195" name="Google Shape;195;p33"/>
          <p:cNvSpPr txBox="1">
            <a:spLocks noGrp="1"/>
          </p:cNvSpPr>
          <p:nvPr>
            <p:ph type="body" idx="1"/>
          </p:nvPr>
        </p:nvSpPr>
        <p:spPr>
          <a:xfrm>
            <a:off x="3879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6" name="Google Shape;196;p33"/>
          <p:cNvPicPr preferRelativeResize="0"/>
          <p:nvPr/>
        </p:nvPicPr>
        <p:blipFill>
          <a:blip r:embed="rId3">
            <a:alphaModFix/>
          </a:blip>
          <a:stretch>
            <a:fillRect/>
          </a:stretch>
        </p:blipFill>
        <p:spPr>
          <a:xfrm>
            <a:off x="548099" y="1839950"/>
            <a:ext cx="3391425" cy="2217700"/>
          </a:xfrm>
          <a:prstGeom prst="rect">
            <a:avLst/>
          </a:prstGeom>
          <a:noFill/>
          <a:ln>
            <a:noFill/>
          </a:ln>
        </p:spPr>
      </p:pic>
      <p:sp>
        <p:nvSpPr>
          <p:cNvPr id="197" name="Google Shape;197;p33"/>
          <p:cNvSpPr txBox="1"/>
          <p:nvPr/>
        </p:nvSpPr>
        <p:spPr>
          <a:xfrm>
            <a:off x="4686300" y="1571625"/>
            <a:ext cx="3438600" cy="160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50" b="1">
                <a:solidFill>
                  <a:srgbClr val="0000FF"/>
                </a:solidFill>
                <a:highlight>
                  <a:srgbClr val="FFFFFF"/>
                </a:highlight>
                <a:latin typeface="Roboto"/>
                <a:ea typeface="Roboto"/>
                <a:cs typeface="Roboto"/>
                <a:sym typeface="Roboto"/>
              </a:rPr>
              <a:t>Children’s Services Network </a:t>
            </a:r>
            <a:r>
              <a:rPr lang="en" sz="1350">
                <a:highlight>
                  <a:srgbClr val="FFFFFF"/>
                </a:highlight>
                <a:latin typeface="Roboto"/>
                <a:ea typeface="Roboto"/>
                <a:cs typeface="Roboto"/>
                <a:sym typeface="Roboto"/>
              </a:rPr>
              <a:t>staff works everyday towards the mission of “Improving the quality of care for children of the Central Valley.”</a:t>
            </a:r>
            <a:endParaRPr sz="1350">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Teams Create Mission Phrase </a:t>
            </a:r>
            <a:endParaRPr/>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FF"/>
                </a:solidFill>
              </a:rPr>
              <a:t>THIS IS THE HOW&gt;&gt;&gt;&gt;&gt;&gt;&gt;&gt;</a:t>
            </a:r>
            <a:endParaRPr>
              <a:solidFill>
                <a:srgbClr val="0000FF"/>
              </a:solidFill>
            </a:endParaRPr>
          </a:p>
          <a:p>
            <a:pPr marL="0" lvl="0" indent="0" algn="l" rtl="0">
              <a:spcBef>
                <a:spcPts val="1200"/>
              </a:spcBef>
              <a:spcAft>
                <a:spcPts val="0"/>
              </a:spcAft>
              <a:buNone/>
            </a:pPr>
            <a:r>
              <a:rPr lang="en">
                <a:solidFill>
                  <a:srgbClr val="000000"/>
                </a:solidFill>
              </a:rPr>
              <a:t>Each team will share in a photo with their phrase.  Please email your photo and ideas to Wendy Hernandez at </a:t>
            </a:r>
            <a:r>
              <a:rPr lang="en" u="sng">
                <a:solidFill>
                  <a:schemeClr val="hlink"/>
                </a:solidFill>
                <a:hlinkClick r:id="rId3"/>
              </a:rPr>
              <a:t>Bearnred3@gmail.com</a:t>
            </a:r>
            <a:endParaRPr>
              <a:solidFill>
                <a:srgbClr val="000000"/>
              </a:solidFill>
            </a:endParaRPr>
          </a:p>
          <a:p>
            <a:pPr marL="0" lvl="0" indent="0" algn="l" rtl="0">
              <a:spcBef>
                <a:spcPts val="1200"/>
              </a:spcBef>
              <a:spcAft>
                <a:spcPts val="0"/>
              </a:spcAft>
              <a:buNone/>
            </a:pPr>
            <a:r>
              <a:rPr lang="en">
                <a:solidFill>
                  <a:srgbClr val="000000"/>
                </a:solidFill>
              </a:rPr>
              <a:t>We will share these at our next meeting and vote! </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Outcomes and Team Plans</a:t>
            </a:r>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rPr>
              <a:t>We established out group norms and established partnerships with team members.</a:t>
            </a:r>
            <a:endParaRPr>
              <a:solidFill>
                <a:srgbClr val="000000"/>
              </a:solidFill>
            </a:endParaRPr>
          </a:p>
          <a:p>
            <a:pPr marL="0" lvl="0" indent="0" algn="l" rtl="0">
              <a:spcBef>
                <a:spcPts val="1200"/>
              </a:spcBef>
              <a:spcAft>
                <a:spcPts val="0"/>
              </a:spcAft>
              <a:buNone/>
            </a:pPr>
            <a:r>
              <a:rPr lang="en">
                <a:solidFill>
                  <a:srgbClr val="000000"/>
                </a:solidFill>
              </a:rPr>
              <a:t>We developed our terms for a vision statement</a:t>
            </a:r>
            <a:endParaRPr>
              <a:solidFill>
                <a:srgbClr val="000000"/>
              </a:solidFill>
            </a:endParaRPr>
          </a:p>
          <a:p>
            <a:pPr marL="0" lvl="0" indent="0" algn="l" rtl="0">
              <a:spcBef>
                <a:spcPts val="1200"/>
              </a:spcBef>
              <a:spcAft>
                <a:spcPts val="0"/>
              </a:spcAft>
              <a:buNone/>
            </a:pPr>
            <a:r>
              <a:rPr lang="en">
                <a:solidFill>
                  <a:srgbClr val="000000"/>
                </a:solidFill>
              </a:rPr>
              <a:t>We learned how to develop a mission statement and will develop a team statement and gesture to share at our next meeting.</a:t>
            </a:r>
            <a:endParaRPr>
              <a:solidFill>
                <a:srgbClr val="000000"/>
              </a:solidFill>
            </a:endParaRPr>
          </a:p>
          <a:p>
            <a:pPr marL="0" lvl="0" indent="0" algn="l" rtl="0">
              <a:spcBef>
                <a:spcPts val="1200"/>
              </a:spcBef>
              <a:spcAft>
                <a:spcPts val="0"/>
              </a:spcAft>
              <a:buNone/>
            </a:pPr>
            <a:endParaRPr>
              <a:solidFill>
                <a:srgbClr val="000000"/>
              </a:solidFill>
            </a:endParaRPr>
          </a:p>
          <a:p>
            <a:pPr marL="457200" lvl="0" indent="0" algn="l" rtl="0">
              <a:spcBef>
                <a:spcPts val="1200"/>
              </a:spcBef>
              <a:spcAft>
                <a:spcPts val="0"/>
              </a:spcAft>
              <a:buNone/>
            </a:pPr>
            <a:r>
              <a:rPr lang="en">
                <a:solidFill>
                  <a:srgbClr val="0000FF"/>
                </a:solidFill>
              </a:rPr>
              <a:t>Next Training:  </a:t>
            </a:r>
            <a:endParaRPr>
              <a:solidFill>
                <a:srgbClr val="0000FF"/>
              </a:solidFill>
            </a:endParaRPr>
          </a:p>
          <a:p>
            <a:pPr marL="457200" lvl="0" indent="-342900" algn="l" rtl="0">
              <a:spcBef>
                <a:spcPts val="1200"/>
              </a:spcBef>
              <a:spcAft>
                <a:spcPts val="0"/>
              </a:spcAft>
              <a:buClr>
                <a:srgbClr val="0000FF"/>
              </a:buClr>
              <a:buSzPts val="1800"/>
              <a:buChar char="●"/>
            </a:pPr>
            <a:r>
              <a:rPr lang="en">
                <a:solidFill>
                  <a:srgbClr val="0000FF"/>
                </a:solidFill>
              </a:rPr>
              <a:t>Date &amp; Time: September 21</a:t>
            </a:r>
            <a:r>
              <a:rPr lang="en" sz="1400">
                <a:solidFill>
                  <a:srgbClr val="0000FF"/>
                </a:solidFill>
              </a:rPr>
              <a:t>st</a:t>
            </a:r>
            <a:r>
              <a:rPr lang="en">
                <a:solidFill>
                  <a:srgbClr val="0000FF"/>
                </a:solidFill>
              </a:rPr>
              <a:t> 5:30-7:00 pm or September 25</a:t>
            </a:r>
            <a:r>
              <a:rPr lang="en" sz="1400">
                <a:solidFill>
                  <a:srgbClr val="0000FF"/>
                </a:solidFill>
              </a:rPr>
              <a:t>th</a:t>
            </a:r>
            <a:r>
              <a:rPr lang="en">
                <a:solidFill>
                  <a:srgbClr val="0000FF"/>
                </a:solidFill>
              </a:rPr>
              <a:t> 10:00-11:30 am</a:t>
            </a:r>
            <a:endParaRPr>
              <a:solidFill>
                <a:srgbClr val="0000FF"/>
              </a:solidFill>
            </a:endParaRPr>
          </a:p>
          <a:p>
            <a:pPr marL="457200" lvl="0" indent="-342900" algn="l" rtl="0">
              <a:spcBef>
                <a:spcPts val="0"/>
              </a:spcBef>
              <a:spcAft>
                <a:spcPts val="0"/>
              </a:spcAft>
              <a:buClr>
                <a:srgbClr val="0000FF"/>
              </a:buClr>
              <a:buSzPts val="1800"/>
              <a:buChar char="●"/>
            </a:pPr>
            <a:r>
              <a:rPr lang="en">
                <a:solidFill>
                  <a:srgbClr val="0000FF"/>
                </a:solidFill>
              </a:rPr>
              <a:t>Topic: The Power of Meeting Face to Face</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Mike Espinoza</a:t>
            </a:r>
            <a:endParaRPr/>
          </a:p>
        </p:txBody>
      </p:sp>
      <p:sp>
        <p:nvSpPr>
          <p:cNvPr id="74" name="Google Shape;74;p15"/>
          <p:cNvSpPr txBox="1">
            <a:spLocks noGrp="1"/>
          </p:cNvSpPr>
          <p:nvPr>
            <p:ph type="body" idx="1"/>
          </p:nvPr>
        </p:nvSpPr>
        <p:spPr>
          <a:xfrm>
            <a:off x="311700" y="10762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Personal</a:t>
            </a:r>
            <a:endParaRPr>
              <a:solidFill>
                <a:srgbClr val="000000"/>
              </a:solidFill>
            </a:endParaRPr>
          </a:p>
          <a:p>
            <a:pPr marL="457200" lvl="0" indent="-317500" algn="l" rtl="0">
              <a:spcBef>
                <a:spcPts val="1200"/>
              </a:spcBef>
              <a:spcAft>
                <a:spcPts val="0"/>
              </a:spcAft>
              <a:buClr>
                <a:srgbClr val="000000"/>
              </a:buClr>
              <a:buSzPts val="1400"/>
              <a:buChar char="★"/>
            </a:pPr>
            <a:r>
              <a:rPr lang="en">
                <a:solidFill>
                  <a:srgbClr val="000000"/>
                </a:solidFill>
              </a:rPr>
              <a:t>I’ve got two teenagers, Alex (19) &amp; Cathy (15)- and my pug, Luna :)</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I’m originally from Houston, Texas- we moved to Fresno in 2016.</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 love to read science fiction and political books, and I love Star Wars!</a:t>
            </a:r>
            <a:endParaRPr/>
          </a:p>
        </p:txBody>
      </p:sp>
      <p:sp>
        <p:nvSpPr>
          <p:cNvPr id="75" name="Google Shape;75;p15"/>
          <p:cNvSpPr txBox="1">
            <a:spLocks noGrp="1"/>
          </p:cNvSpPr>
          <p:nvPr>
            <p:ph type="body" idx="2"/>
          </p:nvPr>
        </p:nvSpPr>
        <p:spPr>
          <a:xfrm>
            <a:off x="4832400" y="10762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rPr>
              <a:t>Professional</a:t>
            </a:r>
            <a:endParaRPr>
              <a:solidFill>
                <a:srgbClr val="000000"/>
              </a:solidFill>
            </a:endParaRPr>
          </a:p>
          <a:p>
            <a:pPr marL="457200" lvl="0" indent="-317500" algn="l" rtl="0">
              <a:spcBef>
                <a:spcPts val="1200"/>
              </a:spcBef>
              <a:spcAft>
                <a:spcPts val="0"/>
              </a:spcAft>
              <a:buClr>
                <a:srgbClr val="000000"/>
              </a:buClr>
              <a:buSzPts val="1400"/>
              <a:buChar char="★"/>
            </a:pPr>
            <a:r>
              <a:rPr lang="en">
                <a:solidFill>
                  <a:srgbClr val="000000"/>
                </a:solidFill>
              </a:rPr>
              <a:t>After college, in 2002, I taught high school for 3 years.</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I’ve been a professional community organizer ever since, organizing janitors, teachers, faith leaders, parents, and students.</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I’ve led organizing and political campaigns all across the Southwestern US, but the Residents Council is the biggest yet!</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I believe that ordinary people, residents in their communities, should be able to shape the terms by which we live our lives.</a:t>
            </a:r>
            <a:endParaRPr>
              <a:solidFill>
                <a:srgbClr val="000000"/>
              </a:solidFill>
            </a:endParaRPr>
          </a:p>
        </p:txBody>
      </p:sp>
      <p:pic>
        <p:nvPicPr>
          <p:cNvPr id="76" name="Google Shape;76;p15"/>
          <p:cNvPicPr preferRelativeResize="0"/>
          <p:nvPr/>
        </p:nvPicPr>
        <p:blipFill rotWithShape="1">
          <a:blip r:embed="rId3">
            <a:alphaModFix/>
          </a:blip>
          <a:srcRect l="14713" t="20987" r="21673" b="26714"/>
          <a:stretch/>
        </p:blipFill>
        <p:spPr>
          <a:xfrm>
            <a:off x="622850" y="3053950"/>
            <a:ext cx="3388950" cy="208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Meet the Presenters</a:t>
            </a:r>
            <a:endParaRPr b="1"/>
          </a:p>
          <a:p>
            <a:pPr marL="0" lvl="0" indent="0" algn="l" rtl="0">
              <a:spcBef>
                <a:spcPts val="1200"/>
              </a:spcBef>
              <a:spcAft>
                <a:spcPts val="0"/>
              </a:spcAft>
              <a:buNone/>
            </a:pPr>
            <a:r>
              <a:rPr lang="en" b="1"/>
              <a:t>Group Norms</a:t>
            </a:r>
            <a:endParaRPr b="1"/>
          </a:p>
          <a:p>
            <a:pPr marL="0" lvl="0" indent="0" algn="l" rtl="0">
              <a:spcBef>
                <a:spcPts val="1200"/>
              </a:spcBef>
              <a:spcAft>
                <a:spcPts val="0"/>
              </a:spcAft>
              <a:buNone/>
            </a:pPr>
            <a:r>
              <a:rPr lang="en" b="1"/>
              <a:t>Review Outcomes</a:t>
            </a:r>
            <a:endParaRPr b="1"/>
          </a:p>
          <a:p>
            <a:pPr marL="0" lvl="0" indent="0" algn="l" rtl="0">
              <a:spcBef>
                <a:spcPts val="1200"/>
              </a:spcBef>
              <a:spcAft>
                <a:spcPts val="0"/>
              </a:spcAft>
              <a:buNone/>
            </a:pPr>
            <a:r>
              <a:rPr lang="en" b="1"/>
              <a:t>Introduction to Vision, Mission, Values</a:t>
            </a:r>
            <a:endParaRPr b="1"/>
          </a:p>
          <a:p>
            <a:pPr marL="0" lvl="0" indent="0" algn="l" rtl="0">
              <a:spcBef>
                <a:spcPts val="1200"/>
              </a:spcBef>
              <a:spcAft>
                <a:spcPts val="0"/>
              </a:spcAft>
              <a:buNone/>
            </a:pPr>
            <a:r>
              <a:rPr lang="en" b="1"/>
              <a:t>Create Vision</a:t>
            </a:r>
            <a:endParaRPr b="1"/>
          </a:p>
          <a:p>
            <a:pPr marL="0" lvl="0" indent="0" algn="l" rtl="0">
              <a:spcBef>
                <a:spcPts val="1200"/>
              </a:spcBef>
              <a:spcAft>
                <a:spcPts val="0"/>
              </a:spcAft>
              <a:buNone/>
            </a:pPr>
            <a:r>
              <a:rPr lang="en" b="1"/>
              <a:t>Start Mission Group Work</a:t>
            </a:r>
            <a:endParaRPr b="1"/>
          </a:p>
          <a:p>
            <a:pPr marL="0" lvl="0" indent="0" algn="l" rtl="0">
              <a:spcBef>
                <a:spcPts val="1200"/>
              </a:spcBef>
              <a:spcAft>
                <a:spcPts val="0"/>
              </a:spcAft>
              <a:buNone/>
            </a:pPr>
            <a:r>
              <a:rPr lang="en" b="1"/>
              <a:t>Conclusion and next steps</a:t>
            </a:r>
            <a:endParaRPr b="1"/>
          </a:p>
          <a:p>
            <a:pPr marL="0" lvl="0" indent="0" algn="l" rtl="0">
              <a:spcBef>
                <a:spcPts val="1200"/>
              </a:spcBef>
              <a:spcAft>
                <a:spcPts val="12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98650"/>
            <a:ext cx="8520600" cy="136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 before we get started, let’s review our norms...</a:t>
            </a:r>
            <a:endParaRPr/>
          </a:p>
        </p:txBody>
      </p:sp>
      <p:sp>
        <p:nvSpPr>
          <p:cNvPr id="88" name="Google Shape;88;p17"/>
          <p:cNvSpPr txBox="1">
            <a:spLocks noGrp="1"/>
          </p:cNvSpPr>
          <p:nvPr>
            <p:ph type="body" idx="1"/>
          </p:nvPr>
        </p:nvSpPr>
        <p:spPr>
          <a:xfrm>
            <a:off x="311700" y="1465750"/>
            <a:ext cx="8520600" cy="3103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242" b="1">
                <a:solidFill>
                  <a:srgbClr val="000000"/>
                </a:solidFill>
                <a:latin typeface="Arial"/>
                <a:ea typeface="Arial"/>
                <a:cs typeface="Arial"/>
                <a:sym typeface="Arial"/>
              </a:rPr>
              <a:t>Residents Council Norms:</a:t>
            </a:r>
            <a:endParaRPr sz="2242" b="1">
              <a:solidFill>
                <a:srgbClr val="000000"/>
              </a:solidFill>
              <a:latin typeface="Arial"/>
              <a:ea typeface="Arial"/>
              <a:cs typeface="Arial"/>
              <a:sym typeface="Arial"/>
            </a:endParaRPr>
          </a:p>
          <a:p>
            <a:pPr marL="0" lvl="0" indent="0" algn="l" rtl="0">
              <a:spcBef>
                <a:spcPts val="0"/>
              </a:spcBef>
              <a:spcAft>
                <a:spcPts val="0"/>
              </a:spcAft>
              <a:buNone/>
            </a:pP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1. Be open to new ideas</a:t>
            </a: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2. Listen to each speaker</a:t>
            </a: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3.</a:t>
            </a:r>
            <a:r>
              <a:rPr lang="en" sz="1742">
                <a:solidFill>
                  <a:srgbClr val="000000"/>
                </a:solidFill>
                <a:latin typeface="Times New Roman"/>
                <a:ea typeface="Times New Roman"/>
                <a:cs typeface="Times New Roman"/>
                <a:sym typeface="Times New Roman"/>
              </a:rPr>
              <a:t>  </a:t>
            </a:r>
            <a:r>
              <a:rPr lang="en" sz="2242" b="1">
                <a:solidFill>
                  <a:srgbClr val="000000"/>
                </a:solidFill>
                <a:latin typeface="Arial"/>
                <a:ea typeface="Arial"/>
                <a:cs typeface="Arial"/>
                <a:sym typeface="Arial"/>
              </a:rPr>
              <a:t>Make equal time for all to share</a:t>
            </a: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4. In person meeting: Please keep your phone on silent, and if you need to answer</a:t>
            </a: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    the phone, please excuse yourself from the room.</a:t>
            </a: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5. During a virtual meeting we encourage you to have camera on to be fully </a:t>
            </a:r>
            <a:endParaRPr sz="2242" b="1">
              <a:solidFill>
                <a:srgbClr val="000000"/>
              </a:solidFill>
              <a:latin typeface="Arial"/>
              <a:ea typeface="Arial"/>
              <a:cs typeface="Arial"/>
              <a:sym typeface="Arial"/>
            </a:endParaRPr>
          </a:p>
          <a:p>
            <a:pPr marL="457200" lvl="0" indent="0" algn="l" rtl="0">
              <a:spcBef>
                <a:spcPts val="0"/>
              </a:spcBef>
              <a:spcAft>
                <a:spcPts val="0"/>
              </a:spcAft>
              <a:buNone/>
            </a:pPr>
            <a:r>
              <a:rPr lang="en" sz="2242" b="1">
                <a:solidFill>
                  <a:srgbClr val="000000"/>
                </a:solidFill>
                <a:latin typeface="Arial"/>
                <a:ea typeface="Arial"/>
                <a:cs typeface="Arial"/>
                <a:sym typeface="Arial"/>
              </a:rPr>
              <a:t>    engaged</a:t>
            </a:r>
            <a:endParaRPr sz="2242" b="1">
              <a:solidFill>
                <a:srgbClr val="000000"/>
              </a:solidFill>
              <a:latin typeface="Arial"/>
              <a:ea typeface="Arial"/>
              <a:cs typeface="Arial"/>
              <a:sym typeface="Arial"/>
            </a:endParaRPr>
          </a:p>
          <a:p>
            <a:pPr marL="457200" lvl="0" indent="0" algn="l" rtl="0">
              <a:spcBef>
                <a:spcPts val="0"/>
              </a:spcBef>
              <a:spcAft>
                <a:spcPts val="0"/>
              </a:spcAft>
              <a:buNone/>
            </a:pPr>
            <a:endParaRPr sz="2242" b="1">
              <a:solidFill>
                <a:srgbClr val="000000"/>
              </a:solidFill>
              <a:latin typeface="Arial"/>
              <a:ea typeface="Arial"/>
              <a:cs typeface="Arial"/>
              <a:sym typeface="Arial"/>
            </a:endParaRPr>
          </a:p>
          <a:p>
            <a:pPr marL="0" lvl="0" indent="0" algn="l" rtl="0">
              <a:spcBef>
                <a:spcPts val="0"/>
              </a:spcBef>
              <a:spcAft>
                <a:spcPts val="1200"/>
              </a:spcAft>
              <a:buNone/>
            </a:pPr>
            <a:r>
              <a:rPr lang="en"/>
              <a:t>***Are there any norms we should add?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Vocabulary</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solidFill>
                  <a:srgbClr val="000000"/>
                </a:solidFill>
              </a:rPr>
              <a:t>Group norms</a:t>
            </a:r>
            <a:r>
              <a:rPr lang="en">
                <a:solidFill>
                  <a:srgbClr val="000000"/>
                </a:solidFill>
              </a:rPr>
              <a:t>- expectations of the way the group will work together to achieve its goals</a:t>
            </a:r>
            <a:endParaRPr>
              <a:solidFill>
                <a:srgbClr val="000000"/>
              </a:solidFill>
            </a:endParaRPr>
          </a:p>
          <a:p>
            <a:pPr marL="0" lvl="0" indent="0" algn="l" rtl="0">
              <a:spcBef>
                <a:spcPts val="1200"/>
              </a:spcBef>
              <a:spcAft>
                <a:spcPts val="0"/>
              </a:spcAft>
              <a:buNone/>
            </a:pPr>
            <a:r>
              <a:rPr lang="en" b="1">
                <a:solidFill>
                  <a:srgbClr val="000000"/>
                </a:solidFill>
              </a:rPr>
              <a:t>Collaborate</a:t>
            </a:r>
            <a:r>
              <a:rPr lang="en">
                <a:solidFill>
                  <a:srgbClr val="000000"/>
                </a:solidFill>
              </a:rPr>
              <a:t>- the action of working with someone to create something</a:t>
            </a:r>
            <a:endParaRPr>
              <a:solidFill>
                <a:srgbClr val="000000"/>
              </a:solidFill>
            </a:endParaRPr>
          </a:p>
          <a:p>
            <a:pPr marL="0" lvl="0" indent="0" algn="l" rtl="0">
              <a:spcBef>
                <a:spcPts val="1200"/>
              </a:spcBef>
              <a:spcAft>
                <a:spcPts val="0"/>
              </a:spcAft>
              <a:buNone/>
            </a:pPr>
            <a:r>
              <a:rPr lang="en" b="1">
                <a:solidFill>
                  <a:srgbClr val="000000"/>
                </a:solidFill>
              </a:rPr>
              <a:t>Contribute- </a:t>
            </a:r>
            <a:r>
              <a:rPr lang="en">
                <a:solidFill>
                  <a:srgbClr val="000000"/>
                </a:solidFill>
              </a:rPr>
              <a:t>help to cause or bring about </a:t>
            </a:r>
            <a:endParaRPr>
              <a:solidFill>
                <a:srgbClr val="000000"/>
              </a:solidFill>
            </a:endParaRPr>
          </a:p>
          <a:p>
            <a:pPr marL="0" lvl="0" indent="0" algn="l" rtl="0">
              <a:spcBef>
                <a:spcPts val="1200"/>
              </a:spcBef>
              <a:spcAft>
                <a:spcPts val="0"/>
              </a:spcAft>
              <a:buNone/>
            </a:pPr>
            <a:r>
              <a:rPr lang="en" b="1">
                <a:solidFill>
                  <a:srgbClr val="000000"/>
                </a:solidFill>
              </a:rPr>
              <a:t>Vision</a:t>
            </a:r>
            <a:r>
              <a:rPr lang="en">
                <a:solidFill>
                  <a:srgbClr val="000000"/>
                </a:solidFill>
              </a:rPr>
              <a:t>- describes the basic human emotion that founders intend to create an impact on the world</a:t>
            </a:r>
            <a:endParaRPr>
              <a:solidFill>
                <a:srgbClr val="000000"/>
              </a:solidFill>
            </a:endParaRPr>
          </a:p>
          <a:p>
            <a:pPr marL="0" lvl="0" indent="0" algn="l" rtl="0">
              <a:spcBef>
                <a:spcPts val="1200"/>
              </a:spcBef>
              <a:spcAft>
                <a:spcPts val="0"/>
              </a:spcAft>
              <a:buNone/>
            </a:pPr>
            <a:r>
              <a:rPr lang="en" b="1">
                <a:solidFill>
                  <a:srgbClr val="000000"/>
                </a:solidFill>
              </a:rPr>
              <a:t>Mission</a:t>
            </a:r>
            <a:r>
              <a:rPr lang="en">
                <a:solidFill>
                  <a:srgbClr val="000000"/>
                </a:solidFill>
              </a:rPr>
              <a:t>- communicates the purpose and action of the vision and creates a sense of identity for the organization.</a:t>
            </a:r>
            <a:endParaRPr>
              <a:solidFill>
                <a:srgbClr val="000000"/>
              </a:solidFill>
            </a:endParaRPr>
          </a:p>
          <a:p>
            <a:pPr marL="0" lvl="0" indent="0" algn="l" rtl="0">
              <a:spcBef>
                <a:spcPts val="1200"/>
              </a:spcBef>
              <a:spcAft>
                <a:spcPts val="0"/>
              </a:spcAft>
              <a:buNone/>
            </a:pPr>
            <a:r>
              <a:rPr lang="en" b="1">
                <a:solidFill>
                  <a:srgbClr val="000000"/>
                </a:solidFill>
              </a:rPr>
              <a:t>Values</a:t>
            </a:r>
            <a:r>
              <a:rPr lang="en">
                <a:solidFill>
                  <a:srgbClr val="000000"/>
                </a:solidFill>
              </a:rPr>
              <a:t>- one’s judgement of what is important in life</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 or Outcomes for our Training</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latin typeface="Playfair Display"/>
                <a:ea typeface="Playfair Display"/>
                <a:cs typeface="Playfair Display"/>
                <a:sym typeface="Playfair Display"/>
              </a:rPr>
              <a:t>Today we will create a Vision and Mission statement for our Residents Council.  This will be done collaboratively to ensure it is created in a way that is aligned to members’ values.  </a:t>
            </a:r>
            <a:endParaRPr sz="2300" b="1">
              <a:latin typeface="Playfair Display"/>
              <a:ea typeface="Playfair Display"/>
              <a:cs typeface="Playfair Display"/>
              <a:sym typeface="Playfair Display"/>
            </a:endParaRPr>
          </a:p>
          <a:p>
            <a:pPr marL="0" lvl="0" indent="0" algn="l" rtl="0">
              <a:spcBef>
                <a:spcPts val="1200"/>
              </a:spcBef>
              <a:spcAft>
                <a:spcPts val="0"/>
              </a:spcAft>
              <a:buNone/>
            </a:pPr>
            <a:r>
              <a:rPr lang="en" sz="2300" b="1">
                <a:latin typeface="Playfair Display"/>
                <a:ea typeface="Playfair Display"/>
                <a:cs typeface="Playfair Display"/>
                <a:sym typeface="Playfair Display"/>
              </a:rPr>
              <a:t>This will help guide our work and keep us focused on the change we want in our community.</a:t>
            </a:r>
            <a:endParaRPr sz="2300" b="1">
              <a:latin typeface="Playfair Display"/>
              <a:ea typeface="Playfair Display"/>
              <a:cs typeface="Playfair Display"/>
              <a:sym typeface="Playfair Display"/>
            </a:endParaRPr>
          </a:p>
          <a:p>
            <a:pPr marL="0" lvl="0" indent="0" algn="l" rtl="0">
              <a:spcBef>
                <a:spcPts val="1200"/>
              </a:spcBef>
              <a:spcAft>
                <a:spcPts val="1200"/>
              </a:spcAft>
              <a:buNone/>
            </a:pPr>
            <a:endParaRPr sz="2300" b="1">
              <a:latin typeface="Playfair Display"/>
              <a:ea typeface="Playfair Display"/>
              <a:cs typeface="Playfair Display"/>
              <a:sym typeface="Playfair Display"/>
            </a:endParaRPr>
          </a:p>
        </p:txBody>
      </p:sp>
      <p:pic>
        <p:nvPicPr>
          <p:cNvPr id="101" name="Google Shape;101;p19"/>
          <p:cNvPicPr preferRelativeResize="0"/>
          <p:nvPr/>
        </p:nvPicPr>
        <p:blipFill>
          <a:blip r:embed="rId3">
            <a:alphaModFix/>
          </a:blip>
          <a:stretch>
            <a:fillRect/>
          </a:stretch>
        </p:blipFill>
        <p:spPr>
          <a:xfrm>
            <a:off x="3024175" y="3484713"/>
            <a:ext cx="3095625" cy="147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How, What?</a:t>
            </a:r>
            <a:endParaRPr/>
          </a:p>
        </p:txBody>
      </p:sp>
      <p:sp>
        <p:nvSpPr>
          <p:cNvPr id="107" name="Google Shape;107;p20"/>
          <p:cNvSpPr txBox="1">
            <a:spLocks noGrp="1"/>
          </p:cNvSpPr>
          <p:nvPr>
            <p:ph type="body" idx="1"/>
          </p:nvPr>
        </p:nvSpPr>
        <p:spPr>
          <a:xfrm>
            <a:off x="311700" y="1152475"/>
            <a:ext cx="4202100" cy="338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eriod"/>
            </a:pPr>
            <a:r>
              <a:rPr lang="en">
                <a:solidFill>
                  <a:srgbClr val="000000"/>
                </a:solidFill>
              </a:rPr>
              <a:t>“</a:t>
            </a:r>
            <a:r>
              <a:rPr lang="en" b="1">
                <a:solidFill>
                  <a:srgbClr val="000000"/>
                </a:solidFill>
              </a:rPr>
              <a:t>Why</a:t>
            </a:r>
            <a:r>
              <a:rPr lang="en">
                <a:solidFill>
                  <a:srgbClr val="000000"/>
                </a:solidFill>
              </a:rPr>
              <a:t>” will always drive this work with the vision in mind created with our values. </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a:t>
            </a:r>
            <a:r>
              <a:rPr lang="en" b="1">
                <a:solidFill>
                  <a:srgbClr val="000000"/>
                </a:solidFill>
              </a:rPr>
              <a:t>How</a:t>
            </a:r>
            <a:r>
              <a:rPr lang="en">
                <a:solidFill>
                  <a:srgbClr val="000000"/>
                </a:solidFill>
              </a:rPr>
              <a:t>” will include our mission statement and goals to achieve in this process.</a:t>
            </a:r>
            <a:endParaRPr>
              <a:solidFill>
                <a:srgbClr val="000000"/>
              </a:solidFill>
            </a:endParaRPr>
          </a:p>
          <a:p>
            <a:pPr marL="457200" lvl="0" indent="-342900" algn="l" rtl="0">
              <a:spcBef>
                <a:spcPts val="0"/>
              </a:spcBef>
              <a:spcAft>
                <a:spcPts val="0"/>
              </a:spcAft>
              <a:buClr>
                <a:srgbClr val="000000"/>
              </a:buClr>
              <a:buSzPts val="1800"/>
              <a:buAutoNum type="arabicPeriod"/>
            </a:pPr>
            <a:r>
              <a:rPr lang="en">
                <a:solidFill>
                  <a:srgbClr val="000000"/>
                </a:solidFill>
              </a:rPr>
              <a:t>“</a:t>
            </a:r>
            <a:r>
              <a:rPr lang="en" b="1">
                <a:solidFill>
                  <a:srgbClr val="000000"/>
                </a:solidFill>
              </a:rPr>
              <a:t>What</a:t>
            </a:r>
            <a:r>
              <a:rPr lang="en">
                <a:solidFill>
                  <a:srgbClr val="000000"/>
                </a:solidFill>
              </a:rPr>
              <a:t>” is the product we will create in the end together. </a:t>
            </a:r>
            <a:endParaRPr>
              <a:solidFill>
                <a:srgbClr val="000000"/>
              </a:solidFill>
            </a:endParaRPr>
          </a:p>
          <a:p>
            <a:pPr marL="457200" lvl="0" indent="0" algn="l" rtl="0">
              <a:spcBef>
                <a:spcPts val="1200"/>
              </a:spcBef>
              <a:spcAft>
                <a:spcPts val="1200"/>
              </a:spcAft>
              <a:buNone/>
            </a:pPr>
            <a:r>
              <a:rPr lang="en" b="1">
                <a:solidFill>
                  <a:srgbClr val="000000"/>
                </a:solidFill>
              </a:rPr>
              <a:t>These are the Big Ideas!</a:t>
            </a:r>
            <a:endParaRPr b="1">
              <a:solidFill>
                <a:srgbClr val="000000"/>
              </a:solidFill>
            </a:endParaRPr>
          </a:p>
        </p:txBody>
      </p:sp>
      <p:pic>
        <p:nvPicPr>
          <p:cNvPr id="108" name="Google Shape;108;p20"/>
          <p:cNvPicPr preferRelativeResize="0"/>
          <p:nvPr/>
        </p:nvPicPr>
        <p:blipFill>
          <a:blip r:embed="rId3">
            <a:alphaModFix/>
          </a:blip>
          <a:stretch>
            <a:fillRect/>
          </a:stretch>
        </p:blipFill>
        <p:spPr>
          <a:xfrm>
            <a:off x="5151525" y="1089275"/>
            <a:ext cx="2961650" cy="26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Disney has a very clear vision and mission... </a:t>
            </a:r>
            <a:endParaRPr/>
          </a:p>
        </p:txBody>
      </p:sp>
      <p:sp>
        <p:nvSpPr>
          <p:cNvPr id="114" name="Google Shape;114;p21"/>
          <p:cNvSpPr txBox="1">
            <a:spLocks noGrp="1"/>
          </p:cNvSpPr>
          <p:nvPr>
            <p:ph type="body" idx="1"/>
          </p:nvPr>
        </p:nvSpPr>
        <p:spPr>
          <a:xfrm>
            <a:off x="311700" y="1017450"/>
            <a:ext cx="8520600" cy="3416400"/>
          </a:xfrm>
          <a:prstGeom prst="rect">
            <a:avLst/>
          </a:prstGeom>
        </p:spPr>
        <p:txBody>
          <a:bodyPr spcFirstLastPara="1" wrap="square" lIns="91425" tIns="91425" rIns="91425" bIns="91425" anchor="t" anchorCtr="0">
            <a:normAutofit fontScale="25000" lnSpcReduction="20000"/>
          </a:bodyPr>
          <a:lstStyle/>
          <a:p>
            <a:pPr marL="723900" lvl="0" indent="-247650" algn="l" rtl="0">
              <a:spcBef>
                <a:spcPts val="3500"/>
              </a:spcBef>
              <a:spcAft>
                <a:spcPts val="0"/>
              </a:spcAft>
              <a:buClr>
                <a:srgbClr val="444444"/>
              </a:buClr>
              <a:buSzPct val="66666"/>
              <a:buFont typeface="Arial"/>
              <a:buAutoNum type="arabicPeriod"/>
            </a:pPr>
            <a:endParaRPr/>
          </a:p>
          <a:p>
            <a:pPr marL="0" lvl="0" indent="0" algn="l" rtl="0">
              <a:spcBef>
                <a:spcPts val="4000"/>
              </a:spcBef>
              <a:spcAft>
                <a:spcPts val="0"/>
              </a:spcAft>
              <a:buNone/>
            </a:pPr>
            <a:endParaRPr/>
          </a:p>
          <a:p>
            <a:pPr marL="0" lvl="0" indent="0" algn="l" rtl="0">
              <a:spcBef>
                <a:spcPts val="4000"/>
              </a:spcBef>
              <a:spcAft>
                <a:spcPts val="0"/>
              </a:spcAft>
              <a:buNone/>
            </a:pPr>
            <a:endParaRPr/>
          </a:p>
          <a:p>
            <a:pPr marL="0" lvl="0" indent="0" algn="l" rtl="0">
              <a:spcBef>
                <a:spcPts val="4000"/>
              </a:spcBef>
              <a:spcAft>
                <a:spcPts val="0"/>
              </a:spcAft>
              <a:buNone/>
            </a:pPr>
            <a:endParaRPr/>
          </a:p>
          <a:p>
            <a:pPr marL="0" lvl="0" indent="0" algn="l" rtl="0">
              <a:spcBef>
                <a:spcPts val="4000"/>
              </a:spcBef>
              <a:spcAft>
                <a:spcPts val="0"/>
              </a:spcAft>
              <a:buNone/>
            </a:pPr>
            <a:endParaRPr/>
          </a:p>
          <a:p>
            <a:pPr marL="0" lvl="0" indent="0" algn="l" rtl="0">
              <a:spcBef>
                <a:spcPts val="4000"/>
              </a:spcBef>
              <a:spcAft>
                <a:spcPts val="0"/>
              </a:spcAft>
              <a:buNone/>
            </a:pPr>
            <a:r>
              <a:rPr lang="en" sz="7850" u="sng">
                <a:solidFill>
                  <a:srgbClr val="0000FF"/>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Disney 50th Anniversary</a:t>
            </a:r>
            <a:endParaRPr sz="12250">
              <a:solidFill>
                <a:srgbClr val="0000FF"/>
              </a:solidFill>
              <a:highlight>
                <a:srgbClr val="FFFFFF"/>
              </a:highlight>
              <a:latin typeface="Roboto"/>
              <a:ea typeface="Roboto"/>
              <a:cs typeface="Roboto"/>
              <a:sym typeface="Roboto"/>
            </a:endParaRPr>
          </a:p>
          <a:p>
            <a:pPr marL="0" lvl="0" indent="0" algn="l" rtl="0">
              <a:spcBef>
                <a:spcPts val="4000"/>
              </a:spcBef>
              <a:spcAft>
                <a:spcPts val="0"/>
              </a:spcAft>
              <a:buNone/>
            </a:pPr>
            <a:endParaRPr sz="1050">
              <a:highlight>
                <a:srgbClr val="FFFFFF"/>
              </a:highlight>
              <a:latin typeface="Roboto"/>
              <a:ea typeface="Roboto"/>
              <a:cs typeface="Roboto"/>
              <a:sym typeface="Roboto"/>
            </a:endParaRPr>
          </a:p>
          <a:p>
            <a:pPr marL="0" lvl="0" indent="0" algn="l" rtl="0">
              <a:spcBef>
                <a:spcPts val="4000"/>
              </a:spcBef>
              <a:spcAft>
                <a:spcPts val="0"/>
              </a:spcAft>
              <a:buNone/>
            </a:pPr>
            <a:endParaRPr/>
          </a:p>
          <a:p>
            <a:pPr marL="0" lvl="0" indent="0" algn="l" rtl="0">
              <a:spcBef>
                <a:spcPts val="4000"/>
              </a:spcBef>
              <a:spcAft>
                <a:spcPts val="0"/>
              </a:spcAft>
              <a:buNone/>
            </a:pPr>
            <a:r>
              <a:rPr lang="en" sz="1050" u="sng">
                <a:solidFill>
                  <a:srgbClr val="1155C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0th Anniversary Celebration Begins October 1st</a:t>
            </a:r>
            <a:endParaRPr/>
          </a:p>
          <a:p>
            <a:pPr marL="0" lvl="0" indent="0" algn="l" rtl="0">
              <a:spcBef>
                <a:spcPts val="4000"/>
              </a:spcBef>
              <a:spcAft>
                <a:spcPts val="1200"/>
              </a:spcAft>
              <a:buNone/>
            </a:pPr>
            <a:r>
              <a:rPr lang="en"/>
              <a:t>  </a:t>
            </a:r>
            <a:endParaRPr/>
          </a:p>
        </p:txBody>
      </p:sp>
      <p:pic>
        <p:nvPicPr>
          <p:cNvPr id="115" name="Google Shape;115;p21"/>
          <p:cNvPicPr preferRelativeResize="0"/>
          <p:nvPr/>
        </p:nvPicPr>
        <p:blipFill>
          <a:blip r:embed="rId4">
            <a:alphaModFix/>
          </a:blip>
          <a:stretch>
            <a:fillRect/>
          </a:stretch>
        </p:blipFill>
        <p:spPr>
          <a:xfrm>
            <a:off x="2123175" y="1097750"/>
            <a:ext cx="4897650" cy="279385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1579</Words>
  <Application>Microsoft Office PowerPoint</Application>
  <PresentationFormat>On-screen Show (16:9)</PresentationFormat>
  <Paragraphs>170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vt:lpstr>
      <vt:lpstr>Roboto</vt:lpstr>
      <vt:lpstr>Times New Roman</vt:lpstr>
      <vt:lpstr>Playfair Display</vt:lpstr>
      <vt:lpstr>Arial</vt:lpstr>
      <vt:lpstr>Coral</vt:lpstr>
      <vt:lpstr>Establishing a Mission and Vision</vt:lpstr>
      <vt:lpstr>                           Wendy Hernandez</vt:lpstr>
      <vt:lpstr>Mike Espinoza</vt:lpstr>
      <vt:lpstr>Agenda</vt:lpstr>
      <vt:lpstr>So, before we get started, let’s review our norms...</vt:lpstr>
      <vt:lpstr>Vocabulary</vt:lpstr>
      <vt:lpstr>Objective or Outcomes for our Training</vt:lpstr>
      <vt:lpstr>Why, How, What?</vt:lpstr>
      <vt:lpstr>Disney has a very clear vision and mission... </vt:lpstr>
      <vt:lpstr>Disney’s Vision  </vt:lpstr>
      <vt:lpstr>Why is a Vision &amp; Mission important for us?</vt:lpstr>
      <vt:lpstr>Why is a Vision &amp; Mission important for Us?</vt:lpstr>
      <vt:lpstr>Why is a Vision &amp; Mission important for Us?</vt:lpstr>
      <vt:lpstr>Have you ever planned a family trip or event?</vt:lpstr>
      <vt:lpstr>Let’s Create our Vision</vt:lpstr>
      <vt:lpstr>Example of a Vision Drawing</vt:lpstr>
      <vt:lpstr>Create your vision in the box below</vt:lpstr>
      <vt:lpstr>Vision Group Work</vt:lpstr>
      <vt:lpstr>Whole Group Discussion</vt:lpstr>
      <vt:lpstr>Developing our Mission Statement</vt:lpstr>
      <vt:lpstr>Mission Statement Examples</vt:lpstr>
      <vt:lpstr>Teams Create Mission Phrase </vt:lpstr>
      <vt:lpstr>Review Outcomes and Team Plans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2021-08-14T04:52:47Z</dcterms:modified>
  <cp:category/>
</cp:coreProperties>
</file>