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7772400" cy="10088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43F"/>
    <a:srgbClr val="52A021"/>
    <a:srgbClr val="69C4AA"/>
    <a:srgbClr val="C4863B"/>
    <a:srgbClr val="C4A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728"/>
    <p:restoredTop sz="94608"/>
  </p:normalViewPr>
  <p:slideViewPr>
    <p:cSldViewPr snapToGrid="0" snapToObjects="1">
      <p:cViewPr varScale="1">
        <p:scale>
          <a:sx n="67" d="100"/>
          <a:sy n="67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51069"/>
            <a:ext cx="6606540" cy="3512315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98832"/>
            <a:ext cx="5829300" cy="2435733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2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7122"/>
            <a:ext cx="1675924" cy="85495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7122"/>
            <a:ext cx="4930616" cy="8549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9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9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15138"/>
            <a:ext cx="6703695" cy="4196561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51400"/>
            <a:ext cx="6703695" cy="2206872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85613"/>
            <a:ext cx="3303270" cy="6401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85613"/>
            <a:ext cx="3303270" cy="6401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7125"/>
            <a:ext cx="6703695" cy="19499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73100"/>
            <a:ext cx="3288089" cy="1212028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85128"/>
            <a:ext cx="3288089" cy="542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73100"/>
            <a:ext cx="3304282" cy="1212028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85128"/>
            <a:ext cx="3304282" cy="542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5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1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3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2571"/>
            <a:ext cx="2506801" cy="2353998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52568"/>
            <a:ext cx="3934778" cy="7169419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26569"/>
            <a:ext cx="2506801" cy="560709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0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2571"/>
            <a:ext cx="2506801" cy="2353998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52568"/>
            <a:ext cx="3934778" cy="7169419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26569"/>
            <a:ext cx="2506801" cy="560709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859B-9D1E-6547-80DF-D22365FFD5C1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7125"/>
            <a:ext cx="6703695" cy="194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85613"/>
            <a:ext cx="6703695" cy="6401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50605"/>
            <a:ext cx="1748790" cy="537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9859B-9D1E-6547-80DF-D22365FFD5C1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50605"/>
            <a:ext cx="2623185" cy="537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50605"/>
            <a:ext cx="1748790" cy="537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016C1-05CE-AC43-908C-274B9F55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7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hyperlink" Target="mailto:hlapfo@gmail.com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ghtning Bolt 40">
            <a:extLst>
              <a:ext uri="{FF2B5EF4-FFF2-40B4-BE49-F238E27FC236}">
                <a16:creationId xmlns:a16="http://schemas.microsoft.com/office/drawing/2014/main" id="{CCA45C6E-5E08-1943-8180-09BC3CB30F82}"/>
              </a:ext>
            </a:extLst>
          </p:cNvPr>
          <p:cNvSpPr/>
          <p:nvPr/>
        </p:nvSpPr>
        <p:spPr>
          <a:xfrm rot="4529511">
            <a:off x="3662599" y="3001176"/>
            <a:ext cx="1669606" cy="919652"/>
          </a:xfrm>
          <a:prstGeom prst="lightningBolt">
            <a:avLst/>
          </a:prstGeom>
          <a:solidFill>
            <a:srgbClr val="8FC4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ightning Bolt 43">
            <a:extLst>
              <a:ext uri="{FF2B5EF4-FFF2-40B4-BE49-F238E27FC236}">
                <a16:creationId xmlns:a16="http://schemas.microsoft.com/office/drawing/2014/main" id="{D5272F79-8770-F842-8FE9-DCFAA53E9588}"/>
              </a:ext>
            </a:extLst>
          </p:cNvPr>
          <p:cNvSpPr/>
          <p:nvPr/>
        </p:nvSpPr>
        <p:spPr>
          <a:xfrm rot="160710">
            <a:off x="2682243" y="2731966"/>
            <a:ext cx="973399" cy="1639125"/>
          </a:xfrm>
          <a:prstGeom prst="lightningBol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ightning Bolt 42">
            <a:extLst>
              <a:ext uri="{FF2B5EF4-FFF2-40B4-BE49-F238E27FC236}">
                <a16:creationId xmlns:a16="http://schemas.microsoft.com/office/drawing/2014/main" id="{DFF74FBD-CD5C-634B-A46B-104A4BB184C3}"/>
              </a:ext>
            </a:extLst>
          </p:cNvPr>
          <p:cNvSpPr/>
          <p:nvPr/>
        </p:nvSpPr>
        <p:spPr>
          <a:xfrm rot="20765751">
            <a:off x="2407986" y="4196307"/>
            <a:ext cx="421226" cy="765655"/>
          </a:xfrm>
          <a:prstGeom prst="lightningBolt">
            <a:avLst/>
          </a:prstGeom>
          <a:solidFill>
            <a:srgbClr val="69C4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ightning Bolt 38">
            <a:extLst>
              <a:ext uri="{FF2B5EF4-FFF2-40B4-BE49-F238E27FC236}">
                <a16:creationId xmlns:a16="http://schemas.microsoft.com/office/drawing/2014/main" id="{C710B240-494C-2148-B8CD-6B33EC16033D}"/>
              </a:ext>
            </a:extLst>
          </p:cNvPr>
          <p:cNvSpPr/>
          <p:nvPr/>
        </p:nvSpPr>
        <p:spPr>
          <a:xfrm rot="18000843">
            <a:off x="1882744" y="5877863"/>
            <a:ext cx="1073236" cy="548817"/>
          </a:xfrm>
          <a:prstGeom prst="lightningBol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ightning Bolt 39">
            <a:extLst>
              <a:ext uri="{FF2B5EF4-FFF2-40B4-BE49-F238E27FC236}">
                <a16:creationId xmlns:a16="http://schemas.microsoft.com/office/drawing/2014/main" id="{CD932F82-7194-F845-8725-28BDB8B015CF}"/>
              </a:ext>
            </a:extLst>
          </p:cNvPr>
          <p:cNvSpPr/>
          <p:nvPr/>
        </p:nvSpPr>
        <p:spPr>
          <a:xfrm rot="9769914">
            <a:off x="5154492" y="5792191"/>
            <a:ext cx="609929" cy="529130"/>
          </a:xfrm>
          <a:prstGeom prst="lightningBol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D2A4539-A0B9-704D-92A6-E69A614F244F}"/>
              </a:ext>
            </a:extLst>
          </p:cNvPr>
          <p:cNvSpPr/>
          <p:nvPr/>
        </p:nvSpPr>
        <p:spPr>
          <a:xfrm>
            <a:off x="742943" y="3487401"/>
            <a:ext cx="1676400" cy="1299368"/>
          </a:xfrm>
          <a:prstGeom prst="roundRect">
            <a:avLst/>
          </a:prstGeom>
          <a:solidFill>
            <a:srgbClr val="69C4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22B34D7-A25D-1145-B4B4-D7AECD8E25BA}"/>
              </a:ext>
            </a:extLst>
          </p:cNvPr>
          <p:cNvSpPr/>
          <p:nvPr/>
        </p:nvSpPr>
        <p:spPr>
          <a:xfrm>
            <a:off x="333377" y="5483272"/>
            <a:ext cx="1714500" cy="114696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5396678-9F96-B94E-8079-6936BD50CF93}"/>
              </a:ext>
            </a:extLst>
          </p:cNvPr>
          <p:cNvSpPr/>
          <p:nvPr/>
        </p:nvSpPr>
        <p:spPr>
          <a:xfrm>
            <a:off x="4476757" y="1549111"/>
            <a:ext cx="1809754" cy="1256457"/>
          </a:xfrm>
          <a:prstGeom prst="roundRect">
            <a:avLst/>
          </a:prstGeom>
          <a:solidFill>
            <a:srgbClr val="8FC4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76EE89-967A-2343-8A55-DCD3D07EAA81}"/>
              </a:ext>
            </a:extLst>
          </p:cNvPr>
          <p:cNvSpPr/>
          <p:nvPr/>
        </p:nvSpPr>
        <p:spPr>
          <a:xfrm>
            <a:off x="5392519" y="3544306"/>
            <a:ext cx="1676400" cy="12612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EC8D754-5FBF-F148-9486-040B1E569717}"/>
              </a:ext>
            </a:extLst>
          </p:cNvPr>
          <p:cNvSpPr/>
          <p:nvPr/>
        </p:nvSpPr>
        <p:spPr>
          <a:xfrm>
            <a:off x="5676899" y="5483272"/>
            <a:ext cx="1676400" cy="11469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B57FDE-0977-9B44-A01B-8BBD15FE43AB}"/>
              </a:ext>
            </a:extLst>
          </p:cNvPr>
          <p:cNvSpPr/>
          <p:nvPr/>
        </p:nvSpPr>
        <p:spPr>
          <a:xfrm>
            <a:off x="1543041" y="1549112"/>
            <a:ext cx="1752604" cy="12564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0078F2-5164-BA44-9D36-A9EA95494462}"/>
              </a:ext>
            </a:extLst>
          </p:cNvPr>
          <p:cNvSpPr/>
          <p:nvPr/>
        </p:nvSpPr>
        <p:spPr>
          <a:xfrm>
            <a:off x="2669951" y="4288928"/>
            <a:ext cx="2547951" cy="234820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1E4C0B-0862-7943-A847-857D6AF3A88C}"/>
              </a:ext>
            </a:extLst>
          </p:cNvPr>
          <p:cNvSpPr txBox="1"/>
          <p:nvPr/>
        </p:nvSpPr>
        <p:spPr>
          <a:xfrm>
            <a:off x="533400" y="6187281"/>
            <a:ext cx="144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Volunteer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0A4C8-DDD4-5F44-9117-2ED6DE59DB34}"/>
              </a:ext>
            </a:extLst>
          </p:cNvPr>
          <p:cNvSpPr txBox="1"/>
          <p:nvPr/>
        </p:nvSpPr>
        <p:spPr>
          <a:xfrm>
            <a:off x="857249" y="3907898"/>
            <a:ext cx="1447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Build new student programs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78E3D4-F64B-8543-B39F-F1F71E686530}"/>
              </a:ext>
            </a:extLst>
          </p:cNvPr>
          <p:cNvSpPr txBox="1"/>
          <p:nvPr/>
        </p:nvSpPr>
        <p:spPr>
          <a:xfrm>
            <a:off x="1523984" y="2116780"/>
            <a:ext cx="1924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Connect with other parents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A46400-BC33-F54A-BB0B-B6CE1792A657}"/>
              </a:ext>
            </a:extLst>
          </p:cNvPr>
          <p:cNvSpPr txBox="1"/>
          <p:nvPr/>
        </p:nvSpPr>
        <p:spPr>
          <a:xfrm>
            <a:off x="4552951" y="2053686"/>
            <a:ext cx="161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Make your voice heard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DE59D-538F-C040-8675-9835C0C874C9}"/>
              </a:ext>
            </a:extLst>
          </p:cNvPr>
          <p:cNvSpPr txBox="1"/>
          <p:nvPr/>
        </p:nvSpPr>
        <p:spPr>
          <a:xfrm>
            <a:off x="5546767" y="4119997"/>
            <a:ext cx="1447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Be a Super Parent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4F50E2-0E7D-CF4B-A560-35197C4BE9E7}"/>
              </a:ext>
            </a:extLst>
          </p:cNvPr>
          <p:cNvSpPr txBox="1"/>
          <p:nvPr/>
        </p:nvSpPr>
        <p:spPr>
          <a:xfrm>
            <a:off x="5791199" y="5941060"/>
            <a:ext cx="1447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Stay Informed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C58C0C-6AB6-F348-9944-98A34B919203}"/>
              </a:ext>
            </a:extLst>
          </p:cNvPr>
          <p:cNvSpPr txBox="1"/>
          <p:nvPr/>
        </p:nvSpPr>
        <p:spPr>
          <a:xfrm>
            <a:off x="2934244" y="4796123"/>
            <a:ext cx="20955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Make Our School Better</a:t>
            </a:r>
          </a:p>
        </p:txBody>
      </p:sp>
      <p:pic>
        <p:nvPicPr>
          <p:cNvPr id="17" name="Graphic 16" descr="Cheers with solid fill">
            <a:extLst>
              <a:ext uri="{FF2B5EF4-FFF2-40B4-BE49-F238E27FC236}">
                <a16:creationId xmlns:a16="http://schemas.microsoft.com/office/drawing/2014/main" id="{5926377E-91B1-684D-8AF2-9C1DAE04E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487" y="5069618"/>
            <a:ext cx="1097741" cy="1097741"/>
          </a:xfrm>
          <a:prstGeom prst="rect">
            <a:avLst/>
          </a:prstGeom>
        </p:spPr>
      </p:pic>
      <p:pic>
        <p:nvPicPr>
          <p:cNvPr id="22" name="Graphic 21" descr="Blockchain with solid fill">
            <a:extLst>
              <a:ext uri="{FF2B5EF4-FFF2-40B4-BE49-F238E27FC236}">
                <a16:creationId xmlns:a16="http://schemas.microsoft.com/office/drawing/2014/main" id="{0AB58877-F3F3-BD4A-A517-5F714F4EB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452" y="2811684"/>
            <a:ext cx="1152523" cy="1152523"/>
          </a:xfrm>
          <a:prstGeom prst="rect">
            <a:avLst/>
          </a:prstGeom>
        </p:spPr>
      </p:pic>
      <p:pic>
        <p:nvPicPr>
          <p:cNvPr id="24" name="Graphic 23" descr="Boardroom with solid fill">
            <a:extLst>
              <a:ext uri="{FF2B5EF4-FFF2-40B4-BE49-F238E27FC236}">
                <a16:creationId xmlns:a16="http://schemas.microsoft.com/office/drawing/2014/main" id="{221288DA-1985-FD45-A03B-A69B35093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5055" y="912122"/>
            <a:ext cx="1288576" cy="1288576"/>
          </a:xfrm>
          <a:prstGeom prst="rect">
            <a:avLst/>
          </a:prstGeom>
        </p:spPr>
      </p:pic>
      <p:pic>
        <p:nvPicPr>
          <p:cNvPr id="26" name="Graphic 25" descr="Chat with solid fill">
            <a:extLst>
              <a:ext uri="{FF2B5EF4-FFF2-40B4-BE49-F238E27FC236}">
                <a16:creationId xmlns:a16="http://schemas.microsoft.com/office/drawing/2014/main" id="{514E4B42-2663-4646-A236-FD8F44BFA9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0124" y="947656"/>
            <a:ext cx="1276350" cy="1276350"/>
          </a:xfrm>
          <a:prstGeom prst="rect">
            <a:avLst/>
          </a:prstGeom>
        </p:spPr>
      </p:pic>
      <p:pic>
        <p:nvPicPr>
          <p:cNvPr id="28" name="Graphic 27" descr="Hero Female with solid fill">
            <a:extLst>
              <a:ext uri="{FF2B5EF4-FFF2-40B4-BE49-F238E27FC236}">
                <a16:creationId xmlns:a16="http://schemas.microsoft.com/office/drawing/2014/main" id="{71B6140B-6416-DB44-B13A-9B6C8584B1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62613" y="3183866"/>
            <a:ext cx="914400" cy="914400"/>
          </a:xfrm>
          <a:prstGeom prst="rect">
            <a:avLst/>
          </a:prstGeom>
        </p:spPr>
      </p:pic>
      <p:pic>
        <p:nvPicPr>
          <p:cNvPr id="30" name="Graphic 29" descr="Blog with solid fill">
            <a:extLst>
              <a:ext uri="{FF2B5EF4-FFF2-40B4-BE49-F238E27FC236}">
                <a16:creationId xmlns:a16="http://schemas.microsoft.com/office/drawing/2014/main" id="{F4C17924-D4E2-B448-A337-422297A2D5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97346" y="4914391"/>
            <a:ext cx="1097741" cy="1097741"/>
          </a:xfrm>
          <a:prstGeom prst="rect">
            <a:avLst/>
          </a:prstGeom>
        </p:spPr>
      </p:pic>
      <p:pic>
        <p:nvPicPr>
          <p:cNvPr id="32" name="Graphic 31" descr="Hero Male with solid fill">
            <a:extLst>
              <a:ext uri="{FF2B5EF4-FFF2-40B4-BE49-F238E27FC236}">
                <a16:creationId xmlns:a16="http://schemas.microsoft.com/office/drawing/2014/main" id="{2DA58F1A-6A12-1E43-AE66-CD8374A720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35464" y="3221491"/>
            <a:ext cx="914400" cy="914400"/>
          </a:xfrm>
          <a:prstGeom prst="rect">
            <a:avLst/>
          </a:prstGeom>
        </p:spPr>
      </p:pic>
      <p:sp>
        <p:nvSpPr>
          <p:cNvPr id="45" name="Lightning Bolt 44">
            <a:extLst>
              <a:ext uri="{FF2B5EF4-FFF2-40B4-BE49-F238E27FC236}">
                <a16:creationId xmlns:a16="http://schemas.microsoft.com/office/drawing/2014/main" id="{8A31A528-C004-9B45-8832-C01E6AA83973}"/>
              </a:ext>
            </a:extLst>
          </p:cNvPr>
          <p:cNvSpPr/>
          <p:nvPr/>
        </p:nvSpPr>
        <p:spPr>
          <a:xfrm rot="5940771">
            <a:off x="4943949" y="4411839"/>
            <a:ext cx="574192" cy="316555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13DE1B-9C83-FD47-B894-3CE8EA6BC3AB}"/>
              </a:ext>
            </a:extLst>
          </p:cNvPr>
          <p:cNvSpPr/>
          <p:nvPr/>
        </p:nvSpPr>
        <p:spPr>
          <a:xfrm>
            <a:off x="1190627" y="155902"/>
            <a:ext cx="5654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Why Join the PFO?</a:t>
            </a:r>
          </a:p>
        </p:txBody>
      </p:sp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3FA8151B-DEB4-A04B-9ECE-532FA0BC9F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05619" y="6992200"/>
            <a:ext cx="857250" cy="833363"/>
          </a:xfrm>
          <a:prstGeom prst="rect">
            <a:avLst/>
          </a:prstGeom>
          <a:noFill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962F7C6-A951-6143-969C-F1F59A388138}"/>
              </a:ext>
            </a:extLst>
          </p:cNvPr>
          <p:cNvSpPr txBox="1"/>
          <p:nvPr/>
        </p:nvSpPr>
        <p:spPr>
          <a:xfrm>
            <a:off x="3418306" y="6901051"/>
            <a:ext cx="39266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C000"/>
                </a:solidFill>
                <a:latin typeface="Cooper Black" panose="0208090404030B020404" pitchFamily="18" charset="77"/>
              </a:rPr>
              <a:t>P </a:t>
            </a:r>
            <a:r>
              <a:rPr lang="en-US" sz="1700" dirty="0">
                <a:latin typeface="Cooper Black" panose="0208090404030B020404" pitchFamily="18" charset="77"/>
              </a:rPr>
              <a:t>arent</a:t>
            </a:r>
          </a:p>
          <a:p>
            <a:r>
              <a:rPr lang="en-US" sz="1700" dirty="0">
                <a:solidFill>
                  <a:srgbClr val="FFC000"/>
                </a:solidFill>
                <a:latin typeface="Cooper Black" panose="0208090404030B020404" pitchFamily="18" charset="77"/>
              </a:rPr>
              <a:t>F </a:t>
            </a:r>
            <a:r>
              <a:rPr lang="en-US" sz="1700" dirty="0">
                <a:latin typeface="Cooper Black" panose="0208090404030B020404" pitchFamily="18" charset="77"/>
              </a:rPr>
              <a:t>aculty </a:t>
            </a:r>
          </a:p>
          <a:p>
            <a:r>
              <a:rPr lang="en-US" sz="1700" dirty="0">
                <a:solidFill>
                  <a:srgbClr val="FFC000"/>
                </a:solidFill>
                <a:latin typeface="Cooper Black" panose="0208090404030B020404" pitchFamily="18" charset="77"/>
              </a:rPr>
              <a:t>O </a:t>
            </a:r>
            <a:r>
              <a:rPr lang="en-US" sz="1700" dirty="0">
                <a:latin typeface="Cooper Black" panose="0208090404030B020404" pitchFamily="18" charset="77"/>
              </a:rPr>
              <a:t>rganization</a:t>
            </a:r>
          </a:p>
          <a:p>
            <a:r>
              <a:rPr lang="en-US" sz="1700" dirty="0">
                <a:latin typeface="Cooper Black" panose="0208090404030B020404" pitchFamily="18" charset="77"/>
              </a:rPr>
              <a:t>of Higher Learning Academy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F2C3F5-7E4D-4A44-818C-B3448548E596}"/>
              </a:ext>
            </a:extLst>
          </p:cNvPr>
          <p:cNvSpPr txBox="1"/>
          <p:nvPr/>
        </p:nvSpPr>
        <p:spPr>
          <a:xfrm>
            <a:off x="2701357" y="6721787"/>
            <a:ext cx="2529688" cy="266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YOU + US = Student Success</a:t>
            </a:r>
          </a:p>
        </p:txBody>
      </p:sp>
      <p:sp>
        <p:nvSpPr>
          <p:cNvPr id="51" name="Text Box 16">
            <a:extLst>
              <a:ext uri="{FF2B5EF4-FFF2-40B4-BE49-F238E27FC236}">
                <a16:creationId xmlns:a16="http://schemas.microsoft.com/office/drawing/2014/main" id="{A82FC982-5111-3A45-9D4F-20ACC5CB0214}"/>
              </a:ext>
            </a:extLst>
          </p:cNvPr>
          <p:cNvSpPr txBox="1"/>
          <p:nvPr/>
        </p:nvSpPr>
        <p:spPr>
          <a:xfrm>
            <a:off x="312037" y="7925318"/>
            <a:ext cx="7439024" cy="199258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Connect With Us:</a:t>
            </a:r>
            <a:endParaRPr lang="en-US" sz="1200" dirty="0">
              <a:effectLst/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Parent Faculty Organization of Higher Learning Academy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2701 Del Paso Rd Suite 130 – 99  Sacramento, CA 95835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Email: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hlapfo@gmail.com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    </a:t>
            </a: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Website: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dirty="0" err="1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hlapfo.org</a:t>
            </a:r>
            <a:endParaRPr lang="en-US" sz="1200" dirty="0">
              <a:effectLst/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Facebook General info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: Higher Learning Academy PFO (Use this page to view our live Zoom meetings held </a:t>
            </a:r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monthly every 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2</a:t>
            </a:r>
            <a:r>
              <a:rPr lang="en-US" sz="1200" baseline="300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nd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Tuesday at 5:30 pm)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Zoom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Meeting ID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: 926 8933 8177   Passcode:PFO2020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Facebook Donation page</a:t>
            </a:r>
            <a:r>
              <a:rPr lang="en-US" sz="1200" dirty="0"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: Parent Faculty Organization of Higher Learning Academy</a:t>
            </a:r>
          </a:p>
        </p:txBody>
      </p:sp>
    </p:spTree>
    <p:extLst>
      <p:ext uri="{BB962C8B-B14F-4D97-AF65-F5344CB8AC3E}">
        <p14:creationId xmlns:p14="http://schemas.microsoft.com/office/powerpoint/2010/main" val="333390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127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Ayuthaya</vt:lpstr>
      <vt:lpstr>Calibri</vt:lpstr>
      <vt:lpstr>Calibri Light</vt:lpstr>
      <vt:lpstr>Cooper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Turley</dc:creator>
  <cp:lastModifiedBy>Anita Turley</cp:lastModifiedBy>
  <cp:revision>26</cp:revision>
  <dcterms:created xsi:type="dcterms:W3CDTF">2021-03-12T04:53:55Z</dcterms:created>
  <dcterms:modified xsi:type="dcterms:W3CDTF">2021-03-16T04:42:54Z</dcterms:modified>
</cp:coreProperties>
</file>