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76" r:id="rId2"/>
    <p:sldId id="378" r:id="rId3"/>
    <p:sldId id="377" r:id="rId4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ie Sanft" initials="LS" lastIdx="3" clrIdx="0">
    <p:extLst>
      <p:ext uri="{19B8F6BF-5375-455C-9EA6-DF929625EA0E}">
        <p15:presenceInfo xmlns:p15="http://schemas.microsoft.com/office/powerpoint/2012/main" userId="S-1-5-21-698646121-1254382694-1581587538-482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F"/>
    <a:srgbClr val="E7E7E7"/>
    <a:srgbClr val="EE8000"/>
    <a:srgbClr val="FFA81E"/>
    <a:srgbClr val="FFC100"/>
    <a:srgbClr val="F2F2F2"/>
    <a:srgbClr val="E7F5FF"/>
    <a:srgbClr val="E5F4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9247" autoAdjust="0"/>
  </p:normalViewPr>
  <p:slideViewPr>
    <p:cSldViewPr snapToGrid="0">
      <p:cViewPr varScale="1">
        <p:scale>
          <a:sx n="40" d="100"/>
          <a:sy n="40" d="100"/>
        </p:scale>
        <p:origin x="840" y="72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2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3T12:58:22.681" idx="2">
    <p:pos x="10" y="10"/>
    <p:text>Please add sume suggestions for Breads and Starches.   Can shorten the  fats/sweets area to give more space.</p:text>
    <p:extLst mod="1">
      <p:ext uri="{C676402C-5697-4E1C-873F-D02D1690AC5C}">
        <p15:threadingInfo xmlns:p15="http://schemas.microsoft.com/office/powerpoint/2012/main" timeZoneBias="480"/>
      </p:ext>
    </p:extLst>
  </p:cm>
  <p:cm authorId="1" dt="2023-01-23T12:59:25.318" idx="3">
    <p:pos x="10" y="106"/>
    <p:text>Remove "This is not an inclusive list" in each box and inlcude just once at the bottom to gie more space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16568" y="962013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© 2010 DaVita Inc.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95151" y="962158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1/2023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sonhealthcare.org/services/dialysis/3-day-emergency-diet" TargetMode="External"/><Relationship Id="rId2" Type="http://schemas.openxmlformats.org/officeDocument/2006/relationships/hyperlink" Target="https://www.kidney.org/atoz/content/emergencymea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rmc.rochester.edu/MediaLibraries/URMCMedia/ctsi/resources/crc/documents/VisualizeYourPortionSize12-01-09.pdf" TargetMode="External"/><Relationship Id="rId4" Type="http://schemas.openxmlformats.org/officeDocument/2006/relationships/hyperlink" Target="https://www.kidneyfund.org/assets/pdf/infographics/3-day-emergency-di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95E8EB-57DE-45C4-BB34-2170F368FBD1}"/>
              </a:ext>
            </a:extLst>
          </p:cNvPr>
          <p:cNvSpPr/>
          <p:nvPr/>
        </p:nvSpPr>
        <p:spPr>
          <a:xfrm>
            <a:off x="236220" y="234828"/>
            <a:ext cx="6847332" cy="112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chemeClr val="accent3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EDUCATION SERIES:</a:t>
            </a:r>
          </a:p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Emergency Diet</a:t>
            </a:r>
            <a:endParaRPr lang="en-US" sz="4000" dirty="0">
              <a:solidFill>
                <a:schemeClr val="accent4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" y="1446358"/>
            <a:ext cx="7358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dialysis treatments must be missed due to severe weather, access issues or other emergency, it is best to follow an emergency dialysis diet. However, this diet is not for long-term use. Return to the regular dialysis diet once the emergency is over and treatment can be resumed. 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560000" y="2744273"/>
            <a:ext cx="6743008" cy="6332223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937" y="2523576"/>
            <a:ext cx="13466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Protein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498" y="4410129"/>
            <a:ext cx="143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Fish/Meat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*: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74" y="4776938"/>
            <a:ext cx="2138321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142" y="4776938"/>
            <a:ext cx="1267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Lamb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Turkey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74234" y="4473899"/>
            <a:ext cx="158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Plant Based: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5378" y="3477251"/>
            <a:ext cx="4822131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oz.= 1 egg</a:t>
            </a:r>
          </a:p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2 tbsp. peanut butter</a:t>
            </a:r>
          </a:p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piece of meat about the size of three dice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7632" y="7117990"/>
            <a:ext cx="2667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Milk and Milk </a:t>
            </a:r>
            <a:r>
              <a:rPr lang="en-US" sz="1600" dirty="0" smtClean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Products:</a:t>
            </a:r>
            <a:endParaRPr lang="en-US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459" y="3016232"/>
            <a:ext cx="6436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Limit fish, meat, and plant-based protein intake to </a:t>
            </a:r>
            <a:r>
              <a:rPr lang="en-US" sz="16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 ounces per day</a:t>
            </a:r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8120" y="6730469"/>
            <a:ext cx="4597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Limit milk and milk products to </a:t>
            </a:r>
            <a:r>
              <a:rPr lang="en-US" sz="16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½ cup per day</a:t>
            </a:r>
            <a:r>
              <a:rPr lang="en-US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120" y="7478615"/>
            <a:ext cx="32728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Almond 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Dry or evaporated </a:t>
            </a: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Greek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yogurt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Rice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milk (unenriched)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38463" y="4790476"/>
            <a:ext cx="234342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Nuts &amp; nut butters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Tofu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78119" y="5910385"/>
            <a:ext cx="3996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*If refrigeration is available, choose fresh/unsalted options; otherwise, look for low sodium canned meats.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06" y="5824575"/>
            <a:ext cx="759388" cy="8569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20" y="7280609"/>
            <a:ext cx="933280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492760" y="580642"/>
            <a:ext cx="6663944" cy="3509625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252" y="337617"/>
            <a:ext cx="63139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Fruits &amp; Vegetables:</a:t>
            </a:r>
            <a:r>
              <a:rPr lang="en-US" sz="24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limit</a:t>
            </a:r>
            <a:r>
              <a:rPr lang="en-US" sz="2400" dirty="0">
                <a:latin typeface="+mj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US" sz="1600" dirty="0">
                <a:solidFill>
                  <a:schemeClr val="accent3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three ½ cup servings per day</a:t>
            </a:r>
            <a:r>
              <a:rPr lang="en-US" sz="1600" dirty="0">
                <a:solidFill>
                  <a:srgbClr val="000000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425704" y="6642621"/>
            <a:ext cx="6663944" cy="1013567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" y="6411788"/>
            <a:ext cx="28163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Breads &amp; Starches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25704" y="4438217"/>
            <a:ext cx="6731000" cy="1912794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196" y="4207384"/>
            <a:ext cx="63809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Fluids: </a:t>
            </a:r>
            <a:r>
              <a:rPr lang="en-US" sz="1600" dirty="0">
                <a:solidFill>
                  <a:srgbClr val="000000"/>
                </a:solidFill>
                <a:latin typeface="Bree Davita"/>
              </a:rPr>
              <a:t>limit</a:t>
            </a:r>
            <a:r>
              <a:rPr lang="en-US" sz="2400" dirty="0">
                <a:solidFill>
                  <a:srgbClr val="000000"/>
                </a:solidFill>
                <a:latin typeface="Bree Davit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to half your usual allowance, or </a:t>
            </a:r>
            <a:r>
              <a:rPr lang="en-US" sz="1600" dirty="0">
                <a:solidFill>
                  <a:schemeClr val="accent3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2 cups (16 oz) per day</a:t>
            </a:r>
            <a:r>
              <a:rPr lang="en-US" sz="1600" dirty="0">
                <a:solidFill>
                  <a:srgbClr val="000000"/>
                </a:solidFill>
                <a:latin typeface="Bree Davita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9196" y="823668"/>
            <a:ext cx="6156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best to select lower potassium fruits and vegetables. 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refrigeration is available, choose fresh or frozen; otherwise, look for low-sodium canned options.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404" y="1552698"/>
            <a:ext cx="2201672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Apples/applesauce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Blackberries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Blueberries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Broccoli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Cabbage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Carrots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Cherries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Fruit cocktail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 beans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4733" y="1562332"/>
            <a:ext cx="3384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Mandarin oranges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Peaches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Pears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Peppers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Pineapple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Raspberries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Spinach (raw)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Strawberries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Summer squash (yellow or zucchini)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196" y="3782490"/>
            <a:ext cx="232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*This is not an inclusive list.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276" y="4669049"/>
            <a:ext cx="6361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that your fluid allowance includes those needed to take medications. Consider checking labels to avoid brands with “phos” in the ingredients.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568" y="5329920"/>
            <a:ext cx="3390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Clear sodas (ginger ale, lemon-lime)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Juices (apple, cranberry)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59860" y="5314955"/>
            <a:ext cx="23119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Lemonade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Water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528" y="6824686"/>
            <a:ext cx="636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items can be consumed in usual amounts. Check with your </a:t>
            </a: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dietitian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appropriate low-phosphorus and low-potassium suggestions. 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425704" y="7998918"/>
            <a:ext cx="6663944" cy="1013568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" y="8181332"/>
            <a:ext cx="6361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items can be consumed </a:t>
            </a: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boost calories.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with your </a:t>
            </a:r>
            <a:r>
              <a:rPr lang="en-US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dietitian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appropriate low-phosphorus and low-potassium suggestions. If you have diabetes, look for low-sugar or sugar-free options.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077" y="7757212"/>
            <a:ext cx="23200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Fats &amp; Sweets</a:t>
            </a:r>
            <a:endParaRPr lang="en-US" sz="24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8EE9C-6742-4E09-9D18-95D593C2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70" y="1991163"/>
            <a:ext cx="1269018" cy="1204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5B9297-9063-49B6-BB12-5DCBA37B1DE3}"/>
              </a:ext>
            </a:extLst>
          </p:cNvPr>
          <p:cNvSpPr txBox="1"/>
          <p:nvPr/>
        </p:nvSpPr>
        <p:spPr>
          <a:xfrm>
            <a:off x="615696" y="6043234"/>
            <a:ext cx="232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*This is not an inclusive list. </a:t>
            </a:r>
          </a:p>
        </p:txBody>
      </p:sp>
    </p:spTree>
    <p:extLst>
      <p:ext uri="{BB962C8B-B14F-4D97-AF65-F5344CB8AC3E}">
        <p14:creationId xmlns:p14="http://schemas.microsoft.com/office/powerpoint/2010/main" val="8973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625D72-B3C0-44A2-86B3-88FADA9AC03A}"/>
              </a:ext>
            </a:extLst>
          </p:cNvPr>
          <p:cNvSpPr/>
          <p:nvPr/>
        </p:nvSpPr>
        <p:spPr>
          <a:xfrm>
            <a:off x="133617" y="207775"/>
            <a:ext cx="197559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References:</a:t>
            </a:r>
            <a:endParaRPr lang="en-US" sz="2800" dirty="0">
              <a:solidFill>
                <a:schemeClr val="accent4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00" y="92710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https://www.kidney.org/atoz/content/emergencymeal</a:t>
            </a:r>
            <a:endParaRPr lang="en-US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https://www.munsonhealthcare.org/services/dialysis/3-day-emergency-diet</a:t>
            </a:r>
            <a:endParaRPr lang="en-US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https://www.kidneyfund.org/assets/pdf/infographics/3-day-emergency-diet.pdf</a:t>
            </a:r>
            <a:endParaRPr lang="en-US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https://www.urmc.rochester.edu/MediaLibraries/URMCMedia/ctsi/resources/crc/documents/VisualizeYourPortionSize12-01-09.pdf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4171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7A0EE4908604691DE5F5956567D86" ma:contentTypeVersion="0" ma:contentTypeDescription="Create a new document." ma:contentTypeScope="" ma:versionID="5772cc96347b98f4ab747b374c18be1e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VWVVZ44HN2TW-1645478438-7</_dlc_DocId>
    <_dlc_DocIdUrl xmlns="3f57af43-c6c5-4cde-95b0-8e68d12fd188">
      <Url>https://share.davita.com/sites/NS_PatientEducation/_layouts/15/DocIdRedir.aspx?ID=VWVVZ44HN2TW-1645478438-7</Url>
      <Description>VWVVZ44HN2TW-1645478438-7</Description>
    </_dlc_DocIdUrl>
  </documentManagement>
</p:properties>
</file>

<file path=customXml/itemProps1.xml><?xml version="1.0" encoding="utf-8"?>
<ds:datastoreItem xmlns:ds="http://schemas.openxmlformats.org/officeDocument/2006/customXml" ds:itemID="{C8554E6B-AB0A-42BE-BAC9-07A036C223D7}"/>
</file>

<file path=customXml/itemProps2.xml><?xml version="1.0" encoding="utf-8"?>
<ds:datastoreItem xmlns:ds="http://schemas.openxmlformats.org/officeDocument/2006/customXml" ds:itemID="{CFE5EDFF-F1B7-4862-BC09-54A779BFD894}"/>
</file>

<file path=customXml/itemProps3.xml><?xml version="1.0" encoding="utf-8"?>
<ds:datastoreItem xmlns:ds="http://schemas.openxmlformats.org/officeDocument/2006/customXml" ds:itemID="{EE9EA848-04A0-42E4-9EFF-719DC9E46A28}"/>
</file>

<file path=customXml/itemProps4.xml><?xml version="1.0" encoding="utf-8"?>
<ds:datastoreItem xmlns:ds="http://schemas.openxmlformats.org/officeDocument/2006/customXml" ds:itemID="{169DD2CA-F2BF-4F53-B96E-77C1161C245D}"/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8083</TotalTime>
  <Words>392</Words>
  <Application>Microsoft Office PowerPoint</Application>
  <PresentationFormat>Custom</PresentationFormat>
  <Paragraphs>71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  <vt:lpstr>PowerPoint Presentation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Laurie Sanft</cp:lastModifiedBy>
  <cp:revision>379</cp:revision>
  <cp:lastPrinted>2020-03-19T14:34:29Z</cp:lastPrinted>
  <dcterms:created xsi:type="dcterms:W3CDTF">2020-01-10T21:16:46Z</dcterms:created>
  <dcterms:modified xsi:type="dcterms:W3CDTF">2023-03-16T18:09:04Z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0x010100E607A0EE4908604691DE5F5956567D86</vt:lpwstr>
  </property>
  <property fmtid="{D5CDD505-2E9C-101B-9397-08002B2CF9AE}" pid="3" name="_dlc_DocIdItemGuid">
    <vt:lpwstr>e4837d02-788b-4c47-8f3f-84675f052d39</vt:lpwstr>
  </property>
</Properties>
</file>