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5"/>
  </p:sldMasterIdLst>
  <p:notesMasterIdLst>
    <p:notesMasterId r:id="rId7"/>
  </p:notesMasterIdLst>
  <p:handoutMasterIdLst>
    <p:handoutMasterId r:id="rId8"/>
  </p:handoutMasterIdLst>
  <p:sldIdLst>
    <p:sldId id="389" r:id="rId6"/>
  </p:sldIdLst>
  <p:sldSz cx="7772400" cy="10058400"/>
  <p:notesSz cx="7010400" cy="92964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73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221">
          <p15:clr>
            <a:srgbClr val="A4A3A4"/>
          </p15:clr>
        </p15:guide>
        <p15:guide id="4" pos="159">
          <p15:clr>
            <a:srgbClr val="A4A3A4"/>
          </p15:clr>
        </p15:guide>
        <p15:guide id="5" pos="4737">
          <p15:clr>
            <a:srgbClr val="A4A3A4"/>
          </p15:clr>
        </p15:guide>
        <p15:guide id="6" pos="2469">
          <p15:clr>
            <a:srgbClr val="A4A3A4"/>
          </p15:clr>
        </p15:guide>
        <p15:guide id="7" pos="240">
          <p15:clr>
            <a:srgbClr val="A4A3A4"/>
          </p15:clr>
        </p15:guide>
        <p15:guide id="8" pos="46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000"/>
    <a:srgbClr val="FFA81E"/>
    <a:srgbClr val="FFC100"/>
    <a:srgbClr val="F2F2F2"/>
    <a:srgbClr val="E7F5FF"/>
    <a:srgbClr val="E5F4FF"/>
    <a:srgbClr val="FF00FF"/>
    <a:srgbClr val="000000"/>
    <a:srgbClr val="00366F"/>
    <a:srgbClr val="001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99247" autoAdjust="0"/>
  </p:normalViewPr>
  <p:slideViewPr>
    <p:cSldViewPr snapToGrid="0">
      <p:cViewPr varScale="1">
        <p:scale>
          <a:sx n="50" d="100"/>
          <a:sy n="50" d="100"/>
        </p:scale>
        <p:origin x="1998" y="60"/>
      </p:cViewPr>
      <p:guideLst>
        <p:guide orient="horz" pos="6173"/>
        <p:guide orient="horz" pos="158"/>
        <p:guide orient="horz" pos="221"/>
        <p:guide pos="159"/>
        <p:guide pos="4737"/>
        <p:guide pos="2469"/>
        <p:guide pos="240"/>
        <p:guide pos="46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-3216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6D1-422C-A7E5-5556C3B37C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D1-422C-A7E5-5556C3B37C19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6D1-422C-A7E5-5556C3B37C19}"/>
              </c:ext>
            </c:extLst>
          </c:dPt>
          <c:dPt>
            <c:idx val="3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D1-422C-A7E5-5556C3B37C1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37F-44F8-AF7F-6D5B931278B6}"/>
              </c:ext>
            </c:extLst>
          </c:dPt>
          <c:cat>
            <c:strRef>
              <c:f>Sheet1!$A$2:$A$6</c:f>
              <c:strCache>
                <c:ptCount val="4"/>
                <c:pt idx="0">
                  <c:v>Veggies</c:v>
                </c:pt>
                <c:pt idx="1">
                  <c:v>Fruit</c:v>
                </c:pt>
                <c:pt idx="2">
                  <c:v>Starches</c:v>
                </c:pt>
                <c:pt idx="3">
                  <c:v>Protein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0.17</c:v>
                </c:pt>
                <c:pt idx="1">
                  <c:v>0.17</c:v>
                </c:pt>
                <c:pt idx="2">
                  <c:v>0.25</c:v>
                </c:pt>
                <c:pt idx="3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D1-422C-A7E5-5556C3B37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0.51453</cdr:x>
      <cdr:y>0.22145</cdr:y>
    </cdr:from>
    <cdr:to>
      <cdr:x>0.80305</cdr:x>
      <cdr:y>0.35349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50075" y="842410"/>
          <a:ext cx="1486036" cy="5022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 smtClean="0"/>
            <a:t>Vegetables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0.62013</cdr:x>
      <cdr:y>0.5</cdr:y>
    </cdr:from>
    <cdr:to>
      <cdr:x>0.80305</cdr:x>
      <cdr:y>0.59016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193960" y="1902006"/>
          <a:ext cx="942151" cy="3429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 smtClean="0"/>
            <a:t>Fruit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0.39873</cdr:x>
      <cdr:y>0.71693</cdr:y>
    </cdr:from>
    <cdr:to>
      <cdr:x>0.64346</cdr:x>
      <cdr:y>0.79818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053643" y="2727196"/>
          <a:ext cx="1260500" cy="3090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 smtClean="0"/>
            <a:t>Starches</a:t>
          </a:r>
          <a:r>
            <a:rPr lang="en-US" sz="1600" dirty="0" smtClean="0"/>
            <a:t>	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0.22912</cdr:x>
      <cdr:y>0.34246</cdr:y>
    </cdr:from>
    <cdr:to>
      <cdr:x>0.43166</cdr:x>
      <cdr:y>0.46773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180086" y="1302736"/>
          <a:ext cx="1043189" cy="4765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 smtClean="0"/>
            <a:t>Protein</a:t>
          </a:r>
          <a:endParaRPr lang="en-US" sz="14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40B5E91-7A02-434F-A474-C71FFBD9DAF1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E6178E-5781-45B7-80C0-BFF01EC048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75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FFE0173-D3C1-4725-9516-BFFF1C910554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696913"/>
            <a:ext cx="26924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05EB1DE-DEDF-45DE-8900-1A14E27B72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5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EB1DE-DEDF-45DE-8900-1A14E27B72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0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4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cid:image003.png@01D2CFCA.9D41BC00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cid:image003.png@01D2CFCA.9D41BC00"/>
          <p:cNvPicPr>
            <a:picLocks noChangeAspect="1" noChangeArrowheads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978" y="9615536"/>
            <a:ext cx="7429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85120" y="9704426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© 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2016 DaVita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Inc.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327468" y="9743240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REV July 2020 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3025" y="9189243"/>
            <a:ext cx="73442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“This document is for informational purposes only and is not a substitute for medical advice or treatment. Consult your physician regarding your specific diagnosis, treatment, diet and health questions.”  </a:t>
            </a:r>
            <a:endParaRPr lang="en-US" altLang="en-US" sz="1050" i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iming>
    <p:tnLst>
      <p:par>
        <p:cTn id="1" dur="indefinite" restart="never" nodeType="tmRoot"/>
      </p:par>
    </p:tnLst>
  </p:timing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950" indent="-742950" algn="l" defTabSz="1018824" rtl="0" eaLnBrk="1" latinLnBrk="0" hangingPunct="1">
        <a:spcBef>
          <a:spcPts val="3000"/>
        </a:spcBef>
        <a:buFont typeface="Arial" pitchFamily="34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Times New Roman" pitchFamily="18" charset="0"/>
          <a:ea typeface="+mn-ea"/>
          <a:cs typeface="Times New Roman" pitchFamily="18" charset="0"/>
        </a:defRPr>
      </a:lvl1pPr>
      <a:lvl2pPr marL="463550" indent="-173038" algn="l" defTabSz="1018824" rtl="0" eaLnBrk="1" latinLnBrk="0" hangingPunct="1">
        <a:spcBef>
          <a:spcPts val="6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chart" Target="../charts/chart1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6EBE27-EE95-4151-8DEC-900F4CDA6323}"/>
              </a:ext>
            </a:extLst>
          </p:cNvPr>
          <p:cNvSpPr/>
          <p:nvPr/>
        </p:nvSpPr>
        <p:spPr>
          <a:xfrm>
            <a:off x="133617" y="207775"/>
            <a:ext cx="7471357" cy="1295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accent2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DIET </a:t>
            </a:r>
            <a:r>
              <a:rPr lang="en-US" sz="1600" dirty="0">
                <a:solidFill>
                  <a:schemeClr val="accent2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EDUCATION SERIES: </a:t>
            </a:r>
          </a:p>
          <a:p>
            <a:pPr>
              <a:lnSpc>
                <a:spcPct val="115000"/>
              </a:lnSpc>
            </a:pPr>
            <a:r>
              <a:rPr lang="en-US" sz="1600" i="1" dirty="0">
                <a:solidFill>
                  <a:srgbClr val="FF0000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GENERAL RENAL </a:t>
            </a:r>
            <a:r>
              <a:rPr lang="en-US" sz="1600" i="1" dirty="0" smtClean="0">
                <a:solidFill>
                  <a:srgbClr val="FF0000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DIET/SNACKS </a:t>
            </a:r>
          </a:p>
          <a:p>
            <a:pPr>
              <a:lnSpc>
                <a:spcPct val="115000"/>
              </a:lnSpc>
            </a:pPr>
            <a:r>
              <a:rPr lang="en-US" sz="3600" b="1" dirty="0" smtClean="0">
                <a:solidFill>
                  <a:schemeClr val="accent6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A Kidney Friendly Plate</a:t>
            </a:r>
            <a:endParaRPr lang="en-US" sz="3600" dirty="0">
              <a:solidFill>
                <a:schemeClr val="accent6"/>
              </a:solidFill>
              <a:ea typeface="Lato Medium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2BE7D-9B83-4339-A8C8-29796838F8E4}"/>
              </a:ext>
            </a:extLst>
          </p:cNvPr>
          <p:cNvSpPr txBox="1"/>
          <p:nvPr/>
        </p:nvSpPr>
        <p:spPr>
          <a:xfrm>
            <a:off x="177680" y="1692916"/>
            <a:ext cx="216614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Protein</a:t>
            </a:r>
          </a:p>
          <a:p>
            <a:r>
              <a:rPr lang="en-US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 to 12 ounces daily</a:t>
            </a:r>
          </a:p>
          <a:p>
            <a:r>
              <a:rPr lang="en-US" sz="16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Examples: </a:t>
            </a:r>
            <a:r>
              <a:rPr lang="en-US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Beef, chicken, eggs, lamb, pork, seafood, tofu, turkey, veal.</a:t>
            </a:r>
          </a:p>
          <a:p>
            <a:r>
              <a:rPr lang="en-US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vegetarian, see your dietitian for suggestions</a:t>
            </a: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68126456"/>
              </p:ext>
            </p:extLst>
          </p:nvPr>
        </p:nvGraphicFramePr>
        <p:xfrm>
          <a:off x="973689" y="2862467"/>
          <a:ext cx="5150476" cy="3804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7680" y="6445676"/>
            <a:ext cx="287017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Starches</a:t>
            </a:r>
          </a:p>
          <a:p>
            <a:r>
              <a:rPr lang="en-US" sz="1600" dirty="0" smtClean="0"/>
              <a:t>6 to 12 servings daily</a:t>
            </a:r>
          </a:p>
          <a:p>
            <a:r>
              <a:rPr lang="en-US" sz="1600" dirty="0" smtClean="0"/>
              <a:t>(For diabetes: consistent servings per meal plan)</a:t>
            </a:r>
          </a:p>
          <a:p>
            <a:r>
              <a:rPr lang="en-US" sz="1600" b="1" dirty="0" smtClean="0"/>
              <a:t>Examples:</a:t>
            </a:r>
            <a:r>
              <a:rPr lang="en-US" sz="1600" dirty="0" smtClean="0"/>
              <a:t> bread, rolls, muffins, ½ bagel, </a:t>
            </a:r>
          </a:p>
          <a:p>
            <a:r>
              <a:rPr lang="en-US" sz="1600" dirty="0" smtClean="0"/>
              <a:t>4-5 crackers, </a:t>
            </a:r>
          </a:p>
          <a:p>
            <a:r>
              <a:rPr lang="en-US" sz="1600" dirty="0" smtClean="0"/>
              <a:t>¾ cup cereal, ½ cup rice, pasta/noodles or macaroni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474124" y="1692916"/>
            <a:ext cx="21812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Non-Starchy Vegetables</a:t>
            </a:r>
          </a:p>
          <a:p>
            <a:r>
              <a:rPr lang="en-US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 to 3 –(½ cup) servings daily</a:t>
            </a:r>
          </a:p>
          <a:p>
            <a:r>
              <a:rPr lang="en-US" sz="16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Examples:</a:t>
            </a:r>
            <a:r>
              <a:rPr lang="en-US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broccoli, cabbage, carrots, cauliflower, celery, onion, cucumber, eggplant, green beans, peppers, lettuce (all varieties), radishes, snow peas, watercress, summer squash 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9038" y="6445676"/>
            <a:ext cx="235039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Fruit</a:t>
            </a:r>
          </a:p>
          <a:p>
            <a:r>
              <a:rPr lang="en-US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 to 3 servings (1/2 cup) daily</a:t>
            </a:r>
          </a:p>
          <a:p>
            <a:r>
              <a:rPr lang="en-US" sz="16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Examples:</a:t>
            </a:r>
            <a:r>
              <a:rPr lang="en-US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apple, applesauce, berries, cherries, fruit cocktail, grapes, peaches, pears, pineapple, plums, tangerine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18" name="CheckBox2" r:id="rId2" imgW="2181240" imgH="457200"/>
        </mc:Choice>
        <mc:Fallback>
          <p:control name="CheckBox2" r:id="rId2" imgW="2181240" imgH="457200">
            <p:pic>
              <p:nvPicPr>
                <p:cNvPr id="18" name="Check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24500" y="613032"/>
                  <a:ext cx="2181225" cy="4580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256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_2016_JobAids_v1">
  <a:themeElements>
    <a:clrScheme name="DaVita 2017 Official">
      <a:dk1>
        <a:srgbClr val="000000"/>
      </a:dk1>
      <a:lt1>
        <a:srgbClr val="FFFFFF"/>
      </a:lt1>
      <a:dk2>
        <a:srgbClr val="0069B1"/>
      </a:dk2>
      <a:lt2>
        <a:srgbClr val="FFA81E"/>
      </a:lt2>
      <a:accent1>
        <a:srgbClr val="128093"/>
      </a:accent1>
      <a:accent2>
        <a:srgbClr val="85B20A"/>
      </a:accent2>
      <a:accent3>
        <a:srgbClr val="D20F55"/>
      </a:accent3>
      <a:accent4>
        <a:srgbClr val="9F27AA"/>
      </a:accent4>
      <a:accent5>
        <a:srgbClr val="283764"/>
      </a:accent5>
      <a:accent6>
        <a:srgbClr val="00A8E3"/>
      </a:accent6>
      <a:hlink>
        <a:srgbClr val="D20F55"/>
      </a:hlink>
      <a:folHlink>
        <a:srgbClr val="FFA81E"/>
      </a:folHlink>
    </a:clrScheme>
    <a:fontScheme name="DaVita 2017">
      <a:majorFont>
        <a:latin typeface="Bree Davita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</a:schemeClr>
        </a:solidFill>
        <a:ln>
          <a:noFill/>
        </a:ln>
      </a:spPr>
      <a:bodyPr rtlCol="0" anchor="ctr"/>
      <a:lstStyle>
        <a:defPPr algn="ctr">
          <a:defRPr sz="2800" b="1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8026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VA_2019_Portrait_JobAidTemplate" id="{017F2343-81CE-40F4-BDD6-4C9A0F043BA4}" vid="{9A52B31C-A393-4AD3-91D3-27B9B38386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EA55C1C73F374395A09026EA77C496" ma:contentTypeVersion="1" ma:contentTypeDescription="Create a new document." ma:contentTypeScope="" ma:versionID="8cf651a348d8ab507bfa77390ff116d0">
  <xsd:schema xmlns:xsd="http://www.w3.org/2001/XMLSchema" xmlns:xs="http://www.w3.org/2001/XMLSchema" xmlns:p="http://schemas.microsoft.com/office/2006/metadata/properties" xmlns:ns2="3f57af43-c6c5-4cde-95b0-8e68d12fd188" targetNamespace="http://schemas.microsoft.com/office/2006/metadata/properties" ma:root="true" ma:fieldsID="919dff3044b481bf438c862f3be5730d" ns2:_="">
    <xsd:import namespace="3f57af43-c6c5-4cde-95b0-8e68d12fd18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7af43-c6c5-4cde-95b0-8e68d12fd18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57af43-c6c5-4cde-95b0-8e68d12fd188">VWVVZ44HN2TW-1969826216-21</_dlc_DocId>
    <_dlc_DocIdUrl xmlns="3f57af43-c6c5-4cde-95b0-8e68d12fd188">
      <Url>https://share.davita.com/sites/NS_PatientEducation/_layouts/15/DocIdRedir.aspx?ID=VWVVZ44HN2TW-1969826216-21</Url>
      <Description>VWVVZ44HN2TW-1969826216-21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4CE538-8D0B-4C8A-A226-96372319BBC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18480A1-4605-445D-95B6-7D42A17EB7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57af43-c6c5-4cde-95b0-8e68d12fd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1B51A0-A1B3-4C50-8ED6-155D1ADBBD2F}">
  <ds:schemaRefs>
    <ds:schemaRef ds:uri="http://purl.org/dc/dcmitype/"/>
    <ds:schemaRef ds:uri="http://www.w3.org/XML/1998/namespace"/>
    <ds:schemaRef ds:uri="3f57af43-c6c5-4cde-95b0-8e68d12fd188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1EE0C835-364C-4638-A867-CE4A24A2FE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DVA_2019_Portrait_JobAidTemplate</Template>
  <TotalTime>3054</TotalTime>
  <Words>173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Bree Davita</vt:lpstr>
      <vt:lpstr>Calibri</vt:lpstr>
      <vt:lpstr>Lato</vt:lpstr>
      <vt:lpstr>Lato Medium</vt:lpstr>
      <vt:lpstr>Times New Roman</vt:lpstr>
      <vt:lpstr>CE_2016_JobAids_v1</vt:lpstr>
      <vt:lpstr>PowerPoint Presentation</vt:lpstr>
    </vt:vector>
  </TitlesOfParts>
  <Company>DaVita,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Ashtiani</dc:creator>
  <cp:lastModifiedBy>Anna Evans</cp:lastModifiedBy>
  <cp:revision>102</cp:revision>
  <cp:lastPrinted>2020-03-19T14:34:29Z</cp:lastPrinted>
  <dcterms:created xsi:type="dcterms:W3CDTF">2020-01-10T21:16:46Z</dcterms:created>
  <dcterms:modified xsi:type="dcterms:W3CDTF">2022-11-04T00:46:16Z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0x010100DAEA55C1C73F374395A09026EA77C496</vt:lpwstr>
  </property>
  <property fmtid="{D5CDD505-2E9C-101B-9397-08002B2CF9AE}" pid="3" name="_dlc_DocIdItemGuid">
    <vt:lpwstr>169dfb08-035c-4c48-8976-1ff7e6aab32a</vt:lpwstr>
  </property>
</Properties>
</file>