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5"/>
  </p:sldMasterIdLst>
  <p:notesMasterIdLst>
    <p:notesMasterId r:id="rId7"/>
  </p:notesMasterIdLst>
  <p:handoutMasterIdLst>
    <p:handoutMasterId r:id="rId8"/>
  </p:handoutMasterIdLst>
  <p:sldIdLst>
    <p:sldId id="378" r:id="rId6"/>
  </p:sldIdLst>
  <p:sldSz cx="7772400" cy="10058400"/>
  <p:notesSz cx="7010400" cy="92964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73">
          <p15:clr>
            <a:srgbClr val="A4A3A4"/>
          </p15:clr>
        </p15:guide>
        <p15:guide id="2" orient="horz" pos="158">
          <p15:clr>
            <a:srgbClr val="A4A3A4"/>
          </p15:clr>
        </p15:guide>
        <p15:guide id="3" orient="horz" pos="221">
          <p15:clr>
            <a:srgbClr val="A4A3A4"/>
          </p15:clr>
        </p15:guide>
        <p15:guide id="4" pos="159">
          <p15:clr>
            <a:srgbClr val="A4A3A4"/>
          </p15:clr>
        </p15:guide>
        <p15:guide id="5" pos="4737">
          <p15:clr>
            <a:srgbClr val="A4A3A4"/>
          </p15:clr>
        </p15:guide>
        <p15:guide id="6" pos="2469">
          <p15:clr>
            <a:srgbClr val="A4A3A4"/>
          </p15:clr>
        </p15:guide>
        <p15:guide id="7" pos="240">
          <p15:clr>
            <a:srgbClr val="A4A3A4"/>
          </p15:clr>
        </p15:guide>
        <p15:guide id="8" pos="465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000"/>
    <a:srgbClr val="FFA81E"/>
    <a:srgbClr val="FFC100"/>
    <a:srgbClr val="F2F2F2"/>
    <a:srgbClr val="E7F5FF"/>
    <a:srgbClr val="E5F4FF"/>
    <a:srgbClr val="FF00FF"/>
    <a:srgbClr val="000000"/>
    <a:srgbClr val="00366F"/>
    <a:srgbClr val="0013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9" autoAdjust="0"/>
    <p:restoredTop sz="99247" autoAdjust="0"/>
  </p:normalViewPr>
  <p:slideViewPr>
    <p:cSldViewPr snapToGrid="0">
      <p:cViewPr varScale="1">
        <p:scale>
          <a:sx n="50" d="100"/>
          <a:sy n="50" d="100"/>
        </p:scale>
        <p:origin x="1998" y="60"/>
      </p:cViewPr>
      <p:guideLst>
        <p:guide orient="horz" pos="6173"/>
        <p:guide orient="horz" pos="158"/>
        <p:guide orient="horz" pos="221"/>
        <p:guide pos="159"/>
        <p:guide pos="4737"/>
        <p:guide pos="2469"/>
        <p:guide pos="240"/>
        <p:guide pos="4656"/>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showGuides="1">
      <p:cViewPr varScale="1">
        <p:scale>
          <a:sx n="61" d="100"/>
          <a:sy n="61" d="100"/>
        </p:scale>
        <p:origin x="-3216"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40B5E91-7A02-434F-A474-C71FFBD9DAF1}" type="datetimeFigureOut">
              <a:rPr lang="en-US" smtClean="0"/>
              <a:pPr/>
              <a:t>11/3/2022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FE6178E-5781-45B7-80C0-BFF01EC04899}" type="slidenum">
              <a:rPr lang="en-US" smtClean="0"/>
              <a:pPr/>
              <a:t>‹#›</a:t>
            </a:fld>
            <a:endParaRPr lang="en-US" dirty="0"/>
          </a:p>
        </p:txBody>
      </p:sp>
    </p:spTree>
    <p:extLst>
      <p:ext uri="{BB962C8B-B14F-4D97-AF65-F5344CB8AC3E}">
        <p14:creationId xmlns:p14="http://schemas.microsoft.com/office/powerpoint/2010/main" val="1995175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FFE0173-D3C1-4725-9516-BFFF1C910554}" type="datetimeFigureOut">
              <a:rPr lang="en-US" smtClean="0"/>
              <a:pPr/>
              <a:t>11/3/2022</a:t>
            </a:fld>
            <a:endParaRPr lang="en-US" dirty="0"/>
          </a:p>
        </p:txBody>
      </p:sp>
      <p:sp>
        <p:nvSpPr>
          <p:cNvPr id="4" name="Slide Image Placeholder 3"/>
          <p:cNvSpPr>
            <a:spLocks noGrp="1" noRot="1" noChangeAspect="1"/>
          </p:cNvSpPr>
          <p:nvPr>
            <p:ph type="sldImg" idx="2"/>
          </p:nvPr>
        </p:nvSpPr>
        <p:spPr>
          <a:xfrm>
            <a:off x="2159000" y="696913"/>
            <a:ext cx="26924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05EB1DE-DEDF-45DE-8900-1A14E27B72E0}" type="slidenum">
              <a:rPr lang="en-US" smtClean="0"/>
              <a:pPr/>
              <a:t>‹#›</a:t>
            </a:fld>
            <a:endParaRPr lang="en-US" dirty="0"/>
          </a:p>
        </p:txBody>
      </p:sp>
    </p:spTree>
    <p:extLst>
      <p:ext uri="{BB962C8B-B14F-4D97-AF65-F5344CB8AC3E}">
        <p14:creationId xmlns:p14="http://schemas.microsoft.com/office/powerpoint/2010/main" val="2544852518"/>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EB1DE-DEDF-45DE-8900-1A14E27B72E0}" type="slidenum">
              <a:rPr lang="en-US" smtClean="0"/>
              <a:pPr/>
              <a:t>1</a:t>
            </a:fld>
            <a:endParaRPr lang="en-US" dirty="0"/>
          </a:p>
        </p:txBody>
      </p:sp>
    </p:spTree>
    <p:extLst>
      <p:ext uri="{BB962C8B-B14F-4D97-AF65-F5344CB8AC3E}">
        <p14:creationId xmlns:p14="http://schemas.microsoft.com/office/powerpoint/2010/main" val="385341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dditonal pag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dditon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45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rst pag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cid:image003.png@01D2CFCA.9D41BC00"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 descr="cid:image003.png@01D2CFCA.9D41BC00"/>
          <p:cNvPicPr>
            <a:picLocks noChangeAspect="1" noChangeArrowheads="1"/>
          </p:cNvPicPr>
          <p:nvPr userDrawn="1"/>
        </p:nvPicPr>
        <p:blipFill>
          <a:blip r:embed="rId5" r:link="rId6">
            <a:extLst>
              <a:ext uri="{28A0092B-C50C-407E-A947-70E740481C1C}">
                <a14:useLocalDpi xmlns:a14="http://schemas.microsoft.com/office/drawing/2010/main" val="0"/>
              </a:ext>
            </a:extLst>
          </a:blip>
          <a:srcRect/>
          <a:stretch>
            <a:fillRect/>
          </a:stretch>
        </p:blipFill>
        <p:spPr bwMode="auto">
          <a:xfrm>
            <a:off x="6817869" y="9542501"/>
            <a:ext cx="742950" cy="3238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userDrawn="1"/>
        </p:nvSpPr>
        <p:spPr>
          <a:xfrm>
            <a:off x="3695151" y="9621589"/>
            <a:ext cx="1019831" cy="246221"/>
          </a:xfrm>
          <a:prstGeom prst="rect">
            <a:avLst/>
          </a:prstGeom>
          <a:noFill/>
        </p:spPr>
        <p:txBody>
          <a:bodyPr wrap="none" rtlCol="0">
            <a:spAutoFit/>
          </a:bodyPr>
          <a:lstStyle/>
          <a:p>
            <a:r>
              <a:rPr lang="en-US" sz="1000" dirty="0">
                <a:solidFill>
                  <a:schemeClr val="bg1">
                    <a:lumMod val="65000"/>
                  </a:schemeClr>
                </a:solidFill>
              </a:rPr>
              <a:t>REV Nov’2021</a:t>
            </a:r>
          </a:p>
        </p:txBody>
      </p:sp>
      <p:sp>
        <p:nvSpPr>
          <p:cNvPr id="19" name="Rectangle 18"/>
          <p:cNvSpPr/>
          <p:nvPr userDrawn="1"/>
        </p:nvSpPr>
        <p:spPr>
          <a:xfrm>
            <a:off x="216568" y="9158465"/>
            <a:ext cx="7344251" cy="461665"/>
          </a:xfrm>
          <a:prstGeom prst="rect">
            <a:avLst/>
          </a:prstGeom>
        </p:spPr>
        <p:txBody>
          <a:bodyPr wrap="square">
            <a:spAutoFit/>
          </a:bodyPr>
          <a:lstStyle/>
          <a:p>
            <a:pPr lvl="0" algn="ctr" eaLnBrk="0" fontAlgn="base" hangingPunct="0">
              <a:spcBef>
                <a:spcPct val="0"/>
              </a:spcBef>
              <a:spcAft>
                <a:spcPct val="0"/>
              </a:spcAft>
            </a:pPr>
            <a:r>
              <a:rPr lang="en-US" sz="1200" i="1" dirty="0">
                <a:solidFill>
                  <a:schemeClr val="bg1">
                    <a:lumMod val="65000"/>
                  </a:schemeClr>
                </a:solidFill>
              </a:rPr>
              <a:t>“This document is for informational purposes only and is not a substitute for medical advice or treatment. Consult your physician regarding your specific diagnosis, treatment, diet and health questions.”  </a:t>
            </a:r>
            <a:endParaRPr lang="en-US" altLang="en-US" sz="1200" i="1" dirty="0">
              <a:solidFill>
                <a:schemeClr val="bg1">
                  <a:lumMod val="65000"/>
                </a:schemeClr>
              </a:solidFill>
              <a:ea typeface="Calibri" panose="020F0502020204030204" pitchFamily="34" charset="0"/>
              <a:cs typeface="Arial" panose="020B0604020202020204" pitchFamily="34" charset="0"/>
            </a:endParaRPr>
          </a:p>
        </p:txBody>
      </p:sp>
      <p:sp>
        <p:nvSpPr>
          <p:cNvPr id="6" name="TextBox 5"/>
          <p:cNvSpPr txBox="1"/>
          <p:nvPr userDrawn="1"/>
        </p:nvSpPr>
        <p:spPr>
          <a:xfrm>
            <a:off x="71629" y="9620130"/>
            <a:ext cx="3190555" cy="246221"/>
          </a:xfrm>
          <a:prstGeom prst="rect">
            <a:avLst/>
          </a:prstGeom>
          <a:noFill/>
        </p:spPr>
        <p:txBody>
          <a:bodyPr wrap="square" lIns="101882" tIns="50941" rIns="101882" bIns="50941" rtlCol="0">
            <a:spAutoFit/>
          </a:bodyPr>
          <a:lstStyle/>
          <a:p>
            <a:pPr defTabSz="1091568">
              <a:defRPr/>
            </a:pPr>
            <a:r>
              <a:rPr lang="en-US" sz="900" dirty="0">
                <a:solidFill>
                  <a:schemeClr val="bg1">
                    <a:lumMod val="65000"/>
                  </a:schemeClr>
                </a:solidFill>
                <a:latin typeface="+mn-lt"/>
                <a:cs typeface="Times New Roman" pitchFamily="18" charset="0"/>
              </a:rPr>
              <a:t>©2017 DaVita Inc. </a:t>
            </a:r>
            <a:endParaRPr lang="en-US" sz="900" b="1" dirty="0">
              <a:solidFill>
                <a:schemeClr val="bg1">
                  <a:lumMod val="65000"/>
                </a:schemeClr>
              </a:solidFill>
              <a:latin typeface="+mn-lt"/>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1" r:id="rId3"/>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742950" indent="-742950" algn="l" defTabSz="1018824" rtl="0" eaLnBrk="1" latinLnBrk="0" hangingPunct="1">
        <a:spcBef>
          <a:spcPts val="3000"/>
        </a:spcBef>
        <a:buFont typeface="Arial" pitchFamily="34" charset="0"/>
        <a:buChar char="•"/>
        <a:defRPr kumimoji="0" lang="en-US" sz="12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defRPr>
      </a:lvl1pPr>
      <a:lvl2pPr marL="463550" indent="-173038" algn="l" defTabSz="1018824" rtl="0" eaLnBrk="1" latinLnBrk="0" hangingPunct="1">
        <a:spcBef>
          <a:spcPts val="600"/>
        </a:spcBef>
        <a:buFont typeface="Arial" pitchFamily="34" charset="0"/>
        <a:buChar char="•"/>
        <a:defRPr sz="1200" kern="1200">
          <a:solidFill>
            <a:schemeClr val="tx1"/>
          </a:solidFill>
          <a:latin typeface="Times New Roman" pitchFamily="18" charset="0"/>
          <a:ea typeface="+mn-ea"/>
          <a:cs typeface="Times New Roman" pitchFamily="18" charset="0"/>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6EBE27-EE95-4151-8DEC-900F4CDA6323}"/>
              </a:ext>
            </a:extLst>
          </p:cNvPr>
          <p:cNvSpPr/>
          <p:nvPr/>
        </p:nvSpPr>
        <p:spPr>
          <a:xfrm>
            <a:off x="133617" y="207775"/>
            <a:ext cx="7471357" cy="1012585"/>
          </a:xfrm>
          <a:prstGeom prst="rect">
            <a:avLst/>
          </a:prstGeom>
        </p:spPr>
        <p:txBody>
          <a:bodyPr wrap="square">
            <a:spAutoFit/>
          </a:bodyPr>
          <a:lstStyle/>
          <a:p>
            <a:pPr>
              <a:lnSpc>
                <a:spcPct val="115000"/>
              </a:lnSpc>
            </a:pPr>
            <a:r>
              <a:rPr lang="en-US" sz="1600" dirty="0">
                <a:solidFill>
                  <a:schemeClr val="accent1"/>
                </a:solidFill>
                <a:latin typeface="Lato" panose="020F0502020204030203" pitchFamily="34" charset="0"/>
                <a:ea typeface="Lato Medium"/>
                <a:cs typeface="Arial" panose="020B0604020202020204" pitchFamily="34" charset="0"/>
              </a:rPr>
              <a:t>DIET EDUCATION SERIES</a:t>
            </a:r>
          </a:p>
          <a:p>
            <a:pPr>
              <a:lnSpc>
                <a:spcPct val="115000"/>
              </a:lnSpc>
            </a:pPr>
            <a:r>
              <a:rPr lang="en-US" sz="3600" b="1" dirty="0">
                <a:solidFill>
                  <a:schemeClr val="accent4"/>
                </a:solidFill>
                <a:latin typeface="Bree Davita" panose="02000806000000020004" pitchFamily="50" charset="0"/>
                <a:ea typeface="Lato Medium"/>
                <a:cs typeface="Arial" panose="020B0604020202020204" pitchFamily="34" charset="0"/>
              </a:rPr>
              <a:t>Holiday Tips</a:t>
            </a:r>
            <a:endParaRPr lang="en-US" sz="3600" dirty="0">
              <a:solidFill>
                <a:schemeClr val="accent4"/>
              </a:solidFill>
              <a:ea typeface="Lato Medium"/>
              <a:cs typeface="Times New Roman" panose="02020603050405020304" pitchFamily="18" charset="0"/>
            </a:endParaRPr>
          </a:p>
        </p:txBody>
      </p:sp>
      <p:sp>
        <p:nvSpPr>
          <p:cNvPr id="4" name="TextBox 3">
            <a:extLst>
              <a:ext uri="{FF2B5EF4-FFF2-40B4-BE49-F238E27FC236}">
                <a16:creationId xmlns:a16="http://schemas.microsoft.com/office/drawing/2014/main" id="{2592BE7D-9B83-4339-A8C8-29796838F8E4}"/>
              </a:ext>
            </a:extLst>
          </p:cNvPr>
          <p:cNvSpPr txBox="1"/>
          <p:nvPr/>
        </p:nvSpPr>
        <p:spPr>
          <a:xfrm>
            <a:off x="133617" y="1220360"/>
            <a:ext cx="7321685" cy="7355860"/>
          </a:xfrm>
          <a:prstGeom prst="rect">
            <a:avLst/>
          </a:prstGeom>
          <a:noFill/>
        </p:spPr>
        <p:txBody>
          <a:bodyPr wrap="square" rtlCol="0">
            <a:spAutoFit/>
          </a:bodyPr>
          <a:lstStyle/>
          <a:p>
            <a:r>
              <a:rPr lang="en-US" sz="1600" dirty="0"/>
              <a:t>Holidays are busy times, but with some thoughtful planning, you can take care of yourself while enjoying the festive season.  Here are some tips to consider for staying well during the holidays: </a:t>
            </a:r>
          </a:p>
          <a:p>
            <a:endParaRPr lang="en-US" sz="1600" dirty="0"/>
          </a:p>
          <a:p>
            <a:pPr marL="285750" indent="-285750">
              <a:lnSpc>
                <a:spcPct val="150000"/>
              </a:lnSpc>
              <a:buFont typeface="Wingdings" panose="05000000000000000000" pitchFamily="2" charset="2"/>
              <a:buChar char="§"/>
            </a:pPr>
            <a:r>
              <a:rPr lang="en-US" sz="1600" dirty="0"/>
              <a:t>Make all scheduled treatments</a:t>
            </a:r>
          </a:p>
          <a:p>
            <a:pPr marL="285750" indent="-285750">
              <a:lnSpc>
                <a:spcPct val="150000"/>
              </a:lnSpc>
              <a:buFont typeface="Wingdings" panose="05000000000000000000" pitchFamily="2" charset="2"/>
              <a:buChar char="§"/>
            </a:pPr>
            <a:r>
              <a:rPr lang="en-US" sz="1600" dirty="0"/>
              <a:t>Ask ahead of time for needed schedule changes for travel</a:t>
            </a:r>
          </a:p>
          <a:p>
            <a:pPr marL="285750" indent="-285750">
              <a:lnSpc>
                <a:spcPct val="150000"/>
              </a:lnSpc>
              <a:buFont typeface="Wingdings" panose="05000000000000000000" pitchFamily="2" charset="2"/>
              <a:buChar char="§"/>
            </a:pPr>
            <a:r>
              <a:rPr lang="en-US" sz="1600" dirty="0"/>
              <a:t>Stay the entire prescribed treatment time</a:t>
            </a:r>
          </a:p>
          <a:p>
            <a:pPr marL="285750" indent="-285750">
              <a:lnSpc>
                <a:spcPct val="150000"/>
              </a:lnSpc>
              <a:buFont typeface="Wingdings" panose="05000000000000000000" pitchFamily="2" charset="2"/>
              <a:buChar char="§"/>
            </a:pPr>
            <a:r>
              <a:rPr lang="en-US" sz="1600" dirty="0"/>
              <a:t>Confirm transportation to/from treatment</a:t>
            </a:r>
          </a:p>
          <a:p>
            <a:pPr marL="285750" indent="-285750">
              <a:lnSpc>
                <a:spcPct val="150000"/>
              </a:lnSpc>
              <a:buFont typeface="Wingdings" panose="05000000000000000000" pitchFamily="2" charset="2"/>
              <a:buChar char="§"/>
            </a:pPr>
            <a:r>
              <a:rPr lang="en-US" sz="1600" dirty="0"/>
              <a:t>Plan ahead before attending a holiday gathering:</a:t>
            </a:r>
          </a:p>
          <a:p>
            <a:pPr marL="795162" lvl="1" indent="-285750">
              <a:lnSpc>
                <a:spcPct val="150000"/>
              </a:lnSpc>
              <a:buFont typeface="Arial" panose="020B0604020202020204" pitchFamily="34" charset="0"/>
              <a:buChar char="•"/>
            </a:pPr>
            <a:r>
              <a:rPr lang="en-US" sz="1600" dirty="0"/>
              <a:t>Check with the host to find out what will be served</a:t>
            </a:r>
          </a:p>
          <a:p>
            <a:pPr marL="795162" lvl="1" indent="-285750">
              <a:lnSpc>
                <a:spcPct val="150000"/>
              </a:lnSpc>
              <a:buFont typeface="Arial" panose="020B0604020202020204" pitchFamily="34" charset="0"/>
              <a:buChar char="•"/>
            </a:pPr>
            <a:r>
              <a:rPr lang="en-US" sz="1600" dirty="0"/>
              <a:t>Bring a kidney-friendly dish</a:t>
            </a:r>
          </a:p>
          <a:p>
            <a:pPr marL="795162" lvl="1" indent="-285750">
              <a:lnSpc>
                <a:spcPct val="150000"/>
              </a:lnSpc>
              <a:buFont typeface="Arial" panose="020B0604020202020204" pitchFamily="34" charset="0"/>
              <a:buChar char="•"/>
            </a:pPr>
            <a:r>
              <a:rPr lang="en-US" sz="1600" dirty="0"/>
              <a:t>Consider a recipe from davita.com</a:t>
            </a:r>
          </a:p>
          <a:p>
            <a:pPr marL="795162" lvl="1" indent="-285750">
              <a:lnSpc>
                <a:spcPct val="150000"/>
              </a:lnSpc>
              <a:buFont typeface="Arial" panose="020B0604020202020204" pitchFamily="34" charset="0"/>
              <a:buChar char="•"/>
            </a:pPr>
            <a:r>
              <a:rPr lang="en-US" sz="1600" dirty="0"/>
              <a:t>Limit fluid throughout the day in order to enjoy an extra beverage at the party</a:t>
            </a:r>
          </a:p>
          <a:p>
            <a:pPr marL="795162" lvl="1" indent="-285750">
              <a:lnSpc>
                <a:spcPct val="150000"/>
              </a:lnSpc>
              <a:buFont typeface="Arial" panose="020B0604020202020204" pitchFamily="34" charset="0"/>
              <a:buChar char="•"/>
            </a:pPr>
            <a:r>
              <a:rPr lang="en-US" sz="1600" dirty="0"/>
              <a:t>Choose lower sodium snacks</a:t>
            </a:r>
          </a:p>
          <a:p>
            <a:pPr marL="795162" lvl="1" indent="-285750">
              <a:lnSpc>
                <a:spcPct val="150000"/>
              </a:lnSpc>
              <a:buFont typeface="Arial" panose="020B0604020202020204" pitchFamily="34" charset="0"/>
              <a:buChar char="•"/>
            </a:pPr>
            <a:r>
              <a:rPr lang="en-US" sz="1600" dirty="0"/>
              <a:t>Bring and take your phosphate binders as prescribed by your nephrologist while enjoying food at the gathering</a:t>
            </a:r>
          </a:p>
          <a:p>
            <a:endParaRPr lang="en-US" sz="1600" dirty="0"/>
          </a:p>
          <a:p>
            <a:pPr algn="ctr"/>
            <a:r>
              <a:rPr lang="en-US" sz="2400" dirty="0">
                <a:solidFill>
                  <a:schemeClr val="accent6">
                    <a:lumMod val="75000"/>
                  </a:schemeClr>
                </a:solidFill>
                <a:latin typeface="+mj-lt"/>
              </a:rPr>
              <a:t>Give yourself the gift of good health.  </a:t>
            </a:r>
          </a:p>
          <a:p>
            <a:pPr algn="ctr"/>
            <a:r>
              <a:rPr lang="en-US" sz="2400" dirty="0">
                <a:solidFill>
                  <a:schemeClr val="accent6">
                    <a:lumMod val="75000"/>
                  </a:schemeClr>
                </a:solidFill>
                <a:latin typeface="+mj-lt"/>
              </a:rPr>
              <a:t>Have a Happy Holiday!</a:t>
            </a:r>
          </a:p>
          <a:p>
            <a:endParaRPr lang="en-US" sz="1600" dirty="0"/>
          </a:p>
          <a:p>
            <a:endParaRPr lang="en-US" sz="1600" dirty="0"/>
          </a:p>
        </p:txBody>
      </p:sp>
      <p:pic>
        <p:nvPicPr>
          <p:cNvPr id="5" name="Picture 4"/>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0" b="99507" l="1274" r="100000">
                        <a14:foregroundMark x1="47771" y1="13793" x2="47771" y2="13793"/>
                      </a14:backgroundRemoval>
                    </a14:imgEffect>
                  </a14:imgLayer>
                </a14:imgProps>
              </a:ext>
            </a:extLst>
          </a:blip>
          <a:stretch>
            <a:fillRect/>
          </a:stretch>
        </p:blipFill>
        <p:spPr>
          <a:xfrm>
            <a:off x="3253193" y="8325043"/>
            <a:ext cx="1232203" cy="796616"/>
          </a:xfrm>
          <a:prstGeom prst="rect">
            <a:avLst/>
          </a:prstGeom>
        </p:spPr>
      </p:pic>
      <p:pic>
        <p:nvPicPr>
          <p:cNvPr id="6" name="Picture 5"/>
          <p:cNvPicPr>
            <a:picLocks noChangeAspect="1"/>
          </p:cNvPicPr>
          <p:nvPr/>
        </p:nvPicPr>
        <p:blipFill>
          <a:blip r:embed="rId5">
            <a:duotone>
              <a:schemeClr val="accent4">
                <a:shade val="45000"/>
                <a:satMod val="135000"/>
              </a:schemeClr>
              <a:prstClr val="white"/>
            </a:duotone>
            <a:extLst>
              <a:ext uri="{BEBA8EAE-BF5A-486C-A8C5-ECC9F3942E4B}">
                <a14:imgProps xmlns:a14="http://schemas.microsoft.com/office/drawing/2010/main">
                  <a14:imgLayer r:embed="rId6">
                    <a14:imgEffect>
                      <a14:backgroundRemoval t="0" b="100000" l="0" r="100000"/>
                    </a14:imgEffect>
                  </a14:imgLayer>
                </a14:imgProps>
              </a:ext>
            </a:extLst>
          </a:blip>
          <a:stretch>
            <a:fillRect/>
          </a:stretch>
        </p:blipFill>
        <p:spPr>
          <a:xfrm>
            <a:off x="5401025" y="8284295"/>
            <a:ext cx="738378" cy="837364"/>
          </a:xfrm>
          <a:prstGeom prst="rect">
            <a:avLst/>
          </a:prstGeom>
        </p:spPr>
      </p:pic>
      <p:pic>
        <p:nvPicPr>
          <p:cNvPr id="11" name="Picture 10"/>
          <p:cNvPicPr>
            <a:picLocks noChangeAspect="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backgroundRemoval t="1250" b="100000" l="0" r="98734">
                        <a14:foregroundMark x1="89451" y1="20417" x2="89451" y2="20417"/>
                        <a14:foregroundMark x1="29114" y1="30417" x2="29114" y2="30417"/>
                        <a14:foregroundMark x1="29114" y1="44583" x2="29114" y2="44583"/>
                        <a14:foregroundMark x1="29114" y1="55417" x2="29114" y2="55417"/>
                        <a14:foregroundMark x1="27848" y1="62500" x2="27848" y2="62500"/>
                        <a14:foregroundMark x1="27004" y1="80833" x2="27004" y2="80833"/>
                      </a14:backgroundRemoval>
                    </a14:imgEffect>
                  </a14:imgLayer>
                </a14:imgProps>
              </a:ext>
            </a:extLst>
          </a:blip>
          <a:stretch>
            <a:fillRect/>
          </a:stretch>
        </p:blipFill>
        <p:spPr>
          <a:xfrm>
            <a:off x="5900928" y="3506000"/>
            <a:ext cx="846104" cy="856814"/>
          </a:xfrm>
          <a:prstGeom prst="rect">
            <a:avLst/>
          </a:prstGeom>
        </p:spPr>
      </p:pic>
      <p:pic>
        <p:nvPicPr>
          <p:cNvPr id="12" name="Picture 11"/>
          <p:cNvPicPr>
            <a:picLocks noChangeAspect="1"/>
          </p:cNvPicPr>
          <p:nvPr/>
        </p:nvPicPr>
        <p:blipFill>
          <a:blip r:embed="rId9">
            <a:duotone>
              <a:schemeClr val="accent4">
                <a:shade val="45000"/>
                <a:satMod val="135000"/>
              </a:schemeClr>
              <a:prstClr val="white"/>
            </a:duotone>
            <a:extLst>
              <a:ext uri="{BEBA8EAE-BF5A-486C-A8C5-ECC9F3942E4B}">
                <a14:imgProps xmlns:a14="http://schemas.microsoft.com/office/drawing/2010/main">
                  <a14:imgLayer r:embed="rId10">
                    <a14:imgEffect>
                      <a14:backgroundRemoval t="0" b="100000" l="0" r="100000">
                        <a14:foregroundMark x1="24749" y1="27863" x2="24749" y2="27863"/>
                        <a14:foregroundMark x1="84281" y1="11069" x2="84281" y2="11069"/>
                      </a14:backgroundRemoval>
                    </a14:imgEffect>
                  </a14:imgLayer>
                </a14:imgProps>
              </a:ext>
            </a:extLst>
          </a:blip>
          <a:stretch>
            <a:fillRect/>
          </a:stretch>
        </p:blipFill>
        <p:spPr>
          <a:xfrm>
            <a:off x="1572197" y="8279790"/>
            <a:ext cx="1012402" cy="887122"/>
          </a:xfrm>
          <a:prstGeom prst="rect">
            <a:avLst/>
          </a:prstGeom>
        </p:spPr>
      </p:pic>
    </p:spTree>
    <p:extLst>
      <p:ext uri="{BB962C8B-B14F-4D97-AF65-F5344CB8AC3E}">
        <p14:creationId xmlns:p14="http://schemas.microsoft.com/office/powerpoint/2010/main" val="3580800485"/>
      </p:ext>
    </p:extLst>
  </p:cSld>
  <p:clrMapOvr>
    <a:masterClrMapping/>
  </p:clrMapOvr>
</p:sld>
</file>

<file path=ppt/theme/theme1.xml><?xml version="1.0" encoding="utf-8"?>
<a:theme xmlns:a="http://schemas.openxmlformats.org/drawingml/2006/main" name="CE_2016_JobAids_v1">
  <a:themeElements>
    <a:clrScheme name="DaVita 2017 Official">
      <a:dk1>
        <a:srgbClr val="000000"/>
      </a:dk1>
      <a:lt1>
        <a:srgbClr val="FFFFFF"/>
      </a:lt1>
      <a:dk2>
        <a:srgbClr val="0069B1"/>
      </a:dk2>
      <a:lt2>
        <a:srgbClr val="FFA81E"/>
      </a:lt2>
      <a:accent1>
        <a:srgbClr val="128093"/>
      </a:accent1>
      <a:accent2>
        <a:srgbClr val="85B20A"/>
      </a:accent2>
      <a:accent3>
        <a:srgbClr val="D20F55"/>
      </a:accent3>
      <a:accent4>
        <a:srgbClr val="9F27AA"/>
      </a:accent4>
      <a:accent5>
        <a:srgbClr val="283764"/>
      </a:accent5>
      <a:accent6>
        <a:srgbClr val="00A8E3"/>
      </a:accent6>
      <a:hlink>
        <a:srgbClr val="D20F55"/>
      </a:hlink>
      <a:folHlink>
        <a:srgbClr val="FFA81E"/>
      </a:folHlink>
    </a:clrScheme>
    <a:fontScheme name="DaVita 2017">
      <a:majorFont>
        <a:latin typeface="Bree Davita"/>
        <a:ea typeface=""/>
        <a:cs typeface=""/>
      </a:majorFont>
      <a:minorFont>
        <a:latin typeface="Lato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50000"/>
          </a:schemeClr>
        </a:solidFill>
        <a:ln>
          <a:noFill/>
        </a:ln>
      </a:spPr>
      <a:bodyPr rtlCol="0" anchor="ctr"/>
      <a:lstStyle>
        <a:defPPr algn="ctr">
          <a:defRPr sz="2800" b="1"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8026B"/>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VA_2019_Portrait_JobAidTemplate" id="{017F2343-81CE-40F4-BDD6-4C9A0F043BA4}" vid="{9A52B31C-A393-4AD3-91D3-27B9B38386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FF9ED33DBEBDCE4F8EA2AFF551F72E86" ma:contentTypeVersion="0" ma:contentTypeDescription="Create a new document." ma:contentTypeScope="" ma:versionID="3386fd92b56a4dc70867794d809212f5">
  <xsd:schema xmlns:xsd="http://www.w3.org/2001/XMLSchema" xmlns:xs="http://www.w3.org/2001/XMLSchema" xmlns:p="http://schemas.microsoft.com/office/2006/metadata/properties" xmlns:ns2="3f57af43-c6c5-4cde-95b0-8e68d12fd188" targetNamespace="http://schemas.microsoft.com/office/2006/metadata/properties" ma:root="true" ma:fieldsID="e1e3e81b844715927266a054e4cd4b93" ns2:_="">
    <xsd:import namespace="3f57af43-c6c5-4cde-95b0-8e68d12fd18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57af43-c6c5-4cde-95b0-8e68d12fd18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3f57af43-c6c5-4cde-95b0-8e68d12fd188">VWVVZ44HN2TW-85050988-76</_dlc_DocId>
    <_dlc_DocIdUrl xmlns="3f57af43-c6c5-4cde-95b0-8e68d12fd188">
      <Url>https://share.davita.com/sites/NS_PatientEducation/_layouts/15/DocIdRedir.aspx?ID=VWVVZ44HN2TW-85050988-76</Url>
      <Description>VWVVZ44HN2TW-85050988-76</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8D3A2B-BF2B-4142-83E8-709DF241E947}">
  <ds:schemaRefs>
    <ds:schemaRef ds:uri="http://schemas.microsoft.com/sharepoint/events"/>
  </ds:schemaRefs>
</ds:datastoreItem>
</file>

<file path=customXml/itemProps2.xml><?xml version="1.0" encoding="utf-8"?>
<ds:datastoreItem xmlns:ds="http://schemas.openxmlformats.org/officeDocument/2006/customXml" ds:itemID="{7C20E1BD-A9E3-4FA2-A404-0A40878B13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57af43-c6c5-4cde-95b0-8e68d12fd1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3DDFAC-D134-42CC-89A7-B44C53249936}">
  <ds:schemaRefs>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3f57af43-c6c5-4cde-95b0-8e68d12fd188"/>
    <ds:schemaRef ds:uri="http://purl.org/dc/elements/1.1/"/>
    <ds:schemaRef ds:uri="http://schemas.microsoft.com/office/infopath/2007/PartnerControls"/>
    <ds:schemaRef ds:uri="http://schemas.microsoft.com/office/2006/metadata/properties"/>
  </ds:schemaRefs>
</ds:datastoreItem>
</file>

<file path=customXml/itemProps4.xml><?xml version="1.0" encoding="utf-8"?>
<ds:datastoreItem xmlns:ds="http://schemas.openxmlformats.org/officeDocument/2006/customXml" ds:itemID="{7F78D490-9A39-4E5D-A254-EF77DEF62C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DVA_2019_Portrait_JobAidTemplate</Template>
  <TotalTime>1890</TotalTime>
  <Words>143</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Bree Davita</vt:lpstr>
      <vt:lpstr>Calibri</vt:lpstr>
      <vt:lpstr>Lato</vt:lpstr>
      <vt:lpstr>Lato Medium</vt:lpstr>
      <vt:lpstr>Times New Roman</vt:lpstr>
      <vt:lpstr>Wingdings</vt:lpstr>
      <vt:lpstr>CE_2016_JobAids_v1</vt:lpstr>
      <vt:lpstr>PowerPoint Presentation</vt:lpstr>
    </vt:vector>
  </TitlesOfParts>
  <Company>DaVita,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 Ashtiani</dc:creator>
  <cp:lastModifiedBy>Anna Evans</cp:lastModifiedBy>
  <cp:revision>100</cp:revision>
  <cp:lastPrinted>2020-03-19T14:34:29Z</cp:lastPrinted>
  <dcterms:created xsi:type="dcterms:W3CDTF">2020-01-10T21:16:46Z</dcterms:created>
  <dcterms:modified xsi:type="dcterms:W3CDTF">2022-11-04T00:42:17Z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0x010100FF9ED33DBEBDCE4F8EA2AFF551F72E86</vt:lpwstr>
  </property>
  <property fmtid="{D5CDD505-2E9C-101B-9397-08002B2CF9AE}" pid="3" name="_dlc_DocIdItemGuid">
    <vt:lpwstr>c7dfcced-14e3-43fc-8a1f-5e06535f591f</vt:lpwstr>
  </property>
</Properties>
</file>