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368" r:id="rId6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F"/>
    <a:srgbClr val="EE8000"/>
    <a:srgbClr val="FFA81E"/>
    <a:srgbClr val="FFC100"/>
    <a:srgbClr val="F2F2F2"/>
    <a:srgbClr val="E7F5FF"/>
    <a:srgbClr val="E5F4FF"/>
    <a:srgbClr val="FF00FF"/>
    <a:srgbClr val="000000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9247" autoAdjust="0"/>
  </p:normalViewPr>
  <p:slideViewPr>
    <p:cSldViewPr snapToGrid="0">
      <p:cViewPr varScale="1">
        <p:scale>
          <a:sx n="50" d="100"/>
          <a:sy n="50" d="100"/>
        </p:scale>
        <p:origin x="1998" y="60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3695151" y="9621589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REV February 2022 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629" y="9620130"/>
            <a:ext cx="3190555" cy="24622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defTabSz="1091568">
              <a:defRPr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itchFamily="18" charset="0"/>
              </a:rPr>
              <a:t>©2021 DaVita Inc. </a:t>
            </a:r>
            <a:endParaRPr lang="en-US" sz="900" b="1" dirty="0" smtClean="0">
              <a:solidFill>
                <a:schemeClr val="bg1">
                  <a:lumMod val="6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2.wmf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98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3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 </a:t>
            </a:r>
            <a:r>
              <a:rPr lang="en-US" sz="1600" dirty="0">
                <a:solidFill>
                  <a:schemeClr val="accent3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EDUCATION </a:t>
            </a:r>
            <a:r>
              <a:rPr lang="en-US" sz="1600" dirty="0" smtClean="0">
                <a:solidFill>
                  <a:schemeClr val="accent3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SERIES</a:t>
            </a:r>
          </a:p>
          <a:p>
            <a:pPr>
              <a:lnSpc>
                <a:spcPct val="115000"/>
              </a:lnSpc>
            </a:pPr>
            <a:r>
              <a:rPr lang="en-US" sz="3600" b="1" dirty="0" smtClean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Protein – How Much is Enough?</a:t>
            </a:r>
            <a:endParaRPr lang="en-US" sz="3600" dirty="0">
              <a:solidFill>
                <a:schemeClr val="accent5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266980" y="1262165"/>
            <a:ext cx="73379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During dialysis, protein is lost from the blood. Therefore, eating foods high in protein can help replace these losses. Protein may help prevent weakness, muscle loss, and help fight infections.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Your </a:t>
            </a:r>
            <a:r>
              <a:rPr lang="en-US" sz="1600" dirty="0" smtClean="0"/>
              <a:t>dietitian can </a:t>
            </a:r>
            <a:r>
              <a:rPr lang="en-US" sz="1600" dirty="0"/>
              <a:t>set a personal </a:t>
            </a:r>
            <a:r>
              <a:rPr lang="en-US" sz="1600" dirty="0" smtClean="0"/>
              <a:t>goal with your favorite protein sources.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Your personal daily protein intake goal is ________. </a:t>
            </a:r>
          </a:p>
          <a:p>
            <a:endParaRPr lang="en-US" sz="1600" dirty="0"/>
          </a:p>
          <a:p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Protein Portions:</a:t>
            </a:r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1600" dirty="0" smtClean="0"/>
              <a:t>Here </a:t>
            </a:r>
            <a:r>
              <a:rPr lang="en-US" sz="1600" dirty="0"/>
              <a:t>are some good proteins and </a:t>
            </a:r>
            <a:r>
              <a:rPr lang="en-US" sz="1600" dirty="0" smtClean="0"/>
              <a:t>their suggested serving sizes: </a:t>
            </a:r>
          </a:p>
          <a:p>
            <a:endParaRPr lang="en-US" sz="1600" u="sng" dirty="0"/>
          </a:p>
        </p:txBody>
      </p:sp>
      <p:pic>
        <p:nvPicPr>
          <p:cNvPr id="7225" name="Picture 57" descr="fitness_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81" y="2767458"/>
            <a:ext cx="853871" cy="9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5579" y="4295933"/>
            <a:ext cx="24833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2-3 ounces</a:t>
            </a:r>
            <a:r>
              <a:rPr lang="en-US" dirty="0"/>
              <a:t>	</a:t>
            </a:r>
          </a:p>
          <a:p>
            <a:r>
              <a:rPr lang="en-US" sz="1600" dirty="0" smtClean="0"/>
              <a:t>Chicken </a:t>
            </a:r>
            <a:r>
              <a:rPr lang="en-US" sz="1600" dirty="0"/>
              <a:t>drumstick </a:t>
            </a:r>
          </a:p>
          <a:p>
            <a:r>
              <a:rPr lang="en-US" sz="1600" dirty="0" smtClean="0"/>
              <a:t>Soy burger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31153" y="4286069"/>
            <a:ext cx="3267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chemeClr val="accent5"/>
                </a:solidFill>
                <a:latin typeface="+mj-lt"/>
              </a:rPr>
              <a:t>1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ounce</a:t>
            </a:r>
            <a:r>
              <a:rPr lang="en-US" sz="2400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dirty="0"/>
              <a:t>	           </a:t>
            </a:r>
            <a:endParaRPr lang="en-US" sz="1600" dirty="0" smtClean="0"/>
          </a:p>
          <a:p>
            <a:r>
              <a:rPr lang="en-US" sz="1600" dirty="0" smtClean="0"/>
              <a:t>1 </a:t>
            </a:r>
            <a:r>
              <a:rPr lang="en-US" sz="1600" dirty="0"/>
              <a:t>egg or 2 egg whites 	</a:t>
            </a:r>
            <a:endParaRPr lang="en-US" sz="1600" dirty="0" smtClean="0"/>
          </a:p>
          <a:p>
            <a:r>
              <a:rPr lang="en-US" sz="1600" dirty="0" smtClean="0"/>
              <a:t>½ </a:t>
            </a:r>
            <a:r>
              <a:rPr lang="en-US" sz="1600" dirty="0"/>
              <a:t>cup beans/legumes</a:t>
            </a:r>
            <a:r>
              <a:rPr lang="en-US" dirty="0"/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980" y="5663915"/>
            <a:ext cx="336548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3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ounces </a:t>
            </a:r>
            <a:r>
              <a:rPr lang="en-US" sz="2400" dirty="0">
                <a:solidFill>
                  <a:schemeClr val="accent5"/>
                </a:solidFill>
                <a:latin typeface="+mj-lt"/>
              </a:rPr>
              <a:t>	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sz="1600" dirty="0" smtClean="0"/>
              <a:t>Chicken </a:t>
            </a:r>
            <a:r>
              <a:rPr lang="en-US" sz="1600" dirty="0"/>
              <a:t>breast (half)  or pork </a:t>
            </a:r>
            <a:r>
              <a:rPr lang="en-US" sz="1600" dirty="0" smtClean="0"/>
              <a:t>chop</a:t>
            </a:r>
          </a:p>
          <a:p>
            <a:r>
              <a:rPr lang="en-US" sz="1600" dirty="0" smtClean="0"/>
              <a:t>Fish </a:t>
            </a:r>
            <a:r>
              <a:rPr lang="en-US" sz="1600" dirty="0"/>
              <a:t>fillet, 3 inch x 3 inch 	</a:t>
            </a:r>
          </a:p>
          <a:p>
            <a:r>
              <a:rPr lang="en-US" sz="1600" dirty="0"/>
              <a:t>Hamburger patty, ½ inch thick </a:t>
            </a:r>
          </a:p>
          <a:p>
            <a:r>
              <a:rPr lang="en-US" sz="1600" dirty="0"/>
              <a:t>Shrimp – 15 small</a:t>
            </a:r>
          </a:p>
          <a:p>
            <a:r>
              <a:rPr lang="en-US" sz="1600" dirty="0"/>
              <a:t>Wild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5579" y="5697299"/>
            <a:ext cx="27150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4 ounces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r>
              <a:rPr lang="en-US" sz="1600" dirty="0" smtClean="0"/>
              <a:t>Beef </a:t>
            </a:r>
            <a:r>
              <a:rPr lang="en-US" sz="1600" dirty="0"/>
              <a:t>steak, 3 inch x 4 inch</a:t>
            </a:r>
          </a:p>
          <a:p>
            <a:r>
              <a:rPr lang="en-US" sz="1600" dirty="0" smtClean="0"/>
              <a:t>Lamb</a:t>
            </a:r>
            <a:r>
              <a:rPr lang="en-US" sz="1600" dirty="0"/>
              <a:t>, veal </a:t>
            </a:r>
            <a:r>
              <a:rPr lang="en-US" sz="1600" dirty="0" smtClean="0"/>
              <a:t>steak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6980" y="7661534"/>
            <a:ext cx="72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Dairy foods </a:t>
            </a:r>
          </a:p>
          <a:p>
            <a:r>
              <a:rPr lang="en-US" sz="1600" dirty="0" smtClean="0"/>
              <a:t>Greek </a:t>
            </a:r>
            <a:r>
              <a:rPr lang="en-US" sz="1600" dirty="0"/>
              <a:t>yogurt, cottage cheese, milk, ice </a:t>
            </a:r>
            <a:r>
              <a:rPr lang="en-US" sz="1600" dirty="0" smtClean="0"/>
              <a:t>cream (limit to ½ cup per day) </a:t>
            </a:r>
            <a:endParaRPr lang="en-US" sz="1600" dirty="0"/>
          </a:p>
          <a:p>
            <a:r>
              <a:rPr lang="en-US" sz="1600" dirty="0"/>
              <a:t>Cheese </a:t>
            </a:r>
            <a:r>
              <a:rPr lang="en-US" sz="1600" dirty="0" smtClean="0"/>
              <a:t>(1 ounce)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4406" y="8803775"/>
            <a:ext cx="7337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Ask your dietitian about kidney-friendly protein supplements</a:t>
            </a:r>
          </a:p>
        </p:txBody>
      </p:sp>
      <p:pic>
        <p:nvPicPr>
          <p:cNvPr id="18" name="Picture 67" descr="fooddrink_90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11" y="6627692"/>
            <a:ext cx="744186" cy="64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3" descr="fooddrink_63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68" y="4997175"/>
            <a:ext cx="578045" cy="5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9" descr="fooddrink_35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77" y="6696152"/>
            <a:ext cx="754551" cy="6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3" descr="fooddrink_12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82" y="4822528"/>
            <a:ext cx="649070" cy="6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264" name="CheckBox1" r:id="rId2" imgW="2066760" imgH="476280"/>
        </mc:Choice>
        <mc:Fallback>
          <p:control name="CheckBox1" r:id="rId2" imgW="2066760" imgH="4762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05475" y="148726"/>
                  <a:ext cx="2066925" cy="48146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58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VWVVZ44HN2TW-189364685-53</_dlc_DocId>
    <_dlc_DocIdUrl xmlns="3f57af43-c6c5-4cde-95b0-8e68d12fd188">
      <Url>https://share.davita.com/sites/NS_PatientEducation/_layouts/15/DocIdRedir.aspx?ID=VWVVZ44HN2TW-189364685-53</Url>
      <Description>VWVVZ44HN2TW-189364685-53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19D4D1A9D2D7438E787D5CA05CEC1C" ma:contentTypeVersion="1" ma:contentTypeDescription="Create a new document." ma:contentTypeScope="" ma:versionID="35091415b99a7134c9de231531325d83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919dff3044b481bf438c862f3be5730d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862BC-4887-4D4A-9629-70B75951D333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3f57af43-c6c5-4cde-95b0-8e68d12fd188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C927A8-F5EB-445A-935B-9CAC90D1D4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6768D-0E4D-49CB-8A4D-4F37E72853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7DF0993-9352-4051-AEB6-3ED37067D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1932</TotalTime>
  <Words>187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Bree Davita</vt:lpstr>
      <vt:lpstr>Calibri</vt:lpstr>
      <vt:lpstr>Lato</vt:lpstr>
      <vt:lpstr>Lato Medium</vt:lpstr>
      <vt:lpstr>Times New Roman</vt:lpstr>
      <vt:lpstr>CE_2016_JobAids_v1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Anna Evans</cp:lastModifiedBy>
  <cp:revision>124</cp:revision>
  <cp:lastPrinted>2020-03-19T14:34:29Z</cp:lastPrinted>
  <dcterms:created xsi:type="dcterms:W3CDTF">2020-01-10T21:16:46Z</dcterms:created>
  <dcterms:modified xsi:type="dcterms:W3CDTF">2022-11-04T00:45:58Z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0x0101004319D4D1A9D2D7438E787D5CA05CEC1C</vt:lpwstr>
  </property>
  <property fmtid="{D5CDD505-2E9C-101B-9397-08002B2CF9AE}" pid="3" name="_dlc_DocIdItemGuid">
    <vt:lpwstr>1e551895-7617-482c-ae27-76912f11b64b</vt:lpwstr>
  </property>
</Properties>
</file>