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8"/>
  </p:notesMasterIdLst>
  <p:handoutMasterIdLst>
    <p:handoutMasterId r:id="rId9"/>
  </p:handoutMasterIdLst>
  <p:sldIdLst>
    <p:sldId id="379" r:id="rId6"/>
    <p:sldId id="380" r:id="rId7"/>
  </p:sldIdLst>
  <p:sldSz cx="7772400" cy="10058400"/>
  <p:notesSz cx="68580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00"/>
    <a:srgbClr val="FFA81E"/>
    <a:srgbClr val="FFC100"/>
    <a:srgbClr val="F2F2F2"/>
    <a:srgbClr val="E7F5FF"/>
    <a:srgbClr val="E5F4FF"/>
    <a:srgbClr val="FF00FF"/>
    <a:srgbClr val="000000"/>
    <a:srgbClr val="00366F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247" autoAdjust="0"/>
  </p:normalViewPr>
  <p:slideViewPr>
    <p:cSldViewPr snapToGrid="0">
      <p:cViewPr varScale="1">
        <p:scale>
          <a:sx n="50" d="100"/>
          <a:sy n="50" d="100"/>
        </p:scale>
        <p:origin x="2196" y="60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696913"/>
            <a:ext cx="26924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5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5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3225907" y="9621589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REV March</a:t>
            </a:r>
            <a:r>
              <a:rPr lang="en-US" sz="1000" baseline="0" dirty="0" smtClean="0">
                <a:solidFill>
                  <a:schemeClr val="bg1">
                    <a:lumMod val="65000"/>
                  </a:schemeClr>
                </a:solidFill>
              </a:rPr>
              <a:t> 2022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629" y="9620130"/>
            <a:ext cx="3190555" cy="24622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defTabSz="1091568">
              <a:defRPr/>
            </a:pP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itchFamily="18" charset="0"/>
              </a:rPr>
              <a:t>©2016 DaVita Inc. </a:t>
            </a:r>
            <a:endParaRPr lang="en-US" sz="900" b="1" dirty="0" smtClean="0">
              <a:solidFill>
                <a:schemeClr val="bg1">
                  <a:lumMod val="65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ta.com/diet-nutrition/articles/basics/lowering-potassium-in-potato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lantpoweredkidneys.com/potassium-and-potatoes/" TargetMode="External"/><Relationship Id="rId4" Type="http://schemas.openxmlformats.org/officeDocument/2006/relationships/hyperlink" Target="https://www.sciencedaily.com/releases/2008/06/080602153636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51755"/>
            <a:ext cx="7471357" cy="101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DIET </a:t>
            </a:r>
            <a:r>
              <a:rPr lang="en-US" sz="1600" dirty="0">
                <a:solidFill>
                  <a:schemeClr val="accent2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EDUCATION </a:t>
            </a:r>
            <a:r>
              <a:rPr lang="en-US" sz="1600" dirty="0" smtClean="0">
                <a:solidFill>
                  <a:schemeClr val="accent2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SERIES</a:t>
            </a:r>
            <a:endParaRPr lang="en-US" sz="1600" dirty="0">
              <a:solidFill>
                <a:schemeClr val="accent2"/>
              </a:solidFill>
              <a:latin typeface="Lato" panose="020F0502020204030203" pitchFamily="34" charset="0"/>
              <a:ea typeface="Lato Medium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accent3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Reducing Potassium in Potatoes</a:t>
            </a:r>
            <a:endParaRPr lang="en-US" sz="3600" dirty="0">
              <a:solidFill>
                <a:schemeClr val="accent3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133617" y="1230298"/>
            <a:ext cx="7321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Certain foods, such as potatoes, are high in potassium. </a:t>
            </a:r>
          </a:p>
          <a:p>
            <a:r>
              <a:rPr lang="en-US" dirty="0" smtClean="0"/>
              <a:t>Potassium can be lowered by following the instructions below.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617" y="2496975"/>
            <a:ext cx="71748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Fresh Potatoes: Double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B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oiling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M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Slice, dice or shred fresh potatoes.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Fill pot with cold water.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Place potatoes in pot filled with cold water.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Place pot on stove. Turn stove on.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Once water starts to boil, drain potatoes into colander.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Refill pot with cold water. Place potatoes back in pot.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Place pot on stove.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Continue cooking potatoes until desired doneness.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Prepare potatoes as desired.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t="11628" r="4405" b="10020"/>
          <a:stretch/>
        </p:blipFill>
        <p:spPr>
          <a:xfrm>
            <a:off x="5490244" y="2001983"/>
            <a:ext cx="2114730" cy="1938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617" y="7514676"/>
            <a:ext cx="695425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Canned Potatoes: Soaking Method</a:t>
            </a:r>
          </a:p>
          <a:p>
            <a:endParaRPr lang="en-US" sz="500" dirty="0" smtClean="0"/>
          </a:p>
          <a:p>
            <a:r>
              <a:rPr lang="en-US" dirty="0" smtClean="0"/>
              <a:t>Soak in water before cooking. </a:t>
            </a:r>
          </a:p>
          <a:p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97"/>
          <a:stretch/>
        </p:blipFill>
        <p:spPr>
          <a:xfrm>
            <a:off x="4962429" y="6804320"/>
            <a:ext cx="2642545" cy="2193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617" y="2003410"/>
            <a:ext cx="569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Recommended Portion Size: </a:t>
            </a:r>
            <a:r>
              <a:rPr lang="en-US" sz="2400" dirty="0" smtClean="0"/>
              <a:t>½ cup</a:t>
            </a:r>
          </a:p>
        </p:txBody>
      </p:sp>
    </p:spTree>
    <p:extLst>
      <p:ext uri="{BB962C8B-B14F-4D97-AF65-F5344CB8AC3E}">
        <p14:creationId xmlns:p14="http://schemas.microsoft.com/office/powerpoint/2010/main" val="4817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69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600" b="1" dirty="0" smtClean="0">
                <a:solidFill>
                  <a:schemeClr val="accent3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References:</a:t>
            </a:r>
            <a:endParaRPr lang="en-US" sz="3600" dirty="0">
              <a:solidFill>
                <a:schemeClr val="accent3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7" y="1220360"/>
            <a:ext cx="72400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www.davita.com/diet-nutrition/articles/basics/lowering-potassium-in-potatoes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https://www.sciencedaily.com/releases/2008/06/080602153636.htm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https://www.plantpoweredkidneys.com/potassium-and-potatoes/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0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40CF70B9354D408917EB4292D59E03" ma:contentTypeVersion="0" ma:contentTypeDescription="Create a new document." ma:contentTypeScope="" ma:versionID="180e531039ea6d164c93ca1ab1fcfdf3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VWVVZ44HN2TW-2023533004-38</_dlc_DocId>
    <_dlc_DocIdUrl xmlns="3f57af43-c6c5-4cde-95b0-8e68d12fd188">
      <Url>https://share.davita.com/sites/NS_PatientEducation/_layouts/15/DocIdRedir.aspx?ID=VWVVZ44HN2TW-2023533004-38</Url>
      <Description>VWVVZ44HN2TW-2023533004-38</Description>
    </_dlc_DocIdUrl>
  </documentManagement>
</p:properties>
</file>

<file path=customXml/itemProps1.xml><?xml version="1.0" encoding="utf-8"?>
<ds:datastoreItem xmlns:ds="http://schemas.openxmlformats.org/officeDocument/2006/customXml" ds:itemID="{D2D2C91B-323A-4A80-9805-E54274D5B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1C63DB-7F3B-4415-B25B-C8BEC0A98BD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01C3941-78CE-44AE-874E-DEDEB164E7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50346C6-1637-4127-8DA1-416B681B7318}">
  <ds:schemaRefs>
    <ds:schemaRef ds:uri="http://purl.org/dc/dcmitype/"/>
    <ds:schemaRef ds:uri="3f57af43-c6c5-4cde-95b0-8e68d12fd18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6254</TotalTime>
  <Words>139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Bree Davita</vt:lpstr>
      <vt:lpstr>Calibri</vt:lpstr>
      <vt:lpstr>Lato</vt:lpstr>
      <vt:lpstr>Lato Medium</vt:lpstr>
      <vt:lpstr>Times New Roman</vt:lpstr>
      <vt:lpstr>CE_2016_JobAids_v1</vt:lpstr>
      <vt:lpstr>PowerPoint Presentation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Anna Evans</cp:lastModifiedBy>
  <cp:revision>110</cp:revision>
  <cp:lastPrinted>2022-03-25T16:50:19Z</cp:lastPrinted>
  <dcterms:created xsi:type="dcterms:W3CDTF">2020-01-10T21:16:46Z</dcterms:created>
  <dcterms:modified xsi:type="dcterms:W3CDTF">2022-11-04T00:46:29Z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0x0101002440CF70B9354D408917EB4292D59E03</vt:lpwstr>
  </property>
  <property fmtid="{D5CDD505-2E9C-101B-9397-08002B2CF9AE}" pid="3" name="_dlc_DocIdItemGuid">
    <vt:lpwstr>4e708696-f7ae-4237-96b9-a298e478761f</vt:lpwstr>
  </property>
</Properties>
</file>