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5"/>
  </p:sldMasterIdLst>
  <p:notesMasterIdLst>
    <p:notesMasterId r:id="rId7"/>
  </p:notesMasterIdLst>
  <p:handoutMasterIdLst>
    <p:handoutMasterId r:id="rId8"/>
  </p:handoutMasterIdLst>
  <p:sldIdLst>
    <p:sldId id="376" r:id="rId6"/>
  </p:sldIdLst>
  <p:sldSz cx="7772400" cy="10058400"/>
  <p:notesSz cx="7102475" cy="9388475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73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221">
          <p15:clr>
            <a:srgbClr val="A4A3A4"/>
          </p15:clr>
        </p15:guide>
        <p15:guide id="4" pos="159">
          <p15:clr>
            <a:srgbClr val="A4A3A4"/>
          </p15:clr>
        </p15:guide>
        <p15:guide id="5" pos="4737">
          <p15:clr>
            <a:srgbClr val="A4A3A4"/>
          </p15:clr>
        </p15:guide>
        <p15:guide id="6" pos="2469">
          <p15:clr>
            <a:srgbClr val="A4A3A4"/>
          </p15:clr>
        </p15:guide>
        <p15:guide id="7" pos="240">
          <p15:clr>
            <a:srgbClr val="A4A3A4"/>
          </p15:clr>
        </p15:guide>
        <p15:guide id="8" pos="46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6F"/>
    <a:srgbClr val="EE8000"/>
    <a:srgbClr val="FFA81E"/>
    <a:srgbClr val="FFC100"/>
    <a:srgbClr val="F2F2F2"/>
    <a:srgbClr val="E7F5FF"/>
    <a:srgbClr val="E5F4FF"/>
    <a:srgbClr val="FF00FF"/>
    <a:srgbClr val="000000"/>
    <a:srgbClr val="001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6" autoAdjust="0"/>
    <p:restoredTop sz="99247" autoAdjust="0"/>
  </p:normalViewPr>
  <p:slideViewPr>
    <p:cSldViewPr snapToGrid="0">
      <p:cViewPr varScale="1">
        <p:scale>
          <a:sx n="50" d="100"/>
          <a:sy n="50" d="100"/>
        </p:scale>
        <p:origin x="2268" y="60"/>
      </p:cViewPr>
      <p:guideLst>
        <p:guide orient="horz" pos="6173"/>
        <p:guide orient="horz" pos="158"/>
        <p:guide orient="horz" pos="221"/>
        <p:guide pos="159"/>
        <p:guide pos="4737"/>
        <p:guide pos="2469"/>
        <p:guide pos="240"/>
        <p:guide pos="46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-3216" y="-96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440B5E91-7A02-434F-A474-C71FFBD9DAF1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AFE6178E-5781-45B7-80C0-BFF01EC048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75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2FFE0173-D3C1-4725-9516-BFFF1C910554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0750" y="703263"/>
            <a:ext cx="2720975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1" tIns="47111" rIns="94221" bIns="471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1" tIns="47111" rIns="94221" bIns="471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A05EB1DE-DEDF-45DE-8900-1A14E27B72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5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EB1DE-DEDF-45DE-8900-1A14E27B72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6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4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cid:image003.png@01D2CFCA.9D41BC00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cid:image003.png@01D2CFCA.9D41BC00"/>
          <p:cNvPicPr>
            <a:picLocks noChangeAspect="1" noChangeArrowheads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69" y="9542501"/>
            <a:ext cx="7429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216568" y="9620130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© DaVita Inc.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695151" y="9621589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REV 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May 2022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16568" y="9158465"/>
            <a:ext cx="7344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“This document is for informational purposes only and is not a substitute for medical advice or treatment. Consult your physician regarding your specific diagnosis, treatment, diet and health questions.”  </a:t>
            </a:r>
            <a:endParaRPr lang="en-US" altLang="en-US" sz="1200" i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iming>
    <p:tnLst>
      <p:par>
        <p:cTn id="1" dur="indefinite" restart="never" nodeType="tmRoot"/>
      </p:par>
    </p:tnLst>
  </p:timing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950" indent="-742950" algn="l" defTabSz="1018824" rtl="0" eaLnBrk="1" latinLnBrk="0" hangingPunct="1">
        <a:spcBef>
          <a:spcPts val="3000"/>
        </a:spcBef>
        <a:buFont typeface="Arial" pitchFamily="34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Times New Roman" pitchFamily="18" charset="0"/>
          <a:ea typeface="+mn-ea"/>
          <a:cs typeface="Times New Roman" pitchFamily="18" charset="0"/>
        </a:defRPr>
      </a:lvl1pPr>
      <a:lvl2pPr marL="463550" indent="-173038" algn="l" defTabSz="1018824" rtl="0" eaLnBrk="1" latinLnBrk="0" hangingPunct="1">
        <a:spcBef>
          <a:spcPts val="6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6EBE27-EE95-4151-8DEC-900F4CDA6323}"/>
              </a:ext>
            </a:extLst>
          </p:cNvPr>
          <p:cNvSpPr/>
          <p:nvPr/>
        </p:nvSpPr>
        <p:spPr>
          <a:xfrm>
            <a:off x="133617" y="207775"/>
            <a:ext cx="7471357" cy="101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accent6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DIET </a:t>
            </a:r>
            <a:r>
              <a:rPr lang="en-US" sz="1600" dirty="0">
                <a:solidFill>
                  <a:schemeClr val="accent6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EDUCATION </a:t>
            </a:r>
            <a:r>
              <a:rPr lang="en-US" sz="1600" dirty="0" smtClean="0">
                <a:solidFill>
                  <a:schemeClr val="accent6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SERIES </a:t>
            </a:r>
            <a:endParaRPr lang="en-US" sz="1600" dirty="0">
              <a:solidFill>
                <a:schemeClr val="accent6"/>
              </a:solidFill>
              <a:latin typeface="Lato" panose="020F0502020204030203" pitchFamily="34" charset="0"/>
              <a:ea typeface="Lato Medium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3600" b="1" dirty="0" smtClean="0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Tips for Controlling Fluid Intake</a:t>
            </a:r>
            <a:endParaRPr lang="en-US" sz="3600" dirty="0">
              <a:solidFill>
                <a:schemeClr val="accent5"/>
              </a:solidFill>
              <a:ea typeface="Lato Medium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2BE7D-9B83-4339-A8C8-29796838F8E4}"/>
              </a:ext>
            </a:extLst>
          </p:cNvPr>
          <p:cNvSpPr txBox="1"/>
          <p:nvPr/>
        </p:nvSpPr>
        <p:spPr>
          <a:xfrm>
            <a:off x="459808" y="1273698"/>
            <a:ext cx="697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Below is a list of ideas from people who are on dialysis. 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55008" y="1915284"/>
            <a:ext cx="7464992" cy="674030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An alarm clock can be set to serve as a reminder to stop drinking for the night.</a:t>
            </a:r>
          </a:p>
          <a:p>
            <a:r>
              <a:rPr lang="en-US" sz="1800" dirty="0" smtClean="0"/>
              <a:t> 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Try to avoid </a:t>
            </a:r>
            <a:r>
              <a:rPr lang="en-US" sz="1800" dirty="0"/>
              <a:t>salty foods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Consider brushing your teeth and rinsing your mouth but not swallowing.</a:t>
            </a:r>
          </a:p>
          <a:p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Caffeine can increase thirst. </a:t>
            </a:r>
            <a:r>
              <a:rPr lang="en-US" sz="1800" dirty="0" smtClean="0"/>
              <a:t>Try </a:t>
            </a:r>
            <a:r>
              <a:rPr lang="en-US" sz="1800" dirty="0"/>
              <a:t>drinking caffeine free beverages (avoid those with phosphorus </a:t>
            </a:r>
            <a:r>
              <a:rPr lang="en-US" sz="1800" dirty="0" smtClean="0"/>
              <a:t>additives).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Chewing </a:t>
            </a:r>
            <a:r>
              <a:rPr lang="en-US" sz="1800" dirty="0"/>
              <a:t>gum can help produce saliva.</a:t>
            </a:r>
          </a:p>
          <a:p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Frozen </a:t>
            </a:r>
            <a:r>
              <a:rPr lang="en-US" sz="1800" dirty="0"/>
              <a:t>seedless </a:t>
            </a:r>
            <a:r>
              <a:rPr lang="en-US" sz="1800" dirty="0" smtClean="0"/>
              <a:t>grapes can be used as mini-popsicles.</a:t>
            </a:r>
          </a:p>
          <a:p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Fill a mist bottle with lemon flavored water (or another beverage) and use to “spritz” your mouth. </a:t>
            </a:r>
          </a:p>
          <a:p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Consider eating frozen treats </a:t>
            </a:r>
            <a:r>
              <a:rPr lang="en-US" sz="1800" smtClean="0"/>
              <a:t>in moderation </a:t>
            </a:r>
            <a:r>
              <a:rPr lang="en-US" sz="1800" dirty="0" smtClean="0"/>
              <a:t>(without phosphorus additives). </a:t>
            </a:r>
          </a:p>
          <a:p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Staying active can help distract from the urge to drink.</a:t>
            </a:r>
          </a:p>
          <a:p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74" y="2585604"/>
            <a:ext cx="740028" cy="881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12146" y="5030237"/>
            <a:ext cx="977917" cy="11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_2016_JobAids_v1">
  <a:themeElements>
    <a:clrScheme name="DaVita 2017 Official">
      <a:dk1>
        <a:srgbClr val="000000"/>
      </a:dk1>
      <a:lt1>
        <a:srgbClr val="FFFFFF"/>
      </a:lt1>
      <a:dk2>
        <a:srgbClr val="0069B1"/>
      </a:dk2>
      <a:lt2>
        <a:srgbClr val="FFA81E"/>
      </a:lt2>
      <a:accent1>
        <a:srgbClr val="128093"/>
      </a:accent1>
      <a:accent2>
        <a:srgbClr val="85B20A"/>
      </a:accent2>
      <a:accent3>
        <a:srgbClr val="D20F55"/>
      </a:accent3>
      <a:accent4>
        <a:srgbClr val="9F27AA"/>
      </a:accent4>
      <a:accent5>
        <a:srgbClr val="283764"/>
      </a:accent5>
      <a:accent6>
        <a:srgbClr val="00A8E3"/>
      </a:accent6>
      <a:hlink>
        <a:srgbClr val="D20F55"/>
      </a:hlink>
      <a:folHlink>
        <a:srgbClr val="FFA81E"/>
      </a:folHlink>
    </a:clrScheme>
    <a:fontScheme name="DaVita 2017">
      <a:majorFont>
        <a:latin typeface="Bree Davita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</a:schemeClr>
        </a:solidFill>
        <a:ln>
          <a:noFill/>
        </a:ln>
      </a:spPr>
      <a:bodyPr rtlCol="0" anchor="ctr"/>
      <a:lstStyle>
        <a:defPPr algn="ctr">
          <a:defRPr sz="2800" b="1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8026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VA_2019_Portrait_JobAidTemplate" id="{017F2343-81CE-40F4-BDD6-4C9A0F043BA4}" vid="{9A52B31C-A393-4AD3-91D3-27B9B38386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57af43-c6c5-4cde-95b0-8e68d12fd188">VWVVZ44HN2TW-1432217589-80</_dlc_DocId>
    <_dlc_DocIdUrl xmlns="3f57af43-c6c5-4cde-95b0-8e68d12fd188">
      <Url>https://share.davita.com/sites/NS_PatientEducation/_layouts/15/DocIdRedir.aspx?ID=VWVVZ44HN2TW-1432217589-80</Url>
      <Description>VWVVZ44HN2TW-1432217589-80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A3E5E26C14441A3960B318C387889" ma:contentTypeVersion="0" ma:contentTypeDescription="Create a new document." ma:contentTypeScope="" ma:versionID="88f00c534bee3adeac4a6e8fa3683eeb">
  <xsd:schema xmlns:xsd="http://www.w3.org/2001/XMLSchema" xmlns:xs="http://www.w3.org/2001/XMLSchema" xmlns:p="http://schemas.microsoft.com/office/2006/metadata/properties" xmlns:ns2="3f57af43-c6c5-4cde-95b0-8e68d12fd188" targetNamespace="http://schemas.microsoft.com/office/2006/metadata/properties" ma:root="true" ma:fieldsID="e1e3e81b844715927266a054e4cd4b93" ns2:_="">
    <xsd:import namespace="3f57af43-c6c5-4cde-95b0-8e68d12fd18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57af43-c6c5-4cde-95b0-8e68d12fd18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967504-66AE-4971-9063-A04003C84BB6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3f57af43-c6c5-4cde-95b0-8e68d12fd188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39EB3C0-6A87-4AA6-95F2-A75E1FDFD1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9CBA7C-8AEE-48E3-BF24-1B88049143E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3075ACC-C004-4D0F-B2E7-5BEBE6EAC4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57af43-c6c5-4cde-95b0-8e68d12fd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DVA_2019_Portrait_JobAidTemplate</Template>
  <TotalTime>1789</TotalTime>
  <Words>136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Bree Davita</vt:lpstr>
      <vt:lpstr>Calibri</vt:lpstr>
      <vt:lpstr>Lato</vt:lpstr>
      <vt:lpstr>Lato Medium</vt:lpstr>
      <vt:lpstr>Times New Roman</vt:lpstr>
      <vt:lpstr>CE_2016_JobAids_v1</vt:lpstr>
      <vt:lpstr>PowerPoint Presentation</vt:lpstr>
    </vt:vector>
  </TitlesOfParts>
  <Company>DaVita,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Ashtiani</dc:creator>
  <cp:lastModifiedBy>Anna Evans</cp:lastModifiedBy>
  <cp:revision>81</cp:revision>
  <cp:lastPrinted>2022-05-11T16:39:28Z</cp:lastPrinted>
  <dcterms:created xsi:type="dcterms:W3CDTF">2020-01-10T21:16:46Z</dcterms:created>
  <dcterms:modified xsi:type="dcterms:W3CDTF">2022-11-04T00:43:18Z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0x01010072EA3E5E26C14441A3960B318C387889</vt:lpwstr>
  </property>
  <property fmtid="{D5CDD505-2E9C-101B-9397-08002B2CF9AE}" pid="3" name="_dlc_DocIdItemGuid">
    <vt:lpwstr>ddd4650b-0b0d-4e79-b142-d9b1795ad871</vt:lpwstr>
  </property>
</Properties>
</file>