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5"/>
  </p:sldMasterIdLst>
  <p:notesMasterIdLst>
    <p:notesMasterId r:id="rId8"/>
  </p:notesMasterIdLst>
  <p:handoutMasterIdLst>
    <p:handoutMasterId r:id="rId9"/>
  </p:handoutMasterIdLst>
  <p:sldIdLst>
    <p:sldId id="349" r:id="rId6"/>
    <p:sldId id="350" r:id="rId7"/>
  </p:sldIdLst>
  <p:sldSz cx="7772400" cy="10058400"/>
  <p:notesSz cx="7077075" cy="9363075"/>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73">
          <p15:clr>
            <a:srgbClr val="A4A3A4"/>
          </p15:clr>
        </p15:guide>
        <p15:guide id="2" orient="horz" pos="158">
          <p15:clr>
            <a:srgbClr val="A4A3A4"/>
          </p15:clr>
        </p15:guide>
        <p15:guide id="3" orient="horz" pos="221">
          <p15:clr>
            <a:srgbClr val="A4A3A4"/>
          </p15:clr>
        </p15:guide>
        <p15:guide id="4" pos="159">
          <p15:clr>
            <a:srgbClr val="A4A3A4"/>
          </p15:clr>
        </p15:guide>
        <p15:guide id="5" pos="4737">
          <p15:clr>
            <a:srgbClr val="A4A3A4"/>
          </p15:clr>
        </p15:guide>
        <p15:guide id="6" pos="2469">
          <p15:clr>
            <a:srgbClr val="A4A3A4"/>
          </p15:clr>
        </p15:guide>
        <p15:guide id="7" pos="240">
          <p15:clr>
            <a:srgbClr val="A4A3A4"/>
          </p15:clr>
        </p15:guide>
        <p15:guide id="8" pos="4656">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7F5FF"/>
    <a:srgbClr val="E5F4FF"/>
    <a:srgbClr val="FF00FF"/>
    <a:srgbClr val="000000"/>
    <a:srgbClr val="00366F"/>
    <a:srgbClr val="001326"/>
    <a:srgbClr val="88026B"/>
    <a:srgbClr val="001B37"/>
    <a:srgbClr val="0017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9247" autoAdjust="0"/>
  </p:normalViewPr>
  <p:slideViewPr>
    <p:cSldViewPr snapToGrid="0">
      <p:cViewPr varScale="1">
        <p:scale>
          <a:sx n="50" d="100"/>
          <a:sy n="50" d="100"/>
        </p:scale>
        <p:origin x="2154" y="60"/>
      </p:cViewPr>
      <p:guideLst>
        <p:guide orient="horz" pos="6173"/>
        <p:guide orient="horz" pos="158"/>
        <p:guide orient="horz" pos="221"/>
        <p:guide pos="159"/>
        <p:guide pos="4737"/>
        <p:guide pos="2469"/>
        <p:guide pos="240"/>
        <p:guide pos="4656"/>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1" d="100"/>
          <a:sy n="61" d="100"/>
        </p:scale>
        <p:origin x="-3216" y="-96"/>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40B5E91-7A02-434F-A474-C71FFBD9DAF1}" type="datetimeFigureOut">
              <a:rPr lang="en-US" smtClean="0"/>
              <a:pPr/>
              <a:t>11/3/2022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AFE6178E-5781-45B7-80C0-BFF01EC04899}" type="slidenum">
              <a:rPr lang="en-US" smtClean="0"/>
              <a:pPr/>
              <a:t>‹#›</a:t>
            </a:fld>
            <a:endParaRPr lang="en-US" dirty="0"/>
          </a:p>
        </p:txBody>
      </p:sp>
    </p:spTree>
    <p:extLst>
      <p:ext uri="{BB962C8B-B14F-4D97-AF65-F5344CB8AC3E}">
        <p14:creationId xmlns:p14="http://schemas.microsoft.com/office/powerpoint/2010/main" val="1995175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2FFE0173-D3C1-4725-9516-BFFF1C910554}" type="datetimeFigureOut">
              <a:rPr lang="en-US" smtClean="0"/>
              <a:pPr/>
              <a:t>11/3/2022</a:t>
            </a:fld>
            <a:endParaRPr lang="en-US" dirty="0"/>
          </a:p>
        </p:txBody>
      </p:sp>
      <p:sp>
        <p:nvSpPr>
          <p:cNvPr id="4" name="Slide Image Placeholder 3"/>
          <p:cNvSpPr>
            <a:spLocks noGrp="1" noRot="1" noChangeAspect="1"/>
          </p:cNvSpPr>
          <p:nvPr>
            <p:ph type="sldImg" idx="2"/>
          </p:nvPr>
        </p:nvSpPr>
        <p:spPr>
          <a:xfrm>
            <a:off x="2181225" y="701675"/>
            <a:ext cx="27146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A05EB1DE-DEDF-45DE-8900-1A14E27B72E0}" type="slidenum">
              <a:rPr lang="en-US" smtClean="0"/>
              <a:pPr/>
              <a:t>‹#›</a:t>
            </a:fld>
            <a:endParaRPr lang="en-US" dirty="0"/>
          </a:p>
        </p:txBody>
      </p:sp>
    </p:spTree>
    <p:extLst>
      <p:ext uri="{BB962C8B-B14F-4D97-AF65-F5344CB8AC3E}">
        <p14:creationId xmlns:p14="http://schemas.microsoft.com/office/powerpoint/2010/main" val="2544852518"/>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5EB1DE-DEDF-45DE-8900-1A14E27B72E0}" type="slidenum">
              <a:rPr lang="en-US" smtClean="0"/>
              <a:pPr/>
              <a:t>1</a:t>
            </a:fld>
            <a:endParaRPr lang="en-US" dirty="0"/>
          </a:p>
        </p:txBody>
      </p:sp>
    </p:spTree>
    <p:extLst>
      <p:ext uri="{BB962C8B-B14F-4D97-AF65-F5344CB8AC3E}">
        <p14:creationId xmlns:p14="http://schemas.microsoft.com/office/powerpoint/2010/main" val="2727164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dditonal page">
    <p:spTree>
      <p:nvGrpSpPr>
        <p:cNvPr id="1" name=""/>
        <p:cNvGrpSpPr/>
        <p:nvPr/>
      </p:nvGrpSpPr>
      <p:grpSpPr>
        <a:xfrm>
          <a:off x="0" y="0"/>
          <a:ext cx="0" cy="0"/>
          <a:chOff x="0" y="0"/>
          <a:chExt cx="0" cy="0"/>
        </a:xfrm>
      </p:grpSpPr>
      <p:sp>
        <p:nvSpPr>
          <p:cNvPr id="3" name="Rectangle 2"/>
          <p:cNvSpPr/>
          <p:nvPr userDrawn="1"/>
        </p:nvSpPr>
        <p:spPr bwMode="white">
          <a:xfrm>
            <a:off x="0" y="0"/>
            <a:ext cx="7772400" cy="312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tx2"/>
              </a:solidFill>
            </a:endParaRPr>
          </a:p>
        </p:txBody>
      </p:sp>
      <p:sp>
        <p:nvSpPr>
          <p:cNvPr id="13" name="Rectangle 12"/>
          <p:cNvSpPr/>
          <p:nvPr userDrawn="1"/>
        </p:nvSpPr>
        <p:spPr>
          <a:xfrm>
            <a:off x="131376" y="255896"/>
            <a:ext cx="7544432" cy="954107"/>
          </a:xfrm>
          <a:prstGeom prst="rect">
            <a:avLst/>
          </a:prstGeom>
        </p:spPr>
        <p:txBody>
          <a:bodyPr wrap="square">
            <a:spAutoFit/>
          </a:bodyPr>
          <a:lstStyle/>
          <a:p>
            <a:r>
              <a:rPr lang="en-US" sz="2800" b="1" dirty="0" smtClean="0">
                <a:solidFill>
                  <a:schemeClr val="tx2"/>
                </a:solidFill>
                <a:latin typeface="+mj-lt"/>
              </a:rPr>
              <a:t>Go to Slide Master to Add Slide Title; placeholder for up to two lines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8621" y="9176023"/>
            <a:ext cx="1058721" cy="39376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dditonal page">
    <p:spTree>
      <p:nvGrpSpPr>
        <p:cNvPr id="1" name=""/>
        <p:cNvGrpSpPr/>
        <p:nvPr/>
      </p:nvGrpSpPr>
      <p:grpSpPr>
        <a:xfrm>
          <a:off x="0" y="0"/>
          <a:ext cx="0" cy="0"/>
          <a:chOff x="0" y="0"/>
          <a:chExt cx="0" cy="0"/>
        </a:xfrm>
      </p:grpSpPr>
      <p:sp>
        <p:nvSpPr>
          <p:cNvPr id="3" name="Rectangle 2"/>
          <p:cNvSpPr/>
          <p:nvPr userDrawn="1"/>
        </p:nvSpPr>
        <p:spPr bwMode="white">
          <a:xfrm>
            <a:off x="0" y="0"/>
            <a:ext cx="7772400" cy="312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smtClean="0">
              <a:solidFill>
                <a:schemeClr val="tx2"/>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8621" y="9176023"/>
            <a:ext cx="1058721" cy="393768"/>
          </a:xfrm>
          <a:prstGeom prst="rect">
            <a:avLst/>
          </a:prstGeom>
        </p:spPr>
      </p:pic>
    </p:spTree>
    <p:extLst>
      <p:ext uri="{BB962C8B-B14F-4D97-AF65-F5344CB8AC3E}">
        <p14:creationId xmlns:p14="http://schemas.microsoft.com/office/powerpoint/2010/main" val="190945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Freeform 7"/>
          <p:cNvSpPr/>
          <p:nvPr/>
        </p:nvSpPr>
        <p:spPr>
          <a:xfrm>
            <a:off x="0" y="200031"/>
            <a:ext cx="7772400" cy="2474915"/>
          </a:xfrm>
          <a:custGeom>
            <a:avLst/>
            <a:gdLst>
              <a:gd name="connsiteX0" fmla="*/ 0 w 10058400"/>
              <a:gd name="connsiteY0" fmla="*/ 0 h 1536192"/>
              <a:gd name="connsiteX1" fmla="*/ 10058400 w 10058400"/>
              <a:gd name="connsiteY1" fmla="*/ 0 h 1536192"/>
              <a:gd name="connsiteX2" fmla="*/ 10058400 w 10058400"/>
              <a:gd name="connsiteY2" fmla="*/ 1536192 h 1536192"/>
              <a:gd name="connsiteX3" fmla="*/ 0 w 10058400"/>
              <a:gd name="connsiteY3" fmla="*/ 1536192 h 1536192"/>
              <a:gd name="connsiteX4" fmla="*/ 0 w 10058400"/>
              <a:gd name="connsiteY4" fmla="*/ 0 h 1536192"/>
              <a:gd name="connsiteX0" fmla="*/ 0 w 10058400"/>
              <a:gd name="connsiteY0" fmla="*/ 0 h 1540933"/>
              <a:gd name="connsiteX1" fmla="*/ 10058400 w 10058400"/>
              <a:gd name="connsiteY1" fmla="*/ 0 h 1540933"/>
              <a:gd name="connsiteX2" fmla="*/ 10058400 w 10058400"/>
              <a:gd name="connsiteY2" fmla="*/ 1536192 h 1540933"/>
              <a:gd name="connsiteX3" fmla="*/ 4995333 w 10058400"/>
              <a:gd name="connsiteY3" fmla="*/ 1540933 h 1540933"/>
              <a:gd name="connsiteX4" fmla="*/ 0 w 10058400"/>
              <a:gd name="connsiteY4" fmla="*/ 1536192 h 1540933"/>
              <a:gd name="connsiteX5" fmla="*/ 0 w 10058400"/>
              <a:gd name="connsiteY5" fmla="*/ 0 h 1540933"/>
              <a:gd name="connsiteX0" fmla="*/ 0 w 10058400"/>
              <a:gd name="connsiteY0" fmla="*/ 0 h 1536192"/>
              <a:gd name="connsiteX1" fmla="*/ 10058400 w 10058400"/>
              <a:gd name="connsiteY1" fmla="*/ 0 h 1536192"/>
              <a:gd name="connsiteX2" fmla="*/ 10058400 w 10058400"/>
              <a:gd name="connsiteY2" fmla="*/ 1536192 h 1536192"/>
              <a:gd name="connsiteX3" fmla="*/ 5029200 w 10058400"/>
              <a:gd name="connsiteY3" fmla="*/ 778933 h 1536192"/>
              <a:gd name="connsiteX4" fmla="*/ 0 w 10058400"/>
              <a:gd name="connsiteY4" fmla="*/ 1536192 h 1536192"/>
              <a:gd name="connsiteX5" fmla="*/ 0 w 10058400"/>
              <a:gd name="connsiteY5" fmla="*/ 0 h 1536192"/>
              <a:gd name="connsiteX0" fmla="*/ 0 w 10058400"/>
              <a:gd name="connsiteY0" fmla="*/ 0 h 1536192"/>
              <a:gd name="connsiteX1" fmla="*/ 10058400 w 10058400"/>
              <a:gd name="connsiteY1" fmla="*/ 0 h 1536192"/>
              <a:gd name="connsiteX2" fmla="*/ 10058400 w 10058400"/>
              <a:gd name="connsiteY2" fmla="*/ 1536192 h 1536192"/>
              <a:gd name="connsiteX3" fmla="*/ 5029200 w 10058400"/>
              <a:gd name="connsiteY3" fmla="*/ 812799 h 1536192"/>
              <a:gd name="connsiteX4" fmla="*/ 0 w 10058400"/>
              <a:gd name="connsiteY4" fmla="*/ 1536192 h 1536192"/>
              <a:gd name="connsiteX5" fmla="*/ 0 w 10058400"/>
              <a:gd name="connsiteY5" fmla="*/ 0 h 1536192"/>
              <a:gd name="connsiteX0" fmla="*/ 0 w 10058400"/>
              <a:gd name="connsiteY0" fmla="*/ 0 h 1536192"/>
              <a:gd name="connsiteX1" fmla="*/ 10058400 w 10058400"/>
              <a:gd name="connsiteY1" fmla="*/ 0 h 1536192"/>
              <a:gd name="connsiteX2" fmla="*/ 10058400 w 10058400"/>
              <a:gd name="connsiteY2" fmla="*/ 1536192 h 1536192"/>
              <a:gd name="connsiteX3" fmla="*/ 5103159 w 10058400"/>
              <a:gd name="connsiteY3" fmla="*/ 936955 h 1536192"/>
              <a:gd name="connsiteX4" fmla="*/ 0 w 10058400"/>
              <a:gd name="connsiteY4" fmla="*/ 1536192 h 1536192"/>
              <a:gd name="connsiteX5" fmla="*/ 0 w 10058400"/>
              <a:gd name="connsiteY5" fmla="*/ 0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8400" h="1536192">
                <a:moveTo>
                  <a:pt x="0" y="0"/>
                </a:moveTo>
                <a:lnTo>
                  <a:pt x="10058400" y="0"/>
                </a:lnTo>
                <a:lnTo>
                  <a:pt x="10058400" y="1536192"/>
                </a:lnTo>
                <a:lnTo>
                  <a:pt x="5103159" y="936955"/>
                </a:lnTo>
                <a:lnTo>
                  <a:pt x="0" y="1536192"/>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p>
        </p:txBody>
      </p:sp>
      <p:sp>
        <p:nvSpPr>
          <p:cNvPr id="9" name="Freeform 8"/>
          <p:cNvSpPr/>
          <p:nvPr/>
        </p:nvSpPr>
        <p:spPr>
          <a:xfrm>
            <a:off x="0" y="-1"/>
            <a:ext cx="7772400" cy="2474915"/>
          </a:xfrm>
          <a:custGeom>
            <a:avLst/>
            <a:gdLst>
              <a:gd name="connsiteX0" fmla="*/ 0 w 10058400"/>
              <a:gd name="connsiteY0" fmla="*/ 0 h 1536192"/>
              <a:gd name="connsiteX1" fmla="*/ 10058400 w 10058400"/>
              <a:gd name="connsiteY1" fmla="*/ 0 h 1536192"/>
              <a:gd name="connsiteX2" fmla="*/ 10058400 w 10058400"/>
              <a:gd name="connsiteY2" fmla="*/ 1536192 h 1536192"/>
              <a:gd name="connsiteX3" fmla="*/ 0 w 10058400"/>
              <a:gd name="connsiteY3" fmla="*/ 1536192 h 1536192"/>
              <a:gd name="connsiteX4" fmla="*/ 0 w 10058400"/>
              <a:gd name="connsiteY4" fmla="*/ 0 h 1536192"/>
              <a:gd name="connsiteX0" fmla="*/ 0 w 10058400"/>
              <a:gd name="connsiteY0" fmla="*/ 0 h 1540933"/>
              <a:gd name="connsiteX1" fmla="*/ 10058400 w 10058400"/>
              <a:gd name="connsiteY1" fmla="*/ 0 h 1540933"/>
              <a:gd name="connsiteX2" fmla="*/ 10058400 w 10058400"/>
              <a:gd name="connsiteY2" fmla="*/ 1536192 h 1540933"/>
              <a:gd name="connsiteX3" fmla="*/ 4995333 w 10058400"/>
              <a:gd name="connsiteY3" fmla="*/ 1540933 h 1540933"/>
              <a:gd name="connsiteX4" fmla="*/ 0 w 10058400"/>
              <a:gd name="connsiteY4" fmla="*/ 1536192 h 1540933"/>
              <a:gd name="connsiteX5" fmla="*/ 0 w 10058400"/>
              <a:gd name="connsiteY5" fmla="*/ 0 h 1540933"/>
              <a:gd name="connsiteX0" fmla="*/ 0 w 10058400"/>
              <a:gd name="connsiteY0" fmla="*/ 0 h 1536192"/>
              <a:gd name="connsiteX1" fmla="*/ 10058400 w 10058400"/>
              <a:gd name="connsiteY1" fmla="*/ 0 h 1536192"/>
              <a:gd name="connsiteX2" fmla="*/ 10058400 w 10058400"/>
              <a:gd name="connsiteY2" fmla="*/ 1536192 h 1536192"/>
              <a:gd name="connsiteX3" fmla="*/ 5029200 w 10058400"/>
              <a:gd name="connsiteY3" fmla="*/ 778933 h 1536192"/>
              <a:gd name="connsiteX4" fmla="*/ 0 w 10058400"/>
              <a:gd name="connsiteY4" fmla="*/ 1536192 h 1536192"/>
              <a:gd name="connsiteX5" fmla="*/ 0 w 10058400"/>
              <a:gd name="connsiteY5" fmla="*/ 0 h 1536192"/>
              <a:gd name="connsiteX0" fmla="*/ 0 w 10058400"/>
              <a:gd name="connsiteY0" fmla="*/ 0 h 1536192"/>
              <a:gd name="connsiteX1" fmla="*/ 10058400 w 10058400"/>
              <a:gd name="connsiteY1" fmla="*/ 0 h 1536192"/>
              <a:gd name="connsiteX2" fmla="*/ 10058400 w 10058400"/>
              <a:gd name="connsiteY2" fmla="*/ 1536192 h 1536192"/>
              <a:gd name="connsiteX3" fmla="*/ 5029200 w 10058400"/>
              <a:gd name="connsiteY3" fmla="*/ 812799 h 1536192"/>
              <a:gd name="connsiteX4" fmla="*/ 0 w 10058400"/>
              <a:gd name="connsiteY4" fmla="*/ 1536192 h 1536192"/>
              <a:gd name="connsiteX5" fmla="*/ 0 w 10058400"/>
              <a:gd name="connsiteY5" fmla="*/ 0 h 1536192"/>
              <a:gd name="connsiteX0" fmla="*/ 0 w 10058400"/>
              <a:gd name="connsiteY0" fmla="*/ 0 h 1536192"/>
              <a:gd name="connsiteX1" fmla="*/ 10058400 w 10058400"/>
              <a:gd name="connsiteY1" fmla="*/ 0 h 1536192"/>
              <a:gd name="connsiteX2" fmla="*/ 10058400 w 10058400"/>
              <a:gd name="connsiteY2" fmla="*/ 1536192 h 1536192"/>
              <a:gd name="connsiteX3" fmla="*/ 5103159 w 10058400"/>
              <a:gd name="connsiteY3" fmla="*/ 936955 h 1536192"/>
              <a:gd name="connsiteX4" fmla="*/ 0 w 10058400"/>
              <a:gd name="connsiteY4" fmla="*/ 1536192 h 1536192"/>
              <a:gd name="connsiteX5" fmla="*/ 0 w 10058400"/>
              <a:gd name="connsiteY5" fmla="*/ 0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58400" h="1536192">
                <a:moveTo>
                  <a:pt x="0" y="0"/>
                </a:moveTo>
                <a:lnTo>
                  <a:pt x="10058400" y="0"/>
                </a:lnTo>
                <a:lnTo>
                  <a:pt x="10058400" y="1536192"/>
                </a:lnTo>
                <a:lnTo>
                  <a:pt x="5103159" y="936955"/>
                </a:lnTo>
                <a:lnTo>
                  <a:pt x="0" y="1536192"/>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1882" tIns="50941" rIns="101882" bIns="50941" rtlCol="0" anchor="ctr"/>
          <a:lstStyle/>
          <a:p>
            <a:pPr algn="ctr"/>
            <a:endParaRPr lang="en-US" dirty="0"/>
          </a:p>
        </p:txBody>
      </p:sp>
      <p:sp>
        <p:nvSpPr>
          <p:cNvPr id="11" name="Text Placeholder 4"/>
          <p:cNvSpPr txBox="1">
            <a:spLocks/>
          </p:cNvSpPr>
          <p:nvPr/>
        </p:nvSpPr>
        <p:spPr>
          <a:xfrm>
            <a:off x="250675" y="382532"/>
            <a:ext cx="7321688" cy="1167427"/>
          </a:xfrm>
          <a:prstGeom prst="rect">
            <a:avLst/>
          </a:prstGeom>
        </p:spPr>
        <p:txBody>
          <a:bodyPr vert="horz" lIns="0" tIns="50941" rIns="0" bIns="50941" rtlCol="0" anchor="t" anchorCtr="0">
            <a:noAutofit/>
          </a:bodyPr>
          <a:lstStyle/>
          <a:p>
            <a:pPr>
              <a:spcBef>
                <a:spcPct val="20000"/>
              </a:spcBef>
              <a:defRPr/>
            </a:pPr>
            <a:r>
              <a:rPr lang="en-US" sz="5400" dirty="0" smtClean="0">
                <a:solidFill>
                  <a:schemeClr val="bg1"/>
                </a:solidFill>
                <a:latin typeface="+mj-lt"/>
              </a:rPr>
              <a:t>Title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Lst>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742950" indent="-742950" algn="l" defTabSz="1018824" rtl="0" eaLnBrk="1" latinLnBrk="0" hangingPunct="1">
        <a:spcBef>
          <a:spcPts val="3000"/>
        </a:spcBef>
        <a:buFont typeface="Arial" pitchFamily="34" charset="0"/>
        <a:buChar char="•"/>
        <a:defRPr kumimoji="0" lang="en-US" sz="1200" b="0" i="0" u="none" strike="noStrike" kern="1200" cap="none" spc="0" normalizeH="0" baseline="0" noProof="0" dirty="0" smtClean="0">
          <a:ln>
            <a:noFill/>
          </a:ln>
          <a:solidFill>
            <a:srgbClr val="000000"/>
          </a:solidFill>
          <a:effectLst/>
          <a:uLnTx/>
          <a:uFillTx/>
          <a:latin typeface="Times New Roman" pitchFamily="18" charset="0"/>
          <a:ea typeface="+mn-ea"/>
          <a:cs typeface="Times New Roman" pitchFamily="18" charset="0"/>
        </a:defRPr>
      </a:lvl1pPr>
      <a:lvl2pPr marL="463550" indent="-173038" algn="l" defTabSz="1018824" rtl="0" eaLnBrk="1" latinLnBrk="0" hangingPunct="1">
        <a:spcBef>
          <a:spcPts val="600"/>
        </a:spcBef>
        <a:buFont typeface="Arial" pitchFamily="34" charset="0"/>
        <a:buChar char="•"/>
        <a:defRPr sz="1200" kern="1200">
          <a:solidFill>
            <a:schemeClr val="tx1"/>
          </a:solidFill>
          <a:latin typeface="Times New Roman" pitchFamily="18" charset="0"/>
          <a:ea typeface="+mn-ea"/>
          <a:cs typeface="Times New Roman" pitchFamily="18" charset="0"/>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5.wdp"/><Relationship Id="rId3" Type="http://schemas.openxmlformats.org/officeDocument/2006/relationships/image" Target="../media/image2.jpeg"/><Relationship Id="rId7" Type="http://schemas.microsoft.com/office/2007/relationships/hdphoto" Target="../media/hdphoto2.wdp"/><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1" name="Rectangle 10"/>
          <p:cNvSpPr/>
          <p:nvPr/>
        </p:nvSpPr>
        <p:spPr>
          <a:xfrm>
            <a:off x="134112" y="228297"/>
            <a:ext cx="7638288" cy="461665"/>
          </a:xfrm>
          <a:prstGeom prst="rect">
            <a:avLst/>
          </a:prstGeom>
        </p:spPr>
        <p:txBody>
          <a:bodyPr wrap="square">
            <a:spAutoFit/>
          </a:bodyPr>
          <a:lstStyle/>
          <a:p>
            <a:pPr indent="1257300"/>
            <a:r>
              <a:rPr lang="en-US" sz="2400" dirty="0" smtClean="0">
                <a:solidFill>
                  <a:schemeClr val="tx2"/>
                </a:solidFill>
                <a:effectLst/>
                <a:latin typeface="Bree Davita" panose="02000806000000020004" pitchFamily="50" charset="0"/>
                <a:ea typeface="Times New Roman" panose="02020603050405020304" pitchFamily="18" charset="0"/>
              </a:rPr>
              <a:t>What is a Binder and Why Do I Need One?</a:t>
            </a:r>
            <a:endParaRPr lang="en-US" sz="2400" dirty="0">
              <a:solidFill>
                <a:schemeClr val="tx2"/>
              </a:solidFill>
              <a:effectLst/>
              <a:latin typeface="Bree Davita" panose="02000806000000020004" pitchFamily="50" charset="0"/>
              <a:ea typeface="Times New Roman" panose="02020603050405020304" pitchFamily="18" charset="0"/>
            </a:endParaRPr>
          </a:p>
        </p:txBody>
      </p:sp>
      <p:sp>
        <p:nvSpPr>
          <p:cNvPr id="13" name="Rectangle 12"/>
          <p:cNvSpPr/>
          <p:nvPr/>
        </p:nvSpPr>
        <p:spPr>
          <a:xfrm>
            <a:off x="-97537" y="934049"/>
            <a:ext cx="7869936" cy="523220"/>
          </a:xfrm>
          <a:prstGeom prst="rect">
            <a:avLst/>
          </a:prstGeom>
        </p:spPr>
        <p:txBody>
          <a:bodyPr wrap="square">
            <a:spAutoFit/>
          </a:bodyPr>
          <a:lstStyle/>
          <a:p>
            <a:pPr marL="457200" marR="0">
              <a:spcBef>
                <a:spcPts val="0"/>
              </a:spcBef>
              <a:spcAft>
                <a:spcPts val="0"/>
              </a:spcAft>
            </a:pP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For some people on dialysis, controlling phosphorus levels with diet alone is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not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enough. Therefore a medication called a phosphorus binder is ordered. </a:t>
            </a:r>
            <a:endParaRPr lang="en-US" sz="1400" dirty="0">
              <a:effectLst/>
              <a:latin typeface="Lato" panose="020F0502020204030203" pitchFamily="34" charset="0"/>
              <a:ea typeface="Lato" panose="020F0502020204030203" pitchFamily="34" charset="0"/>
              <a:cs typeface="Lato" panose="020F0502020204030203" pitchFamily="34" charset="0"/>
            </a:endParaRPr>
          </a:p>
        </p:txBody>
      </p:sp>
      <p:sp>
        <p:nvSpPr>
          <p:cNvPr id="2" name="Rectangle 1"/>
          <p:cNvSpPr/>
          <p:nvPr/>
        </p:nvSpPr>
        <p:spPr>
          <a:xfrm>
            <a:off x="380197" y="1407345"/>
            <a:ext cx="7010401" cy="1015663"/>
          </a:xfrm>
          <a:prstGeom prst="rect">
            <a:avLst/>
          </a:prstGeom>
        </p:spPr>
        <p:txBody>
          <a:bodyPr wrap="square">
            <a:spAutoFit/>
          </a:bodyPr>
          <a:lstStyle/>
          <a:p>
            <a:r>
              <a:rPr lang="en-US" b="1" dirty="0" smtClean="0">
                <a:solidFill>
                  <a:srgbClr val="000000"/>
                </a:solidFill>
                <a:latin typeface="Bree Davita" panose="02000806000000020004" pitchFamily="50" charset="0"/>
                <a:ea typeface="Times New Roman" panose="02020603050405020304" pitchFamily="18" charset="0"/>
                <a:cs typeface="ComicSansMS-Bold"/>
              </a:rPr>
              <a:t>What </a:t>
            </a:r>
            <a:r>
              <a:rPr lang="en-US" b="1" dirty="0">
                <a:solidFill>
                  <a:srgbClr val="000000"/>
                </a:solidFill>
                <a:latin typeface="Bree Davita" panose="02000806000000020004" pitchFamily="50" charset="0"/>
                <a:ea typeface="Times New Roman" panose="02020603050405020304" pitchFamily="18" charset="0"/>
                <a:cs typeface="ComicSansMS-Bold"/>
              </a:rPr>
              <a:t>is a binder?</a:t>
            </a:r>
            <a:r>
              <a:rPr lang="en-US" sz="3200" b="1" dirty="0">
                <a:solidFill>
                  <a:srgbClr val="000000"/>
                </a:solidFill>
                <a:latin typeface="ComicSansMS-Bold"/>
                <a:ea typeface="Times New Roman" panose="02020603050405020304" pitchFamily="18" charset="0"/>
                <a:cs typeface="ComicSansMS-Bold"/>
              </a:rPr>
              <a:t>	 </a:t>
            </a:r>
            <a:endParaRPr lang="en-US" sz="3200" b="1" dirty="0" smtClean="0">
              <a:solidFill>
                <a:srgbClr val="000000"/>
              </a:solidFill>
              <a:latin typeface="ComicSansMS-Bold"/>
              <a:ea typeface="Times New Roman" panose="02020603050405020304" pitchFamily="18" charset="0"/>
              <a:cs typeface="ComicSansMS-Bold"/>
            </a:endParaRPr>
          </a:p>
          <a:p>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A phosphorus binder</a:t>
            </a:r>
            <a:r>
              <a:rPr lang="en-US" sz="1400" b="1" dirty="0" smtClean="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is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a pill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prescribed by the doctor to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control the amount of phosphorus in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the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blood. </a:t>
            </a:r>
            <a:endParaRPr lang="en-US" sz="1400" dirty="0">
              <a:effectLst/>
              <a:latin typeface="Lato" panose="020F0502020204030203" pitchFamily="34" charset="0"/>
              <a:ea typeface="Lato" panose="020F0502020204030203" pitchFamily="34" charset="0"/>
              <a:cs typeface="Lato" panose="020F0502020204030203" pitchFamily="34" charset="0"/>
            </a:endParaRPr>
          </a:p>
        </p:txBody>
      </p:sp>
      <p:sp>
        <p:nvSpPr>
          <p:cNvPr id="4" name="Rectangle 3"/>
          <p:cNvSpPr/>
          <p:nvPr/>
        </p:nvSpPr>
        <p:spPr>
          <a:xfrm>
            <a:off x="380196" y="4280206"/>
            <a:ext cx="7010402" cy="615553"/>
          </a:xfrm>
          <a:prstGeom prst="rect">
            <a:avLst/>
          </a:prstGeom>
        </p:spPr>
        <p:txBody>
          <a:bodyPr wrap="square">
            <a:spAutoFit/>
          </a:bodyPr>
          <a:lstStyle/>
          <a:p>
            <a:r>
              <a:rPr lang="en-US" b="1" dirty="0">
                <a:solidFill>
                  <a:srgbClr val="000000"/>
                </a:solidFill>
                <a:latin typeface="Bree Davita" panose="02000806000000020004" pitchFamily="50" charset="0"/>
                <a:ea typeface="Times New Roman" panose="02020603050405020304" pitchFamily="18" charset="0"/>
                <a:cs typeface="ComicSansMS-Bold"/>
              </a:rPr>
              <a:t>Common </a:t>
            </a:r>
            <a:r>
              <a:rPr lang="en-US" b="1" dirty="0" smtClean="0">
                <a:solidFill>
                  <a:srgbClr val="000000"/>
                </a:solidFill>
                <a:latin typeface="Bree Davita" panose="02000806000000020004" pitchFamily="50" charset="0"/>
                <a:ea typeface="Times New Roman" panose="02020603050405020304" pitchFamily="18" charset="0"/>
                <a:cs typeface="ComicSansMS-Bold"/>
              </a:rPr>
              <a:t>binders </a:t>
            </a:r>
            <a:r>
              <a:rPr lang="en-US" b="1" dirty="0">
                <a:solidFill>
                  <a:srgbClr val="000000"/>
                </a:solidFill>
                <a:latin typeface="Bree Davita" panose="02000806000000020004" pitchFamily="50" charset="0"/>
                <a:ea typeface="Times New Roman" panose="02020603050405020304" pitchFamily="18" charset="0"/>
                <a:cs typeface="ComicSansMS-Bold"/>
              </a:rPr>
              <a:t>include: </a:t>
            </a:r>
            <a:r>
              <a:rPr lang="en-US" b="1" dirty="0" smtClean="0">
                <a:solidFill>
                  <a:srgbClr val="000000"/>
                </a:solidFill>
                <a:latin typeface="Bree Davita" panose="02000806000000020004" pitchFamily="50" charset="0"/>
                <a:ea typeface="Times New Roman" panose="02020603050405020304" pitchFamily="18" charset="0"/>
                <a:cs typeface="ComicSansMS-Bold"/>
              </a:rPr>
              <a:t>  </a:t>
            </a:r>
          </a:p>
          <a:p>
            <a:r>
              <a:rPr lang="en-US" sz="1400" b="1" dirty="0" smtClean="0">
                <a:latin typeface="Bree Davita" panose="02000806000000020004" pitchFamily="50" charset="0"/>
                <a:ea typeface="Times New Roman" panose="02020603050405020304" pitchFamily="18" charset="0"/>
                <a:cs typeface="ComicSansMS-Bold"/>
              </a:rPr>
              <a:t>Your doctor will determine</a:t>
            </a:r>
            <a:r>
              <a:rPr lang="en-US" sz="1400" b="1" dirty="0">
                <a:latin typeface="Bree Davita" panose="02000806000000020004" pitchFamily="50" charset="0"/>
                <a:ea typeface="Times New Roman" panose="02020603050405020304" pitchFamily="18" charset="0"/>
                <a:cs typeface="ComicSansMS-Bold"/>
              </a:rPr>
              <a:t> </a:t>
            </a:r>
            <a:r>
              <a:rPr lang="en-US" sz="1400" b="1" dirty="0" smtClean="0">
                <a:latin typeface="Bree Davita" panose="02000806000000020004" pitchFamily="50" charset="0"/>
                <a:ea typeface="Times New Roman" panose="02020603050405020304" pitchFamily="18" charset="0"/>
                <a:cs typeface="ComicSansMS-Bold"/>
              </a:rPr>
              <a:t>which pill is best for you.</a:t>
            </a:r>
            <a:endParaRPr lang="en-US" sz="1400" dirty="0">
              <a:effectLst/>
              <a:latin typeface="Bree Davita" panose="02000806000000020004" pitchFamily="50" charset="0"/>
              <a:ea typeface="Times New Roman" panose="02020603050405020304" pitchFamily="18" charset="0"/>
            </a:endParaRPr>
          </a:p>
        </p:txBody>
      </p:sp>
      <p:sp>
        <p:nvSpPr>
          <p:cNvPr id="8" name="Rectangle 7"/>
          <p:cNvSpPr/>
          <p:nvPr/>
        </p:nvSpPr>
        <p:spPr>
          <a:xfrm>
            <a:off x="372142" y="2503976"/>
            <a:ext cx="4661385" cy="400110"/>
          </a:xfrm>
          <a:prstGeom prst="rect">
            <a:avLst/>
          </a:prstGeom>
        </p:spPr>
        <p:txBody>
          <a:bodyPr wrap="square">
            <a:spAutoFit/>
          </a:bodyPr>
          <a:lstStyle/>
          <a:p>
            <a:r>
              <a:rPr lang="en-US" b="1" dirty="0">
                <a:solidFill>
                  <a:srgbClr val="000000"/>
                </a:solidFill>
                <a:latin typeface="Bree Davita" panose="02000806000000020004" pitchFamily="50" charset="0"/>
                <a:ea typeface="Times New Roman" panose="02020603050405020304" pitchFamily="18" charset="0"/>
                <a:cs typeface="ComicSansMS-Bold"/>
              </a:rPr>
              <a:t>How binders work:</a:t>
            </a:r>
            <a:endParaRPr lang="en-US" sz="1400" b="1" dirty="0">
              <a:effectLst/>
              <a:latin typeface="Bree Davita" panose="02000806000000020004" pitchFamily="50" charset="0"/>
              <a:ea typeface="Times New Roman" panose="02020603050405020304" pitchFamily="18" charset="0"/>
            </a:endParaRPr>
          </a:p>
        </p:txBody>
      </p:sp>
      <p:sp>
        <p:nvSpPr>
          <p:cNvPr id="9" name="Rectangle 8"/>
          <p:cNvSpPr/>
          <p:nvPr/>
        </p:nvSpPr>
        <p:spPr>
          <a:xfrm>
            <a:off x="372142" y="2831929"/>
            <a:ext cx="6994292" cy="738664"/>
          </a:xfrm>
          <a:prstGeom prst="rect">
            <a:avLst/>
          </a:prstGeom>
        </p:spPr>
        <p:txBody>
          <a:bodyPr wrap="square">
            <a:spAutoFit/>
          </a:bodyPr>
          <a:lstStyle/>
          <a:p>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Some binders work like magnets and others work like sponges.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 They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soak up or bind to phosphorus in food during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digestion.  This reduces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the amount of phosphorus that enters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the </a:t>
            </a:r>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blood.  If a binder is not taken, phosphorus can accumulate in the blood</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0" name="Rectangle 9"/>
          <p:cNvSpPr/>
          <p:nvPr/>
        </p:nvSpPr>
        <p:spPr>
          <a:xfrm>
            <a:off x="380196" y="3635843"/>
            <a:ext cx="7047555" cy="523220"/>
          </a:xfrm>
          <a:prstGeom prst="rect">
            <a:avLst/>
          </a:prstGeom>
        </p:spPr>
        <p:txBody>
          <a:bodyPr wrap="square">
            <a:spAutoFit/>
          </a:bodyPr>
          <a:lstStyle/>
          <a:p>
            <a:r>
              <a:rPr lang="en-US" sz="1400" dirty="0" smtClean="0">
                <a:latin typeface="Lato" panose="020F0502020204030203" pitchFamily="34" charset="0"/>
                <a:ea typeface="Lato" panose="020F0502020204030203" pitchFamily="34" charset="0"/>
                <a:cs typeface="Lato" panose="020F0502020204030203" pitchFamily="34" charset="0"/>
              </a:rPr>
              <a:t>Binders are important because dialysis </a:t>
            </a:r>
            <a:r>
              <a:rPr lang="en-US" sz="1400" dirty="0">
                <a:latin typeface="Lato" panose="020F0502020204030203" pitchFamily="34" charset="0"/>
                <a:ea typeface="Lato" panose="020F0502020204030203" pitchFamily="34" charset="0"/>
                <a:cs typeface="Lato" panose="020F0502020204030203" pitchFamily="34" charset="0"/>
              </a:rPr>
              <a:t>treatments do not </a:t>
            </a:r>
            <a:r>
              <a:rPr lang="en-US" sz="1400" dirty="0" smtClean="0">
                <a:latin typeface="Lato" panose="020F0502020204030203" pitchFamily="34" charset="0"/>
                <a:ea typeface="Lato" panose="020F0502020204030203" pitchFamily="34" charset="0"/>
                <a:cs typeface="Lato" panose="020F0502020204030203" pitchFamily="34" charset="0"/>
              </a:rPr>
              <a:t>remove all the phosphorus from the blood.</a:t>
            </a:r>
            <a:endParaRPr lang="en-US" sz="1400" dirty="0">
              <a:latin typeface="Lato" panose="020F0502020204030203" pitchFamily="34" charset="0"/>
              <a:ea typeface="Lato" panose="020F0502020204030203" pitchFamily="34" charset="0"/>
              <a:cs typeface="Lato" panose="020F0502020204030203" pitchFamily="34" charset="0"/>
            </a:endParaRPr>
          </a:p>
        </p:txBody>
      </p:sp>
      <p:sp>
        <p:nvSpPr>
          <p:cNvPr id="12" name="Rectangle 11"/>
          <p:cNvSpPr/>
          <p:nvPr/>
        </p:nvSpPr>
        <p:spPr>
          <a:xfrm>
            <a:off x="372142" y="6523616"/>
            <a:ext cx="7010402" cy="830997"/>
          </a:xfrm>
          <a:prstGeom prst="rect">
            <a:avLst/>
          </a:prstGeom>
        </p:spPr>
        <p:txBody>
          <a:bodyPr wrap="square">
            <a:spAutoFit/>
          </a:bodyPr>
          <a:lstStyle/>
          <a:p>
            <a:r>
              <a:rPr lang="en-US" b="1" dirty="0">
                <a:solidFill>
                  <a:srgbClr val="000000"/>
                </a:solidFill>
                <a:latin typeface="Bree Davita" panose="02000806000000020004" pitchFamily="50" charset="0"/>
                <a:ea typeface="Times New Roman" panose="02020603050405020304" pitchFamily="18" charset="0"/>
                <a:cs typeface="ComicSansMS-Bold"/>
              </a:rPr>
              <a:t>When do I take the binders?  </a:t>
            </a:r>
            <a:endParaRPr lang="en-US" b="1" dirty="0" smtClean="0">
              <a:solidFill>
                <a:srgbClr val="000000"/>
              </a:solidFill>
              <a:latin typeface="Bree Davita" panose="02000806000000020004" pitchFamily="50" charset="0"/>
              <a:ea typeface="Times New Roman" panose="02020603050405020304" pitchFamily="18" charset="0"/>
              <a:cs typeface="ComicSansMS-Bold"/>
            </a:endParaRPr>
          </a:p>
          <a:p>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They are usually ordered to be taken at the beginning of each meal.  They may also be recommended with snacks or supplements.</a:t>
            </a:r>
            <a:r>
              <a:rPr lang="en-US" sz="1400" b="1" dirty="0" smtClean="0">
                <a:solidFill>
                  <a:srgbClr val="000000"/>
                </a:solidFill>
                <a:latin typeface="Lato" panose="020F0502020204030203" pitchFamily="34" charset="0"/>
                <a:ea typeface="Lato" panose="020F0502020204030203" pitchFamily="34" charset="0"/>
                <a:cs typeface="Lato" panose="020F0502020204030203" pitchFamily="34" charset="0"/>
              </a:rPr>
              <a:t> </a:t>
            </a:r>
            <a:endParaRPr lang="en-US" sz="1400" dirty="0">
              <a:effectLst/>
              <a:latin typeface="Lato" panose="020F0502020204030203" pitchFamily="34" charset="0"/>
              <a:ea typeface="Lato" panose="020F0502020204030203" pitchFamily="34" charset="0"/>
              <a:cs typeface="Lato" panose="020F0502020204030203" pitchFamily="34" charset="0"/>
            </a:endParaRPr>
          </a:p>
        </p:txBody>
      </p:sp>
      <p:sp>
        <p:nvSpPr>
          <p:cNvPr id="14" name="Rectangle 13"/>
          <p:cNvSpPr/>
          <p:nvPr/>
        </p:nvSpPr>
        <p:spPr>
          <a:xfrm>
            <a:off x="373378" y="7633832"/>
            <a:ext cx="6928107" cy="1046440"/>
          </a:xfrm>
          <a:prstGeom prst="rect">
            <a:avLst/>
          </a:prstGeom>
        </p:spPr>
        <p:txBody>
          <a:bodyPr wrap="square">
            <a:spAutoFit/>
          </a:bodyPr>
          <a:lstStyle/>
          <a:p>
            <a:r>
              <a:rPr lang="en-US" b="1" dirty="0" smtClean="0">
                <a:solidFill>
                  <a:srgbClr val="000000"/>
                </a:solidFill>
                <a:latin typeface="Bree Davita" panose="02000806000000020004" pitchFamily="50" charset="0"/>
                <a:ea typeface="Times New Roman" panose="02020603050405020304" pitchFamily="18" charset="0"/>
                <a:cs typeface="ComicSansMS"/>
              </a:rPr>
              <a:t>What </a:t>
            </a:r>
            <a:r>
              <a:rPr lang="en-US" b="1" dirty="0">
                <a:solidFill>
                  <a:srgbClr val="000000"/>
                </a:solidFill>
                <a:latin typeface="Bree Davita" panose="02000806000000020004" pitchFamily="50" charset="0"/>
                <a:ea typeface="Times New Roman" panose="02020603050405020304" pitchFamily="18" charset="0"/>
                <a:cs typeface="ComicSansMS"/>
              </a:rPr>
              <a:t>if I forget?</a:t>
            </a:r>
            <a:r>
              <a:rPr lang="en-US" dirty="0">
                <a:solidFill>
                  <a:srgbClr val="000000"/>
                </a:solidFill>
                <a:latin typeface="Bree Davita" panose="02000806000000020004" pitchFamily="50" charset="0"/>
                <a:ea typeface="Times New Roman" panose="02020603050405020304" pitchFamily="18" charset="0"/>
                <a:cs typeface="ComicSansMS"/>
              </a:rPr>
              <a:t>  </a:t>
            </a:r>
            <a:endParaRPr lang="en-US" dirty="0" smtClean="0">
              <a:solidFill>
                <a:srgbClr val="000000"/>
              </a:solidFill>
              <a:latin typeface="Bree Davita" panose="02000806000000020004" pitchFamily="50" charset="0"/>
              <a:ea typeface="Times New Roman" panose="02020603050405020304" pitchFamily="18" charset="0"/>
              <a:cs typeface="ComicSansMS"/>
            </a:endParaRPr>
          </a:p>
          <a:p>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Timing with food is important.  Binders work best when </a:t>
            </a:r>
            <a:r>
              <a:rPr lang="en-US" sz="1400" smtClean="0">
                <a:solidFill>
                  <a:srgbClr val="000000"/>
                </a:solidFill>
                <a:latin typeface="Lato" panose="020F0502020204030203" pitchFamily="34" charset="0"/>
                <a:ea typeface="Lato" panose="020F0502020204030203" pitchFamily="34" charset="0"/>
                <a:cs typeface="Lato" panose="020F0502020204030203" pitchFamily="34" charset="0"/>
              </a:rPr>
              <a:t>taken with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food—the longer you wait, the less they work. </a:t>
            </a:r>
          </a:p>
          <a:p>
            <a:endParaRPr lang="en-US" sz="1400"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pic>
        <p:nvPicPr>
          <p:cNvPr id="16" name="Picture 15" descr="Calcium acetate 667m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4839" y="4957264"/>
            <a:ext cx="1066987" cy="1188720"/>
          </a:xfrm>
          <a:prstGeom prst="rect">
            <a:avLst/>
          </a:prstGeom>
        </p:spPr>
      </p:pic>
      <p:sp>
        <p:nvSpPr>
          <p:cNvPr id="15" name="Rectangle 14"/>
          <p:cNvSpPr/>
          <p:nvPr/>
        </p:nvSpPr>
        <p:spPr>
          <a:xfrm>
            <a:off x="376259" y="5903879"/>
            <a:ext cx="7047557" cy="523220"/>
          </a:xfrm>
          <a:prstGeom prst="rect">
            <a:avLst/>
          </a:prstGeom>
        </p:spPr>
        <p:txBody>
          <a:bodyPr wrap="square">
            <a:spAutoFit/>
          </a:bodyPr>
          <a:lstStyle/>
          <a:p>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 Auryxia®            Calcium           Calcium        Lanthanum       Sevelamer        Velphoro®</a:t>
            </a:r>
          </a:p>
          <a:p>
            <a:r>
              <a:rPr lang="en-US" sz="1400" dirty="0">
                <a:solidFill>
                  <a:srgbClr val="000000"/>
                </a:solidFill>
                <a:latin typeface="Lato" panose="020F0502020204030203" pitchFamily="34" charset="0"/>
                <a:ea typeface="Lato" panose="020F0502020204030203" pitchFamily="34" charset="0"/>
                <a:cs typeface="Lato" panose="020F0502020204030203" pitchFamily="34" charset="0"/>
              </a:rPr>
              <a:t> </a:t>
            </a:r>
            <a:r>
              <a:rPr lang="en-US" sz="1400" dirty="0" smtClean="0">
                <a:solidFill>
                  <a:srgbClr val="000000"/>
                </a:solidFill>
                <a:latin typeface="Lato" panose="020F0502020204030203" pitchFamily="34" charset="0"/>
                <a:ea typeface="Lato" panose="020F0502020204030203" pitchFamily="34" charset="0"/>
                <a:cs typeface="Lato" panose="020F0502020204030203" pitchFamily="34" charset="0"/>
              </a:rPr>
              <a:t>                            Acetate          Carbonate      Carbonate</a:t>
            </a:r>
          </a:p>
        </p:txBody>
      </p:sp>
      <p:pic>
        <p:nvPicPr>
          <p:cNvPr id="22" name="Picture 21" descr="ferric citrate oral : Uses, Side Effects, Interactions, Pictures, Warnings &amp; Dosing - WebMD"/>
          <p:cNvPicPr>
            <a:picLocks noChangeAspect="1"/>
          </p:cNvPicPr>
          <p:nvPr/>
        </p:nvPicPr>
        <p:blipFill>
          <a:blip r:embed="rId4" cstate="print">
            <a:extLst>
              <a:ext uri="{BEBA8EAE-BF5A-486C-A8C5-ECC9F3942E4B}">
                <a14:imgProps xmlns:a14="http://schemas.microsoft.com/office/drawing/2010/main">
                  <a14:imgLayer r:embed="rId5">
                    <a14:imgEffect>
                      <a14:backgroundRemoval t="0" b="100000" l="9375" r="89931"/>
                    </a14:imgEffect>
                  </a14:imgLayer>
                </a14:imgProps>
              </a:ext>
              <a:ext uri="{28A0092B-C50C-407E-A947-70E740481C1C}">
                <a14:useLocalDpi xmlns:a14="http://schemas.microsoft.com/office/drawing/2010/main" val="0"/>
              </a:ext>
            </a:extLst>
          </a:blip>
          <a:stretch>
            <a:fillRect/>
          </a:stretch>
        </p:blipFill>
        <p:spPr>
          <a:xfrm>
            <a:off x="326335" y="4928736"/>
            <a:ext cx="1097280" cy="822960"/>
          </a:xfrm>
          <a:prstGeom prst="rect">
            <a:avLst/>
          </a:prstGeom>
        </p:spPr>
      </p:pic>
      <p:pic>
        <p:nvPicPr>
          <p:cNvPr id="23" name="Picture 22" descr="Fosrenol pill identification by imprinted code,color and shape"/>
          <p:cNvPicPr>
            <a:picLocks noChangeAspect="1"/>
          </p:cNvPicPr>
          <p:nvPr/>
        </p:nvPicPr>
        <p:blipFill>
          <a:blip r:embed="rId6">
            <a:extLst>
              <a:ext uri="{BEBA8EAE-BF5A-486C-A8C5-ECC9F3942E4B}">
                <a14:imgProps xmlns:a14="http://schemas.microsoft.com/office/drawing/2010/main">
                  <a14:imgLayer r:embed="rId7">
                    <a14:imgEffect>
                      <a14:backgroundRemoval t="926" b="98611" l="0" r="100000"/>
                    </a14:imgEffect>
                  </a14:imgLayer>
                </a14:imgProps>
              </a:ext>
              <a:ext uri="{28A0092B-C50C-407E-A947-70E740481C1C}">
                <a14:useLocalDpi xmlns:a14="http://schemas.microsoft.com/office/drawing/2010/main" val="0"/>
              </a:ext>
            </a:extLst>
          </a:blip>
          <a:stretch>
            <a:fillRect/>
          </a:stretch>
        </p:blipFill>
        <p:spPr>
          <a:xfrm>
            <a:off x="3877343" y="4865824"/>
            <a:ext cx="1706880" cy="1280160"/>
          </a:xfrm>
          <a:prstGeom prst="rect">
            <a:avLst/>
          </a:prstGeom>
        </p:spPr>
      </p:pic>
      <p:pic>
        <p:nvPicPr>
          <p:cNvPr id="24" name="Picture 23" descr="Renvela oral : Uses, Side Effects, Interactions, Pictures, Warnings &amp; Dosing - WebMD"/>
          <p:cNvPicPr>
            <a:picLocks noChangeAspect="1"/>
          </p:cNvPicPr>
          <p:nvPr/>
        </p:nvPicPr>
        <p:blipFill>
          <a:blip r:embed="rId8">
            <a:extLst>
              <a:ext uri="{BEBA8EAE-BF5A-486C-A8C5-ECC9F3942E4B}">
                <a14:imgProps xmlns:a14="http://schemas.microsoft.com/office/drawing/2010/main">
                  <a14:imgLayer r:embed="rId9">
                    <a14:imgEffect>
                      <a14:backgroundRemoval t="0" b="98611" l="9375" r="89931"/>
                    </a14:imgEffect>
                  </a14:imgLayer>
                </a14:imgProps>
              </a:ext>
              <a:ext uri="{28A0092B-C50C-407E-A947-70E740481C1C}">
                <a14:useLocalDpi xmlns:a14="http://schemas.microsoft.com/office/drawing/2010/main" val="0"/>
              </a:ext>
            </a:extLst>
          </a:blip>
          <a:stretch>
            <a:fillRect/>
          </a:stretch>
        </p:blipFill>
        <p:spPr>
          <a:xfrm>
            <a:off x="4741573" y="4666448"/>
            <a:ext cx="1463040" cy="1097280"/>
          </a:xfrm>
          <a:prstGeom prst="rect">
            <a:avLst/>
          </a:prstGeom>
        </p:spPr>
      </p:pic>
      <p:pic>
        <p:nvPicPr>
          <p:cNvPr id="25" name="Picture 24" descr="Velphoro - FDA prescribing information, side effects and uses"/>
          <p:cNvPicPr>
            <a:picLocks noChangeAspect="1"/>
          </p:cNvPicPr>
          <p:nvPr/>
        </p:nvPicPr>
        <p:blipFill>
          <a:blip r:embed="rId10">
            <a:extLst>
              <a:ext uri="{BEBA8EAE-BF5A-486C-A8C5-ECC9F3942E4B}">
                <a14:imgProps xmlns:a14="http://schemas.microsoft.com/office/drawing/2010/main">
                  <a14:imgLayer r:embed="rId11">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682831" y="5004115"/>
            <a:ext cx="1219200" cy="914400"/>
          </a:xfrm>
          <a:prstGeom prst="rect">
            <a:avLst/>
          </a:prstGeom>
        </p:spPr>
      </p:pic>
      <p:sp>
        <p:nvSpPr>
          <p:cNvPr id="5" name="Rectangle 4"/>
          <p:cNvSpPr/>
          <p:nvPr/>
        </p:nvSpPr>
        <p:spPr>
          <a:xfrm>
            <a:off x="150679" y="8680272"/>
            <a:ext cx="7498715" cy="1015663"/>
          </a:xfrm>
          <a:prstGeom prst="rect">
            <a:avLst/>
          </a:prstGeom>
        </p:spPr>
        <p:txBody>
          <a:bodyPr wrap="square">
            <a:spAutoFit/>
          </a:bodyPr>
          <a:lstStyle/>
          <a:p>
            <a:r>
              <a:rPr lang="en-US" sz="10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This educational material is for informational purposes only and is not a substitute for medical advice or treatment. Consult your physician regarding your specific diagnosis, treatment, diet and health questions. If you are experiencing urgent medical conditions, call 9-1-1. Brand names may have been included in this material for educational purposes only. DaVita does not endorse one brand over another. There are other brands in addition to these that can be equivalent.</a:t>
            </a:r>
          </a:p>
          <a:p>
            <a:endParaRPr lang="en-US" sz="10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defTabSz="1091568">
              <a:defRPr/>
            </a:pPr>
            <a:r>
              <a:rPr lang="en-US" sz="1000" dirty="0">
                <a:solidFill>
                  <a:srgbClr val="5A5751"/>
                </a:solidFill>
                <a:latin typeface="Lato" panose="020F0502020204030203" pitchFamily="34" charset="0"/>
                <a:ea typeface="Lato" panose="020F0502020204030203" pitchFamily="34" charset="0"/>
                <a:cs typeface="Lato" panose="020F0502020204030203" pitchFamily="34" charset="0"/>
              </a:rPr>
              <a:t>©</a:t>
            </a:r>
            <a:r>
              <a:rPr lang="en-US" sz="1000" dirty="0" smtClean="0">
                <a:solidFill>
                  <a:srgbClr val="5A5751"/>
                </a:solidFill>
                <a:latin typeface="Lato" panose="020F0502020204030203" pitchFamily="34" charset="0"/>
                <a:ea typeface="Lato" panose="020F0502020204030203" pitchFamily="34" charset="0"/>
                <a:cs typeface="Lato" panose="020F0502020204030203" pitchFamily="34" charset="0"/>
              </a:rPr>
              <a:t>2015- </a:t>
            </a:r>
            <a:r>
              <a:rPr lang="en-US" sz="1000" dirty="0">
                <a:solidFill>
                  <a:srgbClr val="5A5751"/>
                </a:solidFill>
                <a:latin typeface="Lato" panose="020F0502020204030203" pitchFamily="34" charset="0"/>
                <a:ea typeface="Lato" panose="020F0502020204030203" pitchFamily="34" charset="0"/>
                <a:cs typeface="Lato" panose="020F0502020204030203" pitchFamily="34" charset="0"/>
              </a:rPr>
              <a:t>2019 DaVita Inc. Proprietary and confidential. For internal use only.</a:t>
            </a:r>
            <a:endParaRPr lang="en-US" sz="1000" b="1" dirty="0">
              <a:solidFill>
                <a:srgbClr val="5A5751"/>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descr="Calcium carbonate - wikidoc"/>
          <p:cNvPicPr>
            <a:picLocks noChangeAspect="1"/>
          </p:cNvPicPr>
          <p:nvPr/>
        </p:nvPicPr>
        <p:blipFill>
          <a:blip r:embed="rId12" cstate="print">
            <a:extLst>
              <a:ext uri="{BEBA8EAE-BF5A-486C-A8C5-ECC9F3942E4B}">
                <a14:imgProps xmlns:a14="http://schemas.microsoft.com/office/drawing/2010/main">
                  <a14:imgLayer r:embed="rId13">
                    <a14:imgEffect>
                      <a14:backgroundRemoval t="10000" b="90000" l="10000" r="98594"/>
                    </a14:imgEffect>
                  </a14:imgLayer>
                </a14:imgProps>
              </a:ext>
              <a:ext uri="{28A0092B-C50C-407E-A947-70E740481C1C}">
                <a14:useLocalDpi xmlns:a14="http://schemas.microsoft.com/office/drawing/2010/main" val="0"/>
              </a:ext>
            </a:extLst>
          </a:blip>
          <a:stretch>
            <a:fillRect/>
          </a:stretch>
        </p:blipFill>
        <p:spPr>
          <a:xfrm>
            <a:off x="2359571" y="5054815"/>
            <a:ext cx="1166485" cy="874863"/>
          </a:xfrm>
          <a:prstGeom prst="rect">
            <a:avLst/>
          </a:prstGeom>
        </p:spPr>
      </p:pic>
    </p:spTree>
    <p:extLst>
      <p:ext uri="{BB962C8B-B14F-4D97-AF65-F5344CB8AC3E}">
        <p14:creationId xmlns:p14="http://schemas.microsoft.com/office/powerpoint/2010/main" val="3299166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3712" y="560832"/>
            <a:ext cx="6205728" cy="738664"/>
          </a:xfrm>
          <a:prstGeom prst="rect">
            <a:avLst/>
          </a:prstGeom>
          <a:noFill/>
        </p:spPr>
        <p:txBody>
          <a:bodyPr wrap="square" rtlCol="0">
            <a:spAutoFit/>
          </a:bodyPr>
          <a:lstStyle/>
          <a:p>
            <a:r>
              <a:rPr lang="en-US" sz="1400" dirty="0" smtClean="0"/>
              <a:t>Reference:</a:t>
            </a:r>
          </a:p>
          <a:p>
            <a:r>
              <a:rPr lang="en-US" sz="1400" dirty="0" smtClean="0"/>
              <a:t>Davita.com/diet-nutrition/articles/basics/phosphorus-binders-or phosphate-binders-and-the-dialysis-diet</a:t>
            </a:r>
            <a:endParaRPr lang="en-US" sz="1400" dirty="0"/>
          </a:p>
        </p:txBody>
      </p:sp>
      <p:sp>
        <p:nvSpPr>
          <p:cNvPr id="3" name="Rectangle 2"/>
          <p:cNvSpPr/>
          <p:nvPr/>
        </p:nvSpPr>
        <p:spPr>
          <a:xfrm>
            <a:off x="231648" y="8655028"/>
            <a:ext cx="7424928" cy="923330"/>
          </a:xfrm>
          <a:prstGeom prst="rect">
            <a:avLst/>
          </a:prstGeom>
        </p:spPr>
        <p:txBody>
          <a:bodyPr wrap="square">
            <a:spAutoFit/>
          </a:bodyPr>
          <a:lstStyle/>
          <a:p>
            <a:r>
              <a:rPr lang="en-US" sz="9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rPr>
              <a:t>This educational material is for informational purposes only and is not a substitute for medical advice or treatment. Consult your physician regarding your specific diagnosis, treatment, diet and health questions. If you are experiencing urgent medical conditions, call 9-1-1. Brand names may have been included in this material for educational purposes only. DaVita does not endorse one brand over another. There are other brands in addition to these that can be equivalent.</a:t>
            </a:r>
          </a:p>
          <a:p>
            <a:endParaRPr lang="en-US" sz="900" i="1"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endParaRPr>
          </a:p>
          <a:p>
            <a:pPr defTabSz="1091568">
              <a:defRPr/>
            </a:pPr>
            <a:r>
              <a:rPr lang="en-US" sz="900" dirty="0">
                <a:solidFill>
                  <a:srgbClr val="5A5751"/>
                </a:solidFill>
                <a:latin typeface="Lato" panose="020F0502020204030203" pitchFamily="34" charset="0"/>
                <a:ea typeface="Lato" panose="020F0502020204030203" pitchFamily="34" charset="0"/>
                <a:cs typeface="Lato" panose="020F0502020204030203" pitchFamily="34" charset="0"/>
              </a:rPr>
              <a:t>©2015- 2019 DaVita Inc. Proprietary and confidential. For internal use only.</a:t>
            </a:r>
            <a:endParaRPr lang="en-US" sz="900" b="1" dirty="0">
              <a:solidFill>
                <a:srgbClr val="5A575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679341271"/>
      </p:ext>
    </p:extLst>
  </p:cSld>
  <p:clrMapOvr>
    <a:masterClrMapping/>
  </p:clrMapOvr>
</p:sld>
</file>

<file path=ppt/theme/theme1.xml><?xml version="1.0" encoding="utf-8"?>
<a:theme xmlns:a="http://schemas.openxmlformats.org/drawingml/2006/main" name="CE_2016_JobAids_v1">
  <a:themeElements>
    <a:clrScheme name="DaVita 2017 Official">
      <a:dk1>
        <a:srgbClr val="000000"/>
      </a:dk1>
      <a:lt1>
        <a:srgbClr val="FFFFFF"/>
      </a:lt1>
      <a:dk2>
        <a:srgbClr val="0069B1"/>
      </a:dk2>
      <a:lt2>
        <a:srgbClr val="FFA81E"/>
      </a:lt2>
      <a:accent1>
        <a:srgbClr val="128093"/>
      </a:accent1>
      <a:accent2>
        <a:srgbClr val="85B20A"/>
      </a:accent2>
      <a:accent3>
        <a:srgbClr val="D20F55"/>
      </a:accent3>
      <a:accent4>
        <a:srgbClr val="9F27AA"/>
      </a:accent4>
      <a:accent5>
        <a:srgbClr val="283764"/>
      </a:accent5>
      <a:accent6>
        <a:srgbClr val="00A8E3"/>
      </a:accent6>
      <a:hlink>
        <a:srgbClr val="D20F55"/>
      </a:hlink>
      <a:folHlink>
        <a:srgbClr val="FFA81E"/>
      </a:folHlink>
    </a:clrScheme>
    <a:fontScheme name="DaVita 2017">
      <a:majorFont>
        <a:latin typeface="Bree Davita"/>
        <a:ea typeface=""/>
        <a:cs typeface=""/>
      </a:majorFont>
      <a:minorFont>
        <a:latin typeface="Lato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50000"/>
          </a:schemeClr>
        </a:solidFill>
        <a:ln>
          <a:noFill/>
        </a:ln>
      </a:spPr>
      <a:bodyPr rtlCol="0" anchor="ctr"/>
      <a:lstStyle>
        <a:defPPr algn="ctr">
          <a:defRPr sz="2800" b="1"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8026B"/>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VA_2019_Portrait_JobAidTemplate [Read-Only]" id="{2C71BC9B-1E19-47A5-AABA-D0E456AA165C}" vid="{5D8147D9-DB4F-45DC-BE74-20031FA31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9F4F83930B17945B45C313B2AC45A86" ma:contentTypeVersion="0" ma:contentTypeDescription="Create a new document." ma:contentTypeScope="" ma:versionID="c89e8b986f160c55226ffd4694ca0e8b">
  <xsd:schema xmlns:xsd="http://www.w3.org/2001/XMLSchema" xmlns:xs="http://www.w3.org/2001/XMLSchema" xmlns:p="http://schemas.microsoft.com/office/2006/metadata/properties" xmlns:ns2="3f57af43-c6c5-4cde-95b0-8e68d12fd188" targetNamespace="http://schemas.microsoft.com/office/2006/metadata/properties" ma:root="true" ma:fieldsID="e1e3e81b844715927266a054e4cd4b93" ns2:_="">
    <xsd:import namespace="3f57af43-c6c5-4cde-95b0-8e68d12fd188"/>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57af43-c6c5-4cde-95b0-8e68d12fd18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3f57af43-c6c5-4cde-95b0-8e68d12fd188">VWVVZ44HN2TW-1221108283-50</_dlc_DocId>
    <_dlc_DocIdUrl xmlns="3f57af43-c6c5-4cde-95b0-8e68d12fd188">
      <Url>https://share.davita.com/sites/NS_PatientEducation/_layouts/15/DocIdRedir.aspx?ID=VWVVZ44HN2TW-1221108283-50</Url>
      <Description>VWVVZ44HN2TW-1221108283-50</Description>
    </_dlc_DocIdUrl>
  </documentManagement>
</p:properties>
</file>

<file path=customXml/itemProps1.xml><?xml version="1.0" encoding="utf-8"?>
<ds:datastoreItem xmlns:ds="http://schemas.openxmlformats.org/officeDocument/2006/customXml" ds:itemID="{DD611551-4FC3-468C-AC11-0C557E81E8AE}">
  <ds:schemaRefs>
    <ds:schemaRef ds:uri="http://schemas.microsoft.com/sharepoint/v3/contenttype/forms"/>
  </ds:schemaRefs>
</ds:datastoreItem>
</file>

<file path=customXml/itemProps2.xml><?xml version="1.0" encoding="utf-8"?>
<ds:datastoreItem xmlns:ds="http://schemas.openxmlformats.org/officeDocument/2006/customXml" ds:itemID="{03B15C71-7EDC-4411-9AAD-030FBC20D1B0}">
  <ds:schemaRefs>
    <ds:schemaRef ds:uri="http://schemas.microsoft.com/sharepoint/events"/>
  </ds:schemaRefs>
</ds:datastoreItem>
</file>

<file path=customXml/itemProps3.xml><?xml version="1.0" encoding="utf-8"?>
<ds:datastoreItem xmlns:ds="http://schemas.openxmlformats.org/officeDocument/2006/customXml" ds:itemID="{EF017460-076F-49F9-BD99-0D2BBFFF8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57af43-c6c5-4cde-95b0-8e68d12fd1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D218A6-67E9-491B-91EC-F4CB2BC8A813}">
  <ds:schemaRef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purl.org/dc/elements/1.1/"/>
    <ds:schemaRef ds:uri="3f57af43-c6c5-4cde-95b0-8e68d12fd188"/>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320</TotalTime>
  <Words>414</Words>
  <Application>Microsoft Office PowerPoint</Application>
  <PresentationFormat>Custom</PresentationFormat>
  <Paragraphs>24</Paragraphs>
  <Slides>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Bree Davita</vt:lpstr>
      <vt:lpstr>Calibri</vt:lpstr>
      <vt:lpstr>ComicSansMS</vt:lpstr>
      <vt:lpstr>ComicSansMS-Bold</vt:lpstr>
      <vt:lpstr>Lato</vt:lpstr>
      <vt:lpstr>Lato Medium</vt:lpstr>
      <vt:lpstr>Times New Roman</vt:lpstr>
      <vt:lpstr>CE_2016_JobAids_v1</vt:lpstr>
      <vt:lpstr>PowerPoint Presentation</vt:lpstr>
      <vt:lpstr>PowerPoint Presentation</vt:lpstr>
    </vt:vector>
  </TitlesOfParts>
  <Company>DaVita,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 Ahlers</dc:creator>
  <cp:lastModifiedBy>Anna Evans</cp:lastModifiedBy>
  <cp:revision>26</cp:revision>
  <cp:lastPrinted>2019-02-22T14:54:45Z</cp:lastPrinted>
  <dcterms:created xsi:type="dcterms:W3CDTF">2019-02-12T16:31:21Z</dcterms:created>
  <dcterms:modified xsi:type="dcterms:W3CDTF">2022-11-04T00:41:13Z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0x01010009F4F83930B17945B45C313B2AC45A86</vt:lpwstr>
  </property>
  <property fmtid="{D5CDD505-2E9C-101B-9397-08002B2CF9AE}" pid="3" name="_dlc_DocIdItemGuid">
    <vt:lpwstr>32a3e913-62c6-4871-9d3d-e6640ea32120</vt:lpwstr>
  </property>
</Properties>
</file>